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04" r:id="rId2"/>
    <p:sldId id="401" r:id="rId3"/>
    <p:sldId id="403" r:id="rId4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892512718550099E-2"/>
          <c:y val="3.0695658455537098E-2"/>
          <c:w val="0.943866815787194"/>
          <c:h val="0.9288227503672129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1"/>
            <c:bubble3D val="0"/>
            <c:explosion val="14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290862752629379"/>
                  <c:y val="-0.316494016229622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8874328298632697E-2"/>
                  <c:y val="-2.83849839870933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Sheet2!$C$6:$C$7</c:f>
              <c:strCache>
                <c:ptCount val="2"/>
                <c:pt idx="0">
                  <c:v>Não</c:v>
                </c:pt>
                <c:pt idx="1">
                  <c:v>Sim</c:v>
                </c:pt>
              </c:strCache>
            </c:strRef>
          </c:cat>
          <c:val>
            <c:numRef>
              <c:f>Sheet2!$D$6:$D$7</c:f>
              <c:numCache>
                <c:formatCode>0%</c:formatCode>
                <c:ptCount val="2"/>
                <c:pt idx="0">
                  <c:v>0.95</c:v>
                </c:pt>
                <c:pt idx="1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89302" tIns="44650" rIns="89302" bIns="446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7" y="0"/>
            <a:ext cx="2971800" cy="461804"/>
          </a:xfrm>
          <a:prstGeom prst="rect">
            <a:avLst/>
          </a:prstGeom>
        </p:spPr>
        <p:txBody>
          <a:bodyPr vert="horz" lIns="89302" tIns="44650" rIns="89302" bIns="44650" rtlCol="0"/>
          <a:lstStyle>
            <a:lvl1pPr algn="r">
              <a:defRPr sz="1200"/>
            </a:lvl1pPr>
          </a:lstStyle>
          <a:p>
            <a:fld id="{5B8C8AFF-9E00-44A5-9A54-6E99CE6B39ED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685800"/>
            <a:ext cx="4625975" cy="3470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302" tIns="44650" rIns="89302" bIns="446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40"/>
            <a:ext cx="5486400" cy="4156234"/>
          </a:xfrm>
          <a:prstGeom prst="rect">
            <a:avLst/>
          </a:prstGeom>
        </p:spPr>
        <p:txBody>
          <a:bodyPr vert="horz" lIns="89302" tIns="44650" rIns="89302" bIns="4465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2971800" cy="461804"/>
          </a:xfrm>
          <a:prstGeom prst="rect">
            <a:avLst/>
          </a:prstGeom>
        </p:spPr>
        <p:txBody>
          <a:bodyPr vert="horz" lIns="89302" tIns="44650" rIns="89302" bIns="446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7" y="8772668"/>
            <a:ext cx="2971800" cy="461804"/>
          </a:xfrm>
          <a:prstGeom prst="rect">
            <a:avLst/>
          </a:prstGeom>
        </p:spPr>
        <p:txBody>
          <a:bodyPr vert="horz" lIns="89302" tIns="44650" rIns="89302" bIns="44650" rtlCol="0" anchor="b"/>
          <a:lstStyle>
            <a:lvl1pPr algn="r">
              <a:defRPr sz="1200"/>
            </a:lvl1pPr>
          </a:lstStyle>
          <a:p>
            <a:fld id="{0575EE05-0C91-43E6-8383-08D8FE7B1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77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6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0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8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9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7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7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0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24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6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2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7B0E7-1B0E-4A86-98D9-FA1421D573C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A906A-75BF-44A1-B6F7-2225C43EE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5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54562"/>
          </a:xfrm>
        </p:spPr>
        <p:txBody>
          <a:bodyPr/>
          <a:lstStyle/>
          <a:p>
            <a:r>
              <a:rPr lang="en-US" dirty="0" smtClean="0"/>
              <a:t>ISSUP Plenary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366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7620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90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</a:rPr>
              <a:t>Drug Use Around the World Today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2514600" cy="2736850"/>
          </a:xfrm>
        </p:spPr>
        <p:txBody>
          <a:bodyPr/>
          <a:lstStyle/>
          <a:p>
            <a:r>
              <a:rPr lang="en-US" sz="2500" dirty="0">
                <a:latin typeface="Gill Sans MT" charset="0"/>
              </a:rPr>
              <a:t>On a global level, drug use is stable.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387" y="1219200"/>
            <a:ext cx="6170613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14800"/>
            <a:ext cx="304800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Content Placeholder 2"/>
          <p:cNvSpPr txBox="1">
            <a:spLocks/>
          </p:cNvSpPr>
          <p:nvPr/>
        </p:nvSpPr>
        <p:spPr bwMode="auto">
          <a:xfrm>
            <a:off x="4572000" y="4724400"/>
            <a:ext cx="4876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5pPr>
            <a:lvl6pPr marL="1754188" indent="-182563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6pPr>
            <a:lvl7pPr marL="2211388" indent="-182563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7pPr>
            <a:lvl8pPr marL="2668588" indent="-182563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8pPr>
            <a:lvl9pPr marL="3125788" indent="-182563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9pPr>
          </a:lstStyle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charset="0"/>
              <a:buChar char=""/>
            </a:pPr>
            <a:r>
              <a:rPr lang="en-US" sz="2000"/>
              <a:t>243 million people (5.2% of world population) used an illicit drug at least once in the previous year.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charset="0"/>
              <a:buChar char=""/>
            </a:pPr>
            <a:r>
              <a:rPr lang="en-US" sz="2000"/>
              <a:t>27 million people (0.5% of world population) are problem drug users </a:t>
            </a:r>
          </a:p>
        </p:txBody>
      </p:sp>
      <p:sp>
        <p:nvSpPr>
          <p:cNvPr id="10247" name="TextBox 2"/>
          <p:cNvSpPr txBox="1">
            <a:spLocks noChangeArrowheads="1"/>
          </p:cNvSpPr>
          <p:nvPr/>
        </p:nvSpPr>
        <p:spPr bwMode="auto">
          <a:xfrm>
            <a:off x="4648200" y="6505575"/>
            <a:ext cx="480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charset="0"/>
              <a:defRPr sz="2000">
                <a:solidFill>
                  <a:schemeClr val="tx1"/>
                </a:solidFill>
                <a:latin typeface="Gill Sans MT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Source: UNODC World Drug Report (2014).</a:t>
            </a:r>
          </a:p>
        </p:txBody>
      </p:sp>
    </p:spTree>
    <p:extLst>
      <p:ext uri="{BB962C8B-B14F-4D97-AF65-F5344CB8AC3E}">
        <p14:creationId xmlns:p14="http://schemas.microsoft.com/office/powerpoint/2010/main" val="394446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Global Drug Use</a:t>
            </a:r>
            <a:endParaRPr lang="en-US" sz="4000" b="1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893587937"/>
              </p:ext>
            </p:extLst>
          </p:nvPr>
        </p:nvGraphicFramePr>
        <p:xfrm>
          <a:off x="990600" y="1143000"/>
          <a:ext cx="7239000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8600" y="3657600"/>
            <a:ext cx="76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No</a:t>
            </a:r>
            <a:endParaRPr lang="en-US" sz="2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1260157"/>
            <a:ext cx="76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Yes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70871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73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ISSUP Plenary 1</vt:lpstr>
      <vt:lpstr>Drug Use Around the World Today</vt:lpstr>
      <vt:lpstr>Global Drug Use</vt:lpstr>
    </vt:vector>
  </TitlesOfParts>
  <Company>U S Department of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Browne, Thomas J</dc:creator>
  <cp:lastModifiedBy>user</cp:lastModifiedBy>
  <cp:revision>162</cp:revision>
  <cp:lastPrinted>2015-04-28T19:01:54Z</cp:lastPrinted>
  <dcterms:created xsi:type="dcterms:W3CDTF">2013-11-20T19:52:41Z</dcterms:created>
  <dcterms:modified xsi:type="dcterms:W3CDTF">2015-07-06T06:13:28Z</dcterms:modified>
</cp:coreProperties>
</file>