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13"/>
  </p:notesMasterIdLst>
  <p:handoutMasterIdLst>
    <p:handoutMasterId r:id="rId14"/>
  </p:handoutMasterIdLst>
  <p:sldIdLst>
    <p:sldId id="387" r:id="rId2"/>
    <p:sldId id="396" r:id="rId3"/>
    <p:sldId id="401" r:id="rId4"/>
    <p:sldId id="406" r:id="rId5"/>
    <p:sldId id="409" r:id="rId6"/>
    <p:sldId id="412" r:id="rId7"/>
    <p:sldId id="431" r:id="rId8"/>
    <p:sldId id="309" r:id="rId9"/>
    <p:sldId id="430" r:id="rId10"/>
    <p:sldId id="432" r:id="rId11"/>
    <p:sldId id="310" r:id="rId12"/>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ons, Heather" initials="LH" lastIdx="86" clrIdx="0"/>
  <p:cmAuthor id="2" name="Jones, Hendree" initials="JH" lastIdx="58" clrIdx="1"/>
  <p:cmAuthor id="3" name="Andringa, Kim" initials="A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4754" autoAdjust="0"/>
    <p:restoredTop sz="75683" autoAdjust="0"/>
  </p:normalViewPr>
  <p:slideViewPr>
    <p:cSldViewPr snapToGrid="0" snapToObjects="1">
      <p:cViewPr varScale="1">
        <p:scale>
          <a:sx n="87" d="100"/>
          <a:sy n="87" d="100"/>
        </p:scale>
        <p:origin x="2178" y="60"/>
      </p:cViewPr>
      <p:guideLst>
        <p:guide orient="horz" pos="2160"/>
        <p:guide pos="3840"/>
      </p:guideLst>
    </p:cSldViewPr>
  </p:slideViewPr>
  <p:outlineViewPr>
    <p:cViewPr>
      <p:scale>
        <a:sx n="33" d="100"/>
        <a:sy n="33" d="100"/>
      </p:scale>
      <p:origin x="0" y="-2894"/>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4" d="100"/>
          <a:sy n="64" d="100"/>
        </p:scale>
        <p:origin x="3192"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x-none" dirty="0"/>
              <a:t>Calificación total media en la escala</a:t>
            </a:r>
            <a:r>
              <a:rPr lang="en-US" dirty="0"/>
              <a:t/>
            </a:r>
            <a:br>
              <a:rPr lang="en-US" dirty="0"/>
            </a:br>
            <a:r>
              <a:rPr lang="x-none" dirty="0"/>
              <a:t>de estrés parental</a:t>
            </a:r>
            <a:r>
              <a:rPr lang="x-none" baseline="0" dirty="0"/>
              <a:t> N=57 </a:t>
            </a:r>
          </a:p>
        </c:rich>
      </c:tx>
      <c:layout>
        <c:manualLayout>
          <c:xMode val="edge"/>
          <c:yMode val="edge"/>
          <c:x val="0.243179625984252"/>
          <c:y val="3.0468748125692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Pre-Treatment</c:v>
                </c:pt>
                <c:pt idx="1">
                  <c:v>3 Months</c:v>
                </c:pt>
                <c:pt idx="2">
                  <c:v>6 Months</c:v>
                </c:pt>
                <c:pt idx="3">
                  <c:v>Post-treatment</c:v>
                </c:pt>
              </c:strCache>
            </c:strRef>
          </c:cat>
          <c:val>
            <c:numRef>
              <c:f>Sheet1!$B$2:$B$5</c:f>
              <c:numCache>
                <c:formatCode>General</c:formatCode>
                <c:ptCount val="4"/>
                <c:pt idx="0">
                  <c:v>4.5</c:v>
                </c:pt>
                <c:pt idx="1">
                  <c:v>2.5</c:v>
                </c:pt>
                <c:pt idx="2">
                  <c:v>2.7</c:v>
                </c:pt>
                <c:pt idx="3">
                  <c:v>2.8</c:v>
                </c:pt>
              </c:numCache>
            </c:numRef>
          </c:val>
          <c:smooth val="0"/>
          <c:extLst>
            <c:ext xmlns:c16="http://schemas.microsoft.com/office/drawing/2014/chart" uri="{C3380CC4-5D6E-409C-BE32-E72D297353CC}">
              <c16:uniqueId val="{00000000-F099-4636-8E49-2BAFB138C88E}"/>
            </c:ext>
          </c:extLst>
        </c:ser>
        <c:ser>
          <c:idx val="1"/>
          <c:order val="1"/>
          <c:tx>
            <c:strRef>
              <c:f>Sheet1!$C$1</c:f>
              <c:strCache>
                <c:ptCount val="1"/>
                <c:pt idx="0">
                  <c:v>Column1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Pre-Treatment</c:v>
                </c:pt>
                <c:pt idx="1">
                  <c:v>3 Months</c:v>
                </c:pt>
                <c:pt idx="2">
                  <c:v>6 Months</c:v>
                </c:pt>
                <c:pt idx="3">
                  <c:v>Post-treatment</c:v>
                </c:pt>
              </c:strCache>
            </c:strRef>
          </c:cat>
          <c:val>
            <c:numRef>
              <c:f>Sheet1!$C$2:$C$5</c:f>
              <c:numCache>
                <c:formatCode>General</c:formatCode>
                <c:ptCount val="4"/>
              </c:numCache>
            </c:numRef>
          </c:val>
          <c:smooth val="0"/>
          <c:extLst>
            <c:ext xmlns:c16="http://schemas.microsoft.com/office/drawing/2014/chart" uri="{C3380CC4-5D6E-409C-BE32-E72D297353CC}">
              <c16:uniqueId val="{00000001-F099-4636-8E49-2BAFB138C88E}"/>
            </c:ext>
          </c:extLst>
        </c:ser>
        <c:ser>
          <c:idx val="2"/>
          <c:order val="2"/>
          <c:tx>
            <c:strRef>
              <c:f>Sheet1!$D$1</c:f>
              <c:strCache>
                <c:ptCount val="1"/>
                <c:pt idx="0">
                  <c:v>Column2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Pre-Treatment</c:v>
                </c:pt>
                <c:pt idx="1">
                  <c:v>3 Months</c:v>
                </c:pt>
                <c:pt idx="2">
                  <c:v>6 Months</c:v>
                </c:pt>
                <c:pt idx="3">
                  <c:v>Post-treatment</c:v>
                </c:pt>
              </c:strCache>
            </c:strRef>
          </c:cat>
          <c:val>
            <c:numRef>
              <c:f>Sheet1!$D$2:$D$5</c:f>
              <c:numCache>
                <c:formatCode>General</c:formatCode>
                <c:ptCount val="4"/>
              </c:numCache>
            </c:numRef>
          </c:val>
          <c:smooth val="0"/>
          <c:extLst>
            <c:ext xmlns:c16="http://schemas.microsoft.com/office/drawing/2014/chart" uri="{C3380CC4-5D6E-409C-BE32-E72D297353CC}">
              <c16:uniqueId val="{00000002-F099-4636-8E49-2BAFB138C88E}"/>
            </c:ext>
          </c:extLst>
        </c:ser>
        <c:dLbls>
          <c:showLegendKey val="0"/>
          <c:showVal val="0"/>
          <c:showCatName val="0"/>
          <c:showSerName val="0"/>
          <c:showPercent val="0"/>
          <c:showBubbleSize val="0"/>
        </c:dLbls>
        <c:marker val="1"/>
        <c:smooth val="0"/>
        <c:axId val="2072071864"/>
        <c:axId val="-2143955208"/>
      </c:lineChart>
      <c:catAx>
        <c:axId val="2072071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3955208"/>
        <c:crosses val="autoZero"/>
        <c:auto val="1"/>
        <c:lblAlgn val="ctr"/>
        <c:lblOffset val="100"/>
        <c:noMultiLvlLbl val="0"/>
      </c:catAx>
      <c:valAx>
        <c:axId val="-2143955208"/>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2071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09A8D5-878A-4D90-A7DC-1436781625F8}"/>
              </a:ext>
            </a:extLst>
          </p:cNvPr>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1ED9F9-7CDF-42A6-B5FC-A8ED28E46EA3}"/>
              </a:ext>
            </a:extLst>
          </p:cNvPr>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084110CA-8471-4835-9FA3-005310D0E5C8}" type="datetimeFigureOut">
              <a:rPr lang="en-US" smtClean="0"/>
              <a:t>6/25/2019</a:t>
            </a:fld>
            <a:endParaRPr lang="en-US"/>
          </a:p>
        </p:txBody>
      </p:sp>
      <p:sp>
        <p:nvSpPr>
          <p:cNvPr id="4" name="Footer Placeholder 3">
            <a:extLst>
              <a:ext uri="{FF2B5EF4-FFF2-40B4-BE49-F238E27FC236}">
                <a16:creationId xmlns:a16="http://schemas.microsoft.com/office/drawing/2014/main" id="{0135E34F-86F3-47DE-9688-F16467DB9214}"/>
              </a:ext>
            </a:extLst>
          </p:cNvPr>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ABCBD2-6532-420D-BB57-9EFC17E581B3}"/>
              </a:ext>
            </a:extLst>
          </p:cNvPr>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1A39C239-6DC5-4B1D-BF1A-97501129710E}" type="slidenum">
              <a:rPr lang="en-US" smtClean="0"/>
              <a:t>‹#›</a:t>
            </a:fld>
            <a:endParaRPr lang="en-US"/>
          </a:p>
        </p:txBody>
      </p:sp>
    </p:spTree>
    <p:extLst>
      <p:ext uri="{BB962C8B-B14F-4D97-AF65-F5344CB8AC3E}">
        <p14:creationId xmlns:p14="http://schemas.microsoft.com/office/powerpoint/2010/main" val="4120401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30F9E502-0B5B-9040-8970-5C746D860C7D}" type="datetimeFigureOut">
              <a:rPr lang="en-US" smtClean="0"/>
              <a:t>6/25/2019</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7FBC69AC-DEF6-FD48-B5C0-A8B4CD212094}" type="slidenum">
              <a:rPr lang="en-US" smtClean="0"/>
              <a:t>‹#›</a:t>
            </a:fld>
            <a:endParaRPr lang="en-US" dirty="0"/>
          </a:p>
        </p:txBody>
      </p:sp>
    </p:spTree>
    <p:extLst>
      <p:ext uri="{BB962C8B-B14F-4D97-AF65-F5344CB8AC3E}">
        <p14:creationId xmlns:p14="http://schemas.microsoft.com/office/powerpoint/2010/main" val="770833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69AC-DEF6-FD48-B5C0-A8B4CD212094}" type="slidenum">
              <a:rPr lang="en-US" smtClean="0"/>
              <a:t>1</a:t>
            </a:fld>
            <a:endParaRPr lang="en-US"/>
          </a:p>
        </p:txBody>
      </p:sp>
    </p:spTree>
    <p:extLst>
      <p:ext uri="{BB962C8B-B14F-4D97-AF65-F5344CB8AC3E}">
        <p14:creationId xmlns:p14="http://schemas.microsoft.com/office/powerpoint/2010/main" val="3988401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C69AC-DEF6-FD48-B5C0-A8B4CD212094}" type="slidenum">
              <a:rPr lang="en-US" smtClean="0"/>
              <a:t>10</a:t>
            </a:fld>
            <a:endParaRPr lang="en-US" dirty="0"/>
          </a:p>
        </p:txBody>
      </p:sp>
    </p:spTree>
    <p:extLst>
      <p:ext uri="{BB962C8B-B14F-4D97-AF65-F5344CB8AC3E}">
        <p14:creationId xmlns:p14="http://schemas.microsoft.com/office/powerpoint/2010/main" val="3313503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1264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194837-14D3-4ACF-A46C-77FCB04B9B1E}" type="slidenum">
              <a:rPr lang="en-US" altLang="en-US" smtClean="0">
                <a:latin typeface="Calibri" panose="020F0502020204030204" pitchFamily="34" charset="0"/>
                <a:ea typeface="MS PGothic" panose="020B0600070205080204" pitchFamily="34" charset="-128"/>
              </a:rPr>
              <a:pPr>
                <a:spcBef>
                  <a:spcPct val="0"/>
                </a:spcBef>
              </a:pPr>
              <a:t>11</a:t>
            </a:fld>
            <a:endParaRPr lang="en-US" altLang="en-US">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40253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xfrm>
            <a:off x="409575" y="733425"/>
            <a:ext cx="6502400" cy="3659188"/>
          </a:xfrm>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eaLnBrk="0" hangingPunct="0"/>
            <a:r>
              <a:rPr lang="x-none" sz="1200" dirty="0">
                <a:solidFill>
                  <a:schemeClr val="tx1"/>
                </a:solidFill>
                <a:latin typeface="+mn-lt"/>
                <a:ea typeface="MS PGothic" pitchFamily="34" charset="-128"/>
                <a:cs typeface="ＭＳ Ｐゴシック" charset="0"/>
              </a:rPr>
              <a:t>Diga</a:t>
            </a:r>
          </a:p>
          <a:p>
            <a:pPr eaLnBrk="0" hangingPunct="0"/>
            <a:r>
              <a:rPr lang="x-none" sz="1200" dirty="0">
                <a:solidFill>
                  <a:schemeClr val="tx1"/>
                </a:solidFill>
                <a:latin typeface="+mn-lt"/>
                <a:ea typeface="MS PGothic" pitchFamily="34" charset="-128"/>
                <a:cs typeface="ＭＳ Ｐゴシック" charset="0"/>
              </a:rPr>
              <a:t>John Bowlby fue un psicoanalista que trabajó con menores inadaptados y delincuentes, muchos de los cuales habían sufrido separaciones traumáticas de sus cuidadores principales. </a:t>
            </a:r>
          </a:p>
          <a:p>
            <a:pPr eaLnBrk="0" hangingPunct="0"/>
            <a:endParaRPr lang="en-US" sz="1200" kern="1200" dirty="0">
              <a:solidFill>
                <a:schemeClr val="tx1"/>
              </a:solidFill>
              <a:effectLst/>
              <a:latin typeface="+mn-lt"/>
              <a:ea typeface="MS PGothic" pitchFamily="34" charset="-128"/>
              <a:cs typeface="ＭＳ Ｐゴシック" charset="0"/>
            </a:endParaRPr>
          </a:p>
          <a:p>
            <a:pPr eaLnBrk="0" hangingPunct="0"/>
            <a:r>
              <a:rPr lang="x-none" sz="1200" dirty="0">
                <a:solidFill>
                  <a:schemeClr val="tx1"/>
                </a:solidFill>
                <a:latin typeface="+mn-lt"/>
                <a:ea typeface="MS PGothic" pitchFamily="34" charset="-128"/>
                <a:cs typeface="ＭＳ Ｐゴシック" charset="0"/>
              </a:rPr>
              <a:t>Sus primeros trabajos postulaban que los trastornos emocionales y conductuales en niños mayores estaban relacionados con problemas con el apego temprano, ya se tratara de separaciones de sus cuidadores tempranos o de maltrato por su parte, especialmente en el caso de las madres.  </a:t>
            </a:r>
          </a:p>
          <a:p>
            <a:pPr eaLnBrk="0" hangingPunct="0"/>
            <a:endParaRPr lang="en-US" sz="1200" kern="1200" dirty="0">
              <a:solidFill>
                <a:schemeClr val="tx1"/>
              </a:solidFill>
              <a:effectLst/>
              <a:latin typeface="+mn-lt"/>
              <a:ea typeface="MS PGothic" pitchFamily="34" charset="-128"/>
              <a:cs typeface="ＭＳ Ｐゴシック" charset="0"/>
            </a:endParaRPr>
          </a:p>
          <a:p>
            <a:pPr eaLnBrk="0" hangingPunct="0"/>
            <a:r>
              <a:rPr lang="x-none" sz="1200" dirty="0">
                <a:solidFill>
                  <a:schemeClr val="tx1"/>
                </a:solidFill>
                <a:latin typeface="+mn-lt"/>
                <a:ea typeface="MS PGothic" pitchFamily="34" charset="-128"/>
                <a:cs typeface="ＭＳ Ｐゴシック" charset="0"/>
              </a:rPr>
              <a:t>John Bowlby nació en una familia británica de clase alta y tuvo poco contacto con su madre y su padre, ya que ambos tenían miedo de que un exceso de amor y afecto no serviría más que para malcriar al niño. Tuvo la suerte de tener la misma niñera hasta los cuatro años, su querida Minnie.  Pero la niñera dejó a la familia, hecho que él describe como una pérdida tan trágica como perder a una madre. Cuando Minnie se fue, Bowlby y sus hermanos quedaron al cuidado de otra niñera que no era tan cariñosa. </a:t>
            </a:r>
          </a:p>
          <a:p>
            <a:pPr eaLnBrk="0" hangingPunct="0"/>
            <a:endParaRPr lang="en-US" sz="1200" kern="1200" dirty="0">
              <a:solidFill>
                <a:schemeClr val="tx1"/>
              </a:solidFill>
              <a:effectLst/>
              <a:latin typeface="+mn-lt"/>
              <a:ea typeface="MS PGothic" pitchFamily="34" charset="-128"/>
              <a:cs typeface="ＭＳ Ｐゴシック" charset="0"/>
            </a:endParaRPr>
          </a:p>
          <a:p>
            <a:pPr eaLnBrk="0" hangingPunct="0"/>
            <a:r>
              <a:rPr lang="x-none" sz="1200" u="sng" dirty="0">
                <a:solidFill>
                  <a:schemeClr val="tx1"/>
                </a:solidFill>
                <a:latin typeface="+mn-lt"/>
                <a:ea typeface="MS PGothic" pitchFamily="34" charset="-128"/>
                <a:cs typeface="ＭＳ Ｐゴシック" charset="0"/>
              </a:rPr>
              <a:t>Esta pérdida a tan temprana edad de la figura materna </a:t>
            </a:r>
            <a:r>
              <a:rPr lang="x-none" sz="1200" u="sng" dirty="0" smtClean="0">
                <a:solidFill>
                  <a:schemeClr val="tx1"/>
                </a:solidFill>
                <a:latin typeface="+mn-lt"/>
                <a:ea typeface="MS PGothic" pitchFamily="34" charset="-128"/>
                <a:cs typeface="ＭＳ Ｐゴシック" charset="0"/>
              </a:rPr>
              <a:t>de </a:t>
            </a:r>
            <a:r>
              <a:rPr lang="x-none" sz="1200" u="sng" baseline="0" dirty="0" smtClean="0">
                <a:solidFill>
                  <a:schemeClr val="tx1"/>
                </a:solidFill>
                <a:latin typeface="+mn-lt"/>
                <a:ea typeface="MS PGothic" pitchFamily="34" charset="-128"/>
                <a:cs typeface="ＭＳ Ｐゴシック" charset="0"/>
              </a:rPr>
              <a:t>Minnie </a:t>
            </a:r>
            <a:r>
              <a:rPr lang="x-none" sz="1200" u="sng" dirty="0">
                <a:solidFill>
                  <a:schemeClr val="tx1"/>
                </a:solidFill>
                <a:latin typeface="+mn-lt"/>
                <a:ea typeface="MS PGothic" pitchFamily="34" charset="-128"/>
                <a:cs typeface="ＭＳ Ｐゴシック" charset="0"/>
              </a:rPr>
              <a:t>inspiró el interés de Bowlby en lo que hoy se conoce como la teoría del apego. </a:t>
            </a:r>
          </a:p>
        </p:txBody>
      </p:sp>
    </p:spTree>
    <p:extLst>
      <p:ext uri="{BB962C8B-B14F-4D97-AF65-F5344CB8AC3E}">
        <p14:creationId xmlns:p14="http://schemas.microsoft.com/office/powerpoint/2010/main" val="4206742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xfrm>
            <a:off x="409575" y="733425"/>
            <a:ext cx="6502400" cy="3659188"/>
          </a:xfrm>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x-none" dirty="0"/>
              <a:t>Diga</a:t>
            </a:r>
          </a:p>
          <a:p>
            <a:pPr marL="0" marR="0" indent="0" algn="l" defTabSz="914400" rtl="0" eaLnBrk="1" fontAlgn="base" latinLnBrk="0" hangingPunct="1">
              <a:lnSpc>
                <a:spcPct val="100000"/>
              </a:lnSpc>
              <a:spcBef>
                <a:spcPct val="30000"/>
              </a:spcBef>
              <a:spcAft>
                <a:spcPct val="0"/>
              </a:spcAft>
              <a:buClrTx/>
              <a:buSzTx/>
              <a:buFontTx/>
              <a:buNone/>
              <a:tabLst/>
              <a:defRPr/>
            </a:pPr>
            <a:r>
              <a:rPr lang="x-none" sz="1200" i="1" dirty="0">
                <a:solidFill>
                  <a:schemeClr val="tx1"/>
                </a:solidFill>
                <a:latin typeface="+mn-lt"/>
                <a:ea typeface="MS PGothic" pitchFamily="34" charset="-128"/>
                <a:cs typeface="ＭＳ Ｐゴシック" charset="0"/>
              </a:rPr>
              <a:t>Existe una relación entre el apego seguro en la primera infancia y el desarrollo posterior.</a:t>
            </a:r>
            <a:r>
              <a:rPr lang="x-none" sz="1200" i="1" baseline="0" dirty="0">
                <a:solidFill>
                  <a:schemeClr val="tx1"/>
                </a:solidFill>
                <a:latin typeface="+mn-lt"/>
                <a:ea typeface="MS PGothic" pitchFamily="34" charset="-128"/>
                <a:cs typeface="ＭＳ Ｐゴシック"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kern="1200" baseline="0" dirty="0">
              <a:solidFill>
                <a:schemeClr val="tx1"/>
              </a:solidFill>
              <a:effectLst/>
              <a:latin typeface="+mn-lt"/>
              <a:ea typeface="MS PGothic" pitchFamily="34" charset="-128"/>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x-none" sz="1200" i="1" dirty="0">
                <a:solidFill>
                  <a:schemeClr val="tx1"/>
                </a:solidFill>
                <a:latin typeface="+mn-lt"/>
                <a:ea typeface="MS PGothic" pitchFamily="34" charset="-128"/>
                <a:cs typeface="ＭＳ Ｐゴシック" charset="0"/>
              </a:rPr>
              <a:t>Esta relación es uno de los principales motivos de que la teoría del apego tenga tanta relevancia en el tratamiento de niños y adolescentes.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kern="1200" dirty="0">
              <a:solidFill>
                <a:schemeClr val="tx1"/>
              </a:solidFill>
              <a:effectLst/>
              <a:latin typeface="+mn-lt"/>
              <a:ea typeface="MS PGothic" pitchFamily="34" charset="-128"/>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x-none" sz="1200" i="1" u="sng" dirty="0">
                <a:solidFill>
                  <a:schemeClr val="tx1"/>
                </a:solidFill>
                <a:latin typeface="+mn-lt"/>
                <a:ea typeface="MS PGothic" pitchFamily="34" charset="-128"/>
                <a:cs typeface="ＭＳ Ｐゴシック" charset="0"/>
              </a:rPr>
              <a:t>Se sabe que el consumo de sustancias en la infancia o la adolescencia suele ser una respuesta al apego inseguro.</a:t>
            </a:r>
            <a:r>
              <a:rPr lang="x-none" sz="1200" i="1" u="sng" baseline="0" dirty="0">
                <a:solidFill>
                  <a:schemeClr val="tx1"/>
                </a:solidFill>
                <a:latin typeface="+mn-lt"/>
                <a:ea typeface="MS PGothic" pitchFamily="34" charset="-128"/>
                <a:cs typeface="ＭＳ Ｐゴシック"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u="sng" kern="1200" baseline="0" dirty="0">
              <a:solidFill>
                <a:schemeClr val="tx1"/>
              </a:solidFill>
              <a:effectLst/>
              <a:latin typeface="+mn-lt"/>
              <a:ea typeface="MS PGothic" pitchFamily="34" charset="-128"/>
              <a:cs typeface="ＭＳ Ｐゴシック" charset="0"/>
            </a:endParaRPr>
          </a:p>
          <a:p>
            <a:pPr marL="171450" marR="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lang="x-none" sz="1200" b="0" i="1" u="none" dirty="0">
                <a:solidFill>
                  <a:schemeClr val="tx1"/>
                </a:solidFill>
                <a:latin typeface="+mn-lt"/>
                <a:ea typeface="MS PGothic" pitchFamily="34" charset="-128"/>
                <a:cs typeface="ＭＳ Ｐゴシック" charset="0"/>
              </a:rPr>
              <a:t>Se puede considerar un esfuerzo por evitar o aliviar el dolor y </a:t>
            </a:r>
            <a:r>
              <a:rPr lang="en-US" sz="1200" b="0" i="1" u="none" dirty="0">
                <a:solidFill>
                  <a:schemeClr val="tx1"/>
                </a:solidFill>
                <a:latin typeface="+mn-lt"/>
                <a:ea typeface="MS PGothic" pitchFamily="34" charset="-128"/>
                <a:cs typeface="ＭＳ Ｐゴシック" charset="0"/>
              </a:rPr>
              <a:t>el </a:t>
            </a:r>
            <a:r>
              <a:rPr lang="x-none" sz="1200" b="0" i="1" u="none" dirty="0">
                <a:solidFill>
                  <a:schemeClr val="tx1"/>
                </a:solidFill>
                <a:latin typeface="+mn-lt"/>
                <a:ea typeface="MS PGothic" pitchFamily="34" charset="-128"/>
                <a:cs typeface="ＭＳ Ｐゴシック" charset="0"/>
              </a:rPr>
              <a:t>malestar psicológicos de la soledad y el aislamiento, y de sentir que no se es merecedor de ser querido y recibir atención positiva.</a:t>
            </a:r>
          </a:p>
          <a:p>
            <a:pPr eaLnBrk="1" hangingPunct="1"/>
            <a:endParaRPr lang="en-US" altLang="en-US" dirty="0"/>
          </a:p>
        </p:txBody>
      </p:sp>
    </p:spTree>
    <p:extLst>
      <p:ext uri="{BB962C8B-B14F-4D97-AF65-F5344CB8AC3E}">
        <p14:creationId xmlns:p14="http://schemas.microsoft.com/office/powerpoint/2010/main" val="908146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xfrm>
            <a:off x="409575" y="733425"/>
            <a:ext cx="6502400" cy="3659188"/>
          </a:xfrm>
          <a:noFill/>
          <a:ln>
            <a:solidFill>
              <a:srgbClr val="000000"/>
            </a:solidFill>
            <a:miter lim="800000"/>
            <a:headEnd/>
            <a:tailEnd/>
          </a:ln>
        </p:spPr>
      </p:sp>
      <p:sp>
        <p:nvSpPr>
          <p:cNvPr id="593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x-none" dirty="0"/>
              <a:t>Los médicos usan el término "estrategias de apego" para describir las formas en que los niños afrontan cuidadores o entornos inestables o peligrosos y sobreviven a ellos.  </a:t>
            </a:r>
          </a:p>
          <a:p>
            <a:pPr eaLnBrk="1" hangingPunct="1"/>
            <a:endParaRPr lang="en-US" altLang="en-US" dirty="0"/>
          </a:p>
          <a:p>
            <a:pPr eaLnBrk="1" hangingPunct="1"/>
            <a:r>
              <a:rPr lang="x-none" dirty="0"/>
              <a:t>Por ejemplo, puede que para sobrevivir sea necesario </a:t>
            </a:r>
            <a:r>
              <a:rPr lang="x-none" u="sng" dirty="0"/>
              <a:t>disociarse de la situación</a:t>
            </a:r>
            <a:r>
              <a:rPr lang="x-none" dirty="0"/>
              <a:t> con un cuidador brutalmente abusivo. </a:t>
            </a:r>
          </a:p>
          <a:p>
            <a:pPr eaLnBrk="1" hangingPunct="1"/>
            <a:endParaRPr lang="en-US" altLang="en-US" dirty="0"/>
          </a:p>
          <a:p>
            <a:pPr eaLnBrk="1" hangingPunct="1"/>
            <a:r>
              <a:rPr lang="x-none" dirty="0"/>
              <a:t>De igual modo, para los niños que consumen drogas o viven en la calle, la </a:t>
            </a:r>
            <a:r>
              <a:rPr lang="x-none" u="sng" dirty="0"/>
              <a:t>evasión y la ansiedad</a:t>
            </a:r>
            <a:r>
              <a:rPr lang="x-none" dirty="0"/>
              <a:t> pueden ser estrategias de apego vitales cuando sus cuidadores trafican con drogas. </a:t>
            </a:r>
          </a:p>
          <a:p>
            <a:pPr eaLnBrk="1" hangingPunct="1"/>
            <a:endParaRPr lang="en-US" altLang="en-US" dirty="0"/>
          </a:p>
          <a:p>
            <a:pPr eaLnBrk="1" hangingPunct="1"/>
            <a:r>
              <a:rPr lang="x-none" dirty="0"/>
              <a:t>Por lo tanto, el trabajo de un consejero incluye un conjunto diverso de herramientas al trabajar con niños mayores y adolescentes que necesitan ejecutar estrategias de apego inseguro debido a sus circunstancias. </a:t>
            </a:r>
          </a:p>
          <a:p>
            <a:pPr eaLnBrk="1" hangingPunct="1"/>
            <a:endParaRPr lang="en-US" altLang="en-US" dirty="0"/>
          </a:p>
          <a:p>
            <a:pPr eaLnBrk="1" hangingPunct="1"/>
            <a:r>
              <a:rPr lang="x-none" dirty="0"/>
              <a:t>Esta gráfica muestra cuatro estilos de apego</a:t>
            </a:r>
            <a:r>
              <a:rPr lang="x-none" baseline="0" dirty="0"/>
              <a:t>. </a:t>
            </a:r>
          </a:p>
          <a:p>
            <a:pPr eaLnBrk="1" hangingPunct="1"/>
            <a:endParaRPr lang="en-US" altLang="en-US" baseline="0" dirty="0"/>
          </a:p>
          <a:p>
            <a:pPr marL="171450" indent="-171450" eaLnBrk="1" hangingPunct="1">
              <a:buFont typeface="Arial" panose="020B0604020202020204" pitchFamily="34" charset="0"/>
              <a:buChar char="•"/>
            </a:pPr>
            <a:r>
              <a:rPr lang="x-none" baseline="0" dirty="0"/>
              <a:t>Existen dos dimensiones que ayudan a describir el apego. </a:t>
            </a:r>
          </a:p>
          <a:p>
            <a:pPr marL="171450" indent="-171450" eaLnBrk="1" hangingPunct="1">
              <a:buFont typeface="Arial" panose="020B0604020202020204" pitchFamily="34" charset="0"/>
              <a:buChar char="•"/>
            </a:pPr>
            <a:endParaRPr lang="en-US" altLang="en-US" baseline="0" dirty="0"/>
          </a:p>
          <a:p>
            <a:pPr marL="171450" indent="-171450" eaLnBrk="1" hangingPunct="1">
              <a:buFont typeface="Arial" panose="020B0604020202020204" pitchFamily="34" charset="0"/>
              <a:buChar char="•"/>
            </a:pPr>
            <a:r>
              <a:rPr lang="x-none" baseline="0" dirty="0"/>
              <a:t>Estas son la evasión y la ansiedad de bajas a altas. </a:t>
            </a:r>
          </a:p>
          <a:p>
            <a:pPr marL="171450" indent="-171450" eaLnBrk="1" hangingPunct="1">
              <a:buFont typeface="Arial" panose="020B0604020202020204" pitchFamily="34" charset="0"/>
              <a:buChar char="•"/>
            </a:pPr>
            <a:endParaRPr lang="en-US" altLang="en-US" baseline="0" dirty="0"/>
          </a:p>
          <a:p>
            <a:pPr marL="171450" indent="-171450" eaLnBrk="1" hangingPunct="1">
              <a:buFont typeface="Arial" panose="020B0604020202020204" pitchFamily="34" charset="0"/>
              <a:buChar char="•"/>
            </a:pPr>
            <a:r>
              <a:rPr lang="x-none" baseline="0" dirty="0"/>
              <a:t>El tipo de apego depende del nivel de ansiedad y evasión.</a:t>
            </a:r>
          </a:p>
          <a:p>
            <a:pPr eaLnBrk="1" hangingPunct="1"/>
            <a:endParaRPr lang="en-US" altLang="en-US" baseline="0" dirty="0"/>
          </a:p>
          <a:p>
            <a:pPr marL="171450" indent="-171450" eaLnBrk="1" hangingPunct="1">
              <a:buFont typeface="Arial" panose="020B0604020202020204" pitchFamily="34" charset="0"/>
              <a:buChar char="•"/>
            </a:pPr>
            <a:r>
              <a:rPr lang="x-none" baseline="0" dirty="0"/>
              <a:t>Se ha demostrado que el mejor estilo de apego para un niño es cuando el cuidador tiene un nivel bajo tanto de ansiedad como de evasión. </a:t>
            </a:r>
          </a:p>
          <a:p>
            <a:pPr eaLnBrk="1" hangingPunct="1"/>
            <a:endParaRPr lang="en-US" altLang="en-US" baseline="0" dirty="0"/>
          </a:p>
          <a:p>
            <a:pPr eaLnBrk="1" hangingPunct="1"/>
            <a:r>
              <a:rPr lang="x-none" b="1" baseline="0" dirty="0"/>
              <a:t>Un ejemplo de apego seguro </a:t>
            </a:r>
          </a:p>
          <a:p>
            <a:endParaRPr lang="en-US" b="1" dirty="0">
              <a:effectLst/>
            </a:endParaRPr>
          </a:p>
          <a:p>
            <a:r>
              <a:rPr lang="x-none" b="1" dirty="0"/>
              <a:t>Conductas del niño</a:t>
            </a:r>
            <a:r>
              <a:rPr lang="x-none" dirty="0"/>
              <a:t>:</a:t>
            </a:r>
            <a:r>
              <a:rPr lang="x-none" baseline="0" dirty="0"/>
              <a:t> </a:t>
            </a:r>
            <a:r>
              <a:rPr lang="x-none" dirty="0"/>
              <a:t>Un niño con una relación de apego seguro explora libremente en presencia del cuidador, comprueba con frecuencia que esté presente y explora menos cuando esa persona no está. Si el niño tiene un buen apego al cuidador, mostrará distinos niveles de estrés cuando este falta y responderá positivamente cuando regrese. El niño querrá contacto con el cuidador cuando esté disgustado y se tranquilizará cuando lo consiga y le reconforte. </a:t>
            </a:r>
          </a:p>
          <a:p>
            <a:endParaRPr lang="en-US" b="1" dirty="0">
              <a:effectLst/>
            </a:endParaRPr>
          </a:p>
          <a:p>
            <a:r>
              <a:rPr lang="x-none" b="1" dirty="0"/>
              <a:t>Conductas del cuidador</a:t>
            </a:r>
            <a:r>
              <a:rPr lang="x-none" dirty="0"/>
              <a:t>: Un cuidador que fomenta el apego seguro es sensible a las señales del niño, receptiv</a:t>
            </a:r>
            <a:r>
              <a:rPr lang="en-US" dirty="0"/>
              <a:t>o</a:t>
            </a:r>
            <a:r>
              <a:rPr lang="x-none" dirty="0"/>
              <a:t> y comprensiv</a:t>
            </a:r>
            <a:r>
              <a:rPr lang="en-US" dirty="0"/>
              <a:t>o</a:t>
            </a:r>
            <a:r>
              <a:rPr lang="x-none" dirty="0"/>
              <a:t> cuando el niño está disgustado, y coherente al aplicar este estilo</a:t>
            </a:r>
            <a:r>
              <a:rPr lang="en-US" dirty="0"/>
              <a:t> parental</a:t>
            </a:r>
            <a:r>
              <a:rPr lang="x-none" dirty="0"/>
              <a:t> positiv</a:t>
            </a:r>
            <a:r>
              <a:rPr lang="en-US" dirty="0"/>
              <a:t>o</a:t>
            </a:r>
            <a:r>
              <a:rPr lang="x-none" dirty="0"/>
              <a:t>. </a:t>
            </a:r>
          </a:p>
          <a:p>
            <a:endParaRPr lang="en-US" dirty="0">
              <a:effectLst/>
            </a:endParaRPr>
          </a:p>
          <a:p>
            <a:pPr eaLnBrk="1" hangingPunct="1"/>
            <a:r>
              <a:rPr lang="x-none" b="1" baseline="0" dirty="0"/>
              <a:t>Un ejemplo de apego resistente </a:t>
            </a:r>
          </a:p>
          <a:p>
            <a:endParaRPr lang="en-US" b="1" dirty="0">
              <a:effectLst/>
            </a:endParaRPr>
          </a:p>
          <a:p>
            <a:r>
              <a:rPr lang="x-none" b="1" dirty="0"/>
              <a:t>Conductas del niño</a:t>
            </a:r>
            <a:r>
              <a:rPr lang="x-none" dirty="0"/>
              <a:t>:</a:t>
            </a:r>
            <a:r>
              <a:rPr lang="x-none" baseline="0" dirty="0"/>
              <a:t> </a:t>
            </a:r>
            <a:r>
              <a:rPr lang="x-none" dirty="0"/>
              <a:t>Las relaciones de apego resistente se caracterizan por expresiones exageradas de las necesidades de apego. </a:t>
            </a:r>
          </a:p>
          <a:p>
            <a:r>
              <a:rPr lang="x-none" dirty="0"/>
              <a:t>Los niños se resisten a explorar el entorno y quieren atraer la atención del cuidador. Cuando este se va, el niño se angustia en extremo. Cuando vuelve, los dos buscan y se resisten al contacto al mismo tiempo. Cuando lo buscan les cuesta relajarse y no responden bien a los intentos del cuidador de tranquilizarles. </a:t>
            </a:r>
          </a:p>
          <a:p>
            <a:endParaRPr lang="en-US" b="1" dirty="0">
              <a:effectLst/>
            </a:endParaRPr>
          </a:p>
          <a:p>
            <a:r>
              <a:rPr lang="x-none" b="1" dirty="0"/>
              <a:t>Conductas del cuidador</a:t>
            </a:r>
            <a:r>
              <a:rPr lang="x-none" dirty="0"/>
              <a:t>: El apego resistente resulta de un patrón en el que el cuidador no es coherente en la forma en que responde a las señales de malestar del niño.</a:t>
            </a:r>
          </a:p>
          <a:p>
            <a:endParaRPr lang="en-US"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x-none" b="1" baseline="0" dirty="0"/>
              <a:t>Un ejemplo de apego evasivo </a:t>
            </a:r>
          </a:p>
          <a:p>
            <a:endParaRPr lang="en-US" b="1" dirty="0">
              <a:effectLst/>
            </a:endParaRPr>
          </a:p>
          <a:p>
            <a:r>
              <a:rPr lang="x-none" b="1" baseline="0" dirty="0"/>
              <a:t>Conductas del niño</a:t>
            </a:r>
            <a:r>
              <a:rPr lang="x-none" b="1" dirty="0"/>
              <a:t>:</a:t>
            </a:r>
            <a:r>
              <a:rPr lang="x-none" baseline="0" dirty="0"/>
              <a:t> </a:t>
            </a:r>
            <a:r>
              <a:rPr lang="x-none" dirty="0"/>
              <a:t>A los niños en relaciones de apego evasivo no parece importarles si el cuidador está presente o no. En su presencia, el niño evasivo explora su entorno sin preocuparle si el cuidador está o no. Cuando se va, el niño con apego evasivo se disgusta muy poco. Cuando se vuelven a reunir, no se acerca al cuidador ni intenta iniciar el contacto. De hecho le suele ignorar o evitar. </a:t>
            </a:r>
          </a:p>
          <a:p>
            <a:endParaRPr lang="en-US" b="1" dirty="0">
              <a:effectLst/>
            </a:endParaRPr>
          </a:p>
          <a:p>
            <a:r>
              <a:rPr lang="x-none" b="1" dirty="0"/>
              <a:t>Conductas del cuidador</a:t>
            </a:r>
            <a:r>
              <a:rPr lang="x-none" dirty="0"/>
              <a:t>: El apego evasivo resulta de un patrón de cuidado en el que el cuidador no ofrece el consuelo necesario cuando el niño está disgustado, enfermo o se ha hecho daño. </a:t>
            </a:r>
          </a:p>
          <a:p>
            <a:endParaRPr lang="en-US" b="1" dirty="0">
              <a:effectLst/>
            </a:endParaRPr>
          </a:p>
          <a:p>
            <a:r>
              <a:rPr lang="x-none" b="1" dirty="0"/>
              <a:t>Apego desorganizado</a:t>
            </a:r>
          </a:p>
          <a:p>
            <a:endParaRPr lang="en-US" dirty="0">
              <a:effectLst/>
            </a:endParaRPr>
          </a:p>
          <a:p>
            <a:r>
              <a:rPr lang="x-none" b="1" baseline="0" dirty="0"/>
              <a:t>Conductas del niño</a:t>
            </a:r>
            <a:r>
              <a:rPr lang="x-none" b="1" dirty="0"/>
              <a:t>:</a:t>
            </a:r>
            <a:r>
              <a:rPr lang="x-none" b="1" baseline="0" dirty="0"/>
              <a:t> </a:t>
            </a:r>
            <a:r>
              <a:rPr lang="x-none" dirty="0"/>
              <a:t>En las relaciones de apego desorganizado, los niños no muestran un patrón de conducta organizado o tienen estrategias que no se sostienen. Cuando se disgustan en presencia del cuidador, el niño parece desorganizado o desorientado, y muestra conductas poco usuales, como por ejemplo, acercarse al cuidador con la cabeza desviada, quedarse quieto como en un trance o adoptar posturas extrañas. Estos comportamientos son evidencia de miedo o confusión respecto al cuidador. El apego desorganizado se considera una forma extrema de apego inseguro. </a:t>
            </a:r>
          </a:p>
          <a:p>
            <a:endParaRPr lang="en-US" dirty="0">
              <a:effectLst/>
            </a:endParaRPr>
          </a:p>
          <a:p>
            <a:r>
              <a:rPr lang="x-none" dirty="0"/>
              <a:t>Muchos de los niños que pertenecen a esta categoría experimentaron alguna forma de maltrato o tienen un cuidador traumatizado por pérdidas o abusos graves.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x-none" b="1" dirty="0"/>
              <a:t>Conductas del cuidador</a:t>
            </a:r>
            <a:r>
              <a:rPr lang="x-none" dirty="0"/>
              <a:t>: Se relaciona con un patrón de cuidado en el que el niño recibe maltrato o abandono del cuidador o su tratamiento o respuesta no es coherente</a:t>
            </a:r>
            <a:r>
              <a:rPr lang="x-none" baseline="0" dirty="0"/>
              <a:t>. </a:t>
            </a:r>
          </a:p>
          <a:p>
            <a:endParaRPr lang="en-US" b="1" dirty="0">
              <a:effectLst/>
            </a:endParaRPr>
          </a:p>
          <a:p>
            <a:endParaRPr lang="en-US" dirty="0">
              <a:effectLst/>
            </a:endParaRP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077332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81F12594-73D0-4340-95AC-B505C6923BA7}" type="slidenum">
              <a:rPr lang="en-US" sz="1200" smtClean="0">
                <a:solidFill>
                  <a:schemeClr val="tx1"/>
                </a:solidFill>
                <a:latin typeface="Arial" charset="0"/>
              </a:rPr>
              <a:pPr eaLnBrk="1" hangingPunct="1"/>
              <a:t>5</a:t>
            </a:fld>
            <a:endParaRPr lang="en-US" sz="1200">
              <a:solidFill>
                <a:schemeClr val="tx1"/>
              </a:solidFill>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a:p>
        </p:txBody>
      </p:sp>
    </p:spTree>
    <p:extLst>
      <p:ext uri="{BB962C8B-B14F-4D97-AF65-F5344CB8AC3E}">
        <p14:creationId xmlns:p14="http://schemas.microsoft.com/office/powerpoint/2010/main" val="370400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xfrm>
            <a:off x="409575" y="733425"/>
            <a:ext cx="6502400" cy="3659188"/>
          </a:xfrm>
          <a:noFill/>
          <a:ln>
            <a:solidFill>
              <a:srgbClr val="000000"/>
            </a:solidFill>
            <a:miter lim="800000"/>
            <a:headEnd/>
            <a:tailEnd/>
          </a:ln>
        </p:spPr>
      </p:sp>
      <p:sp>
        <p:nvSpPr>
          <p:cNvPr id="1372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x-none" dirty="0"/>
              <a:t>El cerebro está organizado de abajo a arriba. </a:t>
            </a:r>
          </a:p>
          <a:p>
            <a:pPr eaLnBrk="1" hangingPunct="1"/>
            <a:endParaRPr lang="en-US" altLang="en-US" dirty="0"/>
          </a:p>
          <a:p>
            <a:pPr eaLnBrk="1" hangingPunct="1"/>
            <a:r>
              <a:rPr lang="x-none" dirty="0"/>
              <a:t>Esta figura ilustra </a:t>
            </a:r>
          </a:p>
          <a:p>
            <a:pPr eaLnBrk="1" hangingPunct="1"/>
            <a:endParaRPr lang="en-US" altLang="en-US" dirty="0"/>
          </a:p>
          <a:p>
            <a:pPr marL="171450" indent="-171450" eaLnBrk="1" hangingPunct="1">
              <a:buFont typeface="Wingdings" panose="05000000000000000000" pitchFamily="2" charset="2"/>
              <a:buChar char="ü"/>
            </a:pPr>
            <a:r>
              <a:rPr lang="x-none" dirty="0"/>
              <a:t>las regiones inferiores del cerebro (tronco encefálico y mesencéfalo) controlan las funciones más simples, como pueden ser la respiración, el ritmo cardíaco y la regulación de la tensión arterial, </a:t>
            </a:r>
          </a:p>
          <a:p>
            <a:pPr marL="171450" indent="-171450" eaLnBrk="1" hangingPunct="1">
              <a:buFont typeface="Wingdings" panose="05000000000000000000" pitchFamily="2" charset="2"/>
              <a:buChar char="ü"/>
            </a:pPr>
            <a:endParaRPr lang="en-US" altLang="en-US" dirty="0"/>
          </a:p>
          <a:p>
            <a:pPr marL="171450" indent="-171450" eaLnBrk="1" hangingPunct="1">
              <a:buFont typeface="Wingdings" panose="05000000000000000000" pitchFamily="2" charset="2"/>
              <a:buChar char="ü"/>
            </a:pPr>
            <a:r>
              <a:rPr lang="x-none" dirty="0"/>
              <a:t>mientras que las zonas superiores (el sistema límbico y el córtex) controlan las funciones más complejas, como son el razonamiento y la regulación de las emociones.</a:t>
            </a:r>
          </a:p>
        </p:txBody>
      </p:sp>
    </p:spTree>
    <p:extLst>
      <p:ext uri="{BB962C8B-B14F-4D97-AF65-F5344CB8AC3E}">
        <p14:creationId xmlns:p14="http://schemas.microsoft.com/office/powerpoint/2010/main" val="3017918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xfrm>
            <a:off x="409575" y="733425"/>
            <a:ext cx="6502400" cy="3659188"/>
          </a:xfrm>
          <a:noFill/>
          <a:ln>
            <a:solidFill>
              <a:srgbClr val="000000"/>
            </a:solidFill>
            <a:miter lim="800000"/>
            <a:headEnd/>
            <a:tailEnd/>
          </a:ln>
        </p:spPr>
      </p:sp>
      <p:sp>
        <p:nvSpPr>
          <p:cNvPr id="1372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x-none" b="1" dirty="0"/>
              <a:t>Programa de Fortalecimiento de la Familia (SFP)</a:t>
            </a:r>
            <a:r>
              <a:rPr lang="x-none" dirty="0"/>
              <a:t>(http://www.strengtheningfamiliesprogram.org/) El SFP, Strengthening Families Program, es un programa de capacitación para familias que reduce de manera significativa el maltrato infantil, así como las conductas problemáticas, la delincuencia, la alcoholemia y la drogodependencia en los niños. </a:t>
            </a:r>
          </a:p>
          <a:p>
            <a:pPr eaLnBrk="1" hangingPunct="1"/>
            <a:endParaRPr lang="en-US" altLang="en-US" dirty="0"/>
          </a:p>
          <a:p>
            <a:pPr eaLnBrk="1" hangingPunct="1"/>
            <a:r>
              <a:rPr lang="x-none" dirty="0"/>
              <a:t>Se ha puesto en marcha en 26 países y ha sido traducido al español, portugués, francés, holandés, esloveno, ruso, tailandés, birmano, chino y otros idiomas. </a:t>
            </a:r>
          </a:p>
          <a:p>
            <a:pPr eaLnBrk="1" hangingPunct="1"/>
            <a:endParaRPr lang="en-US" altLang="en-US" baseline="0" dirty="0"/>
          </a:p>
          <a:p>
            <a:pPr eaLnBrk="1" hangingPunct="1"/>
            <a:r>
              <a:rPr lang="x-none" b="1" dirty="0"/>
              <a:t>Los años increíbles </a:t>
            </a:r>
            <a:r>
              <a:rPr lang="x-none" dirty="0"/>
              <a:t>(http://incredibleyears.com/): Este programa, The Incredible Years, se utiliza en más de 20 países y ayuda a reforzar las habilidades parentales, a mejorar la regulación emocional de los niños y a reducir los problemas de conducta.</a:t>
            </a:r>
          </a:p>
          <a:p>
            <a:pPr eaLnBrk="1" hangingPunct="1"/>
            <a:endParaRPr lang="en-US" altLang="en-US" dirty="0"/>
          </a:p>
          <a:p>
            <a:r>
              <a:rPr lang="x-none" sz="1200" b="0" dirty="0">
                <a:solidFill>
                  <a:schemeClr val="tx1"/>
                </a:solidFill>
                <a:latin typeface="+mn-lt"/>
                <a:ea typeface="MS PGothic" pitchFamily="34" charset="-128"/>
                <a:cs typeface="ＭＳ Ｐゴシック" charset="0"/>
              </a:rPr>
              <a:t>A través de este programa</a:t>
            </a:r>
            <a:r>
              <a:rPr lang="x-none" sz="1200" b="0" i="0" dirty="0">
                <a:solidFill>
                  <a:schemeClr val="tx1"/>
                </a:solidFill>
                <a:latin typeface="+mn-lt"/>
                <a:ea typeface="MS PGothic" pitchFamily="34" charset="-128"/>
                <a:cs typeface="ＭＳ Ｐゴシック" charset="0"/>
              </a:rPr>
              <a:t>, </a:t>
            </a:r>
            <a:r>
              <a:rPr lang="x-none" sz="1200" b="0" i="1" dirty="0">
                <a:solidFill>
                  <a:schemeClr val="tx1"/>
                </a:solidFill>
                <a:latin typeface="+mn-lt"/>
                <a:ea typeface="MS PGothic" pitchFamily="34" charset="-128"/>
                <a:cs typeface="ＭＳ Ｐゴシック" charset="0"/>
              </a:rPr>
              <a:t>los padres y los maestros emplean diversas estrategias para ayudar a los niños a regular sus emociones</a:t>
            </a:r>
            <a:r>
              <a:rPr lang="x-none" sz="1200" b="0" i="0" dirty="0">
                <a:solidFill>
                  <a:schemeClr val="tx1"/>
                </a:solidFill>
                <a:latin typeface="+mn-lt"/>
                <a:ea typeface="MS PGothic" pitchFamily="34" charset="-128"/>
                <a:cs typeface="ＭＳ Ｐゴシック" charset="0"/>
              </a:rPr>
              <a:t>, reforzar sus habilidades sociales y mejorar su rendimiento escolar.</a:t>
            </a:r>
            <a:r>
              <a:rPr lang="x-none" sz="1200" b="0" i="0" baseline="0" dirty="0">
                <a:solidFill>
                  <a:schemeClr val="tx1"/>
                </a:solidFill>
                <a:latin typeface="+mn-lt"/>
                <a:ea typeface="MS PGothic" pitchFamily="34" charset="-128"/>
                <a:cs typeface="ＭＳ Ｐゴシック" charset="0"/>
              </a:rPr>
              <a:t> </a:t>
            </a:r>
            <a:r>
              <a:rPr lang="x-none" sz="1200" b="0" i="0" dirty="0">
                <a:solidFill>
                  <a:schemeClr val="tx1"/>
                </a:solidFill>
                <a:latin typeface="+mn-lt"/>
                <a:ea typeface="MS PGothic" pitchFamily="34" charset="-128"/>
                <a:cs typeface="ＭＳ Ｐゴシック" charset="0"/>
              </a:rPr>
              <a:t>Los padres o los maestros se reunen en equipo con facilitadores capacitados. </a:t>
            </a:r>
          </a:p>
          <a:p>
            <a:endParaRPr lang="en-US" sz="1200" b="0" i="0" kern="1200" dirty="0">
              <a:solidFill>
                <a:schemeClr val="tx1"/>
              </a:solidFill>
              <a:effectLst/>
              <a:latin typeface="+mn-lt"/>
              <a:ea typeface="MS PGothic" pitchFamily="34" charset="-128"/>
              <a:cs typeface="ＭＳ Ｐゴシック" charset="0"/>
            </a:endParaRPr>
          </a:p>
          <a:p>
            <a:r>
              <a:rPr lang="x-none" sz="1200" b="0" i="1" dirty="0">
                <a:solidFill>
                  <a:schemeClr val="tx1"/>
                </a:solidFill>
                <a:latin typeface="+mn-lt"/>
                <a:ea typeface="MS PGothic" pitchFamily="34" charset="-128"/>
                <a:cs typeface="ＭＳ Ｐゴシック" charset="0"/>
              </a:rPr>
              <a:t>Los niños también pueden ser capacitados por profesionales en grupos pequeños </a:t>
            </a:r>
            <a:r>
              <a:rPr lang="x-none" sz="1200" b="0" i="0" dirty="0">
                <a:solidFill>
                  <a:schemeClr val="tx1"/>
                </a:solidFill>
                <a:latin typeface="+mn-lt"/>
                <a:ea typeface="MS PGothic" pitchFamily="34" charset="-128"/>
                <a:cs typeface="ＭＳ Ｐゴシック" charset="0"/>
              </a:rPr>
              <a:t>y aprenden a seguir las reglas y a cooperar, a expresar sus emociones, a resolver problemas, a controlar su ira y a hacer amistades.</a:t>
            </a:r>
          </a:p>
          <a:p>
            <a:pPr marL="0" marR="0" lvl="0" indent="0">
              <a:lnSpc>
                <a:spcPct val="100000"/>
              </a:lnSpc>
              <a:spcBef>
                <a:spcPts val="0"/>
              </a:spcBef>
              <a:spcAft>
                <a:spcPts val="1000"/>
              </a:spcAft>
              <a:buSzPct val="100000"/>
              <a:buFontTx/>
              <a:buNone/>
              <a:tabLst>
                <a:tab pos="228600" algn="l"/>
              </a:tabLst>
            </a:pPr>
            <a:endParaRPr lang="en-US" b="1" dirty="0"/>
          </a:p>
          <a:p>
            <a:pPr marL="0" marR="0" lvl="0" indent="0">
              <a:lnSpc>
                <a:spcPct val="100000"/>
              </a:lnSpc>
              <a:spcBef>
                <a:spcPts val="0"/>
              </a:spcBef>
              <a:spcAft>
                <a:spcPts val="1000"/>
              </a:spcAft>
              <a:buSzPct val="100000"/>
              <a:buFontTx/>
              <a:buNone/>
              <a:tabLst>
                <a:tab pos="228600" algn="l"/>
              </a:tabLst>
            </a:pPr>
            <a:r>
              <a:rPr lang="x-none" b="1" dirty="0"/>
              <a:t>Capacitación </a:t>
            </a:r>
            <a:r>
              <a:rPr lang="en-US" b="1" dirty="0" err="1"/>
              <a:t>en</a:t>
            </a:r>
            <a:r>
              <a:rPr lang="en-US" b="1" dirty="0"/>
              <a:t> la</a:t>
            </a:r>
            <a:r>
              <a:rPr lang="x-none" b="1" dirty="0"/>
              <a:t> Gestión Parental – El Modelo de Oregón </a:t>
            </a:r>
            <a:r>
              <a:rPr lang="x-none" b="0" dirty="0"/>
              <a:t>(http:// www.isii.net/): </a:t>
            </a:r>
          </a:p>
          <a:p>
            <a:pPr marL="269875" marR="0" lvl="0" indent="-269875">
              <a:lnSpc>
                <a:spcPct val="150000"/>
              </a:lnSpc>
              <a:spcBef>
                <a:spcPts val="0"/>
              </a:spcBef>
              <a:spcAft>
                <a:spcPts val="1000"/>
              </a:spcAft>
              <a:buSzPct val="100000"/>
              <a:buFont typeface="Symbol" panose="05050102010706020507" pitchFamily="18" charset="2"/>
              <a:buChar char=""/>
              <a:tabLst>
                <a:tab pos="228600" algn="l"/>
              </a:tabLst>
            </a:pPr>
            <a:r>
              <a:rPr lang="x-none" b="0" dirty="0"/>
              <a:t>Este programa, Parent Management Training –The Oregon Model (PMTO), reduce los problemas de conducta de los niños y promueve un desarrollo sano. </a:t>
            </a:r>
          </a:p>
          <a:p>
            <a:pPr marL="269875" marR="0" lvl="0" indent="-269875">
              <a:lnSpc>
                <a:spcPct val="150000"/>
              </a:lnSpc>
              <a:spcBef>
                <a:spcPts val="0"/>
              </a:spcBef>
              <a:spcAft>
                <a:spcPts val="1000"/>
              </a:spcAft>
              <a:buSzPct val="100000"/>
              <a:buFont typeface="Symbol" panose="05050102010706020507" pitchFamily="18" charset="2"/>
              <a:buChar char=""/>
              <a:tabLst>
                <a:tab pos="228600" algn="l"/>
              </a:tabLst>
            </a:pPr>
            <a:r>
              <a:rPr lang="x-none" b="0" dirty="0"/>
              <a:t>Se utiliza en varios países. </a:t>
            </a:r>
          </a:p>
          <a:p>
            <a:pPr marL="269875" marR="0" lvl="0" indent="-269875">
              <a:lnSpc>
                <a:spcPct val="150000"/>
              </a:lnSpc>
              <a:spcBef>
                <a:spcPts val="0"/>
              </a:spcBef>
              <a:spcAft>
                <a:spcPts val="1000"/>
              </a:spcAft>
              <a:buSzPct val="100000"/>
              <a:buFont typeface="Symbol" panose="05050102010706020507" pitchFamily="18" charset="2"/>
              <a:buChar char=""/>
              <a:tabLst>
                <a:tab pos="228600" algn="l"/>
              </a:tabLst>
            </a:pPr>
            <a:r>
              <a:rPr lang="x-none" sz="1200" b="0" i="1" dirty="0">
                <a:latin typeface="+mn-lt"/>
                <a:ea typeface="Times New Roman" panose="02020603050405020304" pitchFamily="18" charset="0"/>
                <a:cs typeface="Times New Roman" panose="02020603050405020304" pitchFamily="18" charset="0"/>
              </a:rPr>
              <a:t>Es un programa de refuerzo de las habilidades que busca cambiar la conducta mediante el reconocimiento y los incentivos</a:t>
            </a:r>
            <a:r>
              <a:rPr lang="x-none" sz="1200" b="0" i="1" baseline="0" dirty="0">
                <a:latin typeface="+mn-lt"/>
                <a:ea typeface="Times New Roman" panose="02020603050405020304" pitchFamily="18" charset="0"/>
                <a:cs typeface="Times New Roman" panose="02020603050405020304" pitchFamily="18" charset="0"/>
              </a:rPr>
              <a:t>. </a:t>
            </a:r>
          </a:p>
          <a:p>
            <a:pPr marL="269875" marR="0" lvl="0" indent="-269875">
              <a:lnSpc>
                <a:spcPct val="150000"/>
              </a:lnSpc>
              <a:spcBef>
                <a:spcPts val="0"/>
              </a:spcBef>
              <a:spcAft>
                <a:spcPts val="1000"/>
              </a:spcAft>
              <a:buSzPct val="100000"/>
              <a:buFont typeface="Symbol" panose="05050102010706020507" pitchFamily="18" charset="2"/>
              <a:buChar char=""/>
              <a:tabLst>
                <a:tab pos="228600" algn="l"/>
              </a:tabLst>
            </a:pPr>
            <a:r>
              <a:rPr lang="x-none" sz="1200" b="0" baseline="0" dirty="0">
                <a:latin typeface="+mn-lt"/>
                <a:ea typeface="Times New Roman" panose="02020603050405020304" pitchFamily="18" charset="0"/>
                <a:cs typeface="Times New Roman" panose="02020603050405020304" pitchFamily="18" charset="0"/>
              </a:rPr>
              <a:t>Se concentra en: </a:t>
            </a:r>
          </a:p>
          <a:p>
            <a:pPr marL="269875" marR="0" lvl="0" indent="-269875">
              <a:lnSpc>
                <a:spcPct val="150000"/>
              </a:lnSpc>
              <a:spcBef>
                <a:spcPts val="0"/>
              </a:spcBef>
              <a:spcAft>
                <a:spcPts val="1000"/>
              </a:spcAft>
              <a:buSzPct val="100000"/>
              <a:buFont typeface="Wingdings" panose="05000000000000000000" pitchFamily="2" charset="2"/>
              <a:buChar char="Ø"/>
              <a:tabLst>
                <a:tab pos="228600" algn="l"/>
              </a:tabLst>
            </a:pPr>
            <a:r>
              <a:rPr lang="x-none" sz="1200" b="0" dirty="0">
                <a:latin typeface="+mn-lt"/>
                <a:ea typeface="Times New Roman" panose="02020603050405020304" pitchFamily="18" charset="0"/>
                <a:cs typeface="Times New Roman" panose="02020603050405020304" pitchFamily="18" charset="0"/>
              </a:rPr>
              <a:t>Consecuencias sistemáticas leves y no físicas por conductas negativas con el fin de fijar límites.</a:t>
            </a:r>
            <a:r>
              <a:rPr lang="x-none" sz="1200" b="0" baseline="0" dirty="0">
                <a:latin typeface="+mn-lt"/>
                <a:ea typeface="Times New Roman" panose="02020603050405020304" pitchFamily="18" charset="0"/>
                <a:cs typeface="Times New Roman" panose="02020603050405020304" pitchFamily="18" charset="0"/>
              </a:rPr>
              <a:t> </a:t>
            </a:r>
          </a:p>
          <a:p>
            <a:pPr marL="269875" marR="0" lvl="0" indent="-269875">
              <a:lnSpc>
                <a:spcPct val="150000"/>
              </a:lnSpc>
              <a:spcBef>
                <a:spcPts val="0"/>
              </a:spcBef>
              <a:spcAft>
                <a:spcPts val="1000"/>
              </a:spcAft>
              <a:buSzPct val="100000"/>
              <a:buFont typeface="Wingdings" panose="05000000000000000000" pitchFamily="2" charset="2"/>
              <a:buChar char="Ø"/>
              <a:tabLst>
                <a:tab pos="228600" algn="l"/>
              </a:tabLst>
            </a:pPr>
            <a:r>
              <a:rPr lang="x-none" sz="1200" b="0" dirty="0">
                <a:latin typeface="+mn-lt"/>
                <a:ea typeface="Times New Roman" panose="02020603050405020304" pitchFamily="18" charset="0"/>
                <a:cs typeface="Times New Roman" panose="02020603050405020304" pitchFamily="18" charset="0"/>
              </a:rPr>
              <a:t>Control y supervisión constantes por parte de los padres.</a:t>
            </a:r>
            <a:r>
              <a:rPr lang="x-none" sz="1200" b="0" baseline="0" dirty="0">
                <a:latin typeface="+mn-lt"/>
                <a:ea typeface="Times New Roman" panose="02020603050405020304" pitchFamily="18" charset="0"/>
                <a:cs typeface="Times New Roman" panose="02020603050405020304" pitchFamily="18" charset="0"/>
              </a:rPr>
              <a:t> </a:t>
            </a:r>
          </a:p>
          <a:p>
            <a:pPr marL="269875" marR="0" lvl="0" indent="-269875">
              <a:lnSpc>
                <a:spcPct val="150000"/>
              </a:lnSpc>
              <a:spcBef>
                <a:spcPts val="0"/>
              </a:spcBef>
              <a:spcAft>
                <a:spcPts val="1000"/>
              </a:spcAft>
              <a:buSzPct val="100000"/>
              <a:buFont typeface="Wingdings" panose="05000000000000000000" pitchFamily="2" charset="2"/>
              <a:buChar char="Ø"/>
              <a:tabLst>
                <a:tab pos="228600" algn="l"/>
              </a:tabLst>
            </a:pPr>
            <a:r>
              <a:rPr lang="x-none" sz="1200" b="0" dirty="0">
                <a:latin typeface="+mn-lt"/>
                <a:ea typeface="Times New Roman" panose="02020603050405020304" pitchFamily="18" charset="0"/>
                <a:cs typeface="Times New Roman" panose="02020603050405020304" pitchFamily="18" charset="0"/>
              </a:rPr>
              <a:t>Contribuir a resolver los problemas familiares con una solución centrada en prevenir y abordar los conflictos</a:t>
            </a:r>
            <a:r>
              <a:rPr lang="x-none" sz="1200" b="0" baseline="0" dirty="0">
                <a:latin typeface="+mn-lt"/>
                <a:ea typeface="Times New Roman" panose="02020603050405020304" pitchFamily="18" charset="0"/>
                <a:cs typeface="Times New Roman" panose="02020603050405020304" pitchFamily="18" charset="0"/>
              </a:rPr>
              <a:t>. </a:t>
            </a:r>
          </a:p>
          <a:p>
            <a:pPr marL="269875" marR="0" lvl="0" indent="-269875">
              <a:lnSpc>
                <a:spcPct val="150000"/>
              </a:lnSpc>
              <a:spcBef>
                <a:spcPts val="0"/>
              </a:spcBef>
              <a:spcAft>
                <a:spcPts val="1000"/>
              </a:spcAft>
              <a:buSzPct val="100000"/>
              <a:buFont typeface="Wingdings" panose="05000000000000000000" pitchFamily="2" charset="2"/>
              <a:buChar char="Ø"/>
              <a:tabLst>
                <a:tab pos="228600" algn="l"/>
              </a:tabLst>
            </a:pPr>
            <a:r>
              <a:rPr lang="x-none" sz="1200" b="0" dirty="0">
                <a:latin typeface="+mn-lt"/>
                <a:ea typeface="Times New Roman" panose="02020603050405020304" pitchFamily="18" charset="0"/>
                <a:cs typeface="Times New Roman" panose="02020603050405020304" pitchFamily="18" charset="0"/>
              </a:rPr>
              <a:t>Fomentar la participación de los padres en las actividades de sus hijos.</a:t>
            </a:r>
          </a:p>
          <a:p>
            <a:pPr eaLnBrk="1" hangingPunct="1"/>
            <a:endParaRPr lang="en-US" altLang="en-US" dirty="0"/>
          </a:p>
          <a:p>
            <a:pPr eaLnBrk="1" hangingPunct="1"/>
            <a:endParaRPr lang="en-US" altLang="en-US" baseline="0" dirty="0"/>
          </a:p>
        </p:txBody>
      </p:sp>
    </p:spTree>
    <p:extLst>
      <p:ext uri="{BB962C8B-B14F-4D97-AF65-F5344CB8AC3E}">
        <p14:creationId xmlns:p14="http://schemas.microsoft.com/office/powerpoint/2010/main" val="4192653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La escala parental (PS), elaborada por Arnold et al. (1993), es una medida muy común de las prácticas de disciplina parental. Esta escala contiene 30 componentes que se califican en una escala Likert del 1 (dejo que mi hijo...) al 7 (yo decido cuando mi hijo...) y que evalúan las conductas de los padres al disciplinar a sus hijos. </a:t>
            </a:r>
          </a:p>
        </p:txBody>
      </p:sp>
      <p:sp>
        <p:nvSpPr>
          <p:cNvPr id="4" name="Slide Number Placeholder 3"/>
          <p:cNvSpPr>
            <a:spLocks noGrp="1"/>
          </p:cNvSpPr>
          <p:nvPr>
            <p:ph type="sldNum" sz="quarter" idx="10"/>
          </p:nvPr>
        </p:nvSpPr>
        <p:spPr/>
        <p:txBody>
          <a:bodyPr/>
          <a:lstStyle/>
          <a:p>
            <a:fld id="{7FBC69AC-DEF6-FD48-B5C0-A8B4CD212094}" type="slidenum">
              <a:rPr lang="en-US" smtClean="0"/>
              <a:t>8</a:t>
            </a:fld>
            <a:endParaRPr lang="en-US"/>
          </a:p>
        </p:txBody>
      </p:sp>
    </p:spTree>
    <p:extLst>
      <p:ext uri="{BB962C8B-B14F-4D97-AF65-F5344CB8AC3E}">
        <p14:creationId xmlns:p14="http://schemas.microsoft.com/office/powerpoint/2010/main" val="3376570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xfrm>
            <a:off x="409575" y="733425"/>
            <a:ext cx="6502400" cy="3659188"/>
          </a:xfrm>
          <a:noFill/>
          <a:ln>
            <a:solidFill>
              <a:srgbClr val="000000"/>
            </a:solidFill>
            <a:miter lim="800000"/>
            <a:headEnd/>
            <a:tailEnd/>
          </a:ln>
        </p:spPr>
      </p:sp>
      <p:sp>
        <p:nvSpPr>
          <p:cNvPr id="1372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x-none" b="1" dirty="0"/>
              <a:t>Padres Triple P (Programa parental positivo) </a:t>
            </a:r>
            <a:r>
              <a:rPr lang="x-none" b="0" dirty="0"/>
              <a:t>(http://www.triplep. net/glo-en/home/): está en marcha en 25 </a:t>
            </a:r>
            <a:r>
              <a:rPr lang="x-none" b="0" dirty="0" smtClean="0"/>
              <a:t>países </a:t>
            </a:r>
            <a:r>
              <a:rPr lang="x-none" b="0" dirty="0"/>
              <a:t>y se ha demostrado que funciona en todas las culturas, grupos socioeconómicos y estructuras familiares. Ha sido traducido a 17 idiomas.</a:t>
            </a:r>
          </a:p>
        </p:txBody>
      </p:sp>
    </p:spTree>
    <p:extLst>
      <p:ext uri="{BB962C8B-B14F-4D97-AF65-F5344CB8AC3E}">
        <p14:creationId xmlns:p14="http://schemas.microsoft.com/office/powerpoint/2010/main" val="2138862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695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4399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43947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70939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70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1850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6/25/2019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2392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6/25/2019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74612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6/25/2019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53999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6/25/2019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6409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11549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6/25/2019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94717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altmetric.com/details.php?domain=uncch.pure.elsevier.com&amp;citation_id=3945399"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hyperlink" Target="https://uncch.pure.elsevier.com/en/persons/gretta-e-hort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lizlindeditions.com/pages/questions-answers-2.as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alphaModFix amt="35000"/>
            <a:extLst>
              <a:ext uri="{28A0092B-C50C-407E-A947-70E740481C1C}">
                <a14:useLocalDpi xmlns:a14="http://schemas.microsoft.com/office/drawing/2010/main" val="0"/>
              </a:ext>
            </a:extLst>
          </a:blip>
          <a:srcRect l="140" t="7939" r="206" b="13735"/>
          <a:stretch/>
        </p:blipFill>
        <p:spPr>
          <a:xfrm>
            <a:off x="0" y="0"/>
            <a:ext cx="12192000" cy="6388443"/>
          </a:xfrm>
          <a:prstGeom prst="rect">
            <a:avLst/>
          </a:prstGeom>
        </p:spPr>
      </p:pic>
      <p:sp>
        <p:nvSpPr>
          <p:cNvPr id="2" name="Title 1"/>
          <p:cNvSpPr>
            <a:spLocks noGrp="1"/>
          </p:cNvSpPr>
          <p:nvPr>
            <p:ph type="title"/>
          </p:nvPr>
        </p:nvSpPr>
        <p:spPr>
          <a:xfrm>
            <a:off x="1897380" y="1645920"/>
            <a:ext cx="10058400" cy="3566160"/>
          </a:xfrm>
        </p:spPr>
        <p:txBody>
          <a:bodyPr>
            <a:normAutofit/>
          </a:bodyPr>
          <a:lstStyle/>
          <a:p>
            <a:r>
              <a:rPr lang="x-none" sz="5400" dirty="0"/>
              <a:t>Un tratamiento en colaboración</a:t>
            </a:r>
          </a:p>
        </p:txBody>
      </p:sp>
      <p:sp>
        <p:nvSpPr>
          <p:cNvPr id="3" name="Text Placeholder 2"/>
          <p:cNvSpPr>
            <a:spLocks noGrp="1"/>
          </p:cNvSpPr>
          <p:nvPr>
            <p:ph type="body" idx="1"/>
          </p:nvPr>
        </p:nvSpPr>
        <p:spPr>
          <a:xfrm>
            <a:off x="527538" y="5106893"/>
            <a:ext cx="11192022" cy="1885888"/>
          </a:xfrm>
        </p:spPr>
        <p:txBody>
          <a:bodyPr>
            <a:normAutofit/>
          </a:bodyPr>
          <a:lstStyle/>
          <a:p>
            <a:pPr algn="ctr"/>
            <a:r>
              <a:rPr lang="x-none" dirty="0">
                <a:latin typeface="+mn-lt"/>
              </a:rPr>
              <a:t>MANERAS EN </a:t>
            </a:r>
            <a:r>
              <a:rPr lang="en-US" dirty="0">
                <a:latin typeface="+mn-lt"/>
              </a:rPr>
              <a:t>las </a:t>
            </a:r>
            <a:r>
              <a:rPr lang="x-none" dirty="0">
                <a:latin typeface="+mn-lt"/>
              </a:rPr>
              <a:t>QUE LA PATERNIDAD BASADA EN </a:t>
            </a:r>
            <a:r>
              <a:rPr lang="en-US" dirty="0">
                <a:latin typeface="+mn-lt"/>
              </a:rPr>
              <a:t>EL </a:t>
            </a:r>
            <a:r>
              <a:rPr lang="en-US" dirty="0" err="1">
                <a:latin typeface="+mn-lt"/>
              </a:rPr>
              <a:t>APEGO</a:t>
            </a:r>
            <a:r>
              <a:rPr lang="x-none" dirty="0">
                <a:latin typeface="+mn-lt"/>
              </a:rPr>
              <a:t> PUEDE MEJORAR LOS RESULTADOS DE MADRES E HIJOS EN EL TRATAMIENTO DE TRASTORNOS LIGADOS AL CONSUMO DE SUSTANCIAS</a:t>
            </a:r>
          </a:p>
        </p:txBody>
      </p:sp>
    </p:spTree>
    <p:extLst>
      <p:ext uri="{BB962C8B-B14F-4D97-AF65-F5344CB8AC3E}">
        <p14:creationId xmlns:p14="http://schemas.microsoft.com/office/powerpoint/2010/main" val="88494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p:cNvSpPr/>
          <p:nvPr/>
        </p:nvSpPr>
        <p:spPr>
          <a:xfrm>
            <a:off x="353197" y="1028343"/>
            <a:ext cx="8295503" cy="5170646"/>
          </a:xfrm>
          <a:prstGeom prst="rect">
            <a:avLst/>
          </a:prstGeom>
        </p:spPr>
        <p:txBody>
          <a:bodyPr wrap="square">
            <a:spAutoFit/>
          </a:bodyPr>
          <a:lstStyle/>
          <a:p>
            <a:pPr marL="285750" indent="-285750">
              <a:spcAft>
                <a:spcPts val="1200"/>
              </a:spcAft>
              <a:buFont typeface="Wingdings" panose="05000000000000000000" pitchFamily="2" charset="2"/>
              <a:buChar char="Ø"/>
            </a:pPr>
            <a:r>
              <a:rPr lang="x-none" sz="2000" dirty="0">
                <a:latin typeface="+mj-lt"/>
              </a:rPr>
              <a:t>Sin el tratamiento necesario, existe un mayor riesgo de que los niños que sufren maltrato se conviertan en adultos con numerosos problemas </a:t>
            </a:r>
            <a:r>
              <a:rPr lang="x-none" sz="2000">
                <a:latin typeface="+mj-lt"/>
              </a:rPr>
              <a:t>mentales que </a:t>
            </a:r>
            <a:r>
              <a:rPr lang="x-none" sz="2000" dirty="0">
                <a:latin typeface="+mj-lt"/>
              </a:rPr>
              <a:t>perpetúen el abuso en sus propios hijos. </a:t>
            </a:r>
          </a:p>
          <a:p>
            <a:pPr marL="285750" indent="-285750">
              <a:spcAft>
                <a:spcPts val="1200"/>
              </a:spcAft>
              <a:buFont typeface="Wingdings" panose="05000000000000000000" pitchFamily="2" charset="2"/>
              <a:buChar char="Ø"/>
            </a:pPr>
            <a:r>
              <a:rPr lang="x-none" sz="2000" dirty="0">
                <a:latin typeface="+mj-lt"/>
              </a:rPr>
              <a:t>Para solucionar este problema de salud pública intergeneracional tan importante, los investigadores y practicantes deben continuar poniendo a prueba programas para padres que traten de abordar los factores que contribuyen al abuso. </a:t>
            </a:r>
          </a:p>
          <a:p>
            <a:pPr marL="285750" indent="-285750">
              <a:spcAft>
                <a:spcPts val="1200"/>
              </a:spcAft>
              <a:buFont typeface="Wingdings" panose="05000000000000000000" pitchFamily="2" charset="2"/>
              <a:buChar char="Ø"/>
            </a:pPr>
            <a:r>
              <a:rPr lang="x-none" sz="2000" dirty="0">
                <a:latin typeface="+mj-lt"/>
              </a:rPr>
              <a:t>Aunque el campo del apego entre padres e hijos ha avanzado mucho en los últimos 20 años con la creación y evaluación de programas de apego de base práctica, la disponibilidad de programas eficaces para grupos se ha quedado atrás. </a:t>
            </a:r>
          </a:p>
          <a:p>
            <a:pPr marL="285750" indent="-285750">
              <a:spcAft>
                <a:spcPts val="1200"/>
              </a:spcAft>
              <a:buFont typeface="Wingdings" panose="05000000000000000000" pitchFamily="2" charset="2"/>
              <a:buChar char="Ø"/>
            </a:pPr>
            <a:r>
              <a:rPr lang="x-none" sz="2000" dirty="0">
                <a:latin typeface="+mj-lt"/>
              </a:rPr>
              <a:t>Dada la bien documentada importancia de la seguridad en el apego para lograr resultados óptimos en el desarrollo a largo plazo de los niños, para su difusión es fundamental disponer de programas para padres con manuales en formatos que sean fáciles de usar. </a:t>
            </a:r>
          </a:p>
        </p:txBody>
      </p:sp>
      <p:sp>
        <p:nvSpPr>
          <p:cNvPr id="3" name="Title 1"/>
          <p:cNvSpPr txBox="1">
            <a:spLocks/>
          </p:cNvSpPr>
          <p:nvPr/>
        </p:nvSpPr>
        <p:spPr>
          <a:xfrm>
            <a:off x="698500" y="152400"/>
            <a:ext cx="10152063"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x-none" sz="4800">
                <a:solidFill>
                  <a:schemeClr val="tx1">
                    <a:lumMod val="75000"/>
                    <a:lumOff val="25000"/>
                  </a:schemeClr>
                </a:solidFill>
                <a:cs typeface="Arial" panose="020B0604020202020204" pitchFamily="34" charset="0"/>
              </a:rPr>
              <a:t>CONCLUSIONES</a:t>
            </a:r>
          </a:p>
        </p:txBody>
      </p:sp>
      <p:sp>
        <p:nvSpPr>
          <p:cNvPr id="5" name="Rectangle 2"/>
          <p:cNvSpPr>
            <a:spLocks noChangeArrowheads="1"/>
          </p:cNvSpPr>
          <p:nvPr/>
        </p:nvSpPr>
        <p:spPr bwMode="auto">
          <a:xfrm>
            <a:off x="0" y="6341883"/>
            <a:ext cx="12192000" cy="410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253920" rIns="0" bIns="0" numCol="1" anchor="ctr" anchorCtr="0" compatLnSpc="1">
            <a:prstTxWarp prst="textNoShape">
              <a:avLst/>
            </a:prstTxWarp>
            <a:spAutoFit/>
          </a:bodyPr>
          <a:lstStyle/>
          <a:p>
            <a:pPr lvl="0" defTabSz="914400" eaLnBrk="0" fontAlgn="base" hangingPunct="0">
              <a:spcBef>
                <a:spcPct val="0"/>
              </a:spcBef>
              <a:spcAft>
                <a:spcPct val="0"/>
              </a:spcAft>
            </a:pPr>
            <a:r>
              <a:rPr kumimoji="0" lang="x-none" sz="1000" b="0" i="0" u="none" strike="noStrike" cap="none" normalizeH="0" baseline="0">
                <a:ln>
                  <a:noFill/>
                </a:ln>
                <a:solidFill>
                  <a:schemeClr val="tx1">
                    <a:lumMod val="75000"/>
                    <a:lumOff val="25000"/>
                  </a:schemeClr>
                </a:solidFill>
                <a:latin typeface="+mj-lt"/>
                <a:cs typeface="Arial" panose="020B0604020202020204" pitchFamily="34" charset="0"/>
                <a:hlinkClick r:id="rId3"/>
              </a:rPr>
              <a:t>  </a:t>
            </a:r>
            <a:r>
              <a:rPr kumimoji="0" lang="x-none" sz="1000" b="0" i="0" u="none" strike="noStrike" cap="none" normalizeH="0" baseline="0">
                <a:ln>
                  <a:noFill/>
                </a:ln>
                <a:solidFill>
                  <a:schemeClr val="tx1">
                    <a:lumMod val="75000"/>
                    <a:lumOff val="25000"/>
                  </a:schemeClr>
                </a:solidFill>
                <a:latin typeface="+mj-lt"/>
                <a:cs typeface="Arial" panose="020B0604020202020204" pitchFamily="34" charset="0"/>
              </a:rPr>
              <a:t>     </a:t>
            </a:r>
            <a:r>
              <a:rPr kumimoji="0" lang="x-none" sz="1000" i="0" u="none" strike="noStrike" cap="none" normalizeH="0" baseline="0">
                <a:ln>
                  <a:noFill/>
                </a:ln>
                <a:solidFill>
                  <a:schemeClr val="tx1">
                    <a:lumMod val="75000"/>
                    <a:lumOff val="25000"/>
                  </a:schemeClr>
                </a:solidFill>
                <a:latin typeface="+mj-lt"/>
                <a:cs typeface="Arial" panose="020B0604020202020204" pitchFamily="34" charset="0"/>
              </a:rPr>
              <a:t>    e.g.,  Horton,</a:t>
            </a:r>
            <a:r>
              <a:rPr kumimoji="0" lang="x-none" sz="1000" i="0" u="none" strike="noStrike" cap="none" normalizeH="0">
                <a:ln>
                  <a:noFill/>
                </a:ln>
                <a:solidFill>
                  <a:schemeClr val="tx1">
                    <a:lumMod val="75000"/>
                    <a:lumOff val="25000"/>
                  </a:schemeClr>
                </a:solidFill>
                <a:latin typeface="+mj-lt"/>
                <a:cs typeface="Arial" panose="020B0604020202020204" pitchFamily="34" charset="0"/>
              </a:rPr>
              <a:t> E</a:t>
            </a:r>
            <a:r>
              <a:rPr kumimoji="0" lang="x-none" sz="1000" i="0" u="none" strike="noStrike" cap="none" normalizeH="0" baseline="0">
                <a:ln>
                  <a:noFill/>
                </a:ln>
                <a:solidFill>
                  <a:schemeClr val="tx1">
                    <a:lumMod val="75000"/>
                    <a:lumOff val="25000"/>
                  </a:schemeClr>
                </a:solidFill>
                <a:latin typeface="+mj-lt"/>
                <a:cs typeface="Arial" panose="020B0604020202020204" pitchFamily="34" charset="0"/>
                <a:hlinkClick r:id="rId4"/>
              </a:rPr>
              <a:t>.</a:t>
            </a:r>
            <a:r>
              <a:rPr kumimoji="0" lang="x-none" sz="1000" i="0" u="none" strike="noStrike" cap="none" normalizeH="0" baseline="0">
                <a:ln>
                  <a:noFill/>
                </a:ln>
                <a:solidFill>
                  <a:schemeClr val="tx1">
                    <a:lumMod val="75000"/>
                    <a:lumOff val="25000"/>
                  </a:schemeClr>
                </a:solidFill>
                <a:latin typeface="+mj-lt"/>
                <a:cs typeface="Arial" panose="020B0604020202020204" pitchFamily="34" charset="0"/>
              </a:rPr>
              <a:t> &amp; Murray, C. May 1 2015 In : Infant Mental Health Journa</a:t>
            </a:r>
            <a:r>
              <a:rPr lang="x-none" sz="1000">
                <a:solidFill>
                  <a:schemeClr val="tx1">
                    <a:lumMod val="75000"/>
                    <a:lumOff val="25000"/>
                  </a:schemeClr>
                </a:solidFill>
                <a:latin typeface="+mj-lt"/>
                <a:cs typeface="Arial" panose="020B0604020202020204" pitchFamily="34" charset="0"/>
              </a:rPr>
              <a:t>l</a:t>
            </a:r>
            <a:r>
              <a:rPr kumimoji="0" lang="x-none" sz="1000" i="0" u="none" strike="noStrike" cap="none" normalizeH="0" baseline="0">
                <a:ln>
                  <a:noFill/>
                </a:ln>
                <a:solidFill>
                  <a:schemeClr val="tx1">
                    <a:lumMod val="75000"/>
                    <a:lumOff val="25000"/>
                  </a:schemeClr>
                </a:solidFill>
                <a:latin typeface="+mj-lt"/>
                <a:cs typeface="Arial" panose="020B0604020202020204" pitchFamily="34" charset="0"/>
              </a:rPr>
              <a:t> 36, 3, p. 320-336 </a:t>
            </a:r>
            <a:r>
              <a:rPr lang="x-none" sz="1000">
                <a:solidFill>
                  <a:schemeClr val="tx1">
                    <a:lumMod val="75000"/>
                    <a:lumOff val="25000"/>
                  </a:schemeClr>
                </a:solidFill>
                <a:latin typeface="+mj-lt"/>
                <a:cs typeface="Arial" panose="020B0604020202020204" pitchFamily="34" charset="0"/>
              </a:rPr>
              <a:t>p 17; https://pixabay.com/en/super-mami-mama-bebe-arms-happy-951187/; </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6929" y="888434"/>
            <a:ext cx="2758989" cy="244556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6929" y="3729726"/>
            <a:ext cx="2758989" cy="2216428"/>
          </a:xfrm>
          <a:prstGeom prst="rect">
            <a:avLst/>
          </a:prstGeom>
        </p:spPr>
      </p:pic>
    </p:spTree>
    <p:extLst>
      <p:ext uri="{BB962C8B-B14F-4D97-AF65-F5344CB8AC3E}">
        <p14:creationId xmlns:p14="http://schemas.microsoft.com/office/powerpoint/2010/main" val="341212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bwMode="auto">
          <a:xfrm>
            <a:off x="1752600" y="990601"/>
            <a:ext cx="2413000" cy="460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x-none" sz="2400" b="1"/>
              <a:t>Contacto:</a:t>
            </a:r>
          </a:p>
        </p:txBody>
      </p:sp>
      <p:sp>
        <p:nvSpPr>
          <p:cNvPr id="111619" name="Content Placeholder 2"/>
          <p:cNvSpPr>
            <a:spLocks noGrp="1"/>
          </p:cNvSpPr>
          <p:nvPr>
            <p:ph idx="1"/>
          </p:nvPr>
        </p:nvSpPr>
        <p:spPr bwMode="auto">
          <a:xfrm>
            <a:off x="838200" y="1489076"/>
            <a:ext cx="7677150" cy="4603750"/>
          </a:xfrm>
          <a:solidFill>
            <a:schemeClr val="bg1"/>
          </a:solidFill>
        </p:spPr>
        <p:txBody>
          <a:bodyPr vert="horz" wrap="square" lIns="91440" tIns="45720" rIns="91440" bIns="45720" numCol="1" rtlCol="0" anchor="t" anchorCtr="0" compatLnSpc="1">
            <a:prstTxWarp prst="textNoShape">
              <a:avLst/>
            </a:prstTxWarp>
            <a:normAutofit fontScale="92500" lnSpcReduction="10000"/>
          </a:bodyPr>
          <a:lstStyle/>
          <a:p>
            <a:pPr eaLnBrk="1" hangingPunct="1">
              <a:lnSpc>
                <a:spcPct val="80000"/>
              </a:lnSpc>
              <a:spcBef>
                <a:spcPct val="0"/>
              </a:spcBef>
              <a:buFontTx/>
              <a:buNone/>
            </a:pPr>
            <a:r>
              <a:rPr lang="x-none" b="1" dirty="0">
                <a:solidFill>
                  <a:srgbClr val="000000"/>
                </a:solidFill>
              </a:rPr>
              <a:t>Hendr</a:t>
            </a:r>
            <a:r>
              <a:rPr lang="x-none" b="1" dirty="0">
                <a:solidFill>
                  <a:srgbClr val="000000"/>
                </a:solidFill>
                <a:cs typeface="Arial" panose="020B0604020202020204" pitchFamily="34" charset="0"/>
              </a:rPr>
              <a:t>é</a:t>
            </a:r>
            <a:r>
              <a:rPr lang="x-none" b="1" dirty="0">
                <a:solidFill>
                  <a:srgbClr val="000000"/>
                </a:solidFill>
              </a:rPr>
              <a:t>e E Jones, PhD</a:t>
            </a:r>
          </a:p>
          <a:p>
            <a:pPr>
              <a:lnSpc>
                <a:spcPct val="80000"/>
              </a:lnSpc>
              <a:buFontTx/>
              <a:buNone/>
            </a:pPr>
            <a:r>
              <a:rPr lang="x-none" b="1" dirty="0" smtClean="0"/>
              <a:t>Directora ejecutiva, </a:t>
            </a:r>
            <a:r>
              <a:rPr lang="x-none" b="1" dirty="0"/>
              <a:t>UNC Horizons</a:t>
            </a:r>
          </a:p>
          <a:p>
            <a:pPr>
              <a:lnSpc>
                <a:spcPct val="80000"/>
              </a:lnSpc>
              <a:buFontTx/>
              <a:buNone/>
            </a:pPr>
            <a:r>
              <a:rPr lang="x-none" b="1" smtClean="0"/>
              <a:t>Profesora, </a:t>
            </a:r>
            <a:endParaRPr lang="x-none" b="1" dirty="0"/>
          </a:p>
          <a:p>
            <a:pPr>
              <a:lnSpc>
                <a:spcPct val="80000"/>
              </a:lnSpc>
              <a:buFontTx/>
              <a:buNone/>
            </a:pPr>
            <a:r>
              <a:rPr lang="x-none" b="1" dirty="0"/>
              <a:t>Department of Obstetrics and Gynecology</a:t>
            </a:r>
          </a:p>
          <a:p>
            <a:pPr>
              <a:lnSpc>
                <a:spcPct val="80000"/>
              </a:lnSpc>
              <a:buFontTx/>
              <a:buNone/>
            </a:pPr>
            <a:r>
              <a:rPr lang="x-none" b="1" dirty="0"/>
              <a:t>School of Medicine</a:t>
            </a:r>
          </a:p>
          <a:p>
            <a:pPr>
              <a:lnSpc>
                <a:spcPct val="80000"/>
              </a:lnSpc>
              <a:buFontTx/>
              <a:buNone/>
            </a:pPr>
            <a:r>
              <a:rPr lang="x-none" b="1" dirty="0"/>
              <a:t>University of North Carolina at Chapel Hill</a:t>
            </a:r>
          </a:p>
          <a:p>
            <a:pPr>
              <a:lnSpc>
                <a:spcPct val="80000"/>
              </a:lnSpc>
              <a:buFontTx/>
              <a:buNone/>
            </a:pPr>
            <a:r>
              <a:rPr lang="x-none" b="1" dirty="0"/>
              <a:t> </a:t>
            </a:r>
          </a:p>
          <a:p>
            <a:pPr>
              <a:lnSpc>
                <a:spcPct val="80000"/>
              </a:lnSpc>
              <a:buFontTx/>
              <a:buNone/>
            </a:pPr>
            <a:r>
              <a:rPr lang="x-none" b="1" dirty="0"/>
              <a:t>Hendree_Jones@med.unc.edu</a:t>
            </a:r>
          </a:p>
          <a:p>
            <a:pPr>
              <a:lnSpc>
                <a:spcPct val="80000"/>
              </a:lnSpc>
              <a:buFontTx/>
              <a:buNone/>
            </a:pPr>
            <a:r>
              <a:rPr lang="x-none" b="1" dirty="0"/>
              <a:t>Línea directa: 1-919-445-0501</a:t>
            </a:r>
          </a:p>
          <a:p>
            <a:pPr>
              <a:lnSpc>
                <a:spcPct val="80000"/>
              </a:lnSpc>
              <a:buFontTx/>
              <a:buNone/>
            </a:pPr>
            <a:r>
              <a:rPr lang="x-none" b="1" dirty="0"/>
              <a:t>Oficina principal: 1-919-966-9803</a:t>
            </a:r>
          </a:p>
          <a:p>
            <a:pPr>
              <a:lnSpc>
                <a:spcPct val="80000"/>
              </a:lnSpc>
              <a:buFontTx/>
              <a:buNone/>
            </a:pPr>
            <a:r>
              <a:rPr lang="x-none" b="1" dirty="0"/>
              <a:t>Fax: 1-919-966-9169</a:t>
            </a:r>
          </a:p>
          <a:p>
            <a:pPr>
              <a:lnSpc>
                <a:spcPct val="80000"/>
              </a:lnSpc>
              <a:buFontTx/>
              <a:buNone/>
            </a:pPr>
            <a:r>
              <a:rPr lang="x-none" b="1" dirty="0"/>
              <a:t> </a:t>
            </a:r>
          </a:p>
          <a:p>
            <a:pPr eaLnBrk="1" hangingPunct="1">
              <a:lnSpc>
                <a:spcPct val="80000"/>
              </a:lnSpc>
              <a:spcBef>
                <a:spcPct val="0"/>
              </a:spcBef>
              <a:buFontTx/>
              <a:buNone/>
            </a:pPr>
            <a:endParaRPr lang="en-US" altLang="en-US" b="1" dirty="0">
              <a:solidFill>
                <a:srgbClr val="000000"/>
              </a:solidFill>
            </a:endParaRPr>
          </a:p>
          <a:p>
            <a:pPr>
              <a:lnSpc>
                <a:spcPct val="80000"/>
              </a:lnSpc>
            </a:pPr>
            <a:endParaRPr lang="en-US" altLang="en-US" b="1" dirty="0"/>
          </a:p>
        </p:txBody>
      </p:sp>
      <p:sp>
        <p:nvSpPr>
          <p:cNvPr id="111620" name="Title 1"/>
          <p:cNvSpPr>
            <a:spLocks/>
          </p:cNvSpPr>
          <p:nvPr/>
        </p:nvSpPr>
        <p:spPr bwMode="auto">
          <a:xfrm>
            <a:off x="1524000" y="1"/>
            <a:ext cx="9144000"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x-none" sz="4000" b="1">
                <a:latin typeface="+mn-lt"/>
                <a:cs typeface="Arial" panose="020B0604020202020204" pitchFamily="34" charset="0"/>
              </a:rPr>
              <a:t>UNC Horizons</a:t>
            </a:r>
          </a:p>
        </p:txBody>
      </p:sp>
      <p:pic>
        <p:nvPicPr>
          <p:cNvPr id="111621" name="Picture 2" descr="https://www.lizlindeditions.com/images/tidbits/questions-answers-l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648" y="1428751"/>
            <a:ext cx="3956452" cy="4381740"/>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56990" y="1649549"/>
            <a:ext cx="184731" cy="369332"/>
          </a:xfrm>
          <a:prstGeom prst="rect">
            <a:avLst/>
          </a:prstGeom>
          <a:noFill/>
        </p:spPr>
        <p:txBody>
          <a:bodyPr wrap="none" rtlCol="0">
            <a:spAutoFit/>
          </a:bodyPr>
          <a:lstStyle/>
          <a:p>
            <a:endParaRPr lang="en-GB" dirty="0"/>
          </a:p>
        </p:txBody>
      </p:sp>
      <p:sp>
        <p:nvSpPr>
          <p:cNvPr id="10" name="Text Placeholder 2"/>
          <p:cNvSpPr>
            <a:spLocks noGrp="1"/>
          </p:cNvSpPr>
          <p:nvPr>
            <p:ph type="title"/>
          </p:nvPr>
        </p:nvSpPr>
        <p:spPr/>
        <p:txBody>
          <a:bodyPr/>
          <a:lstStyle/>
          <a:p>
            <a:r>
              <a:rPr lang="x-none" dirty="0"/>
              <a:t>LA TEORÍA DEL APEGO</a:t>
            </a:r>
          </a:p>
        </p:txBody>
      </p:sp>
      <p:sp>
        <p:nvSpPr>
          <p:cNvPr id="11" name="TextBox 1"/>
          <p:cNvSpPr txBox="1">
            <a:spLocks noGrp="1" noChangeArrowheads="1"/>
          </p:cNvSpPr>
          <p:nvPr>
            <p:ph idx="1"/>
          </p:nvPr>
        </p:nvSpPr>
        <p:spPr>
          <a:xfrm>
            <a:off x="259493" y="1771592"/>
            <a:ext cx="11652422" cy="4261152"/>
          </a:xfrm>
        </p:spPr>
        <p:txBody>
          <a:bodyPr>
            <a:noAutofit/>
          </a:bodyPr>
          <a:lstStyle/>
          <a:p>
            <a:pPr>
              <a:lnSpc>
                <a:spcPct val="100000"/>
              </a:lnSpc>
              <a:spcBef>
                <a:spcPts val="600"/>
              </a:spcBef>
              <a:buFont typeface="Wingdings" panose="05000000000000000000" pitchFamily="2" charset="2"/>
              <a:buChar char="§"/>
            </a:pPr>
            <a:r>
              <a:rPr lang="x-none" sz="1800" dirty="0"/>
              <a:t>Esta teoría la originó John Bowlby en relación con su trabajo con menores inadaptados y</a:t>
            </a:r>
            <a:r>
              <a:rPr lang="en-US" sz="1800" dirty="0"/>
              <a:t/>
            </a:r>
            <a:br>
              <a:rPr lang="en-US" sz="1800" dirty="0"/>
            </a:br>
            <a:r>
              <a:rPr lang="x-none" sz="1800" dirty="0"/>
              <a:t>delincuentes.</a:t>
            </a:r>
          </a:p>
          <a:p>
            <a:pPr>
              <a:lnSpc>
                <a:spcPct val="100000"/>
              </a:lnSpc>
              <a:spcBef>
                <a:spcPts val="600"/>
              </a:spcBef>
              <a:spcAft>
                <a:spcPts val="1200"/>
              </a:spcAft>
              <a:buFont typeface="Wingdings" panose="05000000000000000000" pitchFamily="2" charset="2"/>
              <a:buChar char="§"/>
            </a:pPr>
            <a:r>
              <a:rPr lang="x-none" sz="1800" dirty="0"/>
              <a:t>Mary Ainsworth  estableció la relación entre las conductas de las madres y las conductas y respuestas de sus hijos.</a:t>
            </a:r>
          </a:p>
          <a:p>
            <a:pPr>
              <a:lnSpc>
                <a:spcPct val="100000"/>
              </a:lnSpc>
              <a:spcBef>
                <a:spcPts val="600"/>
              </a:spcBef>
              <a:spcAft>
                <a:spcPts val="1200"/>
              </a:spcAft>
              <a:buFont typeface="Wingdings" panose="05000000000000000000" pitchFamily="2" charset="2"/>
              <a:buChar char="§"/>
            </a:pPr>
            <a:r>
              <a:rPr lang="x-none" sz="1800" dirty="0"/>
              <a:t>El </a:t>
            </a:r>
            <a:r>
              <a:rPr lang="x-none" sz="1800" i="1" dirty="0"/>
              <a:t>procedimiento de la situación extraña</a:t>
            </a:r>
            <a:r>
              <a:rPr lang="x-none" sz="1800" dirty="0"/>
              <a:t> es una técnica de uso muy generalizado para clasificar los patrones de conducta de los niños pequeños.</a:t>
            </a:r>
          </a:p>
          <a:p>
            <a:pPr>
              <a:lnSpc>
                <a:spcPct val="100000"/>
              </a:lnSpc>
              <a:spcBef>
                <a:spcPts val="600"/>
              </a:spcBef>
              <a:spcAft>
                <a:spcPts val="600"/>
              </a:spcAft>
              <a:buFont typeface="Wingdings" panose="05000000000000000000" pitchFamily="2" charset="2"/>
              <a:buChar char="§"/>
            </a:pPr>
            <a:r>
              <a:rPr lang="x-none" sz="1800" i="1" dirty="0"/>
              <a:t>Los patrones de conducta se clasifican a grandes rasgos en dos de estos dos estilos de apego: </a:t>
            </a:r>
            <a:r>
              <a:rPr lang="en-US" sz="1800" i="1" dirty="0"/>
              <a:t>s</a:t>
            </a:r>
            <a:r>
              <a:rPr lang="x-none" sz="1800" i="1" dirty="0"/>
              <a:t>eguro e inseguro</a:t>
            </a:r>
          </a:p>
          <a:p>
            <a:pPr>
              <a:lnSpc>
                <a:spcPct val="100000"/>
              </a:lnSpc>
              <a:spcBef>
                <a:spcPts val="600"/>
              </a:spcBef>
              <a:spcAft>
                <a:spcPts val="1200"/>
              </a:spcAft>
              <a:buFont typeface="Wingdings" panose="05000000000000000000" pitchFamily="2" charset="2"/>
              <a:buChar char="§"/>
            </a:pPr>
            <a:r>
              <a:rPr lang="x-none" sz="1800" dirty="0"/>
              <a:t>El apego seguro permite que el niño se sienta cómodo explorando su entorno, lo cual es fundamental para el desarrollo cognoscitivo, social y emocional.</a:t>
            </a:r>
          </a:p>
          <a:p>
            <a:pPr>
              <a:lnSpc>
                <a:spcPct val="100000"/>
              </a:lnSpc>
              <a:spcBef>
                <a:spcPts val="600"/>
              </a:spcBef>
              <a:spcAft>
                <a:spcPts val="1200"/>
              </a:spcAft>
              <a:buFont typeface="Wingdings" panose="05000000000000000000" pitchFamily="2" charset="2"/>
              <a:buChar char="§"/>
            </a:pPr>
            <a:r>
              <a:rPr lang="x-none" sz="1800" dirty="0"/>
              <a:t>Los niños pequeños suelen apegarse a una persona en particular y el grado de seguridad de tal apego suele reflejarse en sus relaciones posteriores.</a:t>
            </a:r>
          </a:p>
          <a:p>
            <a:pPr>
              <a:lnSpc>
                <a:spcPct val="100000"/>
              </a:lnSpc>
              <a:spcBef>
                <a:spcPts val="600"/>
              </a:spcBef>
              <a:spcAft>
                <a:spcPts val="1800"/>
              </a:spcAft>
              <a:buFont typeface="Wingdings" panose="05000000000000000000" pitchFamily="2" charset="2"/>
              <a:buChar char="§"/>
            </a:pPr>
            <a:r>
              <a:rPr lang="x-none" sz="1800" dirty="0"/>
              <a:t>Uno de los vaticinadores más importantes del desarrollo sano de un niño es una relación de apego segura entre el niño y su cuidador principal.</a:t>
            </a:r>
          </a:p>
        </p:txBody>
      </p:sp>
      <p:sp>
        <p:nvSpPr>
          <p:cNvPr id="2" name="Rectangle 1"/>
          <p:cNvSpPr/>
          <p:nvPr/>
        </p:nvSpPr>
        <p:spPr>
          <a:xfrm>
            <a:off x="5815914" y="6357719"/>
            <a:ext cx="6096000" cy="553998"/>
          </a:xfrm>
          <a:prstGeom prst="rect">
            <a:avLst/>
          </a:prstGeom>
        </p:spPr>
        <p:txBody>
          <a:bodyPr>
            <a:spAutoFit/>
          </a:bodyPr>
          <a:lstStyle/>
          <a:p>
            <a:r>
              <a:rPr lang="x-none" sz="1000">
                <a:latin typeface="+mj-lt"/>
              </a:rPr>
              <a:t>e.g., Holmes, J (1993). John Bowlby &amp; Attachment Theory. Makers of modern psychotherapy. London: Routledge. p. 69; </a:t>
            </a:r>
            <a:r>
              <a:rPr lang="x-none" sz="1000"/>
              <a:t>Ainsworth, M.D.S., Blehar, M. C., Waters, E., &amp; Wall, S. (1978). Patterns of attachment: A psychological study of the strange situation. Hillsdale, NJ: Earlbaum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281" y="68160"/>
            <a:ext cx="2734139" cy="2242553"/>
          </a:xfrm>
          <a:prstGeom prst="rect">
            <a:avLst/>
          </a:prstGeom>
        </p:spPr>
      </p:pic>
      <p:sp>
        <p:nvSpPr>
          <p:cNvPr id="4" name="Rectangle 3"/>
          <p:cNvSpPr/>
          <p:nvPr/>
        </p:nvSpPr>
        <p:spPr>
          <a:xfrm>
            <a:off x="131806" y="6374365"/>
            <a:ext cx="6096000" cy="246221"/>
          </a:xfrm>
          <a:prstGeom prst="rect">
            <a:avLst/>
          </a:prstGeom>
        </p:spPr>
        <p:txBody>
          <a:bodyPr>
            <a:spAutoFit/>
          </a:bodyPr>
          <a:lstStyle/>
          <a:p>
            <a:r>
              <a:rPr lang="x-none" sz="1000" dirty="0">
                <a:latin typeface="+mj-lt"/>
              </a:rPr>
              <a:t>https://pixabay.com/en/mother-and-baby-family-baby-mother-1646449/</a:t>
            </a:r>
          </a:p>
        </p:txBody>
      </p:sp>
    </p:spTree>
    <p:extLst>
      <p:ext uri="{BB962C8B-B14F-4D97-AF65-F5344CB8AC3E}">
        <p14:creationId xmlns:p14="http://schemas.microsoft.com/office/powerpoint/2010/main" val="560947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txBox="1">
            <a:spLocks noGrp="1" noChangeArrowheads="1"/>
          </p:cNvSpPr>
          <p:nvPr>
            <p:ph idx="1"/>
          </p:nvPr>
        </p:nvSpPr>
        <p:spPr>
          <a:xfrm>
            <a:off x="304800" y="1845733"/>
            <a:ext cx="9568249" cy="4576837"/>
          </a:xfrm>
        </p:spPr>
        <p:txBody>
          <a:bodyPr>
            <a:normAutofit fontScale="55000" lnSpcReduction="20000"/>
          </a:bodyPr>
          <a:lstStyle/>
          <a:p>
            <a:pPr>
              <a:spcBef>
                <a:spcPts val="2000"/>
              </a:spcBef>
              <a:spcAft>
                <a:spcPts val="1200"/>
              </a:spcAft>
              <a:buFont typeface="Wingdings" panose="05000000000000000000" pitchFamily="2" charset="2"/>
              <a:buChar char="§"/>
            </a:pPr>
            <a:r>
              <a:rPr lang="x-none" sz="3300" dirty="0"/>
              <a:t>La conexión entre el apego seguro en la primera infancia y los resultados posteriores es uno de los principales motivos de que esta teoría tenga tanta relevancia para las personas que trabajan y t</a:t>
            </a:r>
            <a:r>
              <a:rPr lang="en-US" sz="3300" dirty="0"/>
              <a:t>ra</a:t>
            </a:r>
            <a:r>
              <a:rPr lang="x-none" sz="3300" dirty="0"/>
              <a:t>tan</a:t>
            </a:r>
            <a:r>
              <a:rPr lang="en-US" sz="3300" dirty="0"/>
              <a:t/>
            </a:r>
            <a:br>
              <a:rPr lang="en-US" sz="3300" dirty="0"/>
            </a:br>
            <a:r>
              <a:rPr lang="x-none" sz="3300" dirty="0"/>
              <a:t>a pacientes con trastornos ligados al consumo de sustancias.</a:t>
            </a:r>
          </a:p>
          <a:p>
            <a:pPr>
              <a:spcBef>
                <a:spcPts val="600"/>
              </a:spcBef>
              <a:spcAft>
                <a:spcPts val="1200"/>
              </a:spcAft>
              <a:buFont typeface="Wingdings" panose="05000000000000000000" pitchFamily="2" charset="2"/>
              <a:buChar char="§"/>
            </a:pPr>
            <a:r>
              <a:rPr lang="x-none" sz="3300" i="1" dirty="0">
                <a:solidFill>
                  <a:prstClr val="black"/>
                </a:solidFill>
                <a:cs typeface="Arial" charset="0"/>
              </a:rPr>
              <a:t>El consumo de sustancias suele ser consecuencia de un apego inseguro, con el que </a:t>
            </a:r>
            <a:r>
              <a:rPr lang="en-US" sz="3300" i="1" dirty="0">
                <a:solidFill>
                  <a:prstClr val="black"/>
                </a:solidFill>
                <a:cs typeface="Arial" charset="0"/>
              </a:rPr>
              <a:t>se </a:t>
            </a:r>
            <a:r>
              <a:rPr lang="x-none" sz="3300" i="1" dirty="0">
                <a:solidFill>
                  <a:prstClr val="black"/>
                </a:solidFill>
                <a:cs typeface="Arial" charset="0"/>
              </a:rPr>
              <a:t>pretende evitar o aliviar el dolor y el malestar psicológicos.</a:t>
            </a:r>
          </a:p>
          <a:p>
            <a:pPr>
              <a:spcBef>
                <a:spcPts val="480"/>
              </a:spcBef>
              <a:spcAft>
                <a:spcPts val="1200"/>
              </a:spcAft>
              <a:buFont typeface="Wingdings" panose="05000000000000000000" pitchFamily="2" charset="2"/>
              <a:buChar char="§"/>
            </a:pPr>
            <a:r>
              <a:rPr lang="x-none" sz="3300" dirty="0"/>
              <a:t>Los modelos de trabajo internos (IWM) son los filtros mentales a través de los cuales el niño ve y se relaciona con el mundo.</a:t>
            </a:r>
          </a:p>
          <a:p>
            <a:pPr>
              <a:spcBef>
                <a:spcPts val="480"/>
              </a:spcBef>
              <a:spcAft>
                <a:spcPts val="2400"/>
              </a:spcAft>
              <a:buFont typeface="Wingdings" panose="05000000000000000000" pitchFamily="2" charset="2"/>
              <a:buChar char="§"/>
            </a:pPr>
            <a:r>
              <a:rPr lang="x-none" sz="3300" dirty="0"/>
              <a:t>Según la teoría del apego, las conexiones entre el estilo de apego temprano con </a:t>
            </a:r>
            <a:r>
              <a:rPr lang="en-US" sz="3300" dirty="0"/>
              <a:t>la </a:t>
            </a:r>
            <a:r>
              <a:rPr lang="en-US" sz="3300" dirty="0" err="1"/>
              <a:t>cuidadora</a:t>
            </a:r>
            <a:r>
              <a:rPr lang="x-none" sz="3300" dirty="0"/>
              <a:t> o cuidador principal y los resultados a largo plazo se explican a partir de los IWM que los niños</a:t>
            </a:r>
            <a:r>
              <a:rPr lang="en-US" sz="3300" dirty="0"/>
              <a:t/>
            </a:r>
            <a:br>
              <a:rPr lang="en-US" sz="3300" dirty="0"/>
            </a:br>
            <a:r>
              <a:rPr lang="x-none" sz="3300" dirty="0"/>
              <a:t>forman como resultado de las experiencias con los cuidadores principales a lo largo del tiempo.</a:t>
            </a:r>
          </a:p>
          <a:p>
            <a:pPr>
              <a:spcBef>
                <a:spcPts val="480"/>
              </a:spcBef>
              <a:spcAft>
                <a:spcPts val="2400"/>
              </a:spcAft>
              <a:buFont typeface="Wingdings" panose="05000000000000000000" pitchFamily="2" charset="2"/>
              <a:buChar char="§"/>
            </a:pPr>
            <a:r>
              <a:rPr lang="x-none" sz="3300" dirty="0"/>
              <a:t>Los niños con un apego seguro desarollarían un guión de base seguro que explica  los eventos relacionados con el apego; por ejemplo: "Cuando me hago daño, busco a mi mamá para que me consuele".</a:t>
            </a:r>
          </a:p>
          <a:p>
            <a:pPr>
              <a:spcBef>
                <a:spcPts val="480"/>
              </a:spcBef>
              <a:spcAft>
                <a:spcPts val="2400"/>
              </a:spcAft>
              <a:buFont typeface="Wingdings" panose="05000000000000000000" pitchFamily="2" charset="2"/>
              <a:buChar char="§"/>
            </a:pPr>
            <a:r>
              <a:rPr lang="x-none" sz="3300" dirty="0"/>
              <a:t>Los niños con un apego inseguro y un IWM que indica que el cuidador no estará disponible o le rechazará cuando le necesite pueden desarrollar una activación crónica del sistema de respuesta fisiológica al estrés.</a:t>
            </a:r>
          </a:p>
        </p:txBody>
      </p:sp>
      <p:sp>
        <p:nvSpPr>
          <p:cNvPr id="15" name="Text Placeholder 2"/>
          <p:cNvSpPr>
            <a:spLocks noGrp="1"/>
          </p:cNvSpPr>
          <p:nvPr>
            <p:ph type="title"/>
          </p:nvPr>
        </p:nvSpPr>
        <p:spPr/>
        <p:txBody>
          <a:bodyPr/>
          <a:lstStyle/>
          <a:p>
            <a:r>
              <a:rPr lang="x-none"/>
              <a:t>QUÉ ES EL APEGO</a:t>
            </a:r>
          </a:p>
        </p:txBody>
      </p:sp>
      <p:sp>
        <p:nvSpPr>
          <p:cNvPr id="2" name="Rectangle 1"/>
          <p:cNvSpPr/>
          <p:nvPr/>
        </p:nvSpPr>
        <p:spPr>
          <a:xfrm>
            <a:off x="6829169" y="6460986"/>
            <a:ext cx="6096000" cy="246221"/>
          </a:xfrm>
          <a:prstGeom prst="rect">
            <a:avLst/>
          </a:prstGeom>
        </p:spPr>
        <p:txBody>
          <a:bodyPr>
            <a:spAutoFit/>
          </a:bodyPr>
          <a:lstStyle/>
          <a:p>
            <a:r>
              <a:rPr lang="x-none" sz="1000">
                <a:latin typeface="+mj-lt"/>
              </a:rPr>
              <a:t>e.g., Johnson-Laird PN (1983). Mental models. Cambridge, MA: Harvard University Press. pp. 179–87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3049" y="1371599"/>
            <a:ext cx="2318951" cy="4734697"/>
          </a:xfrm>
          <a:prstGeom prst="rect">
            <a:avLst/>
          </a:prstGeom>
        </p:spPr>
      </p:pic>
    </p:spTree>
    <p:extLst>
      <p:ext uri="{BB962C8B-B14F-4D97-AF65-F5344CB8AC3E}">
        <p14:creationId xmlns:p14="http://schemas.microsoft.com/office/powerpoint/2010/main" val="135147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3000"/>
                                        <p:tgtEl>
                                          <p:spTgt spid="7">
                                            <p:txEl>
                                              <p:pRg st="1" end="1"/>
                                            </p:txEl>
                                          </p:spTgt>
                                        </p:tgtEl>
                                      </p:cBhvr>
                                    </p:animEffect>
                                    <p:anim calcmode="lin" valueType="num">
                                      <p:cBhvr>
                                        <p:cTn id="8" dur="3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3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3000"/>
                                        <p:tgtEl>
                                          <p:spTgt spid="7">
                                            <p:txEl>
                                              <p:pRg st="2" end="2"/>
                                            </p:txEl>
                                          </p:spTgt>
                                        </p:tgtEl>
                                      </p:cBhvr>
                                    </p:animEffect>
                                    <p:anim calcmode="lin" valueType="num">
                                      <p:cBhvr>
                                        <p:cTn id="14" dur="3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5" dur="3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3000"/>
                                        <p:tgtEl>
                                          <p:spTgt spid="7">
                                            <p:txEl>
                                              <p:pRg st="3" end="3"/>
                                            </p:txEl>
                                          </p:spTgt>
                                        </p:tgtEl>
                                      </p:cBhvr>
                                    </p:animEffect>
                                    <p:anim calcmode="lin" valueType="num">
                                      <p:cBhvr>
                                        <p:cTn id="20" dur="3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1" dur="3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2" presetClass="entr" presetSubtype="0" fill="hold" nodeType="after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3000"/>
                                        <p:tgtEl>
                                          <p:spTgt spid="7">
                                            <p:txEl>
                                              <p:pRg st="4" end="4"/>
                                            </p:txEl>
                                          </p:spTgt>
                                        </p:tgtEl>
                                      </p:cBhvr>
                                    </p:animEffect>
                                    <p:anim calcmode="lin" valueType="num">
                                      <p:cBhvr>
                                        <p:cTn id="26" dur="3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7" dur="3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12000"/>
                            </p:stCondLst>
                            <p:childTnLst>
                              <p:par>
                                <p:cTn id="29" presetID="42" presetClass="entr" presetSubtype="0" fill="hold"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3000"/>
                                        <p:tgtEl>
                                          <p:spTgt spid="7">
                                            <p:txEl>
                                              <p:pRg st="5" end="5"/>
                                            </p:txEl>
                                          </p:spTgt>
                                        </p:tgtEl>
                                      </p:cBhvr>
                                    </p:animEffect>
                                    <p:anim calcmode="lin" valueType="num">
                                      <p:cBhvr>
                                        <p:cTn id="32" dur="3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3" dur="3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a:spLocks noGrp="1"/>
          </p:cNvSpPr>
          <p:nvPr>
            <p:ph type="title"/>
          </p:nvPr>
        </p:nvSpPr>
        <p:spPr/>
        <p:txBody>
          <a:bodyPr/>
          <a:lstStyle/>
          <a:p>
            <a:r>
              <a:rPr lang="x-none"/>
              <a:t>ESTILOS DE APEGO</a:t>
            </a:r>
          </a:p>
        </p:txBody>
      </p:sp>
      <p:pic>
        <p:nvPicPr>
          <p:cNvPr id="4" name="Picture 3" descr="Figure 03 New-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2621" y="2046952"/>
            <a:ext cx="5448300" cy="3822142"/>
          </a:xfrm>
          <a:prstGeom prst="rect">
            <a:avLst/>
          </a:prstGeom>
        </p:spPr>
      </p:pic>
      <p:sp>
        <p:nvSpPr>
          <p:cNvPr id="3" name="Rectangle 2"/>
          <p:cNvSpPr/>
          <p:nvPr/>
        </p:nvSpPr>
        <p:spPr>
          <a:xfrm>
            <a:off x="6126480" y="6312922"/>
            <a:ext cx="6096000" cy="553998"/>
          </a:xfrm>
          <a:prstGeom prst="rect">
            <a:avLst/>
          </a:prstGeom>
        </p:spPr>
        <p:txBody>
          <a:bodyPr>
            <a:spAutoFit/>
          </a:bodyPr>
          <a:lstStyle/>
          <a:p>
            <a:r>
              <a:rPr lang="x-none" sz="1000">
                <a:latin typeface="+mj-lt"/>
              </a:rPr>
              <a:t>e.g., Lyons-Ruth, K., &amp; Jacobvitz, D. (1999). Attachment disorganization: Unresolved loss, relational violence and lapses in behavioral and attentional strategies. In J. Cassidy &amp; P. Shaver (Eds.), Handbook of attachment (pp. 520–554). NY: Guilford Press. </a:t>
            </a:r>
          </a:p>
        </p:txBody>
      </p:sp>
    </p:spTree>
    <p:extLst>
      <p:ext uri="{BB962C8B-B14F-4D97-AF65-F5344CB8AC3E}">
        <p14:creationId xmlns:p14="http://schemas.microsoft.com/office/powerpoint/2010/main" val="3605237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4"/>
          <p:cNvSpPr txBox="1">
            <a:spLocks noChangeArrowheads="1"/>
          </p:cNvSpPr>
          <p:nvPr/>
        </p:nvSpPr>
        <p:spPr bwMode="auto">
          <a:xfrm>
            <a:off x="596900" y="1974938"/>
            <a:ext cx="10696566" cy="4185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marL="285750" indent="-285750" eaLnBrk="1" hangingPunct="1">
              <a:spcBef>
                <a:spcPct val="50000"/>
              </a:spcBef>
              <a:buClr>
                <a:schemeClr val="accent2"/>
              </a:buClr>
              <a:buFont typeface="Wingdings" panose="05000000000000000000" pitchFamily="2" charset="2"/>
              <a:buChar char="§"/>
            </a:pPr>
            <a:r>
              <a:rPr lang="x-none" dirty="0">
                <a:solidFill>
                  <a:schemeClr val="tx1"/>
                </a:solidFill>
                <a:latin typeface="+mj-lt"/>
              </a:rPr>
              <a:t>Si una persona sufrió abuso de niño, hay más probabilidades de que abuse de sus propios hijos. </a:t>
            </a:r>
          </a:p>
          <a:p>
            <a:pPr marL="285750" indent="-285750" eaLnBrk="1" hangingPunct="1">
              <a:spcBef>
                <a:spcPct val="50000"/>
              </a:spcBef>
              <a:buClr>
                <a:schemeClr val="accent2"/>
              </a:buClr>
              <a:buFont typeface="Wingdings" panose="05000000000000000000" pitchFamily="2" charset="2"/>
              <a:buChar char="§"/>
            </a:pPr>
            <a:r>
              <a:rPr lang="x-none" dirty="0">
                <a:solidFill>
                  <a:schemeClr val="tx1"/>
                </a:solidFill>
                <a:latin typeface="+mj-lt"/>
              </a:rPr>
              <a:t>Existe una alta incidencia de maltrato en la infancia entre mujeres en tratamiento por trastornos </a:t>
            </a:r>
            <a:r>
              <a:rPr lang="en-US" dirty="0" err="1">
                <a:solidFill>
                  <a:schemeClr val="tx1"/>
                </a:solidFill>
                <a:latin typeface="+mj-lt"/>
              </a:rPr>
              <a:t>ligados</a:t>
            </a:r>
            <a:r>
              <a:rPr lang="en-US" dirty="0">
                <a:solidFill>
                  <a:schemeClr val="tx1"/>
                </a:solidFill>
                <a:latin typeface="+mj-lt"/>
              </a:rPr>
              <a:t> al</a:t>
            </a:r>
            <a:r>
              <a:rPr lang="x-none" dirty="0">
                <a:solidFill>
                  <a:schemeClr val="tx1"/>
                </a:solidFill>
                <a:latin typeface="+mj-lt"/>
              </a:rPr>
              <a:t> abuso de sustancias. </a:t>
            </a:r>
          </a:p>
          <a:p>
            <a:pPr marL="285750" indent="-285750" eaLnBrk="1" hangingPunct="1">
              <a:spcBef>
                <a:spcPct val="50000"/>
              </a:spcBef>
              <a:buClr>
                <a:schemeClr val="accent2"/>
              </a:buClr>
              <a:buFont typeface="Wingdings" panose="05000000000000000000" pitchFamily="2" charset="2"/>
              <a:buChar char="§"/>
            </a:pPr>
            <a:r>
              <a:rPr lang="x-none" dirty="0">
                <a:solidFill>
                  <a:schemeClr val="tx1"/>
                </a:solidFill>
                <a:latin typeface="+mj-lt"/>
              </a:rPr>
              <a:t>El abuso de sustancias por parte de la madre en particular es uno de los principales factores de</a:t>
            </a:r>
            <a:r>
              <a:rPr lang="en-US" dirty="0">
                <a:solidFill>
                  <a:schemeClr val="tx1"/>
                </a:solidFill>
                <a:latin typeface="+mj-lt"/>
              </a:rPr>
              <a:t>l </a:t>
            </a:r>
            <a:r>
              <a:rPr lang="en-US" dirty="0" err="1">
                <a:solidFill>
                  <a:schemeClr val="tx1"/>
                </a:solidFill>
                <a:latin typeface="+mj-lt"/>
              </a:rPr>
              <a:t>maltrato</a:t>
            </a:r>
            <a:r>
              <a:rPr lang="en-US" dirty="0">
                <a:solidFill>
                  <a:schemeClr val="tx1"/>
                </a:solidFill>
                <a:latin typeface="+mj-lt"/>
              </a:rPr>
              <a:t> </a:t>
            </a:r>
            <a:r>
              <a:rPr lang="en-US" dirty="0" err="1">
                <a:solidFill>
                  <a:schemeClr val="tx1"/>
                </a:solidFill>
                <a:latin typeface="+mj-lt"/>
              </a:rPr>
              <a:t>infantil</a:t>
            </a:r>
            <a:r>
              <a:rPr lang="x-none" dirty="0">
                <a:solidFill>
                  <a:schemeClr val="tx1"/>
                </a:solidFill>
                <a:latin typeface="+mj-lt"/>
              </a:rPr>
              <a:t>.</a:t>
            </a:r>
          </a:p>
          <a:p>
            <a:pPr marL="285750" indent="-285750" eaLnBrk="1" hangingPunct="1">
              <a:spcBef>
                <a:spcPct val="50000"/>
              </a:spcBef>
              <a:buClr>
                <a:schemeClr val="accent2"/>
              </a:buClr>
              <a:buFont typeface="Wingdings" panose="05000000000000000000" pitchFamily="2" charset="2"/>
              <a:buChar char="§"/>
            </a:pPr>
            <a:r>
              <a:rPr lang="x-none" dirty="0">
                <a:solidFill>
                  <a:schemeClr val="tx1"/>
                </a:solidFill>
                <a:latin typeface="+mj-lt"/>
              </a:rPr>
              <a:t>Las madres con trastornos </a:t>
            </a:r>
            <a:r>
              <a:rPr lang="en-US" dirty="0" err="1">
                <a:solidFill>
                  <a:schemeClr val="tx1"/>
                </a:solidFill>
                <a:latin typeface="+mj-lt"/>
              </a:rPr>
              <a:t>ligados</a:t>
            </a:r>
            <a:r>
              <a:rPr lang="en-US" dirty="0">
                <a:solidFill>
                  <a:schemeClr val="tx1"/>
                </a:solidFill>
                <a:latin typeface="+mj-lt"/>
              </a:rPr>
              <a:t> al</a:t>
            </a:r>
            <a:r>
              <a:rPr lang="x-none" dirty="0">
                <a:solidFill>
                  <a:schemeClr val="tx1"/>
                </a:solidFill>
                <a:latin typeface="+mj-lt"/>
              </a:rPr>
              <a:t> abuso de sustancias tienen más incidentes de atribuciones hostiles y expectativas inapropiadas de la conducta de sus hijos, así como disrupciones repetidas en la conducta parental. </a:t>
            </a:r>
          </a:p>
          <a:p>
            <a:pPr marL="285750" indent="-285750" eaLnBrk="1" hangingPunct="1">
              <a:spcBef>
                <a:spcPct val="50000"/>
              </a:spcBef>
              <a:buClr>
                <a:schemeClr val="accent2"/>
              </a:buClr>
              <a:buFont typeface="Wingdings" panose="05000000000000000000" pitchFamily="2" charset="2"/>
              <a:buChar char="§"/>
            </a:pPr>
            <a:r>
              <a:rPr lang="x-none" dirty="0">
                <a:solidFill>
                  <a:schemeClr val="tx1"/>
                </a:solidFill>
                <a:latin typeface="+mj-lt"/>
              </a:rPr>
              <a:t>Estas disrupciones pueden perjudicar la relación entre padres e hijos, como pone en evidencia el aumento en las tasas de apego inseguro en niños con padres que sufren trastornos </a:t>
            </a:r>
            <a:r>
              <a:rPr lang="en-US" dirty="0" err="1">
                <a:solidFill>
                  <a:schemeClr val="tx1"/>
                </a:solidFill>
                <a:latin typeface="+mj-lt"/>
              </a:rPr>
              <a:t>ligados</a:t>
            </a:r>
            <a:r>
              <a:rPr lang="en-US" dirty="0">
                <a:solidFill>
                  <a:schemeClr val="tx1"/>
                </a:solidFill>
                <a:latin typeface="+mj-lt"/>
              </a:rPr>
              <a:t> al</a:t>
            </a:r>
            <a:r>
              <a:rPr lang="x-none" dirty="0">
                <a:solidFill>
                  <a:schemeClr val="tx1"/>
                </a:solidFill>
                <a:latin typeface="+mj-lt"/>
              </a:rPr>
              <a:t> abuso de sustancias.</a:t>
            </a:r>
          </a:p>
        </p:txBody>
      </p:sp>
      <p:sp>
        <p:nvSpPr>
          <p:cNvPr id="28676" name="AutoShape 6" descr="Z"/>
          <p:cNvSpPr>
            <a:spLocks noChangeAspect="1" noChangeArrowheads="1"/>
          </p:cNvSpPr>
          <p:nvPr/>
        </p:nvSpPr>
        <p:spPr bwMode="auto">
          <a:xfrm>
            <a:off x="4667250" y="2628900"/>
            <a:ext cx="28575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spcBef>
                <a:spcPct val="50000"/>
              </a:spcBef>
            </a:pPr>
            <a:endParaRPr lang="en-US" dirty="0"/>
          </a:p>
        </p:txBody>
      </p:sp>
      <p:sp>
        <p:nvSpPr>
          <p:cNvPr id="28677" name="AutoShape 8" descr="2Q=="/>
          <p:cNvSpPr>
            <a:spLocks noChangeAspect="1" noChangeArrowheads="1"/>
          </p:cNvSpPr>
          <p:nvPr/>
        </p:nvSpPr>
        <p:spPr bwMode="auto">
          <a:xfrm>
            <a:off x="5419725" y="2857500"/>
            <a:ext cx="13525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spcBef>
                <a:spcPct val="50000"/>
              </a:spcBef>
            </a:pPr>
            <a:endParaRPr lang="en-US" dirty="0"/>
          </a:p>
        </p:txBody>
      </p:sp>
      <p:sp>
        <p:nvSpPr>
          <p:cNvPr id="11" name="Title 5"/>
          <p:cNvSpPr>
            <a:spLocks noGrp="1"/>
          </p:cNvSpPr>
          <p:nvPr>
            <p:ph type="title"/>
          </p:nvPr>
        </p:nvSpPr>
        <p:spPr/>
        <p:txBody>
          <a:bodyPr>
            <a:normAutofit fontScale="90000"/>
          </a:bodyPr>
          <a:lstStyle/>
          <a:p>
            <a:r>
              <a:rPr lang="x-none" dirty="0"/>
              <a:t>LA RELACIÓN ENTRE EL APEGO INSEGURO Y EL CONSUMO DE SUSTANCIAS </a:t>
            </a:r>
          </a:p>
        </p:txBody>
      </p:sp>
      <p:sp>
        <p:nvSpPr>
          <p:cNvPr id="5" name="Rectangle 4"/>
          <p:cNvSpPr/>
          <p:nvPr/>
        </p:nvSpPr>
        <p:spPr>
          <a:xfrm>
            <a:off x="596900" y="6380200"/>
            <a:ext cx="11450938" cy="400110"/>
          </a:xfrm>
          <a:prstGeom prst="rect">
            <a:avLst/>
          </a:prstGeom>
        </p:spPr>
        <p:txBody>
          <a:bodyPr wrap="square">
            <a:spAutoFit/>
          </a:bodyPr>
          <a:lstStyle/>
          <a:p>
            <a:r>
              <a:rPr lang="x-none" sz="1000">
                <a:latin typeface="+mj-lt"/>
              </a:rPr>
              <a:t>Mayes, L., Truman, S. Substance abuse and parenting. in: M. Bornstein (Ed.) Handbook of parenting: Vol. 4. Social conditions and applied parenting. 2nd ed. Lawrence Erlbaum Associates, Mahwah, NJ; 2002:329–359.; Suchman, Pajulo, DeCoste, &amp; Mayes, Volume 55, Issue 2 April 2006 Pages 211–226 2006; Pajulo, Suchman, Kalland, &amp; Mayes, 2006. Volumen 27, Número 5 septiembre/octubre 2006, páginas 448–465 ).</a:t>
            </a:r>
          </a:p>
        </p:txBody>
      </p:sp>
    </p:spTree>
    <p:extLst>
      <p:ext uri="{BB962C8B-B14F-4D97-AF65-F5344CB8AC3E}">
        <p14:creationId xmlns:p14="http://schemas.microsoft.com/office/powerpoint/2010/main" val="9809642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3030" y="1762757"/>
            <a:ext cx="3864428" cy="4724400"/>
          </a:xfrm>
        </p:spPr>
        <p:txBody>
          <a:bodyPr>
            <a:normAutofit lnSpcReduction="10000"/>
          </a:bodyPr>
          <a:lstStyle/>
          <a:p>
            <a:pPr>
              <a:buFont typeface="Wingdings" panose="05000000000000000000" pitchFamily="2" charset="2"/>
              <a:buChar char="§"/>
            </a:pPr>
            <a:r>
              <a:rPr lang="en-US" dirty="0">
                <a:latin typeface="+mj-lt"/>
              </a:rPr>
              <a:t> </a:t>
            </a:r>
            <a:r>
              <a:rPr lang="x-none" dirty="0">
                <a:latin typeface="+mj-lt"/>
              </a:rPr>
              <a:t>El cerebro está organizado de abajo a arriba.</a:t>
            </a:r>
          </a:p>
          <a:p>
            <a:pPr>
              <a:spcAft>
                <a:spcPts val="1200"/>
              </a:spcAft>
              <a:buFont typeface="Wingdings" panose="05000000000000000000" pitchFamily="2" charset="2"/>
              <a:buChar char="§"/>
            </a:pPr>
            <a:r>
              <a:rPr lang="en-US" dirty="0">
                <a:latin typeface="+mj-lt"/>
              </a:rPr>
              <a:t> </a:t>
            </a:r>
            <a:r>
              <a:rPr lang="x-none" dirty="0">
                <a:latin typeface="+mj-lt"/>
              </a:rPr>
              <a:t>Las neuronas y las conexiones cambian en respuesta a la actividad.</a:t>
            </a:r>
          </a:p>
          <a:p>
            <a:pPr>
              <a:spcAft>
                <a:spcPts val="1200"/>
              </a:spcAft>
              <a:buFont typeface="Wingdings" panose="05000000000000000000" pitchFamily="2" charset="2"/>
              <a:buChar char="§"/>
            </a:pPr>
            <a:r>
              <a:rPr lang="en-US" dirty="0">
                <a:latin typeface="+mj-lt"/>
              </a:rPr>
              <a:t> </a:t>
            </a:r>
            <a:r>
              <a:rPr lang="x-none" dirty="0">
                <a:latin typeface="+mj-lt"/>
              </a:rPr>
              <a:t>El desarrollo depende del uso. </a:t>
            </a:r>
          </a:p>
          <a:p>
            <a:pPr>
              <a:buFont typeface="Wingdings" panose="05000000000000000000" pitchFamily="2" charset="2"/>
              <a:buChar char="§"/>
            </a:pPr>
            <a:r>
              <a:rPr lang="en-US" dirty="0"/>
              <a:t> </a:t>
            </a:r>
            <a:r>
              <a:rPr lang="en-US" dirty="0">
                <a:latin typeface="+mj-lt"/>
              </a:rPr>
              <a:t>E</a:t>
            </a:r>
            <a:r>
              <a:rPr lang="x-none" dirty="0">
                <a:latin typeface="+mj-lt"/>
              </a:rPr>
              <a:t>n la primera infancia</a:t>
            </a:r>
            <a:r>
              <a:rPr lang="en-US" dirty="0">
                <a:latin typeface="+mj-lt"/>
              </a:rPr>
              <a:t>, e</a:t>
            </a:r>
            <a:r>
              <a:rPr lang="x-none" dirty="0">
                <a:latin typeface="+mj-lt"/>
              </a:rPr>
              <a:t>l cerebro tiene más plasticidad, es decir, es más receptivo a los estímulos ambientales.</a:t>
            </a:r>
          </a:p>
          <a:p>
            <a:pPr>
              <a:buFont typeface="Wingdings" panose="05000000000000000000" pitchFamily="2" charset="2"/>
              <a:buChar char="§"/>
            </a:pPr>
            <a:r>
              <a:rPr lang="en-US" dirty="0">
                <a:latin typeface="+mj-lt"/>
              </a:rPr>
              <a:t> </a:t>
            </a:r>
            <a:r>
              <a:rPr lang="x-none" dirty="0">
                <a:latin typeface="+mj-lt"/>
              </a:rPr>
              <a:t>En respuesta al trauma y al abandono, el mesencéfalo se sobreactiva y crece, mientras que las estructuras límbicas y corticales se atrofian.</a:t>
            </a:r>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GB" dirty="0"/>
          </a:p>
        </p:txBody>
      </p:sp>
      <p:pic>
        <p:nvPicPr>
          <p:cNvPr id="2" name="Picture 1" descr="Figure 05-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1249" y="1571169"/>
            <a:ext cx="4612931" cy="4072714"/>
          </a:xfrm>
          <a:prstGeom prst="rect">
            <a:avLst/>
          </a:prstGeom>
        </p:spPr>
      </p:pic>
      <p:sp>
        <p:nvSpPr>
          <p:cNvPr id="5" name="Title 5"/>
          <p:cNvSpPr>
            <a:spLocks noGrp="1"/>
          </p:cNvSpPr>
          <p:nvPr>
            <p:ph type="title"/>
          </p:nvPr>
        </p:nvSpPr>
        <p:spPr>
          <a:xfrm>
            <a:off x="846909" y="0"/>
            <a:ext cx="10058400" cy="1450757"/>
          </a:xfrm>
        </p:spPr>
        <p:txBody>
          <a:bodyPr/>
          <a:lstStyle/>
          <a:p>
            <a:r>
              <a:rPr lang="x-none"/>
              <a:t>EL TRAUMA Y EL CEREBRO</a:t>
            </a:r>
          </a:p>
        </p:txBody>
      </p:sp>
      <p:pic>
        <p:nvPicPr>
          <p:cNvPr id="6" name="Picture 5" descr="Brain 02.png"/>
          <p:cNvPicPr>
            <a:picLocks noChangeAspect="1"/>
          </p:cNvPicPr>
          <p:nvPr/>
        </p:nvPicPr>
        <p:blipFill rotWithShape="1">
          <a:blip r:embed="rId4">
            <a:extLst>
              <a:ext uri="{28A0092B-C50C-407E-A947-70E740481C1C}">
                <a14:useLocalDpi xmlns:a14="http://schemas.microsoft.com/office/drawing/2010/main" val="0"/>
              </a:ext>
            </a:extLst>
          </a:blip>
          <a:srcRect t="2942" r="10540" b="2808"/>
          <a:stretch/>
        </p:blipFill>
        <p:spPr>
          <a:xfrm>
            <a:off x="8137113" y="1658255"/>
            <a:ext cx="4433711" cy="3598334"/>
          </a:xfrm>
          <a:prstGeom prst="rect">
            <a:avLst/>
          </a:prstGeom>
        </p:spPr>
      </p:pic>
      <p:sp>
        <p:nvSpPr>
          <p:cNvPr id="3" name="Rectangle 2"/>
          <p:cNvSpPr/>
          <p:nvPr/>
        </p:nvSpPr>
        <p:spPr>
          <a:xfrm>
            <a:off x="3336324" y="6425817"/>
            <a:ext cx="8612660" cy="400110"/>
          </a:xfrm>
          <a:prstGeom prst="rect">
            <a:avLst/>
          </a:prstGeom>
        </p:spPr>
        <p:txBody>
          <a:bodyPr wrap="square">
            <a:spAutoFit/>
          </a:bodyPr>
          <a:lstStyle/>
          <a:p>
            <a:r>
              <a:rPr lang="x-none" sz="1000">
                <a:solidFill>
                  <a:schemeClr val="tx1">
                    <a:lumMod val="75000"/>
                    <a:lumOff val="25000"/>
                  </a:schemeClr>
                </a:solidFill>
                <a:latin typeface="+mj-lt"/>
              </a:rPr>
              <a:t>e.g., Perry, B.D. (2001). Trauma and Terror in Childhood: The Neuropsychiatric Impact of Childhood Trauma  In Ed., I. Schulz, S. Carella &amp; D.O. Brady (Eds.). </a:t>
            </a:r>
            <a:r>
              <a:rPr lang="x-none" sz="1000" i="1">
                <a:solidFill>
                  <a:schemeClr val="tx1">
                    <a:lumMod val="75000"/>
                    <a:lumOff val="25000"/>
                  </a:schemeClr>
                </a:solidFill>
                <a:latin typeface="+mj-lt"/>
              </a:rPr>
              <a:t>Handbook of Psychological Injuries: Evaluation, Treatment and Compensable  Damages</a:t>
            </a:r>
            <a:r>
              <a:rPr lang="x-none" sz="1000">
                <a:solidFill>
                  <a:schemeClr val="tx1">
                    <a:lumMod val="75000"/>
                    <a:lumOff val="25000"/>
                  </a:schemeClr>
                </a:solidFill>
                <a:latin typeface="+mj-lt"/>
              </a:rPr>
              <a:t>. American Bar Association Publishing. </a:t>
            </a:r>
          </a:p>
        </p:txBody>
      </p:sp>
    </p:spTree>
    <p:extLst>
      <p:ext uri="{BB962C8B-B14F-4D97-AF65-F5344CB8AC3E}">
        <p14:creationId xmlns:p14="http://schemas.microsoft.com/office/powerpoint/2010/main" val="2452798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0"/>
              </a:spcBef>
              <a:buNone/>
            </a:pPr>
            <a:endParaRPr lang="en-US" dirty="0"/>
          </a:p>
          <a:p>
            <a:pPr marL="0" indent="0">
              <a:spcAft>
                <a:spcPts val="1200"/>
              </a:spcAft>
              <a:buClr>
                <a:srgbClr val="2F6673"/>
              </a:buClr>
              <a:buSzPct val="90000"/>
              <a:buNone/>
            </a:pPr>
            <a:endParaRPr lang="en-US" dirty="0"/>
          </a:p>
          <a:p>
            <a:pPr marL="457200" indent="-457200">
              <a:spcAft>
                <a:spcPts val="1200"/>
              </a:spcAft>
              <a:buClr>
                <a:srgbClr val="2F6673"/>
              </a:buClr>
              <a:buSzPct val="90000"/>
              <a:buFont typeface="+mj-lt"/>
              <a:buAutoNum type="arabicParenR" startAt="3"/>
            </a:pPr>
            <a:endParaRPr lang="en-US" dirty="0"/>
          </a:p>
          <a:p>
            <a:pPr marL="457200" indent="-457200">
              <a:spcBef>
                <a:spcPts val="0"/>
              </a:spcBef>
              <a:buClr>
                <a:srgbClr val="2F6673"/>
              </a:buClr>
              <a:buSzPct val="90000"/>
              <a:buFont typeface="+mj-lt"/>
              <a:buAutoNum type="arabicParenR" startAt="2"/>
            </a:pPr>
            <a:endParaRPr lang="en-US" dirty="0"/>
          </a:p>
          <a:p>
            <a:pPr marL="0" indent="0">
              <a:buNone/>
            </a:pPr>
            <a:endParaRPr lang="en-GB" dirty="0"/>
          </a:p>
        </p:txBody>
      </p:sp>
      <p:sp>
        <p:nvSpPr>
          <p:cNvPr id="4" name="Title 5"/>
          <p:cNvSpPr>
            <a:spLocks noGrp="1"/>
          </p:cNvSpPr>
          <p:nvPr>
            <p:ph type="title"/>
          </p:nvPr>
        </p:nvSpPr>
        <p:spPr/>
        <p:txBody>
          <a:bodyPr anchor="ctr"/>
          <a:lstStyle/>
          <a:p>
            <a:r>
              <a:rPr lang="x-none"/>
              <a:t>INTERVENCIONES PARENTALES</a:t>
            </a:r>
          </a:p>
        </p:txBody>
      </p:sp>
      <p:sp>
        <p:nvSpPr>
          <p:cNvPr id="2" name="Rectangle 1"/>
          <p:cNvSpPr/>
          <p:nvPr/>
        </p:nvSpPr>
        <p:spPr>
          <a:xfrm>
            <a:off x="517358" y="1845734"/>
            <a:ext cx="11357485" cy="2749471"/>
          </a:xfrm>
          <a:prstGeom prst="rect">
            <a:avLst/>
          </a:prstGeom>
        </p:spPr>
        <p:txBody>
          <a:bodyPr wrap="square">
            <a:spAutoFit/>
          </a:bodyPr>
          <a:lstStyle/>
          <a:p>
            <a:pPr>
              <a:spcBef>
                <a:spcPts val="400"/>
              </a:spcBef>
              <a:spcAft>
                <a:spcPts val="1200"/>
              </a:spcAft>
            </a:pPr>
            <a:r>
              <a:rPr lang="x-none" sz="2200"/>
              <a:t>Intervenciones parentales: Características comunes de los programas de intervenciones parentales eficaces</a:t>
            </a:r>
          </a:p>
          <a:p>
            <a:pPr>
              <a:spcBef>
                <a:spcPts val="400"/>
              </a:spcBef>
              <a:spcAft>
                <a:spcPts val="1200"/>
              </a:spcAft>
            </a:pPr>
            <a:r>
              <a:rPr lang="x-none"/>
              <a:t>Las intervenciones parentales formales respaldadas por investigaciones tienden a tener ciertas características comunes, entre ellas:</a:t>
            </a:r>
          </a:p>
          <a:p>
            <a:pPr lvl="1">
              <a:spcBef>
                <a:spcPts val="400"/>
              </a:spcBef>
              <a:spcAft>
                <a:spcPts val="800"/>
              </a:spcAft>
            </a:pPr>
            <a:r>
              <a:rPr lang="x-none" sz="1900"/>
              <a:t>Capacitación en conducta parental </a:t>
            </a:r>
          </a:p>
          <a:p>
            <a:pPr lvl="1">
              <a:spcBef>
                <a:spcPts val="400"/>
              </a:spcBef>
              <a:spcAft>
                <a:spcPts val="800"/>
              </a:spcAft>
            </a:pPr>
            <a:r>
              <a:rPr lang="x-none" sz="1900"/>
              <a:t>Capacitación en técnicas </a:t>
            </a:r>
          </a:p>
          <a:p>
            <a:pPr lvl="1">
              <a:spcBef>
                <a:spcPts val="400"/>
              </a:spcBef>
              <a:spcAft>
                <a:spcPts val="800"/>
              </a:spcAft>
            </a:pPr>
            <a:r>
              <a:rPr lang="x-none" sz="1900"/>
              <a:t>Terapia de familia</a:t>
            </a:r>
          </a:p>
          <a:p>
            <a:pPr lvl="1">
              <a:spcBef>
                <a:spcPts val="400"/>
              </a:spcBef>
              <a:spcAft>
                <a:spcPts val="800"/>
              </a:spcAft>
            </a:pPr>
            <a:r>
              <a:rPr lang="x-none" sz="1900"/>
              <a:t>Asistencia a la familia en el hogar</a:t>
            </a:r>
          </a:p>
        </p:txBody>
      </p:sp>
    </p:spTree>
    <p:extLst>
      <p:ext uri="{BB962C8B-B14F-4D97-AF65-F5344CB8AC3E}">
        <p14:creationId xmlns:p14="http://schemas.microsoft.com/office/powerpoint/2010/main" val="4250521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98500" y="152400"/>
            <a:ext cx="10152063"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x-none" sz="4800">
                <a:solidFill>
                  <a:schemeClr val="tx1">
                    <a:lumMod val="75000"/>
                    <a:lumOff val="25000"/>
                  </a:schemeClr>
                </a:solidFill>
                <a:cs typeface="Arial" panose="020B0604020202020204" pitchFamily="34" charset="0"/>
              </a:rPr>
              <a:t>RESULTADOS DE UNC HORIZONS</a:t>
            </a:r>
          </a:p>
        </p:txBody>
      </p:sp>
      <p:sp>
        <p:nvSpPr>
          <p:cNvPr id="8" name="TextBox 5"/>
          <p:cNvSpPr txBox="1">
            <a:spLocks noChangeArrowheads="1"/>
          </p:cNvSpPr>
          <p:nvPr/>
        </p:nvSpPr>
        <p:spPr bwMode="auto">
          <a:xfrm>
            <a:off x="6384175" y="1681190"/>
            <a:ext cx="5874327"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eaLnBrk="0" fontAlgn="base" hangingPunct="0">
              <a:spcBef>
                <a:spcPct val="0"/>
              </a:spcBef>
              <a:spcAft>
                <a:spcPct val="0"/>
              </a:spcAft>
              <a:defRPr sz="1400">
                <a:solidFill>
                  <a:schemeClr val="tx1"/>
                </a:solidFill>
                <a:latin typeface="Arial" charset="0"/>
                <a:ea typeface="MS PGothic" pitchFamily="34" charset="-128"/>
              </a:defRPr>
            </a:lvl6pPr>
            <a:lvl7pPr marL="2971800" indent="-228600" eaLnBrk="0" fontAlgn="base" hangingPunct="0">
              <a:spcBef>
                <a:spcPct val="0"/>
              </a:spcBef>
              <a:spcAft>
                <a:spcPct val="0"/>
              </a:spcAft>
              <a:defRPr sz="1400">
                <a:solidFill>
                  <a:schemeClr val="tx1"/>
                </a:solidFill>
                <a:latin typeface="Arial" charset="0"/>
                <a:ea typeface="MS PGothic" pitchFamily="34" charset="-128"/>
              </a:defRPr>
            </a:lvl7pPr>
            <a:lvl8pPr marL="3429000" indent="-228600" eaLnBrk="0" fontAlgn="base" hangingPunct="0">
              <a:spcBef>
                <a:spcPct val="0"/>
              </a:spcBef>
              <a:spcAft>
                <a:spcPct val="0"/>
              </a:spcAft>
              <a:defRPr sz="1400">
                <a:solidFill>
                  <a:schemeClr val="tx1"/>
                </a:solidFill>
                <a:latin typeface="Arial" charset="0"/>
                <a:ea typeface="MS PGothic" pitchFamily="34" charset="-128"/>
              </a:defRPr>
            </a:lvl8pPr>
            <a:lvl9pPr marL="3886200" indent="-228600" eaLnBrk="0" fontAlgn="base" hangingPunct="0">
              <a:spcBef>
                <a:spcPct val="0"/>
              </a:spcBef>
              <a:spcAft>
                <a:spcPct val="0"/>
              </a:spcAft>
              <a:defRPr sz="1400">
                <a:solidFill>
                  <a:schemeClr val="tx1"/>
                </a:solidFill>
                <a:latin typeface="Arial" charset="0"/>
                <a:ea typeface="MS PGothic" pitchFamily="34" charset="-128"/>
              </a:defRPr>
            </a:lvl9pPr>
          </a:lstStyle>
          <a:p>
            <a:pPr eaLnBrk="1" hangingPunct="1">
              <a:defRPr/>
            </a:pPr>
            <a:r>
              <a:rPr lang="x-none" sz="1800" u="sng" dirty="0">
                <a:solidFill>
                  <a:schemeClr val="tx1">
                    <a:lumMod val="75000"/>
                    <a:lumOff val="25000"/>
                  </a:schemeClr>
                </a:solidFill>
                <a:latin typeface="+mj-lt"/>
              </a:rPr>
              <a:t>Intervención de los servicios de protección a la infancia</a:t>
            </a:r>
            <a:r>
              <a:rPr lang="x-none" sz="1800" dirty="0">
                <a:solidFill>
                  <a:schemeClr val="tx1">
                    <a:lumMod val="75000"/>
                    <a:lumOff val="25000"/>
                  </a:schemeClr>
                </a:solidFill>
                <a:latin typeface="+mj-lt"/>
              </a:rPr>
              <a:t>:</a:t>
            </a:r>
          </a:p>
          <a:p>
            <a:pPr marL="285750" indent="-285750" eaLnBrk="1" hangingPunct="1">
              <a:buFont typeface="Wingdings" panose="05000000000000000000" pitchFamily="2" charset="2"/>
              <a:buChar char="Ø"/>
              <a:defRPr/>
            </a:pPr>
            <a:r>
              <a:rPr lang="x-none" sz="1800" dirty="0">
                <a:solidFill>
                  <a:schemeClr val="tx1">
                    <a:lumMod val="75000"/>
                    <a:lumOff val="25000"/>
                  </a:schemeClr>
                </a:solidFill>
                <a:latin typeface="+mj-lt"/>
              </a:rPr>
              <a:t>Mujeres y niños </a:t>
            </a:r>
            <a:r>
              <a:rPr lang="en-US" sz="1800" dirty="0">
                <a:solidFill>
                  <a:schemeClr val="tx1">
                    <a:lumMod val="75000"/>
                    <a:lumOff val="25000"/>
                  </a:schemeClr>
                </a:solidFill>
                <a:latin typeface="+mj-lt"/>
              </a:rPr>
              <a:t>no </a:t>
            </a:r>
            <a:r>
              <a:rPr lang="en-US" sz="1800" dirty="0" err="1">
                <a:solidFill>
                  <a:schemeClr val="tx1">
                    <a:lumMod val="75000"/>
                    <a:lumOff val="25000"/>
                  </a:schemeClr>
                </a:solidFill>
                <a:latin typeface="+mj-lt"/>
              </a:rPr>
              <a:t>en</a:t>
            </a:r>
            <a:r>
              <a:rPr lang="en-US" sz="1800" dirty="0">
                <a:solidFill>
                  <a:schemeClr val="tx1">
                    <a:lumMod val="75000"/>
                    <a:lumOff val="25000"/>
                  </a:schemeClr>
                </a:solidFill>
                <a:latin typeface="+mj-lt"/>
              </a:rPr>
              <a:t> residencia</a:t>
            </a:r>
            <a:r>
              <a:rPr lang="x-none" sz="1800" dirty="0">
                <a:solidFill>
                  <a:schemeClr val="tx1">
                    <a:lumMod val="75000"/>
                    <a:lumOff val="25000"/>
                  </a:schemeClr>
                </a:solidFill>
                <a:latin typeface="+mj-lt"/>
              </a:rPr>
              <a:t> que completan el programa: Se observan cambios positivos en el 75% de las familias (se cierra el caso, recuperan a los niños, etc.). </a:t>
            </a:r>
          </a:p>
          <a:p>
            <a:pPr marL="285750" indent="-285750" eaLnBrk="1" hangingPunct="1">
              <a:buFont typeface="Wingdings" panose="05000000000000000000" pitchFamily="2" charset="2"/>
              <a:buChar char="Ø"/>
              <a:defRPr/>
            </a:pPr>
            <a:endParaRPr lang="en-US" altLang="en-US" sz="1800" dirty="0">
              <a:solidFill>
                <a:schemeClr val="tx1">
                  <a:lumMod val="75000"/>
                  <a:lumOff val="25000"/>
                </a:schemeClr>
              </a:solidFill>
              <a:latin typeface="+mj-lt"/>
            </a:endParaRPr>
          </a:p>
          <a:p>
            <a:pPr eaLnBrk="1" hangingPunct="1">
              <a:defRPr/>
            </a:pPr>
            <a:endParaRPr lang="en-US" altLang="en-US" sz="1800" dirty="0">
              <a:solidFill>
                <a:schemeClr val="tx1">
                  <a:lumMod val="75000"/>
                  <a:lumOff val="25000"/>
                </a:schemeClr>
              </a:solidFill>
              <a:latin typeface="+mj-lt"/>
            </a:endParaRPr>
          </a:p>
          <a:p>
            <a:pPr marL="285750" indent="-285750" eaLnBrk="1" hangingPunct="1">
              <a:buFont typeface="Wingdings" panose="05000000000000000000" pitchFamily="2" charset="2"/>
              <a:buChar char="Ø"/>
              <a:defRPr/>
            </a:pPr>
            <a:r>
              <a:rPr lang="x-none" sz="1800" dirty="0">
                <a:solidFill>
                  <a:schemeClr val="tx1">
                    <a:lumMod val="75000"/>
                    <a:lumOff val="25000"/>
                  </a:schemeClr>
                </a:solidFill>
                <a:latin typeface="+mj-lt"/>
              </a:rPr>
              <a:t>Mujeres y niños en residencia que completan el programa: Se observan cambios positivos en el 95% de las familias (recuperan la custodia, se cierra el caso)</a:t>
            </a:r>
          </a:p>
        </p:txBody>
      </p:sp>
      <p:grpSp>
        <p:nvGrpSpPr>
          <p:cNvPr id="3" name="Group 2">
            <a:extLst>
              <a:ext uri="{FF2B5EF4-FFF2-40B4-BE49-F238E27FC236}">
                <a16:creationId xmlns:a16="http://schemas.microsoft.com/office/drawing/2014/main" id="{6A7820FD-33C5-4BF3-8B4E-300FC98A825D}"/>
              </a:ext>
            </a:extLst>
          </p:cNvPr>
          <p:cNvGrpSpPr/>
          <p:nvPr/>
        </p:nvGrpSpPr>
        <p:grpSpPr>
          <a:xfrm>
            <a:off x="402706" y="1230283"/>
            <a:ext cx="5981469" cy="4667751"/>
            <a:chOff x="402706" y="1230283"/>
            <a:chExt cx="5981469" cy="4667751"/>
          </a:xfrm>
        </p:grpSpPr>
        <p:graphicFrame>
          <p:nvGraphicFramePr>
            <p:cNvPr id="5" name="Chart 4"/>
            <p:cNvGraphicFramePr/>
            <p:nvPr>
              <p:extLst>
                <p:ext uri="{D42A27DB-BD31-4B8C-83A1-F6EECF244321}">
                  <p14:modId xmlns:p14="http://schemas.microsoft.com/office/powerpoint/2010/main" val="1069245531"/>
                </p:ext>
              </p:extLst>
            </p:nvPr>
          </p:nvGraphicFramePr>
          <p:xfrm>
            <a:off x="402706" y="1230283"/>
            <a:ext cx="5715461" cy="466775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0468CCD-7BC8-4DF0-954F-D5008797B1C9}"/>
                </a:ext>
              </a:extLst>
            </p:cNvPr>
            <p:cNvSpPr txBox="1"/>
            <p:nvPr/>
          </p:nvSpPr>
          <p:spPr>
            <a:xfrm>
              <a:off x="785445" y="5524583"/>
              <a:ext cx="5598730" cy="276999"/>
            </a:xfrm>
            <a:prstGeom prst="rect">
              <a:avLst/>
            </a:prstGeom>
            <a:solidFill>
              <a:schemeClr val="bg1"/>
            </a:solidFill>
          </p:spPr>
          <p:txBody>
            <a:bodyPr wrap="square" rtlCol="0">
              <a:spAutoFit/>
            </a:bodyPr>
            <a:lstStyle/>
            <a:p>
              <a:r>
                <a:rPr lang="en-US" sz="1200" dirty="0" err="1"/>
                <a:t>Pretratamiento</a:t>
              </a:r>
              <a:r>
                <a:rPr lang="en-US" sz="1200" dirty="0"/>
                <a:t>                3 </a:t>
              </a:r>
              <a:r>
                <a:rPr lang="en-US" sz="1200" dirty="0" err="1"/>
                <a:t>meses</a:t>
              </a:r>
              <a:r>
                <a:rPr lang="en-US" sz="1200" dirty="0"/>
                <a:t>                      6 </a:t>
              </a:r>
              <a:r>
                <a:rPr lang="en-US" sz="1200" dirty="0" err="1"/>
                <a:t>meses</a:t>
              </a:r>
              <a:r>
                <a:rPr lang="en-US" sz="1200" dirty="0"/>
                <a:t>                   </a:t>
              </a:r>
              <a:r>
                <a:rPr lang="en-US" sz="1200" dirty="0" err="1"/>
                <a:t>Postratamiento</a:t>
              </a:r>
              <a:endParaRPr lang="en-US" sz="1200"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Grp="1" noChangeArrowheads="1"/>
          </p:cNvSpPr>
          <p:nvPr>
            <p:ph idx="1"/>
          </p:nvPr>
        </p:nvSpPr>
        <p:spPr>
          <a:xfrm>
            <a:off x="1097280" y="1845734"/>
            <a:ext cx="10058400" cy="4023360"/>
          </a:xfrm>
        </p:spPr>
        <p:txBody>
          <a:bodyPr/>
          <a:lstStyle/>
          <a:p>
            <a:pPr marL="0" indent="0">
              <a:spcAft>
                <a:spcPts val="300"/>
              </a:spcAft>
              <a:buNone/>
            </a:pPr>
            <a:r>
              <a:rPr lang="x-none" sz="2200" dirty="0"/>
              <a:t>Intervenciones parentales</a:t>
            </a:r>
          </a:p>
          <a:p>
            <a:pPr marL="457200" indent="-457200">
              <a:spcAft>
                <a:spcPts val="300"/>
              </a:spcAft>
              <a:buClr>
                <a:srgbClr val="2F6673"/>
              </a:buClr>
              <a:buSzPct val="90000"/>
              <a:buFont typeface="+mj-lt"/>
              <a:buAutoNum type="arabicParenR"/>
            </a:pPr>
            <a:r>
              <a:rPr lang="x-none" dirty="0"/>
              <a:t>Triple P (Programa parental positivo) </a:t>
            </a:r>
          </a:p>
          <a:p>
            <a:pPr lvl="1">
              <a:spcAft>
                <a:spcPts val="300"/>
              </a:spcAft>
            </a:pPr>
            <a:r>
              <a:rPr lang="x-none" sz="2000" dirty="0"/>
              <a:t>Se ha demostrado que funciona en todas las culturas, grupos socioeconómicos y estructuras familiares.</a:t>
            </a:r>
          </a:p>
        </p:txBody>
      </p:sp>
      <p:graphicFrame>
        <p:nvGraphicFramePr>
          <p:cNvPr id="5" name="Table 4"/>
          <p:cNvGraphicFramePr>
            <a:graphicFrameLocks noGrp="1"/>
          </p:cNvGraphicFramePr>
          <p:nvPr>
            <p:extLst>
              <p:ext uri="{D42A27DB-BD31-4B8C-83A1-F6EECF244321}">
                <p14:modId xmlns:p14="http://schemas.microsoft.com/office/powerpoint/2010/main" val="2898866260"/>
              </p:ext>
            </p:extLst>
          </p:nvPr>
        </p:nvGraphicFramePr>
        <p:xfrm>
          <a:off x="1819981" y="3259015"/>
          <a:ext cx="8612997" cy="2971800"/>
        </p:xfrm>
        <a:graphic>
          <a:graphicData uri="http://schemas.openxmlformats.org/drawingml/2006/table">
            <a:tbl>
              <a:tblPr firstRow="1" firstCol="1" bandRow="1"/>
              <a:tblGrid>
                <a:gridCol w="8612997">
                  <a:extLst>
                    <a:ext uri="{9D8B030D-6E8A-4147-A177-3AD203B41FA5}">
                      <a16:colId xmlns:a16="http://schemas.microsoft.com/office/drawing/2014/main" val="20000"/>
                    </a:ext>
                  </a:extLst>
                </a:gridCol>
              </a:tblGrid>
              <a:tr h="381000">
                <a:tc>
                  <a:txBody>
                    <a:bodyPr/>
                    <a:lstStyle/>
                    <a:p>
                      <a:pPr marL="0" marR="0" algn="ctr">
                        <a:lnSpc>
                          <a:spcPct val="115000"/>
                        </a:lnSpc>
                        <a:spcBef>
                          <a:spcPts val="600"/>
                        </a:spcBef>
                        <a:spcAft>
                          <a:spcPts val="0"/>
                        </a:spcAft>
                      </a:pPr>
                      <a:r>
                        <a:rPr lang="x-none" sz="1500" b="1" dirty="0">
                          <a:solidFill>
                            <a:schemeClr val="bg1"/>
                          </a:solidFill>
                          <a:latin typeface="+mn-lt"/>
                          <a:ea typeface="Times New Roman" panose="02020603050405020304" pitchFamily="18" charset="0"/>
                          <a:cs typeface="Times New Roman" panose="02020603050405020304" pitchFamily="18" charset="0"/>
                        </a:rPr>
                        <a:t>Triple P: El Programa parental positivo 5 pasos para una paternidad positiva</a:t>
                      </a:r>
                    </a:p>
                  </a:txBody>
                  <a:tcPr marL="64440" marR="6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572">
                        <a:alpha val="85000"/>
                      </a:srgbClr>
                    </a:solidFill>
                  </a:tcPr>
                </a:tc>
                <a:extLst>
                  <a:ext uri="{0D108BD9-81ED-4DB2-BD59-A6C34878D82A}">
                    <a16:rowId xmlns:a16="http://schemas.microsoft.com/office/drawing/2014/main" val="10000"/>
                  </a:ext>
                </a:extLst>
              </a:tr>
              <a:tr h="2590800">
                <a:tc>
                  <a:txBody>
                    <a:bodyPr/>
                    <a:lstStyle/>
                    <a:p>
                      <a:pPr marL="0" marR="0" lvl="0" indent="0" algn="l" rtl="0">
                        <a:lnSpc>
                          <a:spcPct val="50000"/>
                        </a:lnSpc>
                        <a:spcBef>
                          <a:spcPts val="0"/>
                        </a:spcBef>
                        <a:spcAft>
                          <a:spcPts val="0"/>
                        </a:spcAft>
                        <a:buFont typeface="+mj-lt"/>
                        <a:buNone/>
                        <a:tabLst>
                          <a:tab pos="228600" algn="l"/>
                        </a:tabLst>
                      </a:pPr>
                      <a:endParaRPr lang="en-US" sz="1200" b="1" dirty="0">
                        <a:effectLst/>
                        <a:latin typeface="+mn-lt"/>
                        <a:ea typeface="Times New Roman" panose="02020603050405020304" pitchFamily="18" charset="0"/>
                        <a:cs typeface="Times New Roman" panose="02020603050405020304" pitchFamily="18" charset="0"/>
                      </a:endParaRPr>
                    </a:p>
                    <a:p>
                      <a:pPr marL="269875" marR="0" lvl="0" indent="-269875">
                        <a:lnSpc>
                          <a:spcPct val="100000"/>
                        </a:lnSpc>
                        <a:spcBef>
                          <a:spcPts val="600"/>
                        </a:spcBef>
                        <a:spcAft>
                          <a:spcPts val="1000"/>
                        </a:spcAft>
                        <a:buFont typeface="+mj-lt"/>
                        <a:buAutoNum type="arabicPeriod"/>
                        <a:tabLst>
                          <a:tab pos="228600" algn="l"/>
                        </a:tabLst>
                      </a:pPr>
                      <a:r>
                        <a:rPr lang="x-none" sz="1300" b="1" dirty="0">
                          <a:latin typeface="+mn-lt"/>
                          <a:ea typeface="Times New Roman" panose="02020603050405020304" pitchFamily="18" charset="0"/>
                          <a:cs typeface="Times New Roman" panose="02020603050405020304" pitchFamily="18" charset="0"/>
                        </a:rPr>
                        <a:t>Crear un entorno seguro e interesante: mantener a los niños ocupados para prevenir el mal comportamiento; darles acceso a actividades seguras e interesantes. </a:t>
                      </a:r>
                    </a:p>
                    <a:p>
                      <a:pPr marL="269875" marR="0" lvl="0" indent="-269875">
                        <a:lnSpc>
                          <a:spcPct val="100000"/>
                        </a:lnSpc>
                        <a:spcBef>
                          <a:spcPts val="0"/>
                        </a:spcBef>
                        <a:spcAft>
                          <a:spcPts val="1000"/>
                        </a:spcAft>
                        <a:buFont typeface="+mj-lt"/>
                        <a:buAutoNum type="arabicPeriod"/>
                        <a:tabLst>
                          <a:tab pos="228600" algn="l"/>
                        </a:tabLst>
                      </a:pPr>
                      <a:r>
                        <a:rPr lang="x-none" sz="1300" b="1" dirty="0">
                          <a:latin typeface="+mn-lt"/>
                          <a:ea typeface="Times New Roman" panose="02020603050405020304" pitchFamily="18" charset="0"/>
                          <a:cs typeface="Times New Roman" panose="02020603050405020304" pitchFamily="18" charset="0"/>
                        </a:rPr>
                        <a:t>Crear un entorno de aprendizaje positivo: alabar al niño cuando hace algo que a usted le gusta; ser afectuoso; hablar con amabilidad; compartir sus experiencias con ellos. </a:t>
                      </a:r>
                    </a:p>
                    <a:p>
                      <a:pPr marL="269875" marR="0" lvl="0" indent="-269875">
                        <a:lnSpc>
                          <a:spcPct val="100000"/>
                        </a:lnSpc>
                        <a:spcBef>
                          <a:spcPts val="0"/>
                        </a:spcBef>
                        <a:spcAft>
                          <a:spcPts val="1000"/>
                        </a:spcAft>
                        <a:buFont typeface="+mj-lt"/>
                        <a:buAutoNum type="arabicPeriod"/>
                        <a:tabLst>
                          <a:tab pos="228600" algn="l"/>
                        </a:tabLst>
                      </a:pPr>
                      <a:r>
                        <a:rPr lang="x-none" sz="1300" b="1" dirty="0">
                          <a:latin typeface="+mn-lt"/>
                          <a:ea typeface="Times New Roman" panose="02020603050405020304" pitchFamily="18" charset="0"/>
                          <a:cs typeface="Times New Roman" panose="02020603050405020304" pitchFamily="18" charset="0"/>
                        </a:rPr>
                        <a:t>Usar disciplina firme: reglas claras, coherencia y consecuencias apropiadas a la edad; alabar el buen comportamiento. </a:t>
                      </a:r>
                    </a:p>
                    <a:p>
                      <a:pPr marL="269875" marR="0" lvl="0" indent="-269875">
                        <a:lnSpc>
                          <a:spcPct val="100000"/>
                        </a:lnSpc>
                        <a:spcBef>
                          <a:spcPts val="0"/>
                        </a:spcBef>
                        <a:spcAft>
                          <a:spcPts val="1000"/>
                        </a:spcAft>
                        <a:buFont typeface="+mj-lt"/>
                        <a:buAutoNum type="arabicPeriod"/>
                        <a:tabLst>
                          <a:tab pos="228600" algn="l"/>
                        </a:tabLst>
                      </a:pPr>
                      <a:r>
                        <a:rPr lang="x-none" sz="1300" b="1" dirty="0">
                          <a:latin typeface="+mn-lt"/>
                          <a:ea typeface="Times New Roman" panose="02020603050405020304" pitchFamily="18" charset="0"/>
                          <a:cs typeface="Times New Roman" panose="02020603050405020304" pitchFamily="18" charset="0"/>
                        </a:rPr>
                        <a:t>Tener expectativas realistas: no espere ni más ni menos de lo que sus hijos son capaces de hacer y recuerde que todos cometemos errores, nadie es perfecto. </a:t>
                      </a:r>
                    </a:p>
                    <a:p>
                      <a:pPr marL="269875" marR="0" lvl="0" indent="-269875">
                        <a:lnSpc>
                          <a:spcPct val="100000"/>
                        </a:lnSpc>
                        <a:spcBef>
                          <a:spcPts val="0"/>
                        </a:spcBef>
                        <a:spcAft>
                          <a:spcPts val="0"/>
                        </a:spcAft>
                        <a:buFont typeface="+mj-lt"/>
                        <a:buAutoNum type="arabicPeriod"/>
                        <a:tabLst>
                          <a:tab pos="228600" algn="l"/>
                        </a:tabLst>
                      </a:pPr>
                      <a:r>
                        <a:rPr lang="x-none" sz="1300" b="1" dirty="0">
                          <a:latin typeface="+mn-lt"/>
                          <a:ea typeface="Times New Roman" panose="02020603050405020304" pitchFamily="18" charset="0"/>
                          <a:cs typeface="Times New Roman" panose="02020603050405020304" pitchFamily="18" charset="0"/>
                        </a:rPr>
                        <a:t>Cuidarse usted en su rol parental: hable con otros padres, haga ejercicio, descanse, etc.</a:t>
                      </a:r>
                    </a:p>
                  </a:txBody>
                  <a:tcPr marL="64440" marR="64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5000"/>
                      </a:schemeClr>
                    </a:solidFill>
                  </a:tcPr>
                </a:tc>
                <a:extLst>
                  <a:ext uri="{0D108BD9-81ED-4DB2-BD59-A6C34878D82A}">
                    <a16:rowId xmlns:a16="http://schemas.microsoft.com/office/drawing/2014/main" val="10001"/>
                  </a:ext>
                </a:extLst>
              </a:tr>
            </a:tbl>
          </a:graphicData>
        </a:graphic>
      </p:graphicFrame>
      <p:sp>
        <p:nvSpPr>
          <p:cNvPr id="6" name="Title 5"/>
          <p:cNvSpPr>
            <a:spLocks noGrp="1"/>
          </p:cNvSpPr>
          <p:nvPr>
            <p:ph type="title"/>
          </p:nvPr>
        </p:nvSpPr>
        <p:spPr/>
        <p:txBody>
          <a:bodyPr anchor="ctr"/>
          <a:lstStyle/>
          <a:p>
            <a:r>
              <a:rPr lang="x-none" dirty="0"/>
              <a:t>MEJORAR EL APEGO PARA</a:t>
            </a:r>
            <a:r>
              <a:rPr lang="en-US" dirty="0"/>
              <a:t/>
            </a:r>
            <a:br>
              <a:rPr lang="en-US" dirty="0"/>
            </a:br>
            <a:r>
              <a:rPr lang="x-none" dirty="0"/>
              <a:t>ROMPER EL CICLO</a:t>
            </a:r>
          </a:p>
        </p:txBody>
      </p:sp>
    </p:spTree>
    <p:extLst>
      <p:ext uri="{BB962C8B-B14F-4D97-AF65-F5344CB8AC3E}">
        <p14:creationId xmlns:p14="http://schemas.microsoft.com/office/powerpoint/2010/main" val="195725428"/>
      </p:ext>
    </p:extLst>
  </p:cSld>
  <p:clrMapOvr>
    <a:masterClrMapping/>
  </p:clrMapOvr>
</p:sld>
</file>

<file path=ppt/theme/theme1.xml><?xml version="1.0" encoding="utf-8"?>
<a:theme xmlns:a="http://schemas.openxmlformats.org/drawingml/2006/main" name="Retrospec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3888</TotalTime>
  <Words>2563</Words>
  <Application>Microsoft Office PowerPoint</Application>
  <PresentationFormat>Widescreen</PresentationFormat>
  <Paragraphs>181</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ＭＳ Ｐゴシック</vt:lpstr>
      <vt:lpstr>ＭＳ Ｐゴシック</vt:lpstr>
      <vt:lpstr>Arial</vt:lpstr>
      <vt:lpstr>Calibri</vt:lpstr>
      <vt:lpstr>Calibri Light</vt:lpstr>
      <vt:lpstr>Symbol</vt:lpstr>
      <vt:lpstr>Times New Roman</vt:lpstr>
      <vt:lpstr>Wingdings</vt:lpstr>
      <vt:lpstr>Retrospect</vt:lpstr>
      <vt:lpstr>Un tratamiento en colaboración</vt:lpstr>
      <vt:lpstr>LA TEORÍA DEL APEGO</vt:lpstr>
      <vt:lpstr>QUÉ ES EL APEGO</vt:lpstr>
      <vt:lpstr>ESTILOS DE APEGO</vt:lpstr>
      <vt:lpstr>LA RELACIÓN ENTRE EL APEGO INSEGURO Y EL CONSUMO DE SUSTANCIAS </vt:lpstr>
      <vt:lpstr>EL TRAUMA Y EL CEREBRO</vt:lpstr>
      <vt:lpstr>INTERVENCIONES PARENTALES</vt:lpstr>
      <vt:lpstr>PowerPoint Presentation</vt:lpstr>
      <vt:lpstr>MEJORAR EL APEGO PARA ROMPER EL CICLO</vt:lpstr>
      <vt:lpstr>PowerPoint Presentation</vt:lpstr>
      <vt:lpstr>Contacto: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 Horizons</dc:title>
  <dc:creator>Mary Elizabeth Entwistle</dc:creator>
  <cp:lastModifiedBy>Momand, Abdul Subor</cp:lastModifiedBy>
  <cp:revision>113</cp:revision>
  <cp:lastPrinted>2019-06-24T12:41:57Z</cp:lastPrinted>
  <dcterms:created xsi:type="dcterms:W3CDTF">2015-09-30T15:58:20Z</dcterms:created>
  <dcterms:modified xsi:type="dcterms:W3CDTF">2019-06-25T13:41:15Z</dcterms:modified>
</cp:coreProperties>
</file>