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13"/>
  </p:notesMasterIdLst>
  <p:sldIdLst>
    <p:sldId id="387" r:id="rId2"/>
    <p:sldId id="396" r:id="rId3"/>
    <p:sldId id="401" r:id="rId4"/>
    <p:sldId id="406" r:id="rId5"/>
    <p:sldId id="409" r:id="rId6"/>
    <p:sldId id="412" r:id="rId7"/>
    <p:sldId id="431" r:id="rId8"/>
    <p:sldId id="309" r:id="rId9"/>
    <p:sldId id="430" r:id="rId10"/>
    <p:sldId id="432" r:id="rId11"/>
    <p:sldId id="31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ons, Heather" initials="LH" lastIdx="86" clrIdx="0">
    <p:extLst>
      <p:ext uri="{19B8F6BF-5375-455C-9EA6-DF929625EA0E}">
        <p15:presenceInfo xmlns:p15="http://schemas.microsoft.com/office/powerpoint/2012/main" userId="S-1-5-21-421573474-2744485736-2378692945-7260" providerId="AD"/>
      </p:ext>
    </p:extLst>
  </p:cmAuthor>
  <p:cmAuthor id="2" name="Jones, Hendree" initials="JH" lastIdx="58" clrIdx="1">
    <p:extLst>
      <p:ext uri="{19B8F6BF-5375-455C-9EA6-DF929625EA0E}">
        <p15:presenceInfo xmlns:p15="http://schemas.microsoft.com/office/powerpoint/2012/main" userId="S-1-5-21-344340502-4252695000-2390403120-1441801" providerId="AD"/>
      </p:ext>
    </p:extLst>
  </p:cmAuthor>
  <p:cmAuthor id="3" name="Andringa, Kim" initials="A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43" autoAdjust="0"/>
    <p:restoredTop sz="75683" autoAdjust="0"/>
  </p:normalViewPr>
  <p:slideViewPr>
    <p:cSldViewPr snapToGrid="0" snapToObjects="1">
      <p:cViewPr varScale="1">
        <p:scale>
          <a:sx n="87" d="100"/>
          <a:sy n="87" d="100"/>
        </p:scale>
        <p:origin x="738" y="60"/>
      </p:cViewPr>
      <p:guideLst/>
    </p:cSldViewPr>
  </p:slideViewPr>
  <p:outlineViewPr>
    <p:cViewPr>
      <p:scale>
        <a:sx n="33" d="100"/>
        <a:sy n="33" d="100"/>
      </p:scale>
      <p:origin x="0" y="-10795"/>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2" d="100"/>
          <a:sy n="62" d="100"/>
        </p:scale>
        <p:origin x="2842"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Mean Total</a:t>
            </a:r>
            <a:r>
              <a:rPr lang="en-US" baseline="0" dirty="0" smtClean="0"/>
              <a:t> Score on Parenting Stress Scale N=57 </a:t>
            </a:r>
            <a:endParaRPr lang="en-US" dirty="0"/>
          </a:p>
        </c:rich>
      </c:tx>
      <c:layout>
        <c:manualLayout>
          <c:xMode val="edge"/>
          <c:yMode val="edge"/>
          <c:x val="0.24317962598425197"/>
          <c:y val="3.046874812569216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Pre-Treatment</c:v>
                </c:pt>
                <c:pt idx="1">
                  <c:v>3 Months</c:v>
                </c:pt>
                <c:pt idx="2">
                  <c:v>6 Months</c:v>
                </c:pt>
                <c:pt idx="3">
                  <c:v>Post-treatment</c:v>
                </c:pt>
              </c:strCache>
            </c:strRef>
          </c:cat>
          <c:val>
            <c:numRef>
              <c:f>Sheet1!$B$2:$B$5</c:f>
              <c:numCache>
                <c:formatCode>General</c:formatCode>
                <c:ptCount val="4"/>
                <c:pt idx="0">
                  <c:v>4.5</c:v>
                </c:pt>
                <c:pt idx="1">
                  <c:v>2.5</c:v>
                </c:pt>
                <c:pt idx="2">
                  <c:v>2.7</c:v>
                </c:pt>
                <c:pt idx="3">
                  <c:v>2.8</c:v>
                </c:pt>
              </c:numCache>
            </c:numRef>
          </c:val>
          <c:smooth val="0"/>
          <c:extLst>
            <c:ext xmlns:c16="http://schemas.microsoft.com/office/drawing/2014/chart" uri="{C3380CC4-5D6E-409C-BE32-E72D297353CC}">
              <c16:uniqueId val="{00000000-F099-4636-8E49-2BAFB138C88E}"/>
            </c:ext>
          </c:extLst>
        </c:ser>
        <c:ser>
          <c:idx val="1"/>
          <c:order val="1"/>
          <c:tx>
            <c:strRef>
              <c:f>Sheet1!$C$1</c:f>
              <c:strCache>
                <c:ptCount val="1"/>
                <c:pt idx="0">
                  <c:v>Column1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Pre-Treatment</c:v>
                </c:pt>
                <c:pt idx="1">
                  <c:v>3 Months</c:v>
                </c:pt>
                <c:pt idx="2">
                  <c:v>6 Months</c:v>
                </c:pt>
                <c:pt idx="3">
                  <c:v>Post-treatment</c:v>
                </c:pt>
              </c:strCache>
            </c:strRef>
          </c:cat>
          <c:val>
            <c:numRef>
              <c:f>Sheet1!$C$2:$C$5</c:f>
              <c:numCache>
                <c:formatCode>General</c:formatCode>
                <c:ptCount val="4"/>
              </c:numCache>
            </c:numRef>
          </c:val>
          <c:smooth val="0"/>
          <c:extLst>
            <c:ext xmlns:c16="http://schemas.microsoft.com/office/drawing/2014/chart" uri="{C3380CC4-5D6E-409C-BE32-E72D297353CC}">
              <c16:uniqueId val="{00000001-F099-4636-8E49-2BAFB138C88E}"/>
            </c:ext>
          </c:extLst>
        </c:ser>
        <c:ser>
          <c:idx val="2"/>
          <c:order val="2"/>
          <c:tx>
            <c:strRef>
              <c:f>Sheet1!$D$1</c:f>
              <c:strCache>
                <c:ptCount val="1"/>
                <c:pt idx="0">
                  <c:v>Column2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Pre-Treatment</c:v>
                </c:pt>
                <c:pt idx="1">
                  <c:v>3 Months</c:v>
                </c:pt>
                <c:pt idx="2">
                  <c:v>6 Months</c:v>
                </c:pt>
                <c:pt idx="3">
                  <c:v>Post-treatment</c:v>
                </c:pt>
              </c:strCache>
            </c:strRef>
          </c:cat>
          <c:val>
            <c:numRef>
              <c:f>Sheet1!$D$2:$D$5</c:f>
              <c:numCache>
                <c:formatCode>General</c:formatCode>
                <c:ptCount val="4"/>
              </c:numCache>
            </c:numRef>
          </c:val>
          <c:smooth val="0"/>
          <c:extLst>
            <c:ext xmlns:c16="http://schemas.microsoft.com/office/drawing/2014/chart" uri="{C3380CC4-5D6E-409C-BE32-E72D297353CC}">
              <c16:uniqueId val="{00000002-F099-4636-8E49-2BAFB138C88E}"/>
            </c:ext>
          </c:extLst>
        </c:ser>
        <c:dLbls>
          <c:showLegendKey val="0"/>
          <c:showVal val="0"/>
          <c:showCatName val="0"/>
          <c:showSerName val="0"/>
          <c:showPercent val="0"/>
          <c:showBubbleSize val="0"/>
        </c:dLbls>
        <c:marker val="1"/>
        <c:smooth val="0"/>
        <c:axId val="554758688"/>
        <c:axId val="554760000"/>
      </c:lineChart>
      <c:catAx>
        <c:axId val="55475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4760000"/>
        <c:crosses val="autoZero"/>
        <c:auto val="1"/>
        <c:lblAlgn val="ctr"/>
        <c:lblOffset val="100"/>
        <c:noMultiLvlLbl val="0"/>
      </c:catAx>
      <c:valAx>
        <c:axId val="554760000"/>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475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9E502-0B5B-9040-8970-5C746D860C7D}" type="datetimeFigureOut">
              <a:rPr lang="en-US" smtClean="0"/>
              <a:t>5/29/2019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C69AC-DEF6-FD48-B5C0-A8B4CD212094}" type="slidenum">
              <a:rPr lang="en-US" smtClean="0"/>
              <a:t>‹#›</a:t>
            </a:fld>
            <a:endParaRPr lang="en-US" dirty="0"/>
          </a:p>
        </p:txBody>
      </p:sp>
    </p:spTree>
    <p:extLst>
      <p:ext uri="{BB962C8B-B14F-4D97-AF65-F5344CB8AC3E}">
        <p14:creationId xmlns:p14="http://schemas.microsoft.com/office/powerpoint/2010/main" val="77083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C69AC-DEF6-FD48-B5C0-A8B4CD212094}" type="slidenum">
              <a:rPr lang="en-US" smtClean="0"/>
              <a:t>1</a:t>
            </a:fld>
            <a:endParaRPr lang="en-US" dirty="0"/>
          </a:p>
        </p:txBody>
      </p:sp>
    </p:spTree>
    <p:extLst>
      <p:ext uri="{BB962C8B-B14F-4D97-AF65-F5344CB8AC3E}">
        <p14:creationId xmlns:p14="http://schemas.microsoft.com/office/powerpoint/2010/main" val="3988401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1126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194837-14D3-4ACF-A46C-77FCB04B9B1E}" type="slidenum">
              <a:rPr lang="en-US" altLang="en-US" smtClean="0">
                <a:latin typeface="Calibri" panose="020F0502020204030204" pitchFamily="34" charset="0"/>
                <a:ea typeface="MS PGothic" panose="020B0600070205080204" pitchFamily="34" charset="-128"/>
              </a:rPr>
              <a:pPr>
                <a:spcBef>
                  <a:spcPct val="0"/>
                </a:spcBef>
              </a:pPr>
              <a:t>11</a:t>
            </a:fld>
            <a:endParaRPr lang="en-US" altLang="en-US" dirty="0" smtClean="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40253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xfrm>
            <a:off x="460375" y="720725"/>
            <a:ext cx="6400800" cy="3600450"/>
          </a:xfrm>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eaLnBrk="0" hangingPunct="0"/>
            <a:r>
              <a:rPr lang="en-US" sz="1200" kern="1200" dirty="0" smtClean="0">
                <a:solidFill>
                  <a:schemeClr val="tx1"/>
                </a:solidFill>
                <a:effectLst/>
                <a:latin typeface="+mn-lt"/>
                <a:ea typeface="MS PGothic" pitchFamily="34" charset="-128"/>
                <a:cs typeface="ＭＳ Ｐゴシック" charset="0"/>
              </a:rPr>
              <a:t>Say</a:t>
            </a:r>
          </a:p>
          <a:p>
            <a:pPr eaLnBrk="0" hangingPunct="0"/>
            <a:r>
              <a:rPr lang="en-US" sz="1200" kern="1200" dirty="0" smtClean="0">
                <a:solidFill>
                  <a:schemeClr val="tx1"/>
                </a:solidFill>
                <a:effectLst/>
                <a:latin typeface="+mn-lt"/>
                <a:ea typeface="MS PGothic" pitchFamily="34" charset="-128"/>
                <a:cs typeface="ＭＳ Ｐゴシック" charset="0"/>
              </a:rPr>
              <a:t>John Bowlby was a psychoanalyst who worked with maladjusted and/ or delinquent children, many of whom had experienced traumatic separations from their primary caregivers. </a:t>
            </a:r>
          </a:p>
          <a:p>
            <a:pPr eaLnBrk="0" hangingPunct="0"/>
            <a:endParaRPr lang="en-US" sz="1200" kern="1200" dirty="0" smtClean="0">
              <a:solidFill>
                <a:schemeClr val="tx1"/>
              </a:solidFill>
              <a:effectLst/>
              <a:latin typeface="+mn-lt"/>
              <a:ea typeface="MS PGothic" pitchFamily="34" charset="-128"/>
              <a:cs typeface="ＭＳ Ｐゴシック" charset="0"/>
            </a:endParaRPr>
          </a:p>
          <a:p>
            <a:pPr eaLnBrk="0" hangingPunct="0"/>
            <a:r>
              <a:rPr lang="en-US" sz="1200" kern="1200" dirty="0" smtClean="0">
                <a:solidFill>
                  <a:schemeClr val="tx1"/>
                </a:solidFill>
                <a:effectLst/>
                <a:latin typeface="+mn-lt"/>
                <a:ea typeface="MS PGothic" pitchFamily="34" charset="-128"/>
                <a:cs typeface="ＭＳ Ｐゴシック" charset="0"/>
              </a:rPr>
              <a:t>Bowlby’s initial work postulated that emotional and behavioral disorders in older children are linked to early attachment issues, either separations from and/or harsh treatment by their primary caregivers (particularly mothers).  </a:t>
            </a:r>
          </a:p>
          <a:p>
            <a:pPr eaLnBrk="0" hangingPunct="0"/>
            <a:endParaRPr lang="en-US" sz="1200" kern="1200" dirty="0" smtClean="0">
              <a:solidFill>
                <a:schemeClr val="tx1"/>
              </a:solidFill>
              <a:effectLst/>
              <a:latin typeface="+mn-lt"/>
              <a:ea typeface="MS PGothic" pitchFamily="34" charset="-128"/>
              <a:cs typeface="ＭＳ Ｐゴシック" charset="0"/>
            </a:endParaRPr>
          </a:p>
          <a:p>
            <a:pPr eaLnBrk="0" hangingPunct="0"/>
            <a:r>
              <a:rPr lang="en-US" sz="1200" kern="1200" dirty="0" smtClean="0">
                <a:solidFill>
                  <a:schemeClr val="tx1"/>
                </a:solidFill>
                <a:effectLst/>
                <a:latin typeface="+mn-lt"/>
                <a:ea typeface="MS PGothic" pitchFamily="34" charset="-128"/>
                <a:cs typeface="ＭＳ Ｐゴシック" charset="0"/>
              </a:rPr>
              <a:t>John Bowlby was born into a British high-class family who had little contact with his mother or father as they both feared that such love and affection would “spoil” the child. He was fortunate to have the same nanny until he was four years old, his beloved nursemaid Minnie.  However, she left the family and he described this as tragic as the loss of a mother. When nursemaid Minnie left the family, Bowlby and his siblings were under the primary care of nanny friend who was less than nurturing. </a:t>
            </a:r>
          </a:p>
          <a:p>
            <a:pPr eaLnBrk="0" hangingPunct="0"/>
            <a:endParaRPr lang="en-US" sz="1200" kern="1200" dirty="0" smtClean="0">
              <a:solidFill>
                <a:schemeClr val="tx1"/>
              </a:solidFill>
              <a:effectLst/>
              <a:latin typeface="+mn-lt"/>
              <a:ea typeface="MS PGothic" pitchFamily="34" charset="-128"/>
              <a:cs typeface="ＭＳ Ｐゴシック" charset="0"/>
            </a:endParaRPr>
          </a:p>
          <a:p>
            <a:pPr eaLnBrk="0" hangingPunct="0"/>
            <a:r>
              <a:rPr lang="en-US" sz="1200" u="sng" kern="1200" dirty="0" smtClean="0">
                <a:solidFill>
                  <a:schemeClr val="tx1"/>
                </a:solidFill>
                <a:effectLst/>
                <a:latin typeface="+mn-lt"/>
                <a:ea typeface="MS PGothic" pitchFamily="34" charset="-128"/>
                <a:cs typeface="ＭＳ Ｐゴシック" charset="0"/>
              </a:rPr>
              <a:t>This early loss of Bowlby’s beloved</a:t>
            </a:r>
            <a:r>
              <a:rPr lang="en-US" sz="1200" u="sng" kern="1200" baseline="0" dirty="0" smtClean="0">
                <a:solidFill>
                  <a:schemeClr val="tx1"/>
                </a:solidFill>
                <a:effectLst/>
                <a:latin typeface="+mn-lt"/>
                <a:ea typeface="MS PGothic" pitchFamily="34" charset="-128"/>
                <a:cs typeface="ＭＳ Ｐゴシック" charset="0"/>
              </a:rPr>
              <a:t> nursemaid  Minnie </a:t>
            </a:r>
            <a:r>
              <a:rPr lang="en-US" sz="1200" u="sng" kern="1200" dirty="0" smtClean="0">
                <a:solidFill>
                  <a:schemeClr val="tx1"/>
                </a:solidFill>
                <a:effectLst/>
                <a:latin typeface="+mn-lt"/>
                <a:ea typeface="MS PGothic" pitchFamily="34" charset="-128"/>
                <a:cs typeface="ＭＳ Ｐゴシック" charset="0"/>
              </a:rPr>
              <a:t>“mother-figure” fueled his interest later in life around what is now known as attachment theory. </a:t>
            </a:r>
            <a:endParaRPr lang="en-US" altLang="en-US" u="sng" dirty="0" smtClean="0"/>
          </a:p>
        </p:txBody>
      </p:sp>
    </p:spTree>
    <p:extLst>
      <p:ext uri="{BB962C8B-B14F-4D97-AF65-F5344CB8AC3E}">
        <p14:creationId xmlns:p14="http://schemas.microsoft.com/office/powerpoint/2010/main" val="4206742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xfrm>
            <a:off x="460375" y="720725"/>
            <a:ext cx="6400800" cy="3600450"/>
          </a:xfrm>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smtClean="0"/>
              <a:t>Say</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smtClean="0">
                <a:solidFill>
                  <a:schemeClr val="tx1"/>
                </a:solidFill>
                <a:effectLst/>
                <a:latin typeface="+mn-lt"/>
                <a:ea typeface="MS PGothic" pitchFamily="34" charset="-128"/>
                <a:cs typeface="ＭＳ Ｐゴシック" charset="0"/>
              </a:rPr>
              <a:t>There is a connection between secure attachment as an infant and later child and developmental outcomes.</a:t>
            </a:r>
            <a:r>
              <a:rPr lang="en-US" sz="1200" i="1" kern="1200" baseline="0" dirty="0" smtClean="0">
                <a:solidFill>
                  <a:schemeClr val="tx1"/>
                </a:solidFill>
                <a:effectLst/>
                <a:latin typeface="+mn-lt"/>
                <a:ea typeface="MS PGothic" pitchFamily="34" charset="-128"/>
                <a:cs typeface="ＭＳ Ｐゴシック"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kern="1200" baseline="0" dirty="0" smtClean="0">
              <a:solidFill>
                <a:schemeClr val="tx1"/>
              </a:solidFill>
              <a:effectLst/>
              <a:latin typeface="+mn-lt"/>
              <a:ea typeface="MS PGothic" pitchFamily="34" charset="-128"/>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baseline="0" dirty="0" smtClean="0">
                <a:solidFill>
                  <a:schemeClr val="tx1"/>
                </a:solidFill>
                <a:effectLst/>
                <a:latin typeface="+mn-lt"/>
                <a:ea typeface="MS PGothic" pitchFamily="34" charset="-128"/>
                <a:cs typeface="ＭＳ Ｐゴシック" charset="0"/>
              </a:rPr>
              <a:t>This connection </a:t>
            </a:r>
            <a:r>
              <a:rPr lang="en-US" sz="1200" i="1" kern="1200" dirty="0" smtClean="0">
                <a:solidFill>
                  <a:schemeClr val="tx1"/>
                </a:solidFill>
                <a:effectLst/>
                <a:latin typeface="+mn-lt"/>
                <a:ea typeface="MS PGothic" pitchFamily="34" charset="-128"/>
                <a:cs typeface="ＭＳ Ｐゴシック" charset="0"/>
              </a:rPr>
              <a:t>is one of the primary reasons that attachment theory is of great relevance to those who work with and treat older children and adolescents.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kern="1200" dirty="0" smtClean="0">
              <a:solidFill>
                <a:schemeClr val="tx1"/>
              </a:solidFill>
              <a:effectLst/>
              <a:latin typeface="+mn-lt"/>
              <a:ea typeface="MS PGothic" pitchFamily="34" charset="-128"/>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u="sng" kern="1200" dirty="0" smtClean="0">
                <a:solidFill>
                  <a:schemeClr val="tx1"/>
                </a:solidFill>
                <a:effectLst/>
                <a:latin typeface="+mn-lt"/>
                <a:ea typeface="MS PGothic" pitchFamily="34" charset="-128"/>
                <a:cs typeface="ＭＳ Ｐゴシック" charset="0"/>
              </a:rPr>
              <a:t>It is now recognized that substance use during childhood or adolescence is often a response to insecure attachment.</a:t>
            </a:r>
            <a:r>
              <a:rPr lang="en-US" sz="1200" i="1" u="sng" kern="1200" baseline="0" dirty="0" smtClean="0">
                <a:solidFill>
                  <a:schemeClr val="tx1"/>
                </a:solidFill>
                <a:effectLst/>
                <a:latin typeface="+mn-lt"/>
                <a:ea typeface="MS PGothic" pitchFamily="34" charset="-128"/>
                <a:cs typeface="ＭＳ Ｐゴシック"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u="sng" kern="1200" baseline="0" dirty="0" smtClean="0">
              <a:solidFill>
                <a:schemeClr val="tx1"/>
              </a:solidFill>
              <a:effectLst/>
              <a:latin typeface="+mn-lt"/>
              <a:ea typeface="MS PGothic" pitchFamily="34" charset="-128"/>
              <a:cs typeface="ＭＳ Ｐゴシック" charset="0"/>
            </a:endParaRPr>
          </a:p>
          <a:p>
            <a:pPr marL="171450" marR="0" indent="-171450" algn="l" defTabSz="914400" rtl="0" eaLnBrk="1" fontAlgn="base" latinLnBrk="0" hangingPunct="1">
              <a:lnSpc>
                <a:spcPct val="100000"/>
              </a:lnSpc>
              <a:spcBef>
                <a:spcPct val="30000"/>
              </a:spcBef>
              <a:spcAft>
                <a:spcPct val="0"/>
              </a:spcAft>
              <a:buClrTx/>
              <a:buSzTx/>
              <a:buFont typeface="Wingdings" panose="05000000000000000000" pitchFamily="2" charset="2"/>
              <a:buChar char="v"/>
              <a:tabLst/>
              <a:defRPr/>
            </a:pPr>
            <a:r>
              <a:rPr lang="en-US" sz="1200" b="0" i="1" u="none" kern="1200" baseline="0" dirty="0" smtClean="0">
                <a:solidFill>
                  <a:schemeClr val="tx1"/>
                </a:solidFill>
                <a:effectLst/>
                <a:latin typeface="+mn-lt"/>
                <a:ea typeface="MS PGothic" pitchFamily="34" charset="-128"/>
                <a:cs typeface="ＭＳ Ｐゴシック" charset="0"/>
              </a:rPr>
              <a:t>Such use </a:t>
            </a:r>
            <a:r>
              <a:rPr lang="en-US" sz="1200" b="0" i="1" u="none" kern="1200" dirty="0" smtClean="0">
                <a:solidFill>
                  <a:schemeClr val="tx1"/>
                </a:solidFill>
                <a:effectLst/>
                <a:latin typeface="+mn-lt"/>
                <a:ea typeface="MS PGothic" pitchFamily="34" charset="-128"/>
                <a:cs typeface="ＭＳ Ｐゴシック" charset="0"/>
              </a:rPr>
              <a:t>may be thought of as an effort to avoid and/or ease the psychological pain and discomfort of feeling alone, isolated and not worthy of love and nurturing</a:t>
            </a:r>
            <a:r>
              <a:rPr lang="en-US" sz="1200" b="0" i="1" u="none" kern="1200" baseline="0" dirty="0" smtClean="0">
                <a:solidFill>
                  <a:schemeClr val="tx1"/>
                </a:solidFill>
                <a:effectLst/>
                <a:latin typeface="+mn-lt"/>
                <a:ea typeface="MS PGothic" pitchFamily="34" charset="-128"/>
                <a:cs typeface="ＭＳ Ｐゴシック" charset="0"/>
              </a:rPr>
              <a:t> attention</a:t>
            </a:r>
            <a:r>
              <a:rPr lang="en-US" sz="1200" b="0" i="1" u="none" kern="1200" dirty="0" smtClean="0">
                <a:solidFill>
                  <a:schemeClr val="tx1"/>
                </a:solidFill>
                <a:effectLst/>
                <a:latin typeface="+mn-lt"/>
                <a:ea typeface="MS PGothic" pitchFamily="34" charset="-128"/>
                <a:cs typeface="ＭＳ Ｐゴシック" charset="0"/>
              </a:rPr>
              <a:t>.</a:t>
            </a:r>
            <a:endParaRPr lang="en-US" sz="1200" b="0" u="none" kern="1200" dirty="0" smtClean="0">
              <a:solidFill>
                <a:schemeClr val="tx1"/>
              </a:solidFill>
              <a:effectLst/>
              <a:latin typeface="+mn-lt"/>
              <a:ea typeface="MS PGothic" pitchFamily="34" charset="-128"/>
              <a:cs typeface="ＭＳ Ｐゴシック" charset="0"/>
            </a:endParaRPr>
          </a:p>
          <a:p>
            <a:pPr eaLnBrk="1" hangingPunct="1"/>
            <a:endParaRPr lang="en-US" altLang="en-US" dirty="0" smtClean="0"/>
          </a:p>
        </p:txBody>
      </p:sp>
    </p:spTree>
    <p:extLst>
      <p:ext uri="{BB962C8B-B14F-4D97-AF65-F5344CB8AC3E}">
        <p14:creationId xmlns:p14="http://schemas.microsoft.com/office/powerpoint/2010/main" val="90814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xfrm>
            <a:off x="460375" y="720725"/>
            <a:ext cx="6400800" cy="3600450"/>
          </a:xfrm>
          <a:noFill/>
          <a:ln>
            <a:solidFill>
              <a:srgbClr val="000000"/>
            </a:solidFill>
            <a:miter lim="800000"/>
            <a:headEnd/>
            <a:tailEnd/>
          </a:ln>
        </p:spPr>
      </p:sp>
      <p:sp>
        <p:nvSpPr>
          <p:cNvPr id="593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smtClean="0"/>
              <a:t>Clinicians often use the term “attachment strategies” to talk about the ways that children cope with and survive unstable and/or unsafe caregivers or environments.  </a:t>
            </a:r>
          </a:p>
          <a:p>
            <a:pPr eaLnBrk="1" hangingPunct="1"/>
            <a:endParaRPr lang="en-US" altLang="en-US" dirty="0" smtClean="0"/>
          </a:p>
          <a:p>
            <a:pPr eaLnBrk="1" hangingPunct="1"/>
            <a:r>
              <a:rPr lang="en-US" altLang="en-US" dirty="0" smtClean="0"/>
              <a:t>For example, </a:t>
            </a:r>
            <a:r>
              <a:rPr lang="en-US" altLang="en-US" u="sng" dirty="0" smtClean="0"/>
              <a:t>dissociation from a situation </a:t>
            </a:r>
            <a:r>
              <a:rPr lang="en-US" altLang="en-US" dirty="0" smtClean="0"/>
              <a:t>with a brutally abusive caregiver may be necessary for survival. </a:t>
            </a:r>
          </a:p>
          <a:p>
            <a:pPr eaLnBrk="1" hangingPunct="1"/>
            <a:endParaRPr lang="en-US" altLang="en-US" dirty="0" smtClean="0"/>
          </a:p>
          <a:p>
            <a:pPr eaLnBrk="1" hangingPunct="1"/>
            <a:r>
              <a:rPr lang="en-US" altLang="en-US" dirty="0" smtClean="0"/>
              <a:t>Similarly, for children using drugs and living on the streets, </a:t>
            </a:r>
            <a:r>
              <a:rPr lang="en-US" altLang="en-US" u="sng" dirty="0" smtClean="0"/>
              <a:t>avoidance and anxiety </a:t>
            </a:r>
            <a:r>
              <a:rPr lang="en-US" altLang="en-US" dirty="0" smtClean="0"/>
              <a:t>may be vital, life-saving attachment strategies with their drug-dealing caregivers. </a:t>
            </a:r>
          </a:p>
          <a:p>
            <a:pPr eaLnBrk="1" hangingPunct="1"/>
            <a:endParaRPr lang="en-US" altLang="en-US" dirty="0" smtClean="0"/>
          </a:p>
          <a:p>
            <a:pPr eaLnBrk="1" hangingPunct="1"/>
            <a:r>
              <a:rPr lang="en-US" altLang="en-US" dirty="0" smtClean="0"/>
              <a:t>Thus, the counselor’s job, when working with older children and adolescents who needed to successfully implement “insecure” attachment strategies due to their circumstances, includes a set of strategies. </a:t>
            </a:r>
          </a:p>
          <a:p>
            <a:pPr eaLnBrk="1" hangingPunct="1"/>
            <a:endParaRPr lang="en-US" altLang="en-US" dirty="0" smtClean="0"/>
          </a:p>
          <a:p>
            <a:pPr eaLnBrk="1" hangingPunct="1"/>
            <a:r>
              <a:rPr lang="en-US" altLang="en-US" dirty="0" smtClean="0"/>
              <a:t>This</a:t>
            </a:r>
            <a:r>
              <a:rPr lang="en-US" altLang="en-US" baseline="0" dirty="0" smtClean="0"/>
              <a:t> chart shows the 4 styles of attachment. </a:t>
            </a:r>
          </a:p>
          <a:p>
            <a:pPr eaLnBrk="1" hangingPunct="1"/>
            <a:endParaRPr lang="en-US" altLang="en-US" baseline="0" dirty="0" smtClean="0"/>
          </a:p>
          <a:p>
            <a:pPr marL="171450" indent="-171450" eaLnBrk="1" hangingPunct="1">
              <a:buFont typeface="Arial" panose="020B0604020202020204" pitchFamily="34" charset="0"/>
              <a:buChar char="•"/>
            </a:pPr>
            <a:r>
              <a:rPr lang="en-US" altLang="en-US" baseline="0" dirty="0" smtClean="0"/>
              <a:t>There are 2 main dimensions that help describe attachment. </a:t>
            </a:r>
          </a:p>
          <a:p>
            <a:pPr marL="171450" indent="-171450" eaLnBrk="1" hangingPunct="1">
              <a:buFont typeface="Arial" panose="020B0604020202020204" pitchFamily="34" charset="0"/>
              <a:buChar char="•"/>
            </a:pPr>
            <a:endParaRPr lang="en-US" altLang="en-US" baseline="0" dirty="0" smtClean="0"/>
          </a:p>
          <a:p>
            <a:pPr marL="171450" indent="-171450" eaLnBrk="1" hangingPunct="1">
              <a:buFont typeface="Arial" panose="020B0604020202020204" pitchFamily="34" charset="0"/>
              <a:buChar char="•"/>
            </a:pPr>
            <a:r>
              <a:rPr lang="en-US" altLang="en-US" baseline="0" dirty="0" smtClean="0"/>
              <a:t>These 2 dimensions are Avoidance and Anxiety from low to high. </a:t>
            </a:r>
          </a:p>
          <a:p>
            <a:pPr marL="171450" indent="-171450" eaLnBrk="1" hangingPunct="1">
              <a:buFont typeface="Arial" panose="020B0604020202020204" pitchFamily="34" charset="0"/>
              <a:buChar char="•"/>
            </a:pPr>
            <a:endParaRPr lang="en-US" altLang="en-US" baseline="0" dirty="0" smtClean="0"/>
          </a:p>
          <a:p>
            <a:pPr marL="171450" indent="-171450" eaLnBrk="1" hangingPunct="1">
              <a:buFont typeface="Arial" panose="020B0604020202020204" pitchFamily="34" charset="0"/>
              <a:buChar char="•"/>
            </a:pPr>
            <a:r>
              <a:rPr lang="en-US" altLang="en-US" baseline="0" dirty="0" smtClean="0"/>
              <a:t>The type of attachment is based on the levels of anxiety and avoidance.</a:t>
            </a:r>
          </a:p>
          <a:p>
            <a:pPr eaLnBrk="1" hangingPunct="1"/>
            <a:endParaRPr lang="en-US" altLang="en-US" baseline="0" dirty="0" smtClean="0"/>
          </a:p>
          <a:p>
            <a:pPr marL="171450" indent="-171450" eaLnBrk="1" hangingPunct="1">
              <a:buFont typeface="Arial" panose="020B0604020202020204" pitchFamily="34" charset="0"/>
              <a:buChar char="•"/>
            </a:pPr>
            <a:r>
              <a:rPr lang="en-US" altLang="en-US" baseline="0" dirty="0" smtClean="0"/>
              <a:t>The healthiest style of attachment for children has been shown to be when caregivers have both low anxiety and low avoidance. </a:t>
            </a:r>
          </a:p>
          <a:p>
            <a:pPr eaLnBrk="1" hangingPunct="1"/>
            <a:endParaRPr lang="en-US" altLang="en-US" baseline="0" dirty="0" smtClean="0"/>
          </a:p>
          <a:p>
            <a:pPr eaLnBrk="1" hangingPunct="1"/>
            <a:r>
              <a:rPr lang="en-US" altLang="en-US" b="1" baseline="0" dirty="0" smtClean="0"/>
              <a:t>An example of secure attachment </a:t>
            </a:r>
          </a:p>
          <a:p>
            <a:endParaRPr lang="en-US" b="1" dirty="0" smtClean="0">
              <a:effectLst/>
            </a:endParaRPr>
          </a:p>
          <a:p>
            <a:r>
              <a:rPr lang="en-US" b="1" dirty="0" smtClean="0">
                <a:effectLst/>
              </a:rPr>
              <a:t>Child actions</a:t>
            </a:r>
            <a:r>
              <a:rPr lang="en-US" dirty="0" smtClean="0">
                <a:effectLst/>
              </a:rPr>
              <a:t>:</a:t>
            </a:r>
            <a:r>
              <a:rPr lang="en-US" baseline="0" dirty="0" smtClean="0">
                <a:effectLst/>
              </a:rPr>
              <a:t> </a:t>
            </a:r>
            <a:r>
              <a:rPr lang="en-US" dirty="0" smtClean="0">
                <a:effectLst/>
              </a:rPr>
              <a:t>A child with secure attachment relationship explores freely in the presence of the caregiver, checks regularly</a:t>
            </a:r>
            <a:r>
              <a:rPr lang="en-US" baseline="0" dirty="0" smtClean="0">
                <a:effectLst/>
              </a:rPr>
              <a:t> to make sure the caregiver is still present</a:t>
            </a:r>
            <a:r>
              <a:rPr lang="en-US" dirty="0" smtClean="0">
                <a:effectLst/>
              </a:rPr>
              <a:t>, and restricts exploration during the caregiver’s absence. A</a:t>
            </a:r>
            <a:r>
              <a:rPr lang="en-US" baseline="0" dirty="0" smtClean="0">
                <a:effectLst/>
              </a:rPr>
              <a:t> child </a:t>
            </a:r>
            <a:r>
              <a:rPr lang="en-US" dirty="0" smtClean="0">
                <a:effectLst/>
              </a:rPr>
              <a:t>who is securely attached with a caregiver will show varying levels of distress in the absence of the caregiver but responds positively to the caregiver’s return. The child will seek contact with the caregiver when distressed and will settle down once contact is made and comfort is provided. </a:t>
            </a:r>
          </a:p>
          <a:p>
            <a:endParaRPr lang="en-US" b="1" dirty="0" smtClean="0">
              <a:effectLst/>
            </a:endParaRPr>
          </a:p>
          <a:p>
            <a:r>
              <a:rPr lang="en-US" b="1" dirty="0" smtClean="0">
                <a:effectLst/>
              </a:rPr>
              <a:t>Caregiver actions</a:t>
            </a:r>
            <a:r>
              <a:rPr lang="en-US" dirty="0" smtClean="0">
                <a:effectLst/>
              </a:rPr>
              <a:t>: A caregiver who promotes secure attachment is sensitive to his or her infant's signals, receptive and accepting of their infant's distress, and consistent in applying this positive parenting style. </a:t>
            </a:r>
          </a:p>
          <a:p>
            <a:endParaRPr lang="en-US" dirty="0" smtClean="0">
              <a:effectLst/>
            </a:endParaRPr>
          </a:p>
          <a:p>
            <a:pPr eaLnBrk="1" hangingPunct="1"/>
            <a:r>
              <a:rPr lang="en-US" altLang="en-US" b="1" baseline="0" dirty="0" smtClean="0"/>
              <a:t>An example of resistant attachment </a:t>
            </a:r>
          </a:p>
          <a:p>
            <a:endParaRPr lang="en-US" b="1" dirty="0" smtClean="0">
              <a:effectLst/>
            </a:endParaRPr>
          </a:p>
          <a:p>
            <a:r>
              <a:rPr lang="en-US" b="1" dirty="0" smtClean="0">
                <a:effectLst/>
              </a:rPr>
              <a:t>Child actions</a:t>
            </a:r>
            <a:r>
              <a:rPr lang="en-US" dirty="0" smtClean="0">
                <a:effectLst/>
              </a:rPr>
              <a:t>:</a:t>
            </a:r>
            <a:r>
              <a:rPr lang="en-US" baseline="0" dirty="0" smtClean="0">
                <a:effectLst/>
              </a:rPr>
              <a:t> </a:t>
            </a:r>
            <a:r>
              <a:rPr lang="en-US" dirty="0" smtClean="0">
                <a:effectLst/>
              </a:rPr>
              <a:t>Resistant attachment relationships are characterized by exaggerated expressions of attachment needs. </a:t>
            </a:r>
          </a:p>
          <a:p>
            <a:r>
              <a:rPr lang="en-US" baseline="0" dirty="0" smtClean="0">
                <a:effectLst/>
              </a:rPr>
              <a:t>Children </a:t>
            </a:r>
            <a:r>
              <a:rPr lang="en-US" dirty="0" smtClean="0">
                <a:effectLst/>
              </a:rPr>
              <a:t>are reluctant to explore their environment and preoccupied with getting the attention of their caregiver. When a caregiver departs, the child becomes extremely distressed. When the caregiver returns, they both seek and resist contact. When they do seek contact they have difficulty settling down and do not respond well to their caregiver’s attempts at soothing. </a:t>
            </a:r>
          </a:p>
          <a:p>
            <a:endParaRPr lang="en-US" b="1" dirty="0" smtClean="0">
              <a:effectLst/>
            </a:endParaRPr>
          </a:p>
          <a:p>
            <a:r>
              <a:rPr lang="en-US" b="1" dirty="0" smtClean="0">
                <a:effectLst/>
              </a:rPr>
              <a:t>Caregiver actions</a:t>
            </a:r>
            <a:r>
              <a:rPr lang="en-US" dirty="0" smtClean="0">
                <a:effectLst/>
              </a:rPr>
              <a:t>: Resistant attachment has been associated with a pattern of care in which the caregiver inconsistently responds to his or her infant's signals of distress.</a:t>
            </a:r>
          </a:p>
          <a:p>
            <a:endParaRPr lang="en-US"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baseline="0" dirty="0" smtClean="0"/>
              <a:t>An example of avoidant attachment </a:t>
            </a:r>
          </a:p>
          <a:p>
            <a:endParaRPr lang="en-US" b="1" dirty="0" smtClean="0">
              <a:effectLst/>
            </a:endParaRPr>
          </a:p>
          <a:p>
            <a:r>
              <a:rPr lang="en-US" b="1" dirty="0" smtClean="0">
                <a:effectLst/>
              </a:rPr>
              <a:t>Child</a:t>
            </a:r>
            <a:r>
              <a:rPr lang="en-US" b="1" baseline="0" dirty="0" smtClean="0">
                <a:effectLst/>
              </a:rPr>
              <a:t> actions</a:t>
            </a:r>
            <a:r>
              <a:rPr lang="en-US" baseline="0" dirty="0" smtClean="0">
                <a:effectLst/>
              </a:rPr>
              <a:t>: </a:t>
            </a:r>
            <a:r>
              <a:rPr lang="en-US" dirty="0" smtClean="0">
                <a:effectLst/>
              </a:rPr>
              <a:t>Children in avoidant attachment relationships seem not to care whether a caregiver is present or absent. In the presence of the caregiver, avoidant children will explore their environment without interest in the caregiver's whereabouts. Upon departure children with avoidant attachment are minimally distressed. At reunion, they do not move toward the caregiver or try to initiate contact. In fact, they often ignore or avoid the caregiver. </a:t>
            </a:r>
          </a:p>
          <a:p>
            <a:endParaRPr lang="en-US" b="1" dirty="0" smtClean="0">
              <a:effectLst/>
            </a:endParaRPr>
          </a:p>
          <a:p>
            <a:r>
              <a:rPr lang="en-US" b="1" dirty="0" smtClean="0">
                <a:effectLst/>
              </a:rPr>
              <a:t>Caregiver actions</a:t>
            </a:r>
            <a:r>
              <a:rPr lang="en-US" dirty="0" smtClean="0">
                <a:effectLst/>
              </a:rPr>
              <a:t>: Avoidant attachment has been associated with a pattern of care in which the caregiver does not provide adequate comfort when the infant is emotionally upset, ill, or hurt. </a:t>
            </a:r>
          </a:p>
          <a:p>
            <a:endParaRPr lang="en-US" b="1" dirty="0" smtClean="0">
              <a:effectLst/>
            </a:endParaRPr>
          </a:p>
          <a:p>
            <a:r>
              <a:rPr lang="en-US" b="1" dirty="0" smtClean="0">
                <a:effectLst/>
              </a:rPr>
              <a:t>Disorganized</a:t>
            </a:r>
            <a:r>
              <a:rPr lang="en-US" b="1" baseline="0" dirty="0" smtClean="0">
                <a:effectLst/>
              </a:rPr>
              <a:t> A</a:t>
            </a:r>
            <a:r>
              <a:rPr lang="en-US" b="1" dirty="0" smtClean="0">
                <a:effectLst/>
              </a:rPr>
              <a:t>ttachment</a:t>
            </a:r>
          </a:p>
          <a:p>
            <a:endParaRPr lang="en-US" dirty="0" smtClean="0">
              <a:effectLst/>
            </a:endParaRPr>
          </a:p>
          <a:p>
            <a:r>
              <a:rPr lang="en-US" b="1" dirty="0" smtClean="0">
                <a:effectLst/>
              </a:rPr>
              <a:t>Child</a:t>
            </a:r>
            <a:r>
              <a:rPr lang="en-US" b="1" baseline="0" dirty="0" smtClean="0">
                <a:effectLst/>
              </a:rPr>
              <a:t> actions: </a:t>
            </a:r>
            <a:r>
              <a:rPr lang="en-US" dirty="0" smtClean="0">
                <a:effectLst/>
              </a:rPr>
              <a:t>In disorganized attachment relationships children either lack an organized pattern to their behavior or have strategies that repeatedly break down. When stressed, in the presence of their caregiver, these children appear disorganized or disoriented, displaying unusual behaviors such as approaching the caregiver with their head averted, trance-like freezing, or strange postures. These behaviors have been interpreted as evidence of fear or confusion with respect to the caregiver. Disorganized attachment is considered an extreme form of insecure attachment. </a:t>
            </a:r>
          </a:p>
          <a:p>
            <a:endParaRPr lang="en-US" dirty="0" smtClean="0">
              <a:effectLst/>
            </a:endParaRPr>
          </a:p>
          <a:p>
            <a:r>
              <a:rPr lang="en-US" dirty="0" smtClean="0">
                <a:effectLst/>
              </a:rPr>
              <a:t>Many children who fall into the disorganized category have experienced some form of maltreatment or have a caregiver who has been traumatized by severe loss or abuse.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effectLst/>
              </a:rPr>
              <a:t>Caregiver actions</a:t>
            </a:r>
            <a:r>
              <a:rPr lang="en-US" dirty="0" smtClean="0">
                <a:effectLst/>
              </a:rPr>
              <a:t>: Associated with a pattern of care in which the caregiver provides maltreatment,</a:t>
            </a:r>
            <a:r>
              <a:rPr lang="en-US" baseline="0" dirty="0" smtClean="0">
                <a:effectLst/>
              </a:rPr>
              <a:t> neglect and is not predictable in treatment of or response to the child. </a:t>
            </a:r>
            <a:endParaRPr lang="en-US" dirty="0" smtClean="0">
              <a:effectLst/>
            </a:endParaRPr>
          </a:p>
          <a:p>
            <a:endParaRPr lang="en-US" b="1" dirty="0" smtClean="0">
              <a:effectLst/>
            </a:endParaRPr>
          </a:p>
          <a:p>
            <a:endParaRPr lang="en-US" dirty="0" smtClean="0">
              <a:effectLst/>
            </a:endParaRP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407733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eaLnBrk="1" hangingPunct="1"/>
            <a:fld id="{81F12594-73D0-4340-95AC-B505C6923BA7}" type="slidenum">
              <a:rPr lang="en-US" sz="1200" smtClean="0">
                <a:solidFill>
                  <a:schemeClr val="tx1"/>
                </a:solidFill>
                <a:latin typeface="Arial" charset="0"/>
              </a:rPr>
              <a:pPr eaLnBrk="1" hangingPunct="1"/>
              <a:t>5</a:t>
            </a:fld>
            <a:endParaRPr lang="en-US" sz="1200" dirty="0" smtClean="0">
              <a:solidFill>
                <a:schemeClr val="tx1"/>
              </a:solidFill>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p:txBody>
      </p:sp>
    </p:spTree>
    <p:extLst>
      <p:ext uri="{BB962C8B-B14F-4D97-AF65-F5344CB8AC3E}">
        <p14:creationId xmlns:p14="http://schemas.microsoft.com/office/powerpoint/2010/main" val="370400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xfrm>
            <a:off x="460375" y="720725"/>
            <a:ext cx="6400800" cy="3600450"/>
          </a:xfrm>
          <a:noFill/>
          <a:ln>
            <a:solidFill>
              <a:srgbClr val="000000"/>
            </a:solidFill>
            <a:miter lim="800000"/>
            <a:headEnd/>
            <a:tailEnd/>
          </a:ln>
        </p:spPr>
      </p:sp>
      <p:sp>
        <p:nvSpPr>
          <p:cNvPr id="1372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smtClean="0"/>
              <a:t>The brain has a “bottom-up” organization. </a:t>
            </a:r>
          </a:p>
          <a:p>
            <a:pPr eaLnBrk="1" hangingPunct="1"/>
            <a:endParaRPr lang="en-US" altLang="en-US" dirty="0" smtClean="0"/>
          </a:p>
          <a:p>
            <a:pPr eaLnBrk="1" hangingPunct="1"/>
            <a:r>
              <a:rPr lang="en-US" altLang="en-US" dirty="0" smtClean="0"/>
              <a:t>This Figure illustrates, </a:t>
            </a:r>
          </a:p>
          <a:p>
            <a:pPr eaLnBrk="1" hangingPunct="1"/>
            <a:endParaRPr lang="en-US" altLang="en-US" dirty="0" smtClean="0"/>
          </a:p>
          <a:p>
            <a:pPr marL="171450" indent="-171450" eaLnBrk="1" hangingPunct="1">
              <a:buFont typeface="Wingdings" panose="05000000000000000000" pitchFamily="2" charset="2"/>
              <a:buChar char="ü"/>
            </a:pPr>
            <a:r>
              <a:rPr lang="en-US" altLang="en-US" dirty="0" smtClean="0"/>
              <a:t>the bottom regions (i.e., brainstem and midbrain) control the simplest functions, such as respiration, heart rate and blood pressure regulation, </a:t>
            </a:r>
          </a:p>
          <a:p>
            <a:pPr marL="171450" indent="-171450" eaLnBrk="1" hangingPunct="1">
              <a:buFont typeface="Wingdings" panose="05000000000000000000" pitchFamily="2" charset="2"/>
              <a:buChar char="ü"/>
            </a:pPr>
            <a:endParaRPr lang="en-US" altLang="en-US" dirty="0" smtClean="0"/>
          </a:p>
          <a:p>
            <a:pPr marL="171450" indent="-171450" eaLnBrk="1" hangingPunct="1">
              <a:buFont typeface="Wingdings" panose="05000000000000000000" pitchFamily="2" charset="2"/>
              <a:buChar char="ü"/>
            </a:pPr>
            <a:r>
              <a:rPr lang="en-US" altLang="en-US" dirty="0" smtClean="0"/>
              <a:t>while the top areas (i.e., limbic and cortex) control more complex functions such as thinking and regulating emotions.</a:t>
            </a:r>
          </a:p>
        </p:txBody>
      </p:sp>
    </p:spTree>
    <p:extLst>
      <p:ext uri="{BB962C8B-B14F-4D97-AF65-F5344CB8AC3E}">
        <p14:creationId xmlns:p14="http://schemas.microsoft.com/office/powerpoint/2010/main" val="3017918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xfrm>
            <a:off x="460375" y="720725"/>
            <a:ext cx="6400800" cy="3600450"/>
          </a:xfrm>
          <a:noFill/>
          <a:ln>
            <a:solidFill>
              <a:srgbClr val="000000"/>
            </a:solidFill>
            <a:miter lim="800000"/>
            <a:headEnd/>
            <a:tailEnd/>
          </a:ln>
        </p:spPr>
      </p:sp>
      <p:sp>
        <p:nvSpPr>
          <p:cNvPr id="1372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b="1" dirty="0" smtClean="0"/>
              <a:t>Strengthening Families Program  SFP</a:t>
            </a:r>
            <a:r>
              <a:rPr lang="en-US" altLang="en-US" dirty="0" smtClean="0"/>
              <a:t>(http://www.strengtheningfamiliesprogram.org/) SFP is a family skills training program found to significantly reduce problem behaviors, delinquency, alcohol and drug abuse in children, and child maltreatment. </a:t>
            </a:r>
          </a:p>
          <a:p>
            <a:pPr eaLnBrk="1" hangingPunct="1"/>
            <a:endParaRPr lang="en-US" altLang="en-US" dirty="0" smtClean="0"/>
          </a:p>
          <a:p>
            <a:pPr eaLnBrk="1" hangingPunct="1"/>
            <a:r>
              <a:rPr lang="en-US" altLang="en-US" dirty="0" smtClean="0"/>
              <a:t>It is in 26 countries with language translations into Spanish, Portuguese, French, Dutch, Slovenian, Russian, Tai, Burmese, Chinese, and others. </a:t>
            </a:r>
          </a:p>
          <a:p>
            <a:pPr eaLnBrk="1" hangingPunct="1"/>
            <a:endParaRPr lang="en-US" altLang="en-US" baseline="0" dirty="0" smtClean="0"/>
          </a:p>
          <a:p>
            <a:pPr eaLnBrk="1" hangingPunct="1"/>
            <a:r>
              <a:rPr lang="en-US" altLang="en-US" b="1" dirty="0" smtClean="0"/>
              <a:t>The Incredible Years </a:t>
            </a:r>
            <a:r>
              <a:rPr lang="en-US" altLang="en-US" dirty="0" smtClean="0"/>
              <a:t>(http://incredibleyears.com/): Has been used in more than 20 countries and has been found to be effective in strengthening parenting skills, improving children’s emotion regulation, and reducing behavior problems.</a:t>
            </a:r>
          </a:p>
          <a:p>
            <a:pPr eaLnBrk="1" hangingPunct="1"/>
            <a:endParaRPr lang="en-US" altLang="en-US" dirty="0" smtClean="0"/>
          </a:p>
          <a:p>
            <a:r>
              <a:rPr lang="en-US" sz="1200" b="0" i="0" kern="1200" dirty="0" smtClean="0">
                <a:solidFill>
                  <a:schemeClr val="tx1"/>
                </a:solidFill>
                <a:effectLst/>
                <a:latin typeface="+mn-lt"/>
                <a:ea typeface="MS PGothic" pitchFamily="34" charset="-128"/>
                <a:cs typeface="ＭＳ Ｐゴシック" charset="0"/>
              </a:rPr>
              <a:t>Through this program </a:t>
            </a:r>
            <a:r>
              <a:rPr lang="en-US" sz="1200" b="0" i="1" kern="1200" dirty="0" smtClean="0">
                <a:solidFill>
                  <a:schemeClr val="tx1"/>
                </a:solidFill>
                <a:effectLst/>
                <a:latin typeface="+mn-lt"/>
                <a:ea typeface="MS PGothic" pitchFamily="34" charset="-128"/>
                <a:cs typeface="ＭＳ Ｐゴシック" charset="0"/>
              </a:rPr>
              <a:t>parents and teachers use various strategies to help children regulate their emotions</a:t>
            </a:r>
            <a:r>
              <a:rPr lang="en-US" sz="1200" b="0" i="0" kern="1200" dirty="0" smtClean="0">
                <a:solidFill>
                  <a:schemeClr val="tx1"/>
                </a:solidFill>
                <a:effectLst/>
                <a:latin typeface="+mn-lt"/>
                <a:ea typeface="MS PGothic" pitchFamily="34" charset="-128"/>
                <a:cs typeface="ＭＳ Ｐゴシック" charset="0"/>
              </a:rPr>
              <a:t>, improve their social skills,  and have better school performance.</a:t>
            </a:r>
            <a:r>
              <a:rPr lang="en-US" sz="1200" b="0" i="0" kern="1200" baseline="0" dirty="0" smtClean="0">
                <a:solidFill>
                  <a:schemeClr val="tx1"/>
                </a:solidFill>
                <a:effectLst/>
                <a:latin typeface="+mn-lt"/>
                <a:ea typeface="MS PGothic" pitchFamily="34" charset="-128"/>
                <a:cs typeface="ＭＳ Ｐゴシック" charset="0"/>
              </a:rPr>
              <a:t> </a:t>
            </a:r>
            <a:r>
              <a:rPr lang="en-US" sz="1200" b="0" i="0" kern="1200" dirty="0" smtClean="0">
                <a:solidFill>
                  <a:schemeClr val="tx1"/>
                </a:solidFill>
                <a:effectLst/>
                <a:latin typeface="+mn-lt"/>
                <a:ea typeface="MS PGothic" pitchFamily="34" charset="-128"/>
                <a:cs typeface="ＭＳ Ｐゴシック" charset="0"/>
              </a:rPr>
              <a:t>Parents or teachers meet as a team with</a:t>
            </a:r>
            <a:r>
              <a:rPr lang="en-US" sz="1200" b="0" i="0" kern="1200" baseline="0" dirty="0" smtClean="0">
                <a:solidFill>
                  <a:schemeClr val="tx1"/>
                </a:solidFill>
                <a:effectLst/>
                <a:latin typeface="+mn-lt"/>
                <a:ea typeface="MS PGothic" pitchFamily="34" charset="-128"/>
                <a:cs typeface="ＭＳ Ｐゴシック" charset="0"/>
              </a:rPr>
              <a:t> trained</a:t>
            </a:r>
            <a:r>
              <a:rPr lang="en-US" sz="1200" b="0" i="0" kern="1200" dirty="0" smtClean="0">
                <a:solidFill>
                  <a:schemeClr val="tx1"/>
                </a:solidFill>
                <a:effectLst/>
                <a:latin typeface="+mn-lt"/>
                <a:ea typeface="MS PGothic" pitchFamily="34" charset="-128"/>
                <a:cs typeface="ＭＳ Ｐゴシック" charset="0"/>
              </a:rPr>
              <a:t> facilitators. </a:t>
            </a:r>
          </a:p>
          <a:p>
            <a:endParaRPr lang="en-US" sz="1200" b="0" i="0" kern="1200" dirty="0" smtClean="0">
              <a:solidFill>
                <a:schemeClr val="tx1"/>
              </a:solidFill>
              <a:effectLst/>
              <a:latin typeface="+mn-lt"/>
              <a:ea typeface="MS PGothic" pitchFamily="34" charset="-128"/>
              <a:cs typeface="ＭＳ Ｐゴシック" charset="0"/>
            </a:endParaRPr>
          </a:p>
          <a:p>
            <a:r>
              <a:rPr lang="en-US" sz="1200" b="0" i="1" kern="1200" dirty="0" smtClean="0">
                <a:solidFill>
                  <a:schemeClr val="tx1"/>
                </a:solidFill>
                <a:effectLst/>
                <a:latin typeface="+mn-lt"/>
                <a:ea typeface="MS PGothic" pitchFamily="34" charset="-128"/>
                <a:cs typeface="ＭＳ Ｐゴシック" charset="0"/>
              </a:rPr>
              <a:t>Children can also receive training in small groups by trained professionals </a:t>
            </a:r>
            <a:r>
              <a:rPr lang="en-US" sz="1200" b="0" i="0" kern="1200" dirty="0" smtClean="0">
                <a:solidFill>
                  <a:schemeClr val="tx1"/>
                </a:solidFill>
                <a:effectLst/>
                <a:latin typeface="+mn-lt"/>
                <a:ea typeface="MS PGothic" pitchFamily="34" charset="-128"/>
                <a:cs typeface="ＭＳ Ｐゴシック" charset="0"/>
              </a:rPr>
              <a:t>and learn how to follow rules and cooperate, express emotions, problem-solve, manage anger, and make good friends.</a:t>
            </a:r>
          </a:p>
          <a:p>
            <a:pPr marL="0" marR="0" lvl="0" indent="0">
              <a:lnSpc>
                <a:spcPct val="100000"/>
              </a:lnSpc>
              <a:spcBef>
                <a:spcPts val="0"/>
              </a:spcBef>
              <a:spcAft>
                <a:spcPts val="1000"/>
              </a:spcAft>
              <a:buSzPct val="100000"/>
              <a:buFontTx/>
              <a:buNone/>
              <a:tabLst>
                <a:tab pos="228600" algn="l"/>
              </a:tabLst>
            </a:pPr>
            <a:r>
              <a:rPr lang="en-US" altLang="en-US" b="1" dirty="0" smtClean="0"/>
              <a:t>PMTO- Parent Management Training –The Oregon Model </a:t>
            </a:r>
            <a:r>
              <a:rPr lang="en-US" altLang="en-US" b="0" dirty="0" smtClean="0"/>
              <a:t>(http:// www.isii.net/): </a:t>
            </a:r>
          </a:p>
          <a:p>
            <a:pPr marL="269875" marR="0" lvl="0" indent="-269875">
              <a:lnSpc>
                <a:spcPct val="150000"/>
              </a:lnSpc>
              <a:spcBef>
                <a:spcPts val="0"/>
              </a:spcBef>
              <a:spcAft>
                <a:spcPts val="1000"/>
              </a:spcAft>
              <a:buSzPct val="100000"/>
              <a:buFont typeface="Symbol" panose="05050102010706020507" pitchFamily="18" charset="2"/>
              <a:buChar char=""/>
              <a:tabLst>
                <a:tab pos="228600" algn="l"/>
              </a:tabLst>
            </a:pPr>
            <a:r>
              <a:rPr lang="en-US" altLang="en-US" b="0" dirty="0" smtClean="0"/>
              <a:t>This program has been found to reduce child behavior problems and promote healthy child development. </a:t>
            </a:r>
          </a:p>
          <a:p>
            <a:pPr marL="269875" marR="0" lvl="0" indent="-269875">
              <a:lnSpc>
                <a:spcPct val="150000"/>
              </a:lnSpc>
              <a:spcBef>
                <a:spcPts val="0"/>
              </a:spcBef>
              <a:spcAft>
                <a:spcPts val="1000"/>
              </a:spcAft>
              <a:buSzPct val="100000"/>
              <a:buFont typeface="Symbol" panose="05050102010706020507" pitchFamily="18" charset="2"/>
              <a:buChar char=""/>
              <a:tabLst>
                <a:tab pos="228600" algn="l"/>
              </a:tabLst>
            </a:pPr>
            <a:r>
              <a:rPr lang="en-US" altLang="en-US" b="0" dirty="0" smtClean="0"/>
              <a:t>It has been used in several countries. </a:t>
            </a:r>
          </a:p>
          <a:p>
            <a:pPr marL="269875" marR="0" lvl="0" indent="-269875">
              <a:lnSpc>
                <a:spcPct val="150000"/>
              </a:lnSpc>
              <a:spcBef>
                <a:spcPts val="0"/>
              </a:spcBef>
              <a:spcAft>
                <a:spcPts val="1000"/>
              </a:spcAft>
              <a:buSzPct val="100000"/>
              <a:buFont typeface="Symbol" panose="05050102010706020507" pitchFamily="18" charset="2"/>
              <a:buChar char=""/>
              <a:tabLst>
                <a:tab pos="228600" algn="l"/>
              </a:tabLst>
            </a:pPr>
            <a:r>
              <a:rPr lang="en-US" altLang="en-US" sz="1200" b="0" i="1" dirty="0" smtClean="0">
                <a:effectLst/>
                <a:latin typeface="+mn-lt"/>
                <a:cs typeface="Times New Roman" panose="02020603050405020304" pitchFamily="18" charset="0"/>
              </a:rPr>
              <a:t>It</a:t>
            </a:r>
            <a:r>
              <a:rPr lang="en-US" altLang="en-US" sz="1200" b="0" i="1" baseline="0" dirty="0" smtClean="0">
                <a:effectLst/>
                <a:latin typeface="+mn-lt"/>
                <a:cs typeface="Times New Roman" panose="02020603050405020304" pitchFamily="18" charset="0"/>
              </a:rPr>
              <a:t> is a s</a:t>
            </a:r>
            <a:r>
              <a:rPr lang="en-US" sz="1200" b="0" i="1" dirty="0" smtClean="0">
                <a:effectLst/>
                <a:latin typeface="+mn-lt"/>
                <a:ea typeface="Times New Roman" panose="02020603050405020304" pitchFamily="18" charset="0"/>
                <a:cs typeface="Times New Roman" panose="02020603050405020304" pitchFamily="18" charset="0"/>
              </a:rPr>
              <a:t>kills</a:t>
            </a:r>
            <a:r>
              <a:rPr lang="en-US" sz="1200" b="0" i="1" baseline="0" dirty="0" smtClean="0">
                <a:effectLst/>
                <a:latin typeface="+mn-lt"/>
                <a:ea typeface="Times New Roman" panose="02020603050405020304" pitchFamily="18" charset="0"/>
                <a:cs typeface="Times New Roman" panose="02020603050405020304" pitchFamily="18" charset="0"/>
              </a:rPr>
              <a:t> based program that </a:t>
            </a:r>
            <a:r>
              <a:rPr lang="en-US" sz="1200" b="0" i="1" dirty="0" smtClean="0">
                <a:effectLst/>
                <a:latin typeface="+mn-lt"/>
                <a:ea typeface="Times New Roman" panose="02020603050405020304" pitchFamily="18" charset="0"/>
                <a:cs typeface="Times New Roman" panose="02020603050405020304" pitchFamily="18" charset="0"/>
              </a:rPr>
              <a:t>offers praise and incentives</a:t>
            </a:r>
            <a:r>
              <a:rPr lang="en-US" sz="1200" b="0" i="1" baseline="0" dirty="0" smtClean="0">
                <a:effectLst/>
                <a:latin typeface="+mn-lt"/>
                <a:ea typeface="Times New Roman" panose="02020603050405020304" pitchFamily="18" charset="0"/>
                <a:cs typeface="Times New Roman" panose="02020603050405020304" pitchFamily="18" charset="0"/>
              </a:rPr>
              <a:t> to change behavior. </a:t>
            </a:r>
          </a:p>
          <a:p>
            <a:pPr marL="269875" marR="0" lvl="0" indent="-269875">
              <a:lnSpc>
                <a:spcPct val="150000"/>
              </a:lnSpc>
              <a:spcBef>
                <a:spcPts val="0"/>
              </a:spcBef>
              <a:spcAft>
                <a:spcPts val="1000"/>
              </a:spcAft>
              <a:buSzPct val="100000"/>
              <a:buFont typeface="Symbol" panose="05050102010706020507" pitchFamily="18" charset="2"/>
              <a:buChar char=""/>
              <a:tabLst>
                <a:tab pos="228600" algn="l"/>
              </a:tabLst>
            </a:pPr>
            <a:r>
              <a:rPr lang="en-US" sz="1200" b="0" baseline="0" dirty="0" smtClean="0">
                <a:effectLst/>
                <a:latin typeface="+mn-lt"/>
                <a:ea typeface="Times New Roman" panose="02020603050405020304" pitchFamily="18" charset="0"/>
                <a:cs typeface="Times New Roman" panose="02020603050405020304" pitchFamily="18" charset="0"/>
              </a:rPr>
              <a:t>It focuses on: </a:t>
            </a:r>
          </a:p>
          <a:p>
            <a:pPr marL="269875" marR="0" lvl="0" indent="-269875">
              <a:lnSpc>
                <a:spcPct val="150000"/>
              </a:lnSpc>
              <a:spcBef>
                <a:spcPts val="0"/>
              </a:spcBef>
              <a:spcAft>
                <a:spcPts val="1000"/>
              </a:spcAft>
              <a:buSzPct val="100000"/>
              <a:buFont typeface="Wingdings" panose="05000000000000000000" pitchFamily="2" charset="2"/>
              <a:buChar char="Ø"/>
              <a:tabLst>
                <a:tab pos="228600" algn="l"/>
              </a:tabLst>
            </a:pPr>
            <a:r>
              <a:rPr lang="en-US" sz="1200" b="0" baseline="0" dirty="0" smtClean="0">
                <a:effectLst/>
                <a:latin typeface="+mn-lt"/>
                <a:ea typeface="Times New Roman" panose="02020603050405020304" pitchFamily="18" charset="0"/>
                <a:cs typeface="Times New Roman" panose="02020603050405020304" pitchFamily="18" charset="0"/>
              </a:rPr>
              <a:t>l</a:t>
            </a:r>
            <a:r>
              <a:rPr lang="en-US" sz="1200" b="0" dirty="0" smtClean="0">
                <a:effectLst/>
                <a:latin typeface="+mn-lt"/>
                <a:ea typeface="Times New Roman" panose="02020603050405020304" pitchFamily="18" charset="0"/>
                <a:cs typeface="Times New Roman" panose="02020603050405020304" pitchFamily="18" charset="0"/>
              </a:rPr>
              <a:t>imit setting- systematic, mild nonphysical consequences for negative behavior,</a:t>
            </a:r>
            <a:r>
              <a:rPr lang="en-US" sz="1200" b="0" baseline="0" dirty="0" smtClean="0">
                <a:effectLst/>
                <a:latin typeface="+mn-lt"/>
                <a:ea typeface="Times New Roman" panose="02020603050405020304" pitchFamily="18" charset="0"/>
                <a:cs typeface="Times New Roman" panose="02020603050405020304" pitchFamily="18" charset="0"/>
              </a:rPr>
              <a:t> </a:t>
            </a:r>
          </a:p>
          <a:p>
            <a:pPr marL="269875" marR="0" lvl="0" indent="-269875">
              <a:lnSpc>
                <a:spcPct val="150000"/>
              </a:lnSpc>
              <a:spcBef>
                <a:spcPts val="0"/>
              </a:spcBef>
              <a:spcAft>
                <a:spcPts val="1000"/>
              </a:spcAft>
              <a:buSzPct val="100000"/>
              <a:buFont typeface="Wingdings" panose="05000000000000000000" pitchFamily="2" charset="2"/>
              <a:buChar char="Ø"/>
              <a:tabLst>
                <a:tab pos="228600" algn="l"/>
              </a:tabLst>
            </a:pPr>
            <a:r>
              <a:rPr lang="en-US" sz="1200" b="0" baseline="0" dirty="0" smtClean="0">
                <a:effectLst/>
                <a:latin typeface="+mn-lt"/>
                <a:ea typeface="Times New Roman" panose="02020603050405020304" pitchFamily="18" charset="0"/>
                <a:cs typeface="Times New Roman" panose="02020603050405020304" pitchFamily="18" charset="0"/>
              </a:rPr>
              <a:t>consistent m</a:t>
            </a:r>
            <a:r>
              <a:rPr lang="en-US" sz="1200" b="0" dirty="0" smtClean="0">
                <a:effectLst/>
                <a:latin typeface="+mn-lt"/>
                <a:ea typeface="Times New Roman" panose="02020603050405020304" pitchFamily="18" charset="0"/>
                <a:cs typeface="Times New Roman" panose="02020603050405020304" pitchFamily="18" charset="0"/>
              </a:rPr>
              <a:t>onitoring &amp; supervision of parents</a:t>
            </a:r>
            <a:r>
              <a:rPr lang="en-US" sz="1200" b="0" baseline="0" dirty="0" smtClean="0">
                <a:effectLst/>
                <a:latin typeface="+mn-lt"/>
                <a:ea typeface="Times New Roman" panose="02020603050405020304" pitchFamily="18" charset="0"/>
                <a:cs typeface="Times New Roman" panose="02020603050405020304" pitchFamily="18" charset="0"/>
              </a:rPr>
              <a:t> </a:t>
            </a:r>
          </a:p>
          <a:p>
            <a:pPr marL="269875" marR="0" lvl="0" indent="-269875">
              <a:lnSpc>
                <a:spcPct val="150000"/>
              </a:lnSpc>
              <a:spcBef>
                <a:spcPts val="0"/>
              </a:spcBef>
              <a:spcAft>
                <a:spcPts val="1000"/>
              </a:spcAft>
              <a:buSzPct val="100000"/>
              <a:buFont typeface="Wingdings" panose="05000000000000000000" pitchFamily="2" charset="2"/>
              <a:buChar char="Ø"/>
              <a:tabLst>
                <a:tab pos="228600" algn="l"/>
              </a:tabLst>
            </a:pPr>
            <a:r>
              <a:rPr lang="en-US" sz="1200" b="0" baseline="0" dirty="0" smtClean="0">
                <a:effectLst/>
                <a:latin typeface="+mn-lt"/>
                <a:ea typeface="Times New Roman" panose="02020603050405020304" pitchFamily="18" charset="0"/>
                <a:cs typeface="Times New Roman" panose="02020603050405020304" pitchFamily="18" charset="0"/>
              </a:rPr>
              <a:t>helping to overcome f</a:t>
            </a:r>
            <a:r>
              <a:rPr lang="en-US" sz="1200" b="0" dirty="0" smtClean="0">
                <a:effectLst/>
                <a:latin typeface="+mn-lt"/>
                <a:ea typeface="Times New Roman" panose="02020603050405020304" pitchFamily="18" charset="0"/>
                <a:cs typeface="Times New Roman" panose="02020603050405020304" pitchFamily="18" charset="0"/>
              </a:rPr>
              <a:t>amily problems</a:t>
            </a:r>
            <a:r>
              <a:rPr lang="en-US" sz="1200" b="0" baseline="0" dirty="0" smtClean="0">
                <a:effectLst/>
                <a:latin typeface="+mn-lt"/>
                <a:ea typeface="Times New Roman" panose="02020603050405020304" pitchFamily="18" charset="0"/>
                <a:cs typeface="Times New Roman" panose="02020603050405020304" pitchFamily="18" charset="0"/>
              </a:rPr>
              <a:t> with a solution focused</a:t>
            </a:r>
            <a:r>
              <a:rPr lang="en-US" sz="1200" b="0" dirty="0" smtClean="0">
                <a:effectLst/>
                <a:latin typeface="+mn-lt"/>
                <a:ea typeface="Times New Roman" panose="02020603050405020304" pitchFamily="18" charset="0"/>
                <a:cs typeface="Times New Roman" panose="02020603050405020304" pitchFamily="18" charset="0"/>
              </a:rPr>
              <a:t> approach to prevent problems and address family issues,</a:t>
            </a:r>
            <a:r>
              <a:rPr lang="en-US" sz="1200" b="0" baseline="0" dirty="0" smtClean="0">
                <a:effectLst/>
                <a:latin typeface="+mn-lt"/>
                <a:ea typeface="Times New Roman" panose="02020603050405020304" pitchFamily="18" charset="0"/>
                <a:cs typeface="Times New Roman" panose="02020603050405020304" pitchFamily="18" charset="0"/>
              </a:rPr>
              <a:t> and finally </a:t>
            </a:r>
          </a:p>
          <a:p>
            <a:pPr marL="269875" marR="0" lvl="0" indent="-269875">
              <a:lnSpc>
                <a:spcPct val="150000"/>
              </a:lnSpc>
              <a:spcBef>
                <a:spcPts val="0"/>
              </a:spcBef>
              <a:spcAft>
                <a:spcPts val="1000"/>
              </a:spcAft>
              <a:buSzPct val="100000"/>
              <a:buFont typeface="Wingdings" panose="05000000000000000000" pitchFamily="2" charset="2"/>
              <a:buChar char="Ø"/>
              <a:tabLst>
                <a:tab pos="228600" algn="l"/>
              </a:tabLst>
            </a:pPr>
            <a:r>
              <a:rPr lang="en-US" sz="1200" b="0" baseline="0" dirty="0" smtClean="0">
                <a:effectLst/>
                <a:latin typeface="+mn-lt"/>
                <a:ea typeface="Times New Roman" panose="02020603050405020304" pitchFamily="18" charset="0"/>
                <a:cs typeface="Times New Roman" panose="02020603050405020304" pitchFamily="18" charset="0"/>
              </a:rPr>
              <a:t>encouraging p</a:t>
            </a:r>
            <a:r>
              <a:rPr lang="en-US" sz="1200" b="0" dirty="0" smtClean="0">
                <a:effectLst/>
                <a:latin typeface="+mn-lt"/>
                <a:ea typeface="Times New Roman" panose="02020603050405020304" pitchFamily="18" charset="0"/>
                <a:cs typeface="Times New Roman" panose="02020603050405020304" pitchFamily="18" charset="0"/>
              </a:rPr>
              <a:t>ositive parental involvement in children’s activities.</a:t>
            </a:r>
            <a:endParaRPr lang="en-US" altLang="en-US" b="0" dirty="0" smtClean="0"/>
          </a:p>
          <a:p>
            <a:pPr eaLnBrk="1" hangingPunct="1"/>
            <a:endParaRPr lang="en-US" altLang="en-US" dirty="0" smtClean="0"/>
          </a:p>
          <a:p>
            <a:pPr eaLnBrk="1" hangingPunct="1"/>
            <a:endParaRPr lang="en-US" altLang="en-US" baseline="0" dirty="0" smtClean="0"/>
          </a:p>
        </p:txBody>
      </p:sp>
    </p:spTree>
    <p:extLst>
      <p:ext uri="{BB962C8B-B14F-4D97-AF65-F5344CB8AC3E}">
        <p14:creationId xmlns:p14="http://schemas.microsoft.com/office/powerpoint/2010/main" val="419265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Developed by Arnold et al. (1993), the PS is a commonly used measure of parental discipline practices. The PS contains 30 items rated on a Likert scale of 1 (I let me child...) to 7 (I decide when my child...) that assess the behaviors parents use to discipline their children. </a:t>
            </a:r>
            <a:endParaRPr lang="en-US" dirty="0"/>
          </a:p>
        </p:txBody>
      </p:sp>
      <p:sp>
        <p:nvSpPr>
          <p:cNvPr id="4" name="Slide Number Placeholder 3"/>
          <p:cNvSpPr>
            <a:spLocks noGrp="1"/>
          </p:cNvSpPr>
          <p:nvPr>
            <p:ph type="sldNum" sz="quarter" idx="10"/>
          </p:nvPr>
        </p:nvSpPr>
        <p:spPr/>
        <p:txBody>
          <a:bodyPr/>
          <a:lstStyle/>
          <a:p>
            <a:fld id="{7FBC69AC-DEF6-FD48-B5C0-A8B4CD212094}" type="slidenum">
              <a:rPr lang="en-US" smtClean="0"/>
              <a:t>8</a:t>
            </a:fld>
            <a:endParaRPr lang="en-US" dirty="0"/>
          </a:p>
        </p:txBody>
      </p:sp>
    </p:spTree>
    <p:extLst>
      <p:ext uri="{BB962C8B-B14F-4D97-AF65-F5344CB8AC3E}">
        <p14:creationId xmlns:p14="http://schemas.microsoft.com/office/powerpoint/2010/main" val="337657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xfrm>
            <a:off x="460375" y="720725"/>
            <a:ext cx="6400800" cy="3600450"/>
          </a:xfrm>
          <a:noFill/>
          <a:ln>
            <a:solidFill>
              <a:srgbClr val="000000"/>
            </a:solidFill>
            <a:miter lim="800000"/>
            <a:headEnd/>
            <a:tailEnd/>
          </a:ln>
        </p:spPr>
      </p:sp>
      <p:sp>
        <p:nvSpPr>
          <p:cNvPr id="1372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b="1" dirty="0" smtClean="0"/>
              <a:t>Triple P (Positive Parenting Program) Parenting </a:t>
            </a:r>
            <a:r>
              <a:rPr lang="en-US" altLang="en-US" b="0" dirty="0" smtClean="0"/>
              <a:t>(http://www.triplep. net/glo-en/home/): currently used in at least 25 countries and has been shown to work across cultures, socio-economic groups and in all kinds of family structures. It is has been translated into 17 languages.</a:t>
            </a:r>
          </a:p>
        </p:txBody>
      </p:sp>
    </p:spTree>
    <p:extLst>
      <p:ext uri="{BB962C8B-B14F-4D97-AF65-F5344CB8AC3E}">
        <p14:creationId xmlns:p14="http://schemas.microsoft.com/office/powerpoint/2010/main" val="2138862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695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4399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43947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70939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5/29/2019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70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850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5/29/2019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2392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5/29/2019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74612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5/29/2019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399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5/29/2019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409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5/29/2019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1154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5/29/2019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94717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uncch.pure.elsevier.com/en/persons/gretta-e-horton" TargetMode="External"/><Relationship Id="rId2" Type="http://schemas.openxmlformats.org/officeDocument/2006/relationships/hyperlink" Target="https://www.altmetric.com/details.php?domain=uncch.pure.elsevier.com&amp;citation_id=3945399" TargetMode="Externa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hyperlink" Target="https://www.lizlindeditions.com/pages/questions-answers-2.as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35000"/>
            <a:extLst>
              <a:ext uri="{28A0092B-C50C-407E-A947-70E740481C1C}">
                <a14:useLocalDpi xmlns:a14="http://schemas.microsoft.com/office/drawing/2010/main" val="0"/>
              </a:ext>
            </a:extLst>
          </a:blip>
          <a:srcRect l="140" t="7939" r="206" b="13735"/>
          <a:stretch/>
        </p:blipFill>
        <p:spPr>
          <a:xfrm>
            <a:off x="0" y="0"/>
            <a:ext cx="12192000" cy="6388443"/>
          </a:xfrm>
          <a:prstGeom prst="rect">
            <a:avLst/>
          </a:prstGeom>
        </p:spPr>
      </p:pic>
      <p:sp>
        <p:nvSpPr>
          <p:cNvPr id="2" name="Title 1"/>
          <p:cNvSpPr>
            <a:spLocks noGrp="1"/>
          </p:cNvSpPr>
          <p:nvPr>
            <p:ph type="title"/>
          </p:nvPr>
        </p:nvSpPr>
        <p:spPr>
          <a:xfrm>
            <a:off x="3371850" y="1650492"/>
            <a:ext cx="10058400" cy="3566160"/>
          </a:xfrm>
        </p:spPr>
        <p:txBody>
          <a:bodyPr>
            <a:normAutofit/>
          </a:bodyPr>
          <a:lstStyle/>
          <a:p>
            <a:r>
              <a:rPr lang="en-US" sz="5400" dirty="0" smtClean="0"/>
              <a:t>Treatment Together</a:t>
            </a:r>
            <a:endParaRPr lang="en-US" sz="5400" dirty="0"/>
          </a:p>
        </p:txBody>
      </p:sp>
      <p:sp>
        <p:nvSpPr>
          <p:cNvPr id="3" name="Text Placeholder 2"/>
          <p:cNvSpPr>
            <a:spLocks noGrp="1"/>
          </p:cNvSpPr>
          <p:nvPr>
            <p:ph type="body" idx="1"/>
          </p:nvPr>
        </p:nvSpPr>
        <p:spPr>
          <a:xfrm>
            <a:off x="1661160" y="5106893"/>
            <a:ext cx="10058400" cy="1885888"/>
          </a:xfrm>
        </p:spPr>
        <p:txBody>
          <a:bodyPr>
            <a:normAutofit/>
          </a:bodyPr>
          <a:lstStyle/>
          <a:p>
            <a:pPr algn="ctr"/>
            <a:r>
              <a:rPr lang="en-US" dirty="0" smtClean="0">
                <a:latin typeface="+mn-lt"/>
              </a:rPr>
              <a:t>Ways ATTACHMENT BASED PARENTING CAN IMPROVE MOTHER AND CHILD OUTCOMES IN TREATMENT FOR SUBSTANCE USE DISORDERS</a:t>
            </a:r>
            <a:endParaRPr lang="en-US" dirty="0">
              <a:latin typeface="+mn-lt"/>
            </a:endParaRPr>
          </a:p>
        </p:txBody>
      </p:sp>
    </p:spTree>
    <p:extLst>
      <p:ext uri="{BB962C8B-B14F-4D97-AF65-F5344CB8AC3E}">
        <p14:creationId xmlns:p14="http://schemas.microsoft.com/office/powerpoint/2010/main" val="88494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353197" y="1028343"/>
            <a:ext cx="8295503" cy="5016758"/>
          </a:xfrm>
          <a:prstGeom prst="rect">
            <a:avLst/>
          </a:prstGeom>
        </p:spPr>
        <p:txBody>
          <a:bodyPr wrap="square">
            <a:spAutoFit/>
          </a:bodyPr>
          <a:lstStyle/>
          <a:p>
            <a:pPr marL="285750" indent="-285750">
              <a:buFont typeface="Wingdings" panose="05000000000000000000" pitchFamily="2" charset="2"/>
              <a:buChar char="Ø"/>
            </a:pPr>
            <a:r>
              <a:rPr lang="en-US" sz="2000" dirty="0">
                <a:latin typeface="+mj-lt"/>
              </a:rPr>
              <a:t>Without treatment, children who are maltreated are at an increased risk to become </a:t>
            </a:r>
            <a:r>
              <a:rPr lang="en-US" sz="2000" dirty="0" smtClean="0">
                <a:latin typeface="+mj-lt"/>
              </a:rPr>
              <a:t>adult </a:t>
            </a:r>
            <a:r>
              <a:rPr lang="en-US" sz="2000" dirty="0">
                <a:latin typeface="+mj-lt"/>
              </a:rPr>
              <a:t>with </a:t>
            </a:r>
            <a:r>
              <a:rPr lang="en-US" sz="2000" dirty="0" smtClean="0">
                <a:latin typeface="+mj-lt"/>
              </a:rPr>
              <a:t>numerous mental </a:t>
            </a:r>
            <a:r>
              <a:rPr lang="en-US" sz="2000" dirty="0">
                <a:latin typeface="+mj-lt"/>
              </a:rPr>
              <a:t>health </a:t>
            </a:r>
            <a:r>
              <a:rPr lang="en-US" sz="2000" dirty="0" smtClean="0">
                <a:latin typeface="+mj-lt"/>
              </a:rPr>
              <a:t>issues</a:t>
            </a:r>
            <a:r>
              <a:rPr lang="en-US" sz="2000" dirty="0">
                <a:latin typeface="+mj-lt"/>
              </a:rPr>
              <a:t>, </a:t>
            </a:r>
            <a:r>
              <a:rPr lang="en-US" sz="2000" dirty="0" smtClean="0">
                <a:latin typeface="+mj-lt"/>
              </a:rPr>
              <a:t>and at increased risk </a:t>
            </a:r>
            <a:r>
              <a:rPr lang="en-US" sz="2000" dirty="0">
                <a:latin typeface="+mj-lt"/>
              </a:rPr>
              <a:t>to </a:t>
            </a:r>
            <a:r>
              <a:rPr lang="en-US" sz="2000" dirty="0" smtClean="0">
                <a:latin typeface="+mj-lt"/>
              </a:rPr>
              <a:t>perpetuate abuse on </a:t>
            </a:r>
            <a:r>
              <a:rPr lang="en-US" sz="2000" dirty="0">
                <a:latin typeface="+mj-lt"/>
              </a:rPr>
              <a:t>their own children. </a:t>
            </a:r>
            <a:endParaRPr lang="en-US" sz="2000" dirty="0" smtClean="0">
              <a:latin typeface="+mj-lt"/>
            </a:endParaRPr>
          </a:p>
          <a:p>
            <a:pPr marL="285750" indent="-285750">
              <a:buFont typeface="Wingdings" panose="05000000000000000000" pitchFamily="2" charset="2"/>
              <a:buChar char="Ø"/>
            </a:pPr>
            <a:endParaRPr lang="en-US" sz="2000" dirty="0">
              <a:latin typeface="+mj-lt"/>
            </a:endParaRPr>
          </a:p>
          <a:p>
            <a:pPr marL="285750" indent="-285750">
              <a:buFont typeface="Wingdings" panose="05000000000000000000" pitchFamily="2" charset="2"/>
              <a:buChar char="Ø"/>
            </a:pPr>
            <a:r>
              <a:rPr lang="en-US" sz="2000" dirty="0" smtClean="0">
                <a:latin typeface="+mj-lt"/>
              </a:rPr>
              <a:t>To </a:t>
            </a:r>
            <a:r>
              <a:rPr lang="en-US" sz="2000" dirty="0">
                <a:latin typeface="+mj-lt"/>
              </a:rPr>
              <a:t>address this paramount, intergenerational, public health issue, researchers and </a:t>
            </a:r>
            <a:r>
              <a:rPr lang="en-US" sz="2000" dirty="0" smtClean="0">
                <a:latin typeface="+mj-lt"/>
              </a:rPr>
              <a:t>practitioners </a:t>
            </a:r>
            <a:r>
              <a:rPr lang="en-US" sz="2000" dirty="0">
                <a:latin typeface="+mj-lt"/>
              </a:rPr>
              <a:t>must </a:t>
            </a:r>
            <a:r>
              <a:rPr lang="en-US" sz="2000" dirty="0" smtClean="0">
                <a:latin typeface="+mj-lt"/>
              </a:rPr>
              <a:t>continue </a:t>
            </a:r>
            <a:r>
              <a:rPr lang="en-US" sz="2000" dirty="0">
                <a:latin typeface="+mj-lt"/>
              </a:rPr>
              <a:t>to test parenting programs that address the parenting factors associated with </a:t>
            </a:r>
            <a:r>
              <a:rPr lang="en-US" sz="2000" dirty="0" smtClean="0">
                <a:latin typeface="+mj-lt"/>
              </a:rPr>
              <a:t>abuse. </a:t>
            </a:r>
          </a:p>
          <a:p>
            <a:pPr marL="285750" indent="-285750">
              <a:buFont typeface="Wingdings" panose="05000000000000000000" pitchFamily="2" charset="2"/>
              <a:buChar char="Ø"/>
            </a:pPr>
            <a:endParaRPr lang="en-US" sz="2000" dirty="0">
              <a:latin typeface="+mj-lt"/>
            </a:endParaRPr>
          </a:p>
          <a:p>
            <a:pPr marL="285750" indent="-285750">
              <a:buFont typeface="Wingdings" panose="05000000000000000000" pitchFamily="2" charset="2"/>
              <a:buChar char="Ø"/>
            </a:pPr>
            <a:r>
              <a:rPr lang="en-US" sz="2000" dirty="0" smtClean="0">
                <a:latin typeface="+mj-lt"/>
              </a:rPr>
              <a:t>Although </a:t>
            </a:r>
            <a:r>
              <a:rPr lang="en-US" sz="2000" dirty="0">
                <a:latin typeface="+mj-lt"/>
              </a:rPr>
              <a:t>the attachment ﬁeld has made substantial progress over the past 20 years in developing and evaluating evidence-based attachment pro-grams </a:t>
            </a:r>
            <a:r>
              <a:rPr lang="en-US" sz="2000" dirty="0" smtClean="0">
                <a:latin typeface="+mj-lt"/>
              </a:rPr>
              <a:t>the </a:t>
            </a:r>
            <a:r>
              <a:rPr lang="en-US" sz="2000" dirty="0">
                <a:latin typeface="+mj-lt"/>
              </a:rPr>
              <a:t>availability of effective, group-based attachment programs has lagged. </a:t>
            </a:r>
            <a:endParaRPr lang="en-US" sz="2000" dirty="0" smtClean="0">
              <a:latin typeface="+mj-lt"/>
            </a:endParaRPr>
          </a:p>
          <a:p>
            <a:pPr marL="285750" indent="-285750">
              <a:buFont typeface="Wingdings" panose="05000000000000000000" pitchFamily="2" charset="2"/>
              <a:buChar char="Ø"/>
            </a:pPr>
            <a:endParaRPr lang="en-US" sz="2000" dirty="0">
              <a:latin typeface="+mj-lt"/>
            </a:endParaRPr>
          </a:p>
          <a:p>
            <a:pPr marL="285750" indent="-285750">
              <a:buFont typeface="Wingdings" panose="05000000000000000000" pitchFamily="2" charset="2"/>
              <a:buChar char="Ø"/>
            </a:pPr>
            <a:r>
              <a:rPr lang="en-US" sz="2000" dirty="0" smtClean="0">
                <a:latin typeface="+mj-lt"/>
              </a:rPr>
              <a:t>Given </a:t>
            </a:r>
            <a:r>
              <a:rPr lang="en-US" sz="2000" dirty="0">
                <a:latin typeface="+mj-lt"/>
              </a:rPr>
              <a:t>the well-documented </a:t>
            </a:r>
            <a:r>
              <a:rPr lang="en-US" sz="2000" dirty="0" smtClean="0">
                <a:latin typeface="+mj-lt"/>
              </a:rPr>
              <a:t>importance </a:t>
            </a:r>
            <a:r>
              <a:rPr lang="en-US" sz="2000" dirty="0">
                <a:latin typeface="+mj-lt"/>
              </a:rPr>
              <a:t>of attachment security for healthy, long-term develop-mental outcomes for children, having attachment-based parenting programs that are manualized with easy-to-use formats is critical for broad </a:t>
            </a:r>
            <a:r>
              <a:rPr lang="en-US" sz="2000" dirty="0" smtClean="0">
                <a:latin typeface="+mj-lt"/>
              </a:rPr>
              <a:t>dissemination. </a:t>
            </a:r>
          </a:p>
        </p:txBody>
      </p:sp>
      <p:sp>
        <p:nvSpPr>
          <p:cNvPr id="3" name="Title 1"/>
          <p:cNvSpPr txBox="1">
            <a:spLocks/>
          </p:cNvSpPr>
          <p:nvPr/>
        </p:nvSpPr>
        <p:spPr>
          <a:xfrm>
            <a:off x="698500" y="152400"/>
            <a:ext cx="10152063"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4800" kern="0" dirty="0" smtClean="0">
                <a:solidFill>
                  <a:schemeClr val="tx1">
                    <a:lumMod val="75000"/>
                    <a:lumOff val="25000"/>
                  </a:schemeClr>
                </a:solidFill>
                <a:cs typeface="Arial" panose="020B0604020202020204" pitchFamily="34" charset="0"/>
              </a:rPr>
              <a:t>FINAL THOUGHTS</a:t>
            </a:r>
            <a:endParaRPr lang="en-US" sz="4800" kern="0" dirty="0">
              <a:solidFill>
                <a:schemeClr val="tx1">
                  <a:lumMod val="75000"/>
                  <a:lumOff val="25000"/>
                </a:schemeClr>
              </a:solidFill>
              <a:cs typeface="Arial" panose="020B0604020202020204" pitchFamily="34" charset="0"/>
            </a:endParaRPr>
          </a:p>
        </p:txBody>
      </p:sp>
      <p:sp>
        <p:nvSpPr>
          <p:cNvPr id="5" name="Rectangle 2"/>
          <p:cNvSpPr>
            <a:spLocks noChangeArrowheads="1"/>
          </p:cNvSpPr>
          <p:nvPr/>
        </p:nvSpPr>
        <p:spPr bwMode="auto">
          <a:xfrm>
            <a:off x="0" y="6341883"/>
            <a:ext cx="12192000" cy="41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0" rIns="0" bIns="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1000" b="0" i="0" u="none" strike="noStrike" cap="none" normalizeH="0" baseline="0" dirty="0" smtClean="0">
                <a:ln>
                  <a:noFill/>
                </a:ln>
                <a:solidFill>
                  <a:schemeClr val="tx1">
                    <a:lumMod val="75000"/>
                    <a:lumOff val="25000"/>
                  </a:schemeClr>
                </a:solidFill>
                <a:effectLst/>
                <a:latin typeface="+mj-lt"/>
                <a:cs typeface="Arial" panose="020B0604020202020204" pitchFamily="34" charset="0"/>
                <a:hlinkClick r:id="rId2"/>
              </a:rPr>
              <a:t>  </a:t>
            </a:r>
            <a:r>
              <a:rPr kumimoji="0" lang="en-US" altLang="en-US" sz="1000" b="0" i="0" u="none" strike="noStrike" cap="none" normalizeH="0" baseline="0" dirty="0" smtClean="0">
                <a:ln>
                  <a:noFill/>
                </a:ln>
                <a:solidFill>
                  <a:schemeClr val="tx1">
                    <a:lumMod val="75000"/>
                    <a:lumOff val="25000"/>
                  </a:schemeClr>
                </a:solidFill>
                <a:effectLst/>
                <a:latin typeface="+mj-lt"/>
                <a:cs typeface="Arial" panose="020B0604020202020204" pitchFamily="34" charset="0"/>
              </a:rPr>
              <a:t>     </a:t>
            </a:r>
            <a:r>
              <a:rPr kumimoji="0" lang="en-US" altLang="en-US" sz="1000" i="0" u="none" strike="noStrike" cap="none" normalizeH="0" baseline="0" dirty="0" smtClean="0">
                <a:ln>
                  <a:noFill/>
                </a:ln>
                <a:solidFill>
                  <a:schemeClr val="tx1">
                    <a:lumMod val="75000"/>
                    <a:lumOff val="25000"/>
                  </a:schemeClr>
                </a:solidFill>
                <a:effectLst/>
                <a:latin typeface="+mj-lt"/>
                <a:cs typeface="Arial" panose="020B0604020202020204" pitchFamily="34" charset="0"/>
              </a:rPr>
              <a:t>    e.g.,  Horton,</a:t>
            </a:r>
            <a:r>
              <a:rPr kumimoji="0" lang="en-US" altLang="en-US" sz="1000" i="0" u="none" strike="noStrike" cap="none" normalizeH="0" dirty="0" smtClean="0">
                <a:ln>
                  <a:noFill/>
                </a:ln>
                <a:solidFill>
                  <a:schemeClr val="tx1">
                    <a:lumMod val="75000"/>
                    <a:lumOff val="25000"/>
                  </a:schemeClr>
                </a:solidFill>
                <a:effectLst/>
                <a:latin typeface="+mj-lt"/>
                <a:cs typeface="Arial" panose="020B0604020202020204" pitchFamily="34" charset="0"/>
              </a:rPr>
              <a:t> E</a:t>
            </a:r>
            <a:r>
              <a:rPr kumimoji="0" lang="en-US" altLang="en-US" sz="1000" i="0" u="none" strike="noStrike" cap="none" normalizeH="0" baseline="0" dirty="0" smtClean="0">
                <a:ln>
                  <a:noFill/>
                </a:ln>
                <a:solidFill>
                  <a:schemeClr val="tx1">
                    <a:lumMod val="75000"/>
                    <a:lumOff val="25000"/>
                  </a:schemeClr>
                </a:solidFill>
                <a:effectLst/>
                <a:latin typeface="+mj-lt"/>
                <a:cs typeface="Arial" panose="020B0604020202020204" pitchFamily="34" charset="0"/>
                <a:hlinkClick r:id="rId3"/>
              </a:rPr>
              <a:t>.</a:t>
            </a:r>
            <a:r>
              <a:rPr kumimoji="0" lang="en-US" altLang="en-US" sz="1000" i="0" u="none" strike="noStrike" cap="none" normalizeH="0" baseline="0" dirty="0" smtClean="0">
                <a:ln>
                  <a:noFill/>
                </a:ln>
                <a:solidFill>
                  <a:schemeClr val="tx1">
                    <a:lumMod val="75000"/>
                    <a:lumOff val="25000"/>
                  </a:schemeClr>
                </a:solidFill>
                <a:effectLst/>
                <a:latin typeface="+mj-lt"/>
                <a:cs typeface="Arial" panose="020B0604020202020204" pitchFamily="34" charset="0"/>
              </a:rPr>
              <a:t> &amp; Murray, C. May 1 2015 In : Infant Mental Health Journa</a:t>
            </a:r>
            <a:r>
              <a:rPr lang="en-US" altLang="en-US" sz="1000" dirty="0">
                <a:solidFill>
                  <a:schemeClr val="tx1">
                    <a:lumMod val="75000"/>
                    <a:lumOff val="25000"/>
                  </a:schemeClr>
                </a:solidFill>
                <a:latin typeface="+mj-lt"/>
                <a:cs typeface="Arial" panose="020B0604020202020204" pitchFamily="34" charset="0"/>
              </a:rPr>
              <a:t>l</a:t>
            </a:r>
            <a:r>
              <a:rPr kumimoji="0" lang="en-US" altLang="en-US" sz="1000" i="0" u="none" strike="noStrike" cap="none" normalizeH="0" baseline="0" dirty="0" smtClean="0">
                <a:ln>
                  <a:noFill/>
                </a:ln>
                <a:solidFill>
                  <a:schemeClr val="tx1">
                    <a:lumMod val="75000"/>
                    <a:lumOff val="25000"/>
                  </a:schemeClr>
                </a:solidFill>
                <a:effectLst/>
                <a:latin typeface="+mj-lt"/>
                <a:cs typeface="Arial" panose="020B0604020202020204" pitchFamily="34" charset="0"/>
              </a:rPr>
              <a:t> 36, 3, p. 320-336 </a:t>
            </a:r>
            <a:r>
              <a:rPr lang="en-US" altLang="en-US" sz="1000" dirty="0">
                <a:solidFill>
                  <a:schemeClr val="tx1">
                    <a:lumMod val="75000"/>
                    <a:lumOff val="25000"/>
                  </a:schemeClr>
                </a:solidFill>
                <a:latin typeface="+mj-lt"/>
                <a:cs typeface="Arial" panose="020B0604020202020204" pitchFamily="34" charset="0"/>
              </a:rPr>
              <a:t>p 17; https://pixabay.com/en/super-mami-mama-bebe-arms-happy-951187/; </a:t>
            </a:r>
            <a:endParaRPr kumimoji="0" lang="en-US" altLang="en-US" sz="1000" b="0" i="0" u="none" strike="noStrike" cap="none" normalizeH="0" baseline="0" dirty="0" smtClean="0">
              <a:ln>
                <a:noFill/>
              </a:ln>
              <a:solidFill>
                <a:schemeClr val="tx1">
                  <a:lumMod val="75000"/>
                  <a:lumOff val="25000"/>
                </a:schemeClr>
              </a:solidFill>
              <a:effectLst/>
              <a:latin typeface="+mj-lt"/>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929" y="888434"/>
            <a:ext cx="2758989" cy="244556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6929" y="3729726"/>
            <a:ext cx="2758989" cy="2216428"/>
          </a:xfrm>
          <a:prstGeom prst="rect">
            <a:avLst/>
          </a:prstGeom>
        </p:spPr>
      </p:pic>
    </p:spTree>
    <p:extLst>
      <p:ext uri="{BB962C8B-B14F-4D97-AF65-F5344CB8AC3E}">
        <p14:creationId xmlns:p14="http://schemas.microsoft.com/office/powerpoint/2010/main" val="341212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bwMode="auto">
          <a:xfrm>
            <a:off x="1752600" y="990601"/>
            <a:ext cx="2413000"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2400" b="1" dirty="0"/>
              <a:t>Contact:</a:t>
            </a:r>
          </a:p>
        </p:txBody>
      </p:sp>
      <p:sp>
        <p:nvSpPr>
          <p:cNvPr id="111619" name="Content Placeholder 2"/>
          <p:cNvSpPr>
            <a:spLocks noGrp="1"/>
          </p:cNvSpPr>
          <p:nvPr>
            <p:ph idx="1"/>
          </p:nvPr>
        </p:nvSpPr>
        <p:spPr bwMode="auto">
          <a:xfrm>
            <a:off x="838200" y="1489076"/>
            <a:ext cx="7677150" cy="4603750"/>
          </a:xfrm>
          <a:solidFill>
            <a:schemeClr val="bg1"/>
          </a:solidFill>
          <a:extLst/>
        </p:spPr>
        <p:txBody>
          <a:bodyPr vert="horz" wrap="square" lIns="91440" tIns="45720" rIns="91440" bIns="45720" numCol="1" rtlCol="0" anchor="t" anchorCtr="0" compatLnSpc="1">
            <a:prstTxWarp prst="textNoShape">
              <a:avLst/>
            </a:prstTxWarp>
            <a:normAutofit fontScale="92500" lnSpcReduction="10000"/>
          </a:bodyPr>
          <a:lstStyle/>
          <a:p>
            <a:pPr eaLnBrk="1" hangingPunct="1">
              <a:lnSpc>
                <a:spcPct val="80000"/>
              </a:lnSpc>
              <a:spcBef>
                <a:spcPct val="0"/>
              </a:spcBef>
              <a:buFontTx/>
              <a:buNone/>
            </a:pPr>
            <a:r>
              <a:rPr lang="en-US" altLang="en-US" b="1" dirty="0">
                <a:solidFill>
                  <a:srgbClr val="000000"/>
                </a:solidFill>
              </a:rPr>
              <a:t>Hendr</a:t>
            </a:r>
            <a:r>
              <a:rPr lang="en-US" altLang="en-US" b="1" dirty="0">
                <a:solidFill>
                  <a:srgbClr val="000000"/>
                </a:solidFill>
                <a:cs typeface="Arial" panose="020B0604020202020204" pitchFamily="34" charset="0"/>
              </a:rPr>
              <a:t>é</a:t>
            </a:r>
            <a:r>
              <a:rPr lang="en-US" altLang="en-US" b="1" dirty="0">
                <a:solidFill>
                  <a:srgbClr val="000000"/>
                </a:solidFill>
              </a:rPr>
              <a:t>e E Jones, PhD</a:t>
            </a:r>
          </a:p>
          <a:p>
            <a:pPr>
              <a:lnSpc>
                <a:spcPct val="80000"/>
              </a:lnSpc>
              <a:buFontTx/>
              <a:buNone/>
            </a:pPr>
            <a:r>
              <a:rPr lang="en-US" altLang="en-US" b="1" dirty="0"/>
              <a:t>Executive Director, UNC Horizons</a:t>
            </a:r>
          </a:p>
          <a:p>
            <a:pPr>
              <a:lnSpc>
                <a:spcPct val="80000"/>
              </a:lnSpc>
              <a:buFontTx/>
              <a:buNone/>
            </a:pPr>
            <a:r>
              <a:rPr lang="en-US" altLang="en-US" b="1" dirty="0"/>
              <a:t>Professor, </a:t>
            </a:r>
          </a:p>
          <a:p>
            <a:pPr>
              <a:lnSpc>
                <a:spcPct val="80000"/>
              </a:lnSpc>
              <a:buFontTx/>
              <a:buNone/>
            </a:pPr>
            <a:r>
              <a:rPr lang="en-US" altLang="en-US" b="1" dirty="0"/>
              <a:t>Department of Obstetrics and Gynecology</a:t>
            </a:r>
          </a:p>
          <a:p>
            <a:pPr>
              <a:lnSpc>
                <a:spcPct val="80000"/>
              </a:lnSpc>
              <a:buFontTx/>
              <a:buNone/>
            </a:pPr>
            <a:r>
              <a:rPr lang="en-US" altLang="en-US" b="1" dirty="0"/>
              <a:t>School of Medicine</a:t>
            </a:r>
          </a:p>
          <a:p>
            <a:pPr>
              <a:lnSpc>
                <a:spcPct val="80000"/>
              </a:lnSpc>
              <a:buFontTx/>
              <a:buNone/>
            </a:pPr>
            <a:r>
              <a:rPr lang="en-US" altLang="en-US" b="1" dirty="0"/>
              <a:t>University of North Carolina at Chapel Hill</a:t>
            </a:r>
          </a:p>
          <a:p>
            <a:pPr>
              <a:lnSpc>
                <a:spcPct val="80000"/>
              </a:lnSpc>
              <a:buFontTx/>
              <a:buNone/>
            </a:pPr>
            <a:r>
              <a:rPr lang="en-US" altLang="en-US" b="1" dirty="0"/>
              <a:t> </a:t>
            </a:r>
          </a:p>
          <a:p>
            <a:pPr>
              <a:lnSpc>
                <a:spcPct val="80000"/>
              </a:lnSpc>
              <a:buFontTx/>
              <a:buNone/>
            </a:pPr>
            <a:r>
              <a:rPr lang="en-US" altLang="en-US" b="1" dirty="0"/>
              <a:t>Hendree_Jones@med.unc.edu</a:t>
            </a:r>
          </a:p>
          <a:p>
            <a:pPr>
              <a:lnSpc>
                <a:spcPct val="80000"/>
              </a:lnSpc>
              <a:buFontTx/>
              <a:buNone/>
            </a:pPr>
            <a:r>
              <a:rPr lang="en-US" altLang="en-US" b="1" dirty="0"/>
              <a:t>Direct Line: 1-919-445-0501</a:t>
            </a:r>
          </a:p>
          <a:p>
            <a:pPr>
              <a:lnSpc>
                <a:spcPct val="80000"/>
              </a:lnSpc>
              <a:buFontTx/>
              <a:buNone/>
            </a:pPr>
            <a:r>
              <a:rPr lang="en-US" altLang="en-US" b="1" dirty="0"/>
              <a:t>Main Office: 1-919-966-9803</a:t>
            </a:r>
          </a:p>
          <a:p>
            <a:pPr>
              <a:lnSpc>
                <a:spcPct val="80000"/>
              </a:lnSpc>
              <a:buFontTx/>
              <a:buNone/>
            </a:pPr>
            <a:r>
              <a:rPr lang="en-US" altLang="en-US" b="1" dirty="0"/>
              <a:t>Fax: 1-919-966-9169</a:t>
            </a:r>
          </a:p>
          <a:p>
            <a:pPr>
              <a:lnSpc>
                <a:spcPct val="80000"/>
              </a:lnSpc>
              <a:buFontTx/>
              <a:buNone/>
            </a:pPr>
            <a:r>
              <a:rPr lang="en-US" altLang="en-US" b="1" dirty="0"/>
              <a:t> </a:t>
            </a:r>
          </a:p>
          <a:p>
            <a:pPr eaLnBrk="1" hangingPunct="1">
              <a:lnSpc>
                <a:spcPct val="80000"/>
              </a:lnSpc>
              <a:spcBef>
                <a:spcPct val="0"/>
              </a:spcBef>
              <a:buFontTx/>
              <a:buNone/>
            </a:pPr>
            <a:endParaRPr lang="en-US" altLang="en-US" b="1" dirty="0">
              <a:solidFill>
                <a:srgbClr val="000000"/>
              </a:solidFill>
            </a:endParaRPr>
          </a:p>
          <a:p>
            <a:pPr>
              <a:lnSpc>
                <a:spcPct val="80000"/>
              </a:lnSpc>
            </a:pPr>
            <a:endParaRPr lang="en-US" altLang="en-US" b="1" dirty="0"/>
          </a:p>
        </p:txBody>
      </p:sp>
      <p:sp>
        <p:nvSpPr>
          <p:cNvPr id="111620" name="Title 1"/>
          <p:cNvSpPr>
            <a:spLocks/>
          </p:cNvSpPr>
          <p:nvPr/>
        </p:nvSpPr>
        <p:spPr bwMode="auto">
          <a:xfrm>
            <a:off x="1524000" y="1"/>
            <a:ext cx="91440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dirty="0">
                <a:latin typeface="+mn-lt"/>
                <a:cs typeface="Arial" panose="020B0604020202020204" pitchFamily="34" charset="0"/>
              </a:rPr>
              <a:t>UNC Horizons</a:t>
            </a:r>
          </a:p>
        </p:txBody>
      </p:sp>
      <p:pic>
        <p:nvPicPr>
          <p:cNvPr id="111621" name="Picture 2" descr="https://www.lizlindeditions.com/images/tidbits/questions-answers-l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648" y="1428751"/>
            <a:ext cx="3956452" cy="438174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6990" y="1649549"/>
            <a:ext cx="184731" cy="369332"/>
          </a:xfrm>
          <a:prstGeom prst="rect">
            <a:avLst/>
          </a:prstGeom>
          <a:noFill/>
        </p:spPr>
        <p:txBody>
          <a:bodyPr wrap="none" rtlCol="0">
            <a:spAutoFit/>
          </a:bodyPr>
          <a:lstStyle/>
          <a:p>
            <a:endParaRPr lang="en-GB" dirty="0"/>
          </a:p>
        </p:txBody>
      </p:sp>
      <p:sp>
        <p:nvSpPr>
          <p:cNvPr id="10" name="Text Placeholder 2"/>
          <p:cNvSpPr>
            <a:spLocks noGrp="1"/>
          </p:cNvSpPr>
          <p:nvPr>
            <p:ph type="title"/>
          </p:nvPr>
        </p:nvSpPr>
        <p:spPr/>
        <p:txBody>
          <a:bodyPr/>
          <a:lstStyle/>
          <a:p>
            <a:r>
              <a:rPr lang="en-US" dirty="0" smtClean="0"/>
              <a:t>ATTACHMENT THEORY</a:t>
            </a:r>
            <a:endParaRPr lang="en-US" dirty="0"/>
          </a:p>
        </p:txBody>
      </p:sp>
      <p:sp>
        <p:nvSpPr>
          <p:cNvPr id="11" name="TextBox 1"/>
          <p:cNvSpPr txBox="1">
            <a:spLocks noGrp="1" noChangeArrowheads="1"/>
          </p:cNvSpPr>
          <p:nvPr>
            <p:ph idx="1"/>
          </p:nvPr>
        </p:nvSpPr>
        <p:spPr>
          <a:xfrm>
            <a:off x="259493" y="1771592"/>
            <a:ext cx="11652422" cy="4261152"/>
          </a:xfrm>
        </p:spPr>
        <p:txBody>
          <a:bodyPr>
            <a:noAutofit/>
          </a:bodyPr>
          <a:lstStyle/>
          <a:p>
            <a:pPr>
              <a:lnSpc>
                <a:spcPct val="100000"/>
              </a:lnSpc>
              <a:spcBef>
                <a:spcPts val="2000"/>
              </a:spcBef>
              <a:buFont typeface="Wingdings" panose="05000000000000000000" pitchFamily="2" charset="2"/>
              <a:buChar char="§"/>
            </a:pPr>
            <a:r>
              <a:rPr lang="en-US" sz="1800" dirty="0"/>
              <a:t>O</a:t>
            </a:r>
            <a:r>
              <a:rPr lang="en-US" sz="1800" dirty="0" smtClean="0"/>
              <a:t>riginated from John Bowlby who worked with maladjusted and/or delinquent children</a:t>
            </a:r>
          </a:p>
          <a:p>
            <a:pPr>
              <a:lnSpc>
                <a:spcPct val="100000"/>
              </a:lnSpc>
              <a:spcBef>
                <a:spcPts val="2000"/>
              </a:spcBef>
              <a:spcAft>
                <a:spcPts val="1200"/>
              </a:spcAft>
              <a:buFont typeface="Wingdings" panose="05000000000000000000" pitchFamily="2" charset="2"/>
              <a:buChar char="§"/>
            </a:pPr>
            <a:r>
              <a:rPr lang="en-US" sz="1800" dirty="0" smtClean="0"/>
              <a:t>Mary </a:t>
            </a:r>
            <a:r>
              <a:rPr lang="en-US" sz="1800" dirty="0"/>
              <a:t>Ainsworth, </a:t>
            </a:r>
            <a:r>
              <a:rPr lang="en-US" sz="1800" dirty="0" smtClean="0"/>
              <a:t>observed and made </a:t>
            </a:r>
            <a:r>
              <a:rPr lang="en-US" sz="1800" dirty="0"/>
              <a:t>connections between maternal behaviors and child behaviors and responses</a:t>
            </a:r>
          </a:p>
          <a:p>
            <a:pPr>
              <a:lnSpc>
                <a:spcPct val="100000"/>
              </a:lnSpc>
              <a:spcAft>
                <a:spcPts val="1200"/>
              </a:spcAft>
              <a:buFont typeface="Wingdings" panose="05000000000000000000" pitchFamily="2" charset="2"/>
              <a:buChar char="§"/>
            </a:pPr>
            <a:r>
              <a:rPr lang="en-US" sz="1800" i="1" dirty="0" smtClean="0"/>
              <a:t>Strange </a:t>
            </a:r>
            <a:r>
              <a:rPr lang="en-US" sz="1800" i="1" dirty="0"/>
              <a:t>Situation Procedure</a:t>
            </a:r>
            <a:r>
              <a:rPr lang="en-US" sz="1800" dirty="0"/>
              <a:t>, a technique that continues to be widely used to classify behavior patterns in young children</a:t>
            </a:r>
          </a:p>
          <a:p>
            <a:pPr>
              <a:lnSpc>
                <a:spcPct val="100000"/>
              </a:lnSpc>
              <a:spcAft>
                <a:spcPts val="600"/>
              </a:spcAft>
              <a:buFont typeface="Wingdings" panose="05000000000000000000" pitchFamily="2" charset="2"/>
              <a:buChar char="§"/>
            </a:pPr>
            <a:r>
              <a:rPr lang="en-US" sz="1800" i="1" dirty="0"/>
              <a:t>The behavior patterns were broadly classified into one of two attachment styles: Secure or Insecure</a:t>
            </a:r>
          </a:p>
          <a:p>
            <a:pPr>
              <a:lnSpc>
                <a:spcPct val="100000"/>
              </a:lnSpc>
              <a:spcBef>
                <a:spcPts val="2000"/>
              </a:spcBef>
              <a:spcAft>
                <a:spcPts val="1200"/>
              </a:spcAft>
              <a:buFont typeface="Wingdings" panose="05000000000000000000" pitchFamily="2" charset="2"/>
              <a:buChar char="§"/>
            </a:pPr>
            <a:r>
              <a:rPr lang="en-US" sz="1800" dirty="0"/>
              <a:t>A secure attachment allows the child to feel comfortable exploring the environment, which is critical for cognitive, social, and emotional development</a:t>
            </a:r>
          </a:p>
          <a:p>
            <a:pPr>
              <a:lnSpc>
                <a:spcPct val="100000"/>
              </a:lnSpc>
              <a:spcAft>
                <a:spcPts val="1200"/>
              </a:spcAft>
              <a:buFont typeface="Wingdings" panose="05000000000000000000" pitchFamily="2" charset="2"/>
              <a:buChar char="§"/>
            </a:pPr>
            <a:r>
              <a:rPr lang="en-US" sz="1800" dirty="0"/>
              <a:t>Young children tend to have one primary attachment figure, and that the degree of attachment security with that figure is often reflected in later relationships</a:t>
            </a:r>
          </a:p>
          <a:p>
            <a:pPr>
              <a:lnSpc>
                <a:spcPct val="100000"/>
              </a:lnSpc>
              <a:spcBef>
                <a:spcPts val="0"/>
              </a:spcBef>
              <a:spcAft>
                <a:spcPts val="1800"/>
              </a:spcAft>
              <a:buFont typeface="Wingdings" panose="05000000000000000000" pitchFamily="2" charset="2"/>
              <a:buChar char="§"/>
            </a:pPr>
            <a:r>
              <a:rPr lang="en-US" sz="1800" dirty="0" smtClean="0"/>
              <a:t>One </a:t>
            </a:r>
            <a:r>
              <a:rPr lang="en-US" sz="1800" dirty="0"/>
              <a:t>of the most important predictors of healthy development in children is a secure attachment relationship between the child and primary </a:t>
            </a:r>
            <a:r>
              <a:rPr lang="en-US" sz="1800" dirty="0" smtClean="0"/>
              <a:t>caregiver</a:t>
            </a:r>
            <a:endParaRPr lang="en-US" sz="1800" dirty="0"/>
          </a:p>
        </p:txBody>
      </p:sp>
      <p:sp>
        <p:nvSpPr>
          <p:cNvPr id="2" name="Rectangle 1"/>
          <p:cNvSpPr/>
          <p:nvPr/>
        </p:nvSpPr>
        <p:spPr>
          <a:xfrm>
            <a:off x="5815914" y="6357719"/>
            <a:ext cx="6096000" cy="553998"/>
          </a:xfrm>
          <a:prstGeom prst="rect">
            <a:avLst/>
          </a:prstGeom>
        </p:spPr>
        <p:txBody>
          <a:bodyPr>
            <a:spAutoFit/>
          </a:bodyPr>
          <a:lstStyle/>
          <a:p>
            <a:r>
              <a:rPr lang="en-US" sz="1000" dirty="0" smtClean="0">
                <a:latin typeface="+mj-lt"/>
              </a:rPr>
              <a:t>e.g., Holmes</a:t>
            </a:r>
            <a:r>
              <a:rPr lang="en-US" sz="1000" dirty="0">
                <a:latin typeface="+mj-lt"/>
              </a:rPr>
              <a:t>, J (1993). John Bowlby &amp; Attachment Theory. Makers of modern psychotherapy. London: Routledge. p. </a:t>
            </a:r>
            <a:r>
              <a:rPr lang="en-US" sz="1000" dirty="0" smtClean="0">
                <a:latin typeface="+mj-lt"/>
              </a:rPr>
              <a:t>69; </a:t>
            </a:r>
            <a:r>
              <a:rPr lang="en-US" sz="1000" dirty="0"/>
              <a:t>Ainsworth, M.D.S., </a:t>
            </a:r>
            <a:r>
              <a:rPr lang="en-US" sz="1000" dirty="0" err="1"/>
              <a:t>Blehar</a:t>
            </a:r>
            <a:r>
              <a:rPr lang="en-US" sz="1000" dirty="0"/>
              <a:t>, M. C., Waters, E., &amp; Wall, S. (1978). Patterns of attachment: A psychological study of the strange situation. Hillsdale, NJ: </a:t>
            </a:r>
            <a:r>
              <a:rPr lang="en-US" sz="1000" dirty="0" err="1"/>
              <a:t>Earlbaum</a:t>
            </a:r>
            <a:endParaRPr lang="en-US" sz="10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281" y="68160"/>
            <a:ext cx="2734139" cy="2242553"/>
          </a:xfrm>
          <a:prstGeom prst="rect">
            <a:avLst/>
          </a:prstGeom>
        </p:spPr>
      </p:pic>
      <p:sp>
        <p:nvSpPr>
          <p:cNvPr id="4" name="Rectangle 3"/>
          <p:cNvSpPr/>
          <p:nvPr/>
        </p:nvSpPr>
        <p:spPr>
          <a:xfrm>
            <a:off x="131806" y="6374365"/>
            <a:ext cx="6096000" cy="246221"/>
          </a:xfrm>
          <a:prstGeom prst="rect">
            <a:avLst/>
          </a:prstGeom>
        </p:spPr>
        <p:txBody>
          <a:bodyPr>
            <a:spAutoFit/>
          </a:bodyPr>
          <a:lstStyle/>
          <a:p>
            <a:r>
              <a:rPr lang="en-US" sz="1000" dirty="0">
                <a:latin typeface="+mj-lt"/>
              </a:rPr>
              <a:t>https://pixabay.com/en/mother-and-baby-family-baby-mother-1646449/</a:t>
            </a:r>
          </a:p>
        </p:txBody>
      </p:sp>
    </p:spTree>
    <p:extLst>
      <p:ext uri="{BB962C8B-B14F-4D97-AF65-F5344CB8AC3E}">
        <p14:creationId xmlns:p14="http://schemas.microsoft.com/office/powerpoint/2010/main" val="560947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txBox="1">
            <a:spLocks noGrp="1" noChangeArrowheads="1"/>
          </p:cNvSpPr>
          <p:nvPr>
            <p:ph idx="1"/>
          </p:nvPr>
        </p:nvSpPr>
        <p:spPr>
          <a:xfrm>
            <a:off x="304800" y="1845733"/>
            <a:ext cx="9568249" cy="4576837"/>
          </a:xfrm>
        </p:spPr>
        <p:txBody>
          <a:bodyPr>
            <a:normAutofit fontScale="55000" lnSpcReduction="20000"/>
          </a:bodyPr>
          <a:lstStyle/>
          <a:p>
            <a:pPr>
              <a:spcBef>
                <a:spcPts val="2000"/>
              </a:spcBef>
              <a:spcAft>
                <a:spcPts val="1200"/>
              </a:spcAft>
              <a:buFont typeface="Wingdings" panose="05000000000000000000" pitchFamily="2" charset="2"/>
              <a:buChar char="§"/>
            </a:pPr>
            <a:r>
              <a:rPr lang="en-US" sz="3300" dirty="0" smtClean="0"/>
              <a:t>The connection between secure attachment as an infant and later outcomes, is one of the primary reasons that attachment theory is of great relevance to those who work with and treat those who have substance use disorders</a:t>
            </a:r>
          </a:p>
          <a:p>
            <a:pPr>
              <a:spcBef>
                <a:spcPts val="600"/>
              </a:spcBef>
              <a:spcAft>
                <a:spcPts val="1200"/>
              </a:spcAft>
              <a:buFont typeface="Wingdings" panose="05000000000000000000" pitchFamily="2" charset="2"/>
              <a:buChar char="§"/>
            </a:pPr>
            <a:r>
              <a:rPr lang="en-US" sz="3300" i="1" kern="1200" dirty="0">
                <a:solidFill>
                  <a:prstClr val="black"/>
                </a:solidFill>
                <a:cs typeface="Arial" charset="0"/>
              </a:rPr>
              <a:t>Substance use </a:t>
            </a:r>
            <a:r>
              <a:rPr lang="en-US" sz="3300" i="1" kern="1200" dirty="0" smtClean="0">
                <a:solidFill>
                  <a:prstClr val="black"/>
                </a:solidFill>
                <a:cs typeface="Arial" charset="0"/>
              </a:rPr>
              <a:t>is </a:t>
            </a:r>
            <a:r>
              <a:rPr lang="en-US" sz="3300" i="1" kern="1200" dirty="0">
                <a:solidFill>
                  <a:prstClr val="black"/>
                </a:solidFill>
                <a:cs typeface="Arial" charset="0"/>
              </a:rPr>
              <a:t>often a consequence of insecure attachment, in an effort to avoid and/or ease the psychological pain and </a:t>
            </a:r>
            <a:r>
              <a:rPr lang="en-US" sz="3300" i="1" kern="1200" dirty="0" smtClean="0">
                <a:solidFill>
                  <a:prstClr val="black"/>
                </a:solidFill>
                <a:cs typeface="Arial" charset="0"/>
              </a:rPr>
              <a:t>discomfort</a:t>
            </a:r>
            <a:endParaRPr lang="en-US" sz="3300" i="1" dirty="0">
              <a:solidFill>
                <a:prstClr val="black"/>
              </a:solidFill>
              <a:cs typeface="Arial" charset="0"/>
            </a:endParaRPr>
          </a:p>
          <a:p>
            <a:pPr>
              <a:spcBef>
                <a:spcPts val="480"/>
              </a:spcBef>
              <a:spcAft>
                <a:spcPts val="1200"/>
              </a:spcAft>
              <a:buFont typeface="Wingdings" panose="05000000000000000000" pitchFamily="2" charset="2"/>
              <a:buChar char="§"/>
            </a:pPr>
            <a:r>
              <a:rPr lang="en-US" sz="3300" dirty="0"/>
              <a:t>Internal Working Models (IWMs) are the mental filters through which the child views and interacts with the world</a:t>
            </a:r>
          </a:p>
          <a:p>
            <a:pPr>
              <a:spcBef>
                <a:spcPts val="480"/>
              </a:spcBef>
              <a:spcAft>
                <a:spcPts val="2400"/>
              </a:spcAft>
              <a:buFont typeface="Wingdings" panose="05000000000000000000" pitchFamily="2" charset="2"/>
              <a:buChar char="§"/>
            </a:pPr>
            <a:r>
              <a:rPr lang="en-US" sz="3300" dirty="0"/>
              <a:t>According to attachment theory, the connections between early attachment style with a primary caregiver and longer term outcomes are explained by IWMs that children form based on repeated experiences with primary caregivers over time</a:t>
            </a:r>
          </a:p>
          <a:p>
            <a:pPr>
              <a:spcBef>
                <a:spcPts val="480"/>
              </a:spcBef>
              <a:spcAft>
                <a:spcPts val="2400"/>
              </a:spcAft>
              <a:buFont typeface="Wingdings" panose="05000000000000000000" pitchFamily="2" charset="2"/>
              <a:buChar char="§"/>
            </a:pPr>
            <a:r>
              <a:rPr lang="en-US" sz="3300" dirty="0"/>
              <a:t>Securely-attached infants would develop a “secure base script” that explains how attachment-related events happen – for example: “When I am hurt, I go to my mother and receive comfort</a:t>
            </a:r>
            <a:r>
              <a:rPr lang="en-US" sz="3300" dirty="0" smtClean="0"/>
              <a:t>”</a:t>
            </a:r>
          </a:p>
          <a:p>
            <a:pPr>
              <a:spcBef>
                <a:spcPts val="480"/>
              </a:spcBef>
              <a:spcAft>
                <a:spcPts val="2400"/>
              </a:spcAft>
              <a:buFont typeface="Wingdings" panose="05000000000000000000" pitchFamily="2" charset="2"/>
              <a:buChar char="§"/>
            </a:pPr>
            <a:r>
              <a:rPr lang="en-US" sz="3300" dirty="0"/>
              <a:t>Children with an insecure attachment and an IWM that says that the caregiver will be unavailable and/or rejecting when the child needs him/her may develop a chronic activation of the physiological stress-response </a:t>
            </a:r>
            <a:r>
              <a:rPr lang="en-US" sz="3300" dirty="0" smtClean="0"/>
              <a:t>system</a:t>
            </a:r>
            <a:endParaRPr lang="en-US" sz="3300" i="1" kern="1200" dirty="0">
              <a:solidFill>
                <a:prstClr val="black"/>
              </a:solidFill>
              <a:cs typeface="Arial" charset="0"/>
            </a:endParaRPr>
          </a:p>
        </p:txBody>
      </p:sp>
      <p:sp>
        <p:nvSpPr>
          <p:cNvPr id="15" name="Text Placeholder 2"/>
          <p:cNvSpPr>
            <a:spLocks noGrp="1"/>
          </p:cNvSpPr>
          <p:nvPr>
            <p:ph type="title"/>
          </p:nvPr>
        </p:nvSpPr>
        <p:spPr/>
        <p:txBody>
          <a:bodyPr/>
          <a:lstStyle/>
          <a:p>
            <a:r>
              <a:rPr lang="en-US" dirty="0" smtClean="0"/>
              <a:t>UNDERSTANDING ATTACHMENT</a:t>
            </a:r>
            <a:endParaRPr lang="en-US" dirty="0"/>
          </a:p>
        </p:txBody>
      </p:sp>
      <p:sp>
        <p:nvSpPr>
          <p:cNvPr id="2" name="Rectangle 1"/>
          <p:cNvSpPr/>
          <p:nvPr/>
        </p:nvSpPr>
        <p:spPr>
          <a:xfrm>
            <a:off x="6829169" y="6460986"/>
            <a:ext cx="6096000" cy="246221"/>
          </a:xfrm>
          <a:prstGeom prst="rect">
            <a:avLst/>
          </a:prstGeom>
        </p:spPr>
        <p:txBody>
          <a:bodyPr>
            <a:spAutoFit/>
          </a:bodyPr>
          <a:lstStyle/>
          <a:p>
            <a:r>
              <a:rPr lang="en-US" sz="1000" dirty="0" smtClean="0">
                <a:latin typeface="+mj-lt"/>
              </a:rPr>
              <a:t>e.g., Johnson-Laird </a:t>
            </a:r>
            <a:r>
              <a:rPr lang="en-US" sz="1000" dirty="0">
                <a:latin typeface="+mj-lt"/>
              </a:rPr>
              <a:t>PN (1983). Mental models. Cambridge, MA: Harvard University Press. pp. 179–87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3049" y="1371599"/>
            <a:ext cx="2318951" cy="4734697"/>
          </a:xfrm>
          <a:prstGeom prst="rect">
            <a:avLst/>
          </a:prstGeom>
        </p:spPr>
      </p:pic>
    </p:spTree>
    <p:extLst>
      <p:ext uri="{BB962C8B-B14F-4D97-AF65-F5344CB8AC3E}">
        <p14:creationId xmlns:p14="http://schemas.microsoft.com/office/powerpoint/2010/main" val="135147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3000"/>
                                        <p:tgtEl>
                                          <p:spTgt spid="7">
                                            <p:txEl>
                                              <p:pRg st="1" end="1"/>
                                            </p:txEl>
                                          </p:spTgt>
                                        </p:tgtEl>
                                      </p:cBhvr>
                                    </p:animEffect>
                                    <p:anim calcmode="lin" valueType="num">
                                      <p:cBhvr>
                                        <p:cTn id="8" dur="3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3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3000"/>
                                        <p:tgtEl>
                                          <p:spTgt spid="7">
                                            <p:txEl>
                                              <p:pRg st="2" end="2"/>
                                            </p:txEl>
                                          </p:spTgt>
                                        </p:tgtEl>
                                      </p:cBhvr>
                                    </p:animEffect>
                                    <p:anim calcmode="lin" valueType="num">
                                      <p:cBhvr>
                                        <p:cTn id="14" dur="3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3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3000"/>
                                        <p:tgtEl>
                                          <p:spTgt spid="7">
                                            <p:txEl>
                                              <p:pRg st="3" end="3"/>
                                            </p:txEl>
                                          </p:spTgt>
                                        </p:tgtEl>
                                      </p:cBhvr>
                                    </p:animEffect>
                                    <p:anim calcmode="lin" valueType="num">
                                      <p:cBhvr>
                                        <p:cTn id="20" dur="3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1" dur="3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nodeType="after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3000"/>
                                        <p:tgtEl>
                                          <p:spTgt spid="7">
                                            <p:txEl>
                                              <p:pRg st="4" end="4"/>
                                            </p:txEl>
                                          </p:spTgt>
                                        </p:tgtEl>
                                      </p:cBhvr>
                                    </p:animEffect>
                                    <p:anim calcmode="lin" valueType="num">
                                      <p:cBhvr>
                                        <p:cTn id="26" dur="3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7" dur="3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000"/>
                            </p:stCondLst>
                            <p:childTnLst>
                              <p:par>
                                <p:cTn id="29" presetID="42" presetClass="entr" presetSubtype="0" fill="hold"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3000"/>
                                        <p:tgtEl>
                                          <p:spTgt spid="7">
                                            <p:txEl>
                                              <p:pRg st="5" end="5"/>
                                            </p:txEl>
                                          </p:spTgt>
                                        </p:tgtEl>
                                      </p:cBhvr>
                                    </p:animEffect>
                                    <p:anim calcmode="lin" valueType="num">
                                      <p:cBhvr>
                                        <p:cTn id="32" dur="3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3" dur="3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type="title"/>
          </p:nvPr>
        </p:nvSpPr>
        <p:spPr/>
        <p:txBody>
          <a:bodyPr/>
          <a:lstStyle/>
          <a:p>
            <a:r>
              <a:rPr lang="en-US" dirty="0" smtClean="0"/>
              <a:t>ATTACHMENT STYLES</a:t>
            </a:r>
            <a:endParaRPr lang="en-US" dirty="0"/>
          </a:p>
        </p:txBody>
      </p:sp>
      <p:pic>
        <p:nvPicPr>
          <p:cNvPr id="4" name="Picture 3" descr="Figure 03 New-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2621" y="2046952"/>
            <a:ext cx="5448300" cy="3822142"/>
          </a:xfrm>
          <a:prstGeom prst="rect">
            <a:avLst/>
          </a:prstGeom>
        </p:spPr>
      </p:pic>
      <p:sp>
        <p:nvSpPr>
          <p:cNvPr id="3" name="Rectangle 2"/>
          <p:cNvSpPr/>
          <p:nvPr/>
        </p:nvSpPr>
        <p:spPr>
          <a:xfrm>
            <a:off x="6126480" y="6312922"/>
            <a:ext cx="6096000" cy="553998"/>
          </a:xfrm>
          <a:prstGeom prst="rect">
            <a:avLst/>
          </a:prstGeom>
        </p:spPr>
        <p:txBody>
          <a:bodyPr>
            <a:spAutoFit/>
          </a:bodyPr>
          <a:lstStyle/>
          <a:p>
            <a:r>
              <a:rPr lang="en-US" sz="1000" dirty="0" smtClean="0">
                <a:latin typeface="+mj-lt"/>
              </a:rPr>
              <a:t>e.g., Lyons-Ruth</a:t>
            </a:r>
            <a:r>
              <a:rPr lang="en-US" sz="1000" dirty="0">
                <a:latin typeface="+mj-lt"/>
              </a:rPr>
              <a:t>, K., &amp; </a:t>
            </a:r>
            <a:r>
              <a:rPr lang="en-US" sz="1000" dirty="0" err="1">
                <a:latin typeface="+mj-lt"/>
              </a:rPr>
              <a:t>Jacobvitz</a:t>
            </a:r>
            <a:r>
              <a:rPr lang="en-US" sz="1000" dirty="0">
                <a:latin typeface="+mj-lt"/>
              </a:rPr>
              <a:t>, D. (1999). Attachment disorganization: Unresolved loss, relational violence and lapses in behavioral and attentional strategies. In J. Cassidy &amp; P. Shaver (Eds.), Handbook of attachment (pp. 520–554). NY: Guilford Press. </a:t>
            </a:r>
          </a:p>
        </p:txBody>
      </p:sp>
    </p:spTree>
    <p:extLst>
      <p:ext uri="{BB962C8B-B14F-4D97-AF65-F5344CB8AC3E}">
        <p14:creationId xmlns:p14="http://schemas.microsoft.com/office/powerpoint/2010/main" val="3605237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4"/>
          <p:cNvSpPr txBox="1">
            <a:spLocks noChangeArrowheads="1"/>
          </p:cNvSpPr>
          <p:nvPr/>
        </p:nvSpPr>
        <p:spPr bwMode="auto">
          <a:xfrm>
            <a:off x="596900" y="1974938"/>
            <a:ext cx="10696566" cy="3477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rgbClr val="006666"/>
                </a:solidFill>
                <a:latin typeface="Verdana" pitchFamily="34" charset="0"/>
              </a:defRPr>
            </a:lvl1pPr>
            <a:lvl2pPr marL="742950" indent="-285750" eaLnBrk="0" hangingPunct="0">
              <a:defRPr sz="2000">
                <a:solidFill>
                  <a:srgbClr val="006666"/>
                </a:solidFill>
                <a:latin typeface="Verdana" pitchFamily="34" charset="0"/>
              </a:defRPr>
            </a:lvl2pPr>
            <a:lvl3pPr marL="1143000" indent="-228600" eaLnBrk="0" hangingPunct="0">
              <a:defRPr sz="2000">
                <a:solidFill>
                  <a:srgbClr val="006666"/>
                </a:solidFill>
                <a:latin typeface="Verdana" pitchFamily="34" charset="0"/>
              </a:defRPr>
            </a:lvl3pPr>
            <a:lvl4pPr marL="1600200" indent="-228600" eaLnBrk="0" hangingPunct="0">
              <a:defRPr sz="2000">
                <a:solidFill>
                  <a:srgbClr val="006666"/>
                </a:solidFill>
                <a:latin typeface="Verdana" pitchFamily="34" charset="0"/>
              </a:defRPr>
            </a:lvl4pPr>
            <a:lvl5pPr marL="2057400" indent="-228600" eaLnBrk="0" hangingPunct="0">
              <a:defRPr sz="2000">
                <a:solidFill>
                  <a:srgbClr val="006666"/>
                </a:solidFill>
                <a:latin typeface="Verdana" pitchFamily="34" charset="0"/>
              </a:defRPr>
            </a:lvl5pPr>
            <a:lvl6pPr marL="2514600" indent="-228600" eaLnBrk="0" fontAlgn="base" hangingPunct="0">
              <a:spcBef>
                <a:spcPct val="0"/>
              </a:spcBef>
              <a:spcAft>
                <a:spcPct val="0"/>
              </a:spcAft>
              <a:defRPr sz="2000">
                <a:solidFill>
                  <a:srgbClr val="006666"/>
                </a:solidFill>
                <a:latin typeface="Verdana" pitchFamily="34" charset="0"/>
              </a:defRPr>
            </a:lvl6pPr>
            <a:lvl7pPr marL="2971800" indent="-228600" eaLnBrk="0" fontAlgn="base" hangingPunct="0">
              <a:spcBef>
                <a:spcPct val="0"/>
              </a:spcBef>
              <a:spcAft>
                <a:spcPct val="0"/>
              </a:spcAft>
              <a:defRPr sz="2000">
                <a:solidFill>
                  <a:srgbClr val="006666"/>
                </a:solidFill>
                <a:latin typeface="Verdana" pitchFamily="34" charset="0"/>
              </a:defRPr>
            </a:lvl7pPr>
            <a:lvl8pPr marL="3429000" indent="-228600" eaLnBrk="0" fontAlgn="base" hangingPunct="0">
              <a:spcBef>
                <a:spcPct val="0"/>
              </a:spcBef>
              <a:spcAft>
                <a:spcPct val="0"/>
              </a:spcAft>
              <a:defRPr sz="2000">
                <a:solidFill>
                  <a:srgbClr val="006666"/>
                </a:solidFill>
                <a:latin typeface="Verdana" pitchFamily="34" charset="0"/>
              </a:defRPr>
            </a:lvl8pPr>
            <a:lvl9pPr marL="3886200" indent="-228600" eaLnBrk="0" fontAlgn="base" hangingPunct="0">
              <a:spcBef>
                <a:spcPct val="0"/>
              </a:spcBef>
              <a:spcAft>
                <a:spcPct val="0"/>
              </a:spcAft>
              <a:defRPr sz="2000">
                <a:solidFill>
                  <a:srgbClr val="006666"/>
                </a:solidFill>
                <a:latin typeface="Verdana" pitchFamily="34" charset="0"/>
              </a:defRPr>
            </a:lvl9pPr>
          </a:lstStyle>
          <a:p>
            <a:pPr marL="285750" indent="-285750" eaLnBrk="1" hangingPunct="1">
              <a:spcBef>
                <a:spcPct val="50000"/>
              </a:spcBef>
              <a:buClr>
                <a:schemeClr val="accent2"/>
              </a:buClr>
              <a:buFont typeface="Wingdings" panose="05000000000000000000" pitchFamily="2" charset="2"/>
              <a:buChar char="§"/>
            </a:pPr>
            <a:r>
              <a:rPr lang="en-US" dirty="0" smtClean="0">
                <a:solidFill>
                  <a:schemeClr val="tx1"/>
                </a:solidFill>
                <a:latin typeface="+mj-lt"/>
              </a:rPr>
              <a:t>Having been abused as a child is an important risk factor for abuse of one’s own children </a:t>
            </a:r>
          </a:p>
          <a:p>
            <a:pPr marL="285750" indent="-285750" eaLnBrk="1" hangingPunct="1">
              <a:spcBef>
                <a:spcPct val="50000"/>
              </a:spcBef>
              <a:buClr>
                <a:schemeClr val="accent2"/>
              </a:buClr>
              <a:buFont typeface="Wingdings" panose="05000000000000000000" pitchFamily="2" charset="2"/>
              <a:buChar char="§"/>
            </a:pPr>
            <a:r>
              <a:rPr lang="en-US" dirty="0" smtClean="0">
                <a:solidFill>
                  <a:schemeClr val="tx1"/>
                </a:solidFill>
                <a:latin typeface="+mj-lt"/>
              </a:rPr>
              <a:t>There is a high incidence of abuse during childhood among women in treatment for substance use disorders </a:t>
            </a:r>
          </a:p>
          <a:p>
            <a:pPr marL="285750" indent="-285750" eaLnBrk="1" hangingPunct="1">
              <a:spcBef>
                <a:spcPct val="50000"/>
              </a:spcBef>
              <a:buClr>
                <a:schemeClr val="accent2"/>
              </a:buClr>
              <a:buFont typeface="Wingdings" panose="05000000000000000000" pitchFamily="2" charset="2"/>
              <a:buChar char="§"/>
            </a:pPr>
            <a:r>
              <a:rPr lang="en-US" dirty="0" smtClean="0">
                <a:solidFill>
                  <a:schemeClr val="tx1"/>
                </a:solidFill>
                <a:latin typeface="+mj-lt"/>
              </a:rPr>
              <a:t>maternal </a:t>
            </a:r>
            <a:r>
              <a:rPr lang="en-US" dirty="0">
                <a:solidFill>
                  <a:schemeClr val="tx1"/>
                </a:solidFill>
                <a:latin typeface="+mj-lt"/>
              </a:rPr>
              <a:t>substance abuse in particular is one of the most common factors associated with </a:t>
            </a:r>
            <a:r>
              <a:rPr lang="en-US" dirty="0" smtClean="0">
                <a:solidFill>
                  <a:schemeClr val="tx1"/>
                </a:solidFill>
                <a:latin typeface="+mj-lt"/>
              </a:rPr>
              <a:t>CM</a:t>
            </a:r>
          </a:p>
          <a:p>
            <a:pPr marL="285750" indent="-285750" eaLnBrk="1" hangingPunct="1">
              <a:spcBef>
                <a:spcPct val="50000"/>
              </a:spcBef>
              <a:buClr>
                <a:schemeClr val="accent2"/>
              </a:buClr>
              <a:buFont typeface="Wingdings" panose="05000000000000000000" pitchFamily="2" charset="2"/>
              <a:buChar char="§"/>
            </a:pPr>
            <a:r>
              <a:rPr lang="en-US" dirty="0">
                <a:solidFill>
                  <a:schemeClr val="tx1"/>
                </a:solidFill>
                <a:latin typeface="+mj-lt"/>
              </a:rPr>
              <a:t>M</a:t>
            </a:r>
            <a:r>
              <a:rPr lang="en-US" dirty="0" smtClean="0">
                <a:solidFill>
                  <a:schemeClr val="tx1"/>
                </a:solidFill>
                <a:latin typeface="+mj-lt"/>
              </a:rPr>
              <a:t>others </a:t>
            </a:r>
            <a:r>
              <a:rPr lang="en-US" dirty="0">
                <a:solidFill>
                  <a:schemeClr val="tx1"/>
                </a:solidFill>
                <a:latin typeface="+mj-lt"/>
              </a:rPr>
              <a:t>who </a:t>
            </a:r>
            <a:r>
              <a:rPr lang="en-US" dirty="0" smtClean="0">
                <a:solidFill>
                  <a:schemeClr val="tx1"/>
                </a:solidFill>
                <a:latin typeface="+mj-lt"/>
              </a:rPr>
              <a:t>have substance use disorders </a:t>
            </a:r>
            <a:r>
              <a:rPr lang="en-US" dirty="0">
                <a:solidFill>
                  <a:schemeClr val="tx1"/>
                </a:solidFill>
                <a:latin typeface="+mj-lt"/>
              </a:rPr>
              <a:t>have higher </a:t>
            </a:r>
            <a:r>
              <a:rPr lang="en-US" dirty="0" smtClean="0">
                <a:solidFill>
                  <a:schemeClr val="tx1"/>
                </a:solidFill>
                <a:latin typeface="+mj-lt"/>
              </a:rPr>
              <a:t>incidences </a:t>
            </a:r>
            <a:r>
              <a:rPr lang="en-US" dirty="0">
                <a:solidFill>
                  <a:schemeClr val="tx1"/>
                </a:solidFill>
                <a:latin typeface="+mj-lt"/>
              </a:rPr>
              <a:t>of hostile attributions and inappropriate expectations of child </a:t>
            </a:r>
            <a:r>
              <a:rPr lang="en-US" dirty="0" smtClean="0">
                <a:solidFill>
                  <a:schemeClr val="tx1"/>
                </a:solidFill>
                <a:latin typeface="+mj-lt"/>
              </a:rPr>
              <a:t>behavior as well as repeated </a:t>
            </a:r>
            <a:r>
              <a:rPr lang="en-US" dirty="0">
                <a:solidFill>
                  <a:schemeClr val="tx1"/>
                </a:solidFill>
                <a:latin typeface="+mj-lt"/>
              </a:rPr>
              <a:t>disruptions in their parenting behaviors </a:t>
            </a:r>
            <a:endParaRPr lang="en-US" dirty="0" smtClean="0">
              <a:solidFill>
                <a:schemeClr val="tx1"/>
              </a:solidFill>
              <a:latin typeface="+mj-lt"/>
            </a:endParaRPr>
          </a:p>
          <a:p>
            <a:pPr marL="285750" indent="-285750" eaLnBrk="1" hangingPunct="1">
              <a:spcBef>
                <a:spcPct val="50000"/>
              </a:spcBef>
              <a:buClr>
                <a:schemeClr val="accent2"/>
              </a:buClr>
              <a:buFont typeface="Wingdings" panose="05000000000000000000" pitchFamily="2" charset="2"/>
              <a:buChar char="§"/>
            </a:pPr>
            <a:r>
              <a:rPr lang="en-US" dirty="0" smtClean="0">
                <a:solidFill>
                  <a:schemeClr val="tx1"/>
                </a:solidFill>
                <a:latin typeface="+mj-lt"/>
              </a:rPr>
              <a:t>These </a:t>
            </a:r>
            <a:r>
              <a:rPr lang="en-US" dirty="0">
                <a:solidFill>
                  <a:schemeClr val="tx1"/>
                </a:solidFill>
                <a:latin typeface="+mj-lt"/>
              </a:rPr>
              <a:t>disruptions can create a negative effect on the parent–child relationship, as evidenced in the increased rates of insecure </a:t>
            </a:r>
            <a:r>
              <a:rPr lang="en-US" dirty="0" smtClean="0">
                <a:solidFill>
                  <a:schemeClr val="tx1"/>
                </a:solidFill>
                <a:latin typeface="+mj-lt"/>
              </a:rPr>
              <a:t>attachment </a:t>
            </a:r>
            <a:r>
              <a:rPr lang="en-US" dirty="0">
                <a:solidFill>
                  <a:schemeClr val="tx1"/>
                </a:solidFill>
                <a:latin typeface="+mj-lt"/>
              </a:rPr>
              <a:t>in children who have parents with </a:t>
            </a:r>
            <a:r>
              <a:rPr lang="en-US" dirty="0" smtClean="0">
                <a:solidFill>
                  <a:schemeClr val="tx1"/>
                </a:solidFill>
                <a:latin typeface="+mj-lt"/>
              </a:rPr>
              <a:t>substance use disorders</a:t>
            </a:r>
            <a:endParaRPr lang="en-US" dirty="0">
              <a:solidFill>
                <a:schemeClr val="tx1"/>
              </a:solidFill>
              <a:latin typeface="+mj-lt"/>
            </a:endParaRPr>
          </a:p>
        </p:txBody>
      </p:sp>
      <p:sp>
        <p:nvSpPr>
          <p:cNvPr id="28676" name="AutoShape 6" descr="Z"/>
          <p:cNvSpPr>
            <a:spLocks noChangeAspect="1" noChangeArrowheads="1"/>
          </p:cNvSpPr>
          <p:nvPr/>
        </p:nvSpPr>
        <p:spPr bwMode="auto">
          <a:xfrm>
            <a:off x="4667250" y="2628900"/>
            <a:ext cx="2857500"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sp>
        <p:nvSpPr>
          <p:cNvPr id="28677" name="AutoShape 8" descr="2Q=="/>
          <p:cNvSpPr>
            <a:spLocks noChangeAspect="1" noChangeArrowheads="1"/>
          </p:cNvSpPr>
          <p:nvPr/>
        </p:nvSpPr>
        <p:spPr bwMode="auto">
          <a:xfrm>
            <a:off x="5419725" y="2857500"/>
            <a:ext cx="13525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spcBef>
                <a:spcPct val="50000"/>
              </a:spcBef>
            </a:pPr>
            <a:endParaRPr lang="en-US" dirty="0"/>
          </a:p>
        </p:txBody>
      </p:sp>
      <p:sp>
        <p:nvSpPr>
          <p:cNvPr id="11" name="Title 5"/>
          <p:cNvSpPr>
            <a:spLocks noGrp="1"/>
          </p:cNvSpPr>
          <p:nvPr>
            <p:ph type="title"/>
          </p:nvPr>
        </p:nvSpPr>
        <p:spPr/>
        <p:txBody>
          <a:bodyPr/>
          <a:lstStyle/>
          <a:p>
            <a:r>
              <a:rPr lang="en-US" dirty="0" smtClean="0"/>
              <a:t>RELATIONSHIP BETWEEN NON-SECURE ATTACHMENT AND SUBSTANCE USE </a:t>
            </a:r>
            <a:endParaRPr lang="en-GB" dirty="0"/>
          </a:p>
        </p:txBody>
      </p:sp>
      <p:sp>
        <p:nvSpPr>
          <p:cNvPr id="5" name="Rectangle 4"/>
          <p:cNvSpPr/>
          <p:nvPr/>
        </p:nvSpPr>
        <p:spPr>
          <a:xfrm>
            <a:off x="596900" y="6380200"/>
            <a:ext cx="11450938" cy="400110"/>
          </a:xfrm>
          <a:prstGeom prst="rect">
            <a:avLst/>
          </a:prstGeom>
        </p:spPr>
        <p:txBody>
          <a:bodyPr wrap="square">
            <a:spAutoFit/>
          </a:bodyPr>
          <a:lstStyle/>
          <a:p>
            <a:r>
              <a:rPr lang="en-US" sz="1000" dirty="0">
                <a:latin typeface="+mj-lt"/>
              </a:rPr>
              <a:t>Mayes, L., Truman, S. Substance abuse and parenting. in: M. Bornstein (Ed.) Handbook of parenting: Vol. 4. Social conditions and applied parenting. 2nd ed. Lawrence Erlbaum Associates, Mahwah, NJ; 2002:329–359.</a:t>
            </a:r>
            <a:r>
              <a:rPr lang="en-US" sz="1000" dirty="0" smtClean="0">
                <a:latin typeface="+mj-lt"/>
              </a:rPr>
              <a:t>; Suchman</a:t>
            </a:r>
            <a:r>
              <a:rPr lang="en-US" sz="1000" dirty="0">
                <a:latin typeface="+mj-lt"/>
              </a:rPr>
              <a:t>, Pajulo, DeCoste, &amp; Mayes, Volume 55, Issue </a:t>
            </a:r>
            <a:r>
              <a:rPr lang="en-US" sz="1000" dirty="0" smtClean="0">
                <a:latin typeface="+mj-lt"/>
              </a:rPr>
              <a:t>2 April </a:t>
            </a:r>
            <a:r>
              <a:rPr lang="en-US" sz="1000" dirty="0">
                <a:latin typeface="+mj-lt"/>
              </a:rPr>
              <a:t>2006 </a:t>
            </a:r>
            <a:r>
              <a:rPr lang="en-US" sz="1000" dirty="0" smtClean="0">
                <a:latin typeface="+mj-lt"/>
              </a:rPr>
              <a:t>Pages </a:t>
            </a:r>
            <a:r>
              <a:rPr lang="en-US" sz="1000" dirty="0">
                <a:latin typeface="+mj-lt"/>
              </a:rPr>
              <a:t>211–226 </a:t>
            </a:r>
            <a:r>
              <a:rPr lang="en-US" sz="1000" dirty="0" smtClean="0">
                <a:latin typeface="+mj-lt"/>
              </a:rPr>
              <a:t>2006; Pajulo, Suchman, Kalland, &amp; Mayes, 2006. </a:t>
            </a:r>
            <a:r>
              <a:rPr lang="en-US" sz="1000" dirty="0">
                <a:latin typeface="+mj-lt"/>
              </a:rPr>
              <a:t>Volume 27, Issue </a:t>
            </a:r>
            <a:r>
              <a:rPr lang="en-US" sz="1000" dirty="0" smtClean="0">
                <a:latin typeface="+mj-lt"/>
              </a:rPr>
              <a:t>5 September/October </a:t>
            </a:r>
            <a:r>
              <a:rPr lang="en-US" sz="1000" dirty="0">
                <a:latin typeface="+mj-lt"/>
              </a:rPr>
              <a:t>2006 </a:t>
            </a:r>
            <a:r>
              <a:rPr lang="en-US" sz="1000" dirty="0" smtClean="0">
                <a:latin typeface="+mj-lt"/>
              </a:rPr>
              <a:t>Pages </a:t>
            </a:r>
            <a:r>
              <a:rPr lang="en-US" sz="1000" dirty="0">
                <a:latin typeface="+mj-lt"/>
              </a:rPr>
              <a:t>448–465 </a:t>
            </a:r>
            <a:r>
              <a:rPr lang="en-US" sz="1000" dirty="0" smtClean="0">
                <a:latin typeface="+mj-lt"/>
              </a:rPr>
              <a:t>).</a:t>
            </a:r>
            <a:endParaRPr lang="en-US" sz="1000" dirty="0">
              <a:latin typeface="+mj-lt"/>
            </a:endParaRPr>
          </a:p>
        </p:txBody>
      </p:sp>
    </p:spTree>
    <p:extLst>
      <p:ext uri="{BB962C8B-B14F-4D97-AF65-F5344CB8AC3E}">
        <p14:creationId xmlns:p14="http://schemas.microsoft.com/office/powerpoint/2010/main" val="9809642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3030" y="1762757"/>
            <a:ext cx="3864428" cy="4724400"/>
          </a:xfrm>
        </p:spPr>
        <p:txBody>
          <a:bodyPr>
            <a:normAutofit/>
          </a:bodyPr>
          <a:lstStyle/>
          <a:p>
            <a:pPr>
              <a:buFont typeface="Wingdings" panose="05000000000000000000" pitchFamily="2" charset="2"/>
              <a:buChar char="§"/>
            </a:pPr>
            <a:r>
              <a:rPr lang="en-US" dirty="0" smtClean="0">
                <a:latin typeface="+mj-lt"/>
              </a:rPr>
              <a:t>The brain has a “bottom-up” organization</a:t>
            </a:r>
          </a:p>
          <a:p>
            <a:pPr>
              <a:spcAft>
                <a:spcPts val="1200"/>
              </a:spcAft>
              <a:buFont typeface="Wingdings" panose="05000000000000000000" pitchFamily="2" charset="2"/>
              <a:buChar char="§"/>
            </a:pPr>
            <a:r>
              <a:rPr lang="en-US" dirty="0">
                <a:latin typeface="+mj-lt"/>
              </a:rPr>
              <a:t>Neurons and </a:t>
            </a:r>
            <a:r>
              <a:rPr lang="en-US" dirty="0" smtClean="0">
                <a:latin typeface="+mj-lt"/>
              </a:rPr>
              <a:t>connections </a:t>
            </a:r>
            <a:r>
              <a:rPr lang="en-US" dirty="0">
                <a:latin typeface="+mj-lt"/>
              </a:rPr>
              <a:t>change in an activity-dependent fashion</a:t>
            </a:r>
          </a:p>
          <a:p>
            <a:pPr>
              <a:spcAft>
                <a:spcPts val="1200"/>
              </a:spcAft>
              <a:buFont typeface="Wingdings" panose="05000000000000000000" pitchFamily="2" charset="2"/>
              <a:buChar char="§"/>
            </a:pPr>
            <a:r>
              <a:rPr lang="en-US" dirty="0">
                <a:latin typeface="+mj-lt"/>
              </a:rPr>
              <a:t>This "use-dependent" development </a:t>
            </a:r>
            <a:endParaRPr lang="en-US" dirty="0" smtClean="0">
              <a:latin typeface="+mj-lt"/>
            </a:endParaRPr>
          </a:p>
          <a:p>
            <a:pPr>
              <a:buFont typeface="Wingdings" panose="05000000000000000000" pitchFamily="2" charset="2"/>
              <a:buChar char="§"/>
            </a:pPr>
            <a:r>
              <a:rPr lang="en-US" dirty="0" smtClean="0">
                <a:latin typeface="+mj-lt"/>
              </a:rPr>
              <a:t>The </a:t>
            </a:r>
            <a:r>
              <a:rPr lang="en-US" dirty="0">
                <a:latin typeface="+mj-lt"/>
              </a:rPr>
              <a:t>brain is most plastic (receptive to environmental input) in early </a:t>
            </a:r>
            <a:r>
              <a:rPr lang="en-US" dirty="0" smtClean="0">
                <a:latin typeface="+mj-lt"/>
              </a:rPr>
              <a:t>childhood</a:t>
            </a:r>
          </a:p>
          <a:p>
            <a:pPr>
              <a:buFont typeface="Wingdings" panose="05000000000000000000" pitchFamily="2" charset="2"/>
              <a:buChar char="§"/>
            </a:pPr>
            <a:r>
              <a:rPr lang="en-US" dirty="0">
                <a:latin typeface="+mj-lt"/>
              </a:rPr>
              <a:t>With trauma and neglect, the midbrain is overactive and grows in size while the limbic and cortical structures are stunted in growth</a:t>
            </a:r>
          </a:p>
          <a:p>
            <a:pPr>
              <a:buFont typeface="Wingdings" panose="05000000000000000000" pitchFamily="2" charset="2"/>
              <a:buChar char="§"/>
            </a:pPr>
            <a:endParaRPr lang="en-US" dirty="0"/>
          </a:p>
          <a:p>
            <a:pPr>
              <a:buFont typeface="Wingdings" panose="05000000000000000000" pitchFamily="2" charset="2"/>
              <a:buChar char="§"/>
            </a:pPr>
            <a:endParaRPr lang="en-US" dirty="0" smtClean="0"/>
          </a:p>
          <a:p>
            <a:pPr>
              <a:buFont typeface="Wingdings" panose="05000000000000000000" pitchFamily="2" charset="2"/>
              <a:buChar char="§"/>
            </a:pPr>
            <a:endParaRPr lang="en-GB" dirty="0"/>
          </a:p>
        </p:txBody>
      </p:sp>
      <p:pic>
        <p:nvPicPr>
          <p:cNvPr id="2" name="Picture 1" descr="Figure 05-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1249" y="1571169"/>
            <a:ext cx="4612931" cy="4072714"/>
          </a:xfrm>
          <a:prstGeom prst="rect">
            <a:avLst/>
          </a:prstGeom>
        </p:spPr>
      </p:pic>
      <p:sp>
        <p:nvSpPr>
          <p:cNvPr id="5" name="Title 5"/>
          <p:cNvSpPr>
            <a:spLocks noGrp="1"/>
          </p:cNvSpPr>
          <p:nvPr>
            <p:ph type="title"/>
          </p:nvPr>
        </p:nvSpPr>
        <p:spPr>
          <a:xfrm>
            <a:off x="846909" y="0"/>
            <a:ext cx="10058400" cy="1450757"/>
          </a:xfrm>
        </p:spPr>
        <p:txBody>
          <a:bodyPr/>
          <a:lstStyle/>
          <a:p>
            <a:r>
              <a:rPr lang="en-US" dirty="0" smtClean="0"/>
              <a:t>TRAUMA AND THE BRAIN</a:t>
            </a:r>
            <a:endParaRPr lang="en-GB" dirty="0"/>
          </a:p>
        </p:txBody>
      </p:sp>
      <p:pic>
        <p:nvPicPr>
          <p:cNvPr id="6" name="Picture 5" descr="Brain 02.png"/>
          <p:cNvPicPr>
            <a:picLocks noChangeAspect="1"/>
          </p:cNvPicPr>
          <p:nvPr/>
        </p:nvPicPr>
        <p:blipFill rotWithShape="1">
          <a:blip r:embed="rId4">
            <a:extLst>
              <a:ext uri="{28A0092B-C50C-407E-A947-70E740481C1C}">
                <a14:useLocalDpi xmlns:a14="http://schemas.microsoft.com/office/drawing/2010/main" val="0"/>
              </a:ext>
            </a:extLst>
          </a:blip>
          <a:srcRect t="2942" r="10540" b="2808"/>
          <a:stretch/>
        </p:blipFill>
        <p:spPr>
          <a:xfrm>
            <a:off x="8137113" y="1658255"/>
            <a:ext cx="4433711" cy="3598334"/>
          </a:xfrm>
          <a:prstGeom prst="rect">
            <a:avLst/>
          </a:prstGeom>
        </p:spPr>
      </p:pic>
      <p:sp>
        <p:nvSpPr>
          <p:cNvPr id="3" name="Rectangle 2"/>
          <p:cNvSpPr/>
          <p:nvPr/>
        </p:nvSpPr>
        <p:spPr>
          <a:xfrm>
            <a:off x="3336324" y="6425817"/>
            <a:ext cx="8612660" cy="400110"/>
          </a:xfrm>
          <a:prstGeom prst="rect">
            <a:avLst/>
          </a:prstGeom>
        </p:spPr>
        <p:txBody>
          <a:bodyPr wrap="square">
            <a:spAutoFit/>
          </a:bodyPr>
          <a:lstStyle/>
          <a:p>
            <a:r>
              <a:rPr lang="en-US" sz="1000" dirty="0" smtClean="0">
                <a:solidFill>
                  <a:schemeClr val="tx1">
                    <a:lumMod val="75000"/>
                    <a:lumOff val="25000"/>
                  </a:schemeClr>
                </a:solidFill>
                <a:latin typeface="+mj-lt"/>
              </a:rPr>
              <a:t>e.g., Perry</a:t>
            </a:r>
            <a:r>
              <a:rPr lang="en-US" sz="1000" dirty="0">
                <a:solidFill>
                  <a:schemeClr val="tx1">
                    <a:lumMod val="75000"/>
                    <a:lumOff val="25000"/>
                  </a:schemeClr>
                </a:solidFill>
                <a:latin typeface="+mj-lt"/>
              </a:rPr>
              <a:t>, B.D. (2001). Trauma and Terror in Childhood: The Neuropsychiatric Impact of Childhood </a:t>
            </a:r>
            <a:r>
              <a:rPr lang="en-US" sz="1000" dirty="0" smtClean="0">
                <a:solidFill>
                  <a:schemeClr val="tx1">
                    <a:lumMod val="75000"/>
                    <a:lumOff val="25000"/>
                  </a:schemeClr>
                </a:solidFill>
                <a:latin typeface="+mj-lt"/>
              </a:rPr>
              <a:t>Trauma  </a:t>
            </a:r>
            <a:r>
              <a:rPr lang="en-US" sz="1000" dirty="0">
                <a:solidFill>
                  <a:schemeClr val="tx1">
                    <a:lumMod val="75000"/>
                    <a:lumOff val="25000"/>
                  </a:schemeClr>
                </a:solidFill>
                <a:latin typeface="+mj-lt"/>
              </a:rPr>
              <a:t>In Ed., I. Schulz, S. </a:t>
            </a:r>
            <a:r>
              <a:rPr lang="en-US" sz="1000" dirty="0" err="1">
                <a:solidFill>
                  <a:schemeClr val="tx1">
                    <a:lumMod val="75000"/>
                    <a:lumOff val="25000"/>
                  </a:schemeClr>
                </a:solidFill>
                <a:latin typeface="+mj-lt"/>
              </a:rPr>
              <a:t>Carella</a:t>
            </a:r>
            <a:r>
              <a:rPr lang="en-US" sz="1000" dirty="0">
                <a:solidFill>
                  <a:schemeClr val="tx1">
                    <a:lumMod val="75000"/>
                    <a:lumOff val="25000"/>
                  </a:schemeClr>
                </a:solidFill>
                <a:latin typeface="+mj-lt"/>
              </a:rPr>
              <a:t> &amp; D.O. Brady (Eds.). </a:t>
            </a:r>
            <a:r>
              <a:rPr lang="en-US" sz="1000" i="1" dirty="0">
                <a:solidFill>
                  <a:schemeClr val="tx1">
                    <a:lumMod val="75000"/>
                    <a:lumOff val="25000"/>
                  </a:schemeClr>
                </a:solidFill>
                <a:latin typeface="+mj-lt"/>
              </a:rPr>
              <a:t>Handbook of Psychological Injuries: Evaluation, Treatment and Compensable  Damages</a:t>
            </a:r>
            <a:r>
              <a:rPr lang="en-US" sz="1000" dirty="0">
                <a:solidFill>
                  <a:schemeClr val="tx1">
                    <a:lumMod val="75000"/>
                    <a:lumOff val="25000"/>
                  </a:schemeClr>
                </a:solidFill>
                <a:latin typeface="+mj-lt"/>
              </a:rPr>
              <a:t>. American Bar Association Publishing. </a:t>
            </a:r>
          </a:p>
        </p:txBody>
      </p:sp>
    </p:spTree>
    <p:extLst>
      <p:ext uri="{BB962C8B-B14F-4D97-AF65-F5344CB8AC3E}">
        <p14:creationId xmlns:p14="http://schemas.microsoft.com/office/powerpoint/2010/main" val="2452798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0"/>
              </a:spcBef>
              <a:buNone/>
            </a:pPr>
            <a:endParaRPr lang="en-US" dirty="0" smtClean="0"/>
          </a:p>
          <a:p>
            <a:pPr marL="0" indent="0">
              <a:spcAft>
                <a:spcPts val="1200"/>
              </a:spcAft>
              <a:buClr>
                <a:srgbClr val="2F6673"/>
              </a:buClr>
              <a:buSzPct val="90000"/>
              <a:buNone/>
            </a:pPr>
            <a:endParaRPr lang="en-US" dirty="0" smtClean="0"/>
          </a:p>
          <a:p>
            <a:pPr marL="457200" indent="-457200">
              <a:spcAft>
                <a:spcPts val="1200"/>
              </a:spcAft>
              <a:buClr>
                <a:srgbClr val="2F6673"/>
              </a:buClr>
              <a:buSzPct val="90000"/>
              <a:buFont typeface="+mj-lt"/>
              <a:buAutoNum type="arabicParenR" startAt="3"/>
            </a:pPr>
            <a:endParaRPr lang="en-US" dirty="0"/>
          </a:p>
          <a:p>
            <a:pPr marL="457200" indent="-457200">
              <a:spcBef>
                <a:spcPts val="0"/>
              </a:spcBef>
              <a:buClr>
                <a:srgbClr val="2F6673"/>
              </a:buClr>
              <a:buSzPct val="90000"/>
              <a:buFont typeface="+mj-lt"/>
              <a:buAutoNum type="arabicParenR" startAt="2"/>
            </a:pPr>
            <a:endParaRPr lang="en-US" dirty="0" smtClean="0"/>
          </a:p>
          <a:p>
            <a:pPr marL="0" indent="0">
              <a:buNone/>
            </a:pPr>
            <a:endParaRPr lang="en-GB" dirty="0"/>
          </a:p>
        </p:txBody>
      </p:sp>
      <p:sp>
        <p:nvSpPr>
          <p:cNvPr id="4" name="Title 5"/>
          <p:cNvSpPr>
            <a:spLocks noGrp="1"/>
          </p:cNvSpPr>
          <p:nvPr>
            <p:ph type="title"/>
          </p:nvPr>
        </p:nvSpPr>
        <p:spPr/>
        <p:txBody>
          <a:bodyPr anchor="ctr"/>
          <a:lstStyle/>
          <a:p>
            <a:r>
              <a:rPr lang="en-US" dirty="0" smtClean="0"/>
              <a:t>PARENTING INTERVENTIONS</a:t>
            </a:r>
            <a:endParaRPr lang="en-GB" dirty="0"/>
          </a:p>
        </p:txBody>
      </p:sp>
      <p:sp>
        <p:nvSpPr>
          <p:cNvPr id="2" name="Rectangle 1"/>
          <p:cNvSpPr/>
          <p:nvPr/>
        </p:nvSpPr>
        <p:spPr>
          <a:xfrm>
            <a:off x="517358" y="1845734"/>
            <a:ext cx="11357485" cy="2749471"/>
          </a:xfrm>
          <a:prstGeom prst="rect">
            <a:avLst/>
          </a:prstGeom>
        </p:spPr>
        <p:txBody>
          <a:bodyPr wrap="square">
            <a:spAutoFit/>
          </a:bodyPr>
          <a:lstStyle/>
          <a:p>
            <a:pPr>
              <a:spcBef>
                <a:spcPts val="400"/>
              </a:spcBef>
              <a:spcAft>
                <a:spcPts val="1200"/>
              </a:spcAft>
            </a:pPr>
            <a:r>
              <a:rPr lang="en-US" sz="2200" dirty="0"/>
              <a:t>Parenting Interventions: Common Characteristics of Effective Parenting Programs</a:t>
            </a:r>
            <a:endParaRPr lang="en-US" dirty="0"/>
          </a:p>
          <a:p>
            <a:pPr>
              <a:spcBef>
                <a:spcPts val="400"/>
              </a:spcBef>
              <a:spcAft>
                <a:spcPts val="1200"/>
              </a:spcAft>
            </a:pPr>
            <a:r>
              <a:rPr lang="en-US" dirty="0"/>
              <a:t>Formal parenting interventions that are supported by research tend to have common characteristics, including:</a:t>
            </a:r>
          </a:p>
          <a:p>
            <a:pPr lvl="1">
              <a:spcBef>
                <a:spcPts val="400"/>
              </a:spcBef>
              <a:spcAft>
                <a:spcPts val="800"/>
              </a:spcAft>
            </a:pPr>
            <a:r>
              <a:rPr lang="en-US" sz="1900" dirty="0"/>
              <a:t>Behavioral parent training </a:t>
            </a:r>
          </a:p>
          <a:p>
            <a:pPr lvl="1">
              <a:spcBef>
                <a:spcPts val="400"/>
              </a:spcBef>
              <a:spcAft>
                <a:spcPts val="800"/>
              </a:spcAft>
            </a:pPr>
            <a:r>
              <a:rPr lang="en-US" sz="1900" dirty="0"/>
              <a:t>Skills training </a:t>
            </a:r>
          </a:p>
          <a:p>
            <a:pPr lvl="1">
              <a:spcBef>
                <a:spcPts val="400"/>
              </a:spcBef>
              <a:spcAft>
                <a:spcPts val="800"/>
              </a:spcAft>
            </a:pPr>
            <a:r>
              <a:rPr lang="en-US" sz="1900" dirty="0"/>
              <a:t>Family therapy</a:t>
            </a:r>
          </a:p>
          <a:p>
            <a:pPr lvl="1">
              <a:spcBef>
                <a:spcPts val="400"/>
              </a:spcBef>
              <a:spcAft>
                <a:spcPts val="800"/>
              </a:spcAft>
            </a:pPr>
            <a:r>
              <a:rPr lang="en-US" sz="1900" dirty="0"/>
              <a:t>In-home family support</a:t>
            </a:r>
          </a:p>
        </p:txBody>
      </p:sp>
    </p:spTree>
    <p:extLst>
      <p:ext uri="{BB962C8B-B14F-4D97-AF65-F5344CB8AC3E}">
        <p14:creationId xmlns:p14="http://schemas.microsoft.com/office/powerpoint/2010/main" val="4250521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8500" y="152400"/>
            <a:ext cx="10152063"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4800" kern="0" dirty="0" smtClean="0">
                <a:solidFill>
                  <a:schemeClr val="tx1">
                    <a:lumMod val="75000"/>
                    <a:lumOff val="25000"/>
                  </a:schemeClr>
                </a:solidFill>
                <a:cs typeface="Arial" panose="020B0604020202020204" pitchFamily="34" charset="0"/>
              </a:rPr>
              <a:t>OUTCOMES FROM UNC HORIZONS</a:t>
            </a:r>
            <a:endParaRPr lang="en-US" sz="4800" kern="0" dirty="0">
              <a:solidFill>
                <a:schemeClr val="tx1">
                  <a:lumMod val="75000"/>
                  <a:lumOff val="25000"/>
                </a:schemeClr>
              </a:solidFill>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562650463"/>
              </p:ext>
            </p:extLst>
          </p:nvPr>
        </p:nvGraphicFramePr>
        <p:xfrm>
          <a:off x="402706" y="1230283"/>
          <a:ext cx="5715461" cy="466775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5"/>
          <p:cNvSpPr txBox="1">
            <a:spLocks noChangeArrowheads="1"/>
          </p:cNvSpPr>
          <p:nvPr/>
        </p:nvSpPr>
        <p:spPr bwMode="auto">
          <a:xfrm>
            <a:off x="6384175" y="1681190"/>
            <a:ext cx="587432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eaLnBrk="0" fontAlgn="base" hangingPunct="0">
              <a:spcBef>
                <a:spcPct val="0"/>
              </a:spcBef>
              <a:spcAft>
                <a:spcPct val="0"/>
              </a:spcAft>
              <a:defRPr sz="1400">
                <a:solidFill>
                  <a:schemeClr val="tx1"/>
                </a:solidFill>
                <a:latin typeface="Arial" charset="0"/>
                <a:ea typeface="MS PGothic" pitchFamily="34" charset="-128"/>
              </a:defRPr>
            </a:lvl6pPr>
            <a:lvl7pPr marL="2971800" indent="-228600" eaLnBrk="0" fontAlgn="base" hangingPunct="0">
              <a:spcBef>
                <a:spcPct val="0"/>
              </a:spcBef>
              <a:spcAft>
                <a:spcPct val="0"/>
              </a:spcAft>
              <a:defRPr sz="1400">
                <a:solidFill>
                  <a:schemeClr val="tx1"/>
                </a:solidFill>
                <a:latin typeface="Arial" charset="0"/>
                <a:ea typeface="MS PGothic" pitchFamily="34" charset="-128"/>
              </a:defRPr>
            </a:lvl7pPr>
            <a:lvl8pPr marL="3429000" indent="-228600" eaLnBrk="0" fontAlgn="base" hangingPunct="0">
              <a:spcBef>
                <a:spcPct val="0"/>
              </a:spcBef>
              <a:spcAft>
                <a:spcPct val="0"/>
              </a:spcAft>
              <a:defRPr sz="1400">
                <a:solidFill>
                  <a:schemeClr val="tx1"/>
                </a:solidFill>
                <a:latin typeface="Arial" charset="0"/>
                <a:ea typeface="MS PGothic" pitchFamily="34" charset="-128"/>
              </a:defRPr>
            </a:lvl8pPr>
            <a:lvl9pPr marL="3886200" indent="-228600" eaLnBrk="0" fontAlgn="base" hangingPunct="0">
              <a:spcBef>
                <a:spcPct val="0"/>
              </a:spcBef>
              <a:spcAft>
                <a:spcPct val="0"/>
              </a:spcAft>
              <a:defRPr sz="1400">
                <a:solidFill>
                  <a:schemeClr val="tx1"/>
                </a:solidFill>
                <a:latin typeface="Arial" charset="0"/>
                <a:ea typeface="MS PGothic" pitchFamily="34" charset="-128"/>
              </a:defRPr>
            </a:lvl9pPr>
          </a:lstStyle>
          <a:p>
            <a:pPr eaLnBrk="1" hangingPunct="1">
              <a:defRPr/>
            </a:pPr>
            <a:r>
              <a:rPr lang="en-US" altLang="en-US" sz="1800" u="sng" dirty="0" smtClean="0">
                <a:solidFill>
                  <a:schemeClr val="tx1">
                    <a:lumMod val="75000"/>
                    <a:lumOff val="25000"/>
                  </a:schemeClr>
                </a:solidFill>
                <a:latin typeface="+mj-lt"/>
              </a:rPr>
              <a:t>Child Protective Service Involvement</a:t>
            </a:r>
            <a:r>
              <a:rPr lang="en-US" altLang="en-US" sz="1800" dirty="0" smtClean="0">
                <a:solidFill>
                  <a:schemeClr val="tx1">
                    <a:lumMod val="75000"/>
                    <a:lumOff val="25000"/>
                  </a:schemeClr>
                </a:solidFill>
                <a:latin typeface="+mj-lt"/>
              </a:rPr>
              <a:t>:</a:t>
            </a:r>
          </a:p>
          <a:p>
            <a:pPr marL="285750" indent="-285750" eaLnBrk="1" hangingPunct="1">
              <a:buFont typeface="Wingdings" panose="05000000000000000000" pitchFamily="2" charset="2"/>
              <a:buChar char="Ø"/>
              <a:defRPr/>
            </a:pPr>
            <a:r>
              <a:rPr lang="en-US" altLang="en-US" sz="1800" dirty="0" smtClean="0">
                <a:solidFill>
                  <a:schemeClr val="tx1">
                    <a:lumMod val="75000"/>
                    <a:lumOff val="25000"/>
                  </a:schemeClr>
                </a:solidFill>
                <a:latin typeface="+mj-lt"/>
              </a:rPr>
              <a:t>Outpatient women and children who complete the program: 75% of families had  positive changes (e.g., closed cases, children reunited) </a:t>
            </a:r>
          </a:p>
          <a:p>
            <a:pPr marL="285750" indent="-285750" eaLnBrk="1" hangingPunct="1">
              <a:buFont typeface="Wingdings" panose="05000000000000000000" pitchFamily="2" charset="2"/>
              <a:buChar char="Ø"/>
              <a:defRPr/>
            </a:pPr>
            <a:endParaRPr lang="en-US" altLang="en-US" sz="1800" dirty="0" smtClean="0">
              <a:solidFill>
                <a:schemeClr val="tx1">
                  <a:lumMod val="75000"/>
                  <a:lumOff val="25000"/>
                </a:schemeClr>
              </a:solidFill>
              <a:latin typeface="+mj-lt"/>
            </a:endParaRPr>
          </a:p>
          <a:p>
            <a:pPr eaLnBrk="1" hangingPunct="1">
              <a:defRPr/>
            </a:pPr>
            <a:endParaRPr lang="en-US" altLang="en-US" sz="1800" dirty="0" smtClean="0">
              <a:solidFill>
                <a:schemeClr val="tx1">
                  <a:lumMod val="75000"/>
                  <a:lumOff val="25000"/>
                </a:schemeClr>
              </a:solidFill>
              <a:latin typeface="+mj-lt"/>
            </a:endParaRPr>
          </a:p>
          <a:p>
            <a:pPr marL="285750" indent="-285750" eaLnBrk="1" hangingPunct="1">
              <a:buFont typeface="Wingdings" panose="05000000000000000000" pitchFamily="2" charset="2"/>
              <a:buChar char="Ø"/>
              <a:defRPr/>
            </a:pPr>
            <a:r>
              <a:rPr lang="en-US" altLang="en-US" sz="1800" dirty="0" smtClean="0">
                <a:solidFill>
                  <a:schemeClr val="tx1">
                    <a:lumMod val="75000"/>
                    <a:lumOff val="25000"/>
                  </a:schemeClr>
                </a:solidFill>
                <a:latin typeface="+mj-lt"/>
              </a:rPr>
              <a:t>Residential women and children </a:t>
            </a:r>
            <a:r>
              <a:rPr lang="en-US" altLang="en-US" sz="1800" dirty="0">
                <a:solidFill>
                  <a:schemeClr val="tx1">
                    <a:lumMod val="75000"/>
                    <a:lumOff val="25000"/>
                  </a:schemeClr>
                </a:solidFill>
                <a:latin typeface="+mj-lt"/>
              </a:rPr>
              <a:t>who complete the </a:t>
            </a:r>
            <a:r>
              <a:rPr lang="en-US" altLang="en-US" sz="1800" dirty="0" smtClean="0">
                <a:solidFill>
                  <a:schemeClr val="tx1">
                    <a:lumMod val="75000"/>
                    <a:lumOff val="25000"/>
                  </a:schemeClr>
                </a:solidFill>
                <a:latin typeface="+mj-lt"/>
              </a:rPr>
              <a:t>program: 95% of families with cases had positive changes (regained custody, cases closed)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Grp="1" noChangeArrowheads="1"/>
          </p:cNvSpPr>
          <p:nvPr>
            <p:ph idx="1"/>
          </p:nvPr>
        </p:nvSpPr>
        <p:spPr/>
        <p:txBody>
          <a:bodyPr/>
          <a:lstStyle/>
          <a:p>
            <a:pPr marL="0" indent="0">
              <a:spcAft>
                <a:spcPts val="300"/>
              </a:spcAft>
              <a:buNone/>
            </a:pPr>
            <a:r>
              <a:rPr lang="en-US" sz="2200" dirty="0"/>
              <a:t>Parenting Interventions</a:t>
            </a:r>
          </a:p>
          <a:p>
            <a:pPr marL="457200" indent="-457200">
              <a:spcAft>
                <a:spcPts val="300"/>
              </a:spcAft>
              <a:buClr>
                <a:srgbClr val="2F6673"/>
              </a:buClr>
              <a:buSzPct val="90000"/>
              <a:buFont typeface="+mj-lt"/>
              <a:buAutoNum type="arabicParenR"/>
            </a:pPr>
            <a:r>
              <a:rPr lang="en-US" dirty="0" smtClean="0"/>
              <a:t>Triple P (Positive Parenting Program) </a:t>
            </a:r>
          </a:p>
          <a:p>
            <a:pPr lvl="1">
              <a:spcAft>
                <a:spcPts val="300"/>
              </a:spcAft>
            </a:pPr>
            <a:r>
              <a:rPr lang="en-US" sz="2000" dirty="0"/>
              <a:t>Shown to work across cultures, socio-economic groups, and in all kinds of family structures</a:t>
            </a:r>
          </a:p>
        </p:txBody>
      </p:sp>
      <p:graphicFrame>
        <p:nvGraphicFramePr>
          <p:cNvPr id="5" name="Table 4"/>
          <p:cNvGraphicFramePr>
            <a:graphicFrameLocks noGrp="1"/>
          </p:cNvGraphicFramePr>
          <p:nvPr>
            <p:extLst/>
          </p:nvPr>
        </p:nvGraphicFramePr>
        <p:xfrm>
          <a:off x="1828801" y="3048000"/>
          <a:ext cx="8612997" cy="2971800"/>
        </p:xfrm>
        <a:graphic>
          <a:graphicData uri="http://schemas.openxmlformats.org/drawingml/2006/table">
            <a:tbl>
              <a:tblPr firstRow="1" firstCol="1" bandRow="1"/>
              <a:tblGrid>
                <a:gridCol w="8612997">
                  <a:extLst>
                    <a:ext uri="{9D8B030D-6E8A-4147-A177-3AD203B41FA5}">
                      <a16:colId xmlns:a16="http://schemas.microsoft.com/office/drawing/2014/main" val="20000"/>
                    </a:ext>
                  </a:extLst>
                </a:gridCol>
              </a:tblGrid>
              <a:tr h="381000">
                <a:tc>
                  <a:txBody>
                    <a:bodyPr/>
                    <a:lstStyle/>
                    <a:p>
                      <a:pPr marL="0" marR="0" algn="ctr">
                        <a:lnSpc>
                          <a:spcPct val="115000"/>
                        </a:lnSpc>
                        <a:spcBef>
                          <a:spcPts val="600"/>
                        </a:spcBef>
                        <a:spcAft>
                          <a:spcPts val="0"/>
                        </a:spcAft>
                      </a:pPr>
                      <a:r>
                        <a:rPr lang="en-US" sz="1500" b="1" dirty="0">
                          <a:solidFill>
                            <a:schemeClr val="bg1"/>
                          </a:solidFill>
                          <a:effectLst/>
                          <a:latin typeface="+mn-lt"/>
                          <a:ea typeface="Times New Roman" panose="02020603050405020304" pitchFamily="18" charset="0"/>
                          <a:cs typeface="Times New Roman" panose="02020603050405020304" pitchFamily="18" charset="0"/>
                        </a:rPr>
                        <a:t>Triple P: </a:t>
                      </a:r>
                      <a:r>
                        <a:rPr lang="en-US" sz="1500" b="1" dirty="0" smtClean="0">
                          <a:solidFill>
                            <a:schemeClr val="bg1"/>
                          </a:solidFill>
                          <a:effectLst/>
                          <a:latin typeface="+mn-lt"/>
                          <a:ea typeface="Times New Roman" panose="02020603050405020304" pitchFamily="18" charset="0"/>
                          <a:cs typeface="Times New Roman" panose="02020603050405020304" pitchFamily="18" charset="0"/>
                        </a:rPr>
                        <a:t>Positive Parenting Program 5 </a:t>
                      </a:r>
                      <a:r>
                        <a:rPr lang="en-US" sz="1500" b="1" dirty="0">
                          <a:solidFill>
                            <a:schemeClr val="bg1"/>
                          </a:solidFill>
                          <a:effectLst/>
                          <a:latin typeface="+mn-lt"/>
                          <a:ea typeface="Times New Roman" panose="02020603050405020304" pitchFamily="18" charset="0"/>
                          <a:cs typeface="Times New Roman" panose="02020603050405020304" pitchFamily="18" charset="0"/>
                        </a:rPr>
                        <a:t>Steps to Positive Parenting</a:t>
                      </a:r>
                      <a:endParaRPr lang="en-US" sz="1500" b="1" dirty="0">
                        <a:solidFill>
                          <a:schemeClr val="bg1"/>
                        </a:solidFill>
                        <a:effectLst/>
                        <a:latin typeface="+mn-lt"/>
                        <a:ea typeface="Calibri" panose="020F0502020204030204" pitchFamily="34" charset="0"/>
                        <a:cs typeface="Times New Roman" panose="02020603050405020304" pitchFamily="18" charset="0"/>
                      </a:endParaRPr>
                    </a:p>
                  </a:txBody>
                  <a:tcPr marL="64440" marR="6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572">
                        <a:alpha val="85000"/>
                      </a:srgbClr>
                    </a:solidFill>
                  </a:tcPr>
                </a:tc>
                <a:extLst>
                  <a:ext uri="{0D108BD9-81ED-4DB2-BD59-A6C34878D82A}">
                    <a16:rowId xmlns:a16="http://schemas.microsoft.com/office/drawing/2014/main" val="10000"/>
                  </a:ext>
                </a:extLst>
              </a:tr>
              <a:tr h="2590800">
                <a:tc>
                  <a:txBody>
                    <a:bodyPr/>
                    <a:lstStyle/>
                    <a:p>
                      <a:pPr marL="0" marR="0" lvl="0" indent="0">
                        <a:lnSpc>
                          <a:spcPct val="50000"/>
                        </a:lnSpc>
                        <a:spcBef>
                          <a:spcPts val="0"/>
                        </a:spcBef>
                        <a:spcAft>
                          <a:spcPts val="0"/>
                        </a:spcAft>
                        <a:buFont typeface="+mj-lt"/>
                        <a:buNone/>
                        <a:tabLst>
                          <a:tab pos="228600" algn="l"/>
                        </a:tabLst>
                      </a:pPr>
                      <a:endParaRPr lang="en-US" sz="1200" b="1" dirty="0" smtClean="0">
                        <a:effectLst/>
                        <a:latin typeface="+mn-lt"/>
                        <a:ea typeface="Times New Roman" panose="02020603050405020304" pitchFamily="18" charset="0"/>
                        <a:cs typeface="Times New Roman" panose="02020603050405020304" pitchFamily="18" charset="0"/>
                      </a:endParaRPr>
                    </a:p>
                    <a:p>
                      <a:pPr marL="269875" marR="0" lvl="0" indent="-269875">
                        <a:lnSpc>
                          <a:spcPct val="100000"/>
                        </a:lnSpc>
                        <a:spcBef>
                          <a:spcPts val="600"/>
                        </a:spcBef>
                        <a:spcAft>
                          <a:spcPts val="1000"/>
                        </a:spcAft>
                        <a:buFont typeface="+mj-lt"/>
                        <a:buAutoNum type="arabicPeriod"/>
                        <a:tabLst>
                          <a:tab pos="228600" algn="l"/>
                        </a:tabLst>
                      </a:pPr>
                      <a:r>
                        <a:rPr lang="en-US" sz="1300" b="1" dirty="0" smtClean="0">
                          <a:effectLst/>
                          <a:latin typeface="+mn-lt"/>
                          <a:ea typeface="Times New Roman" panose="02020603050405020304" pitchFamily="18" charset="0"/>
                          <a:cs typeface="Times New Roman" panose="02020603050405020304" pitchFamily="18" charset="0"/>
                        </a:rPr>
                        <a:t>Create </a:t>
                      </a:r>
                      <a:r>
                        <a:rPr lang="en-US" sz="1300" b="1" dirty="0">
                          <a:effectLst/>
                          <a:latin typeface="+mn-lt"/>
                          <a:ea typeface="Times New Roman" panose="02020603050405020304" pitchFamily="18" charset="0"/>
                          <a:cs typeface="Times New Roman" panose="02020603050405020304" pitchFamily="18" charset="0"/>
                        </a:rPr>
                        <a:t>a safe, interesting environment (keep children busy so that they do not misbehave; give them access to interesting, safe activities) </a:t>
                      </a:r>
                      <a:endParaRPr lang="en-US" sz="1300" b="1" dirty="0">
                        <a:effectLst/>
                        <a:latin typeface="+mn-lt"/>
                        <a:ea typeface="Calibri" panose="020F0502020204030204" pitchFamily="34" charset="0"/>
                        <a:cs typeface="Times New Roman" panose="02020603050405020304" pitchFamily="18" charset="0"/>
                      </a:endParaRPr>
                    </a:p>
                    <a:p>
                      <a:pPr marL="269875" marR="0" lvl="0" indent="-269875">
                        <a:lnSpc>
                          <a:spcPct val="100000"/>
                        </a:lnSpc>
                        <a:spcBef>
                          <a:spcPts val="0"/>
                        </a:spcBef>
                        <a:spcAft>
                          <a:spcPts val="1000"/>
                        </a:spcAft>
                        <a:buFont typeface="+mj-lt"/>
                        <a:buAutoNum type="arabicPeriod"/>
                        <a:tabLst>
                          <a:tab pos="228600" algn="l"/>
                        </a:tabLst>
                      </a:pPr>
                      <a:r>
                        <a:rPr lang="en-US" sz="1300" b="1" dirty="0">
                          <a:effectLst/>
                          <a:latin typeface="+mn-lt"/>
                          <a:ea typeface="Times New Roman" panose="02020603050405020304" pitchFamily="18" charset="0"/>
                          <a:cs typeface="Times New Roman" panose="02020603050405020304" pitchFamily="18" charset="0"/>
                        </a:rPr>
                        <a:t>Have a positive learning environment (praise children when they do things you like; be affectionate; speak nicely; share your experiences with them) </a:t>
                      </a:r>
                      <a:endParaRPr lang="en-US" sz="1300" b="1" dirty="0">
                        <a:effectLst/>
                        <a:latin typeface="+mn-lt"/>
                        <a:ea typeface="Calibri" panose="020F0502020204030204" pitchFamily="34" charset="0"/>
                        <a:cs typeface="Times New Roman" panose="02020603050405020304" pitchFamily="18" charset="0"/>
                      </a:endParaRPr>
                    </a:p>
                    <a:p>
                      <a:pPr marL="269875" marR="0" lvl="0" indent="-269875">
                        <a:lnSpc>
                          <a:spcPct val="100000"/>
                        </a:lnSpc>
                        <a:spcBef>
                          <a:spcPts val="0"/>
                        </a:spcBef>
                        <a:spcAft>
                          <a:spcPts val="1000"/>
                        </a:spcAft>
                        <a:buFont typeface="+mj-lt"/>
                        <a:buAutoNum type="arabicPeriod"/>
                        <a:tabLst>
                          <a:tab pos="228600" algn="l"/>
                        </a:tabLst>
                      </a:pPr>
                      <a:r>
                        <a:rPr lang="en-US" sz="1300" b="1" dirty="0">
                          <a:effectLst/>
                          <a:latin typeface="+mn-lt"/>
                          <a:ea typeface="Times New Roman" panose="02020603050405020304" pitchFamily="18" charset="0"/>
                          <a:cs typeface="Times New Roman" panose="02020603050405020304" pitchFamily="18" charset="0"/>
                        </a:rPr>
                        <a:t>Use assertive discipline (set clear rules, be consistent, and use age-appropriate consequences; praise good behavior). </a:t>
                      </a:r>
                      <a:endParaRPr lang="en-US" sz="1300" b="1" dirty="0">
                        <a:effectLst/>
                        <a:latin typeface="+mn-lt"/>
                        <a:ea typeface="Calibri" panose="020F0502020204030204" pitchFamily="34" charset="0"/>
                        <a:cs typeface="Times New Roman" panose="02020603050405020304" pitchFamily="18" charset="0"/>
                      </a:endParaRPr>
                    </a:p>
                    <a:p>
                      <a:pPr marL="269875" marR="0" lvl="0" indent="-269875">
                        <a:lnSpc>
                          <a:spcPct val="100000"/>
                        </a:lnSpc>
                        <a:spcBef>
                          <a:spcPts val="0"/>
                        </a:spcBef>
                        <a:spcAft>
                          <a:spcPts val="1000"/>
                        </a:spcAft>
                        <a:buFont typeface="+mj-lt"/>
                        <a:buAutoNum type="arabicPeriod"/>
                        <a:tabLst>
                          <a:tab pos="228600" algn="l"/>
                        </a:tabLst>
                      </a:pPr>
                      <a:r>
                        <a:rPr lang="en-US" sz="1300" b="1" dirty="0">
                          <a:effectLst/>
                          <a:latin typeface="+mn-lt"/>
                          <a:ea typeface="Times New Roman" panose="02020603050405020304" pitchFamily="18" charset="0"/>
                          <a:cs typeface="Times New Roman" panose="02020603050405020304" pitchFamily="18" charset="0"/>
                        </a:rPr>
                        <a:t>Have realistic expectations (don’t expect more or less than your kids are capable of doing, and remember that everyone makes mistakes- no one is perfect). </a:t>
                      </a:r>
                      <a:endParaRPr lang="en-US" sz="1300" b="1" dirty="0">
                        <a:effectLst/>
                        <a:latin typeface="+mn-lt"/>
                        <a:ea typeface="Calibri" panose="020F0502020204030204" pitchFamily="34" charset="0"/>
                        <a:cs typeface="Times New Roman" panose="02020603050405020304" pitchFamily="18" charset="0"/>
                      </a:endParaRPr>
                    </a:p>
                    <a:p>
                      <a:pPr marL="269875" marR="0" lvl="0" indent="-269875">
                        <a:lnSpc>
                          <a:spcPct val="100000"/>
                        </a:lnSpc>
                        <a:spcBef>
                          <a:spcPts val="0"/>
                        </a:spcBef>
                        <a:spcAft>
                          <a:spcPts val="0"/>
                        </a:spcAft>
                        <a:buFont typeface="+mj-lt"/>
                        <a:buAutoNum type="arabicPeriod"/>
                        <a:tabLst>
                          <a:tab pos="228600" algn="l"/>
                        </a:tabLst>
                      </a:pPr>
                      <a:r>
                        <a:rPr lang="en-US" sz="1300" b="1" dirty="0">
                          <a:effectLst/>
                          <a:latin typeface="+mn-lt"/>
                          <a:ea typeface="Times New Roman" panose="02020603050405020304" pitchFamily="18" charset="0"/>
                          <a:cs typeface="Times New Roman" panose="02020603050405020304" pitchFamily="18" charset="0"/>
                        </a:rPr>
                        <a:t>Take care of yourself as a parent (talk to other parents, exercise, take breaks, etc.</a:t>
                      </a:r>
                      <a:r>
                        <a:rPr lang="en-US" sz="1300" b="1" dirty="0" smtClean="0">
                          <a:effectLst/>
                          <a:latin typeface="+mn-lt"/>
                          <a:ea typeface="Times New Roman" panose="02020603050405020304" pitchFamily="18" charset="0"/>
                          <a:cs typeface="Times New Roman" panose="02020603050405020304" pitchFamily="18" charset="0"/>
                        </a:rPr>
                        <a:t>)</a:t>
                      </a:r>
                      <a:endParaRPr lang="en-US" sz="1200" b="1" dirty="0">
                        <a:effectLst/>
                        <a:latin typeface="+mn-lt"/>
                        <a:ea typeface="Calibri" panose="020F0502020204030204" pitchFamily="34" charset="0"/>
                        <a:cs typeface="Times New Roman" panose="02020603050405020304" pitchFamily="18" charset="0"/>
                      </a:endParaRPr>
                    </a:p>
                  </a:txBody>
                  <a:tcPr marL="64440" marR="644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5000"/>
                      </a:schemeClr>
                    </a:solidFill>
                  </a:tcPr>
                </a:tc>
                <a:extLst>
                  <a:ext uri="{0D108BD9-81ED-4DB2-BD59-A6C34878D82A}">
                    <a16:rowId xmlns:a16="http://schemas.microsoft.com/office/drawing/2014/main" val="10001"/>
                  </a:ext>
                </a:extLst>
              </a:tr>
            </a:tbl>
          </a:graphicData>
        </a:graphic>
      </p:graphicFrame>
      <p:sp>
        <p:nvSpPr>
          <p:cNvPr id="6" name="Title 5"/>
          <p:cNvSpPr>
            <a:spLocks noGrp="1"/>
          </p:cNvSpPr>
          <p:nvPr>
            <p:ph type="title"/>
          </p:nvPr>
        </p:nvSpPr>
        <p:spPr/>
        <p:txBody>
          <a:bodyPr anchor="ctr"/>
          <a:lstStyle/>
          <a:p>
            <a:r>
              <a:rPr lang="en-US" dirty="0" smtClean="0"/>
              <a:t>IMPROVING ATTACHMENT TO BREAK THE CYCLE</a:t>
            </a:r>
            <a:endParaRPr lang="en-GB" dirty="0"/>
          </a:p>
        </p:txBody>
      </p:sp>
    </p:spTree>
    <p:extLst>
      <p:ext uri="{BB962C8B-B14F-4D97-AF65-F5344CB8AC3E}">
        <p14:creationId xmlns:p14="http://schemas.microsoft.com/office/powerpoint/2010/main" val="195725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3701</TotalTime>
  <Words>1954</Words>
  <Application>Microsoft Office PowerPoint</Application>
  <PresentationFormat>Widescreen</PresentationFormat>
  <Paragraphs>181</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ＭＳ Ｐゴシック</vt:lpstr>
      <vt:lpstr>ＭＳ Ｐゴシック</vt:lpstr>
      <vt:lpstr>Arial</vt:lpstr>
      <vt:lpstr>Calibri</vt:lpstr>
      <vt:lpstr>Calibri Light</vt:lpstr>
      <vt:lpstr>Symbol</vt:lpstr>
      <vt:lpstr>Times New Roman</vt:lpstr>
      <vt:lpstr>Wingdings</vt:lpstr>
      <vt:lpstr>Retrospect</vt:lpstr>
      <vt:lpstr>Treatment Together</vt:lpstr>
      <vt:lpstr>ATTACHMENT THEORY</vt:lpstr>
      <vt:lpstr>UNDERSTANDING ATTACHMENT</vt:lpstr>
      <vt:lpstr>ATTACHMENT STYLES</vt:lpstr>
      <vt:lpstr>RELATIONSHIP BETWEEN NON-SECURE ATTACHMENT AND SUBSTANCE USE </vt:lpstr>
      <vt:lpstr>TRAUMA AND THE BRAIN</vt:lpstr>
      <vt:lpstr>PARENTING INTERVENTIONS</vt:lpstr>
      <vt:lpstr>PowerPoint Presentation</vt:lpstr>
      <vt:lpstr>IMPROVING ATTACHMENT TO BREAK THE CYCLE</vt:lpstr>
      <vt:lpstr>PowerPoint Presentation</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 Horizons</dc:title>
  <dc:creator>Mary Elizabeth Entwistle</dc:creator>
  <cp:lastModifiedBy>Momand, Abdul Subor</cp:lastModifiedBy>
  <cp:revision>91</cp:revision>
  <dcterms:created xsi:type="dcterms:W3CDTF">2015-09-30T15:58:20Z</dcterms:created>
  <dcterms:modified xsi:type="dcterms:W3CDTF">2019-05-29T16:00:49Z</dcterms:modified>
</cp:coreProperties>
</file>