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84" r:id="rId1"/>
  </p:sldMasterIdLst>
  <p:notesMasterIdLst>
    <p:notesMasterId r:id="rId11"/>
  </p:notesMasterIdLst>
  <p:sldIdLst>
    <p:sldId id="261" r:id="rId2"/>
    <p:sldId id="265" r:id="rId3"/>
    <p:sldId id="266" r:id="rId4"/>
    <p:sldId id="267" r:id="rId5"/>
    <p:sldId id="268" r:id="rId6"/>
    <p:sldId id="269" r:id="rId7"/>
    <p:sldId id="264" r:id="rId8"/>
    <p:sldId id="270" r:id="rId9"/>
    <p:sldId id="27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Nunito" panose="020B0604020202020204" charset="0"/>
      <p:regular r:id="rId16"/>
      <p:bold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90" d="100"/>
          <a:sy n="90" d="100"/>
        </p:scale>
        <p:origin x="3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8A3FE-8BAF-469E-AA7C-24A257705386}" type="datetimeFigureOut">
              <a:rPr lang="es-AR" smtClean="0"/>
              <a:t>30/7/2019</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406C-AFCA-4752-A187-3364177F7E4F}" type="slidenum">
              <a:rPr lang="es-AR" smtClean="0"/>
              <a:t>‹#›</a:t>
            </a:fld>
            <a:endParaRPr lang="es-AR"/>
          </a:p>
        </p:txBody>
      </p:sp>
    </p:spTree>
    <p:extLst>
      <p:ext uri="{BB962C8B-B14F-4D97-AF65-F5344CB8AC3E}">
        <p14:creationId xmlns:p14="http://schemas.microsoft.com/office/powerpoint/2010/main" val="258439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Titulo de Presentación">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BE772EE-A84E-426B-AC98-8F69E228C1BE}"/>
              </a:ext>
            </a:extLst>
          </p:cNvPr>
          <p:cNvPicPr>
            <a:picLocks noChangeAspect="1"/>
          </p:cNvPicPr>
          <p:nvPr userDrawn="1"/>
        </p:nvPicPr>
        <p:blipFill>
          <a:blip r:embed="rId2"/>
          <a:stretch>
            <a:fillRect/>
          </a:stretch>
        </p:blipFill>
        <p:spPr>
          <a:xfrm>
            <a:off x="3018354" y="4313083"/>
            <a:ext cx="6155291" cy="1538824"/>
          </a:xfrm>
          <a:prstGeom prst="rect">
            <a:avLst/>
          </a:prstGeom>
          <a:effectLst/>
        </p:spPr>
      </p:pic>
      <p:cxnSp>
        <p:nvCxnSpPr>
          <p:cNvPr id="10" name="Conector recto 9">
            <a:extLst>
              <a:ext uri="{FF2B5EF4-FFF2-40B4-BE49-F238E27FC236}">
                <a16:creationId xmlns:a16="http://schemas.microsoft.com/office/drawing/2014/main" id="{040F207F-9701-4109-9DC0-91E69823C8DF}"/>
              </a:ext>
            </a:extLst>
          </p:cNvPr>
          <p:cNvCxnSpPr>
            <a:cxnSpLocks/>
          </p:cNvCxnSpPr>
          <p:nvPr userDrawn="1"/>
        </p:nvCxnSpPr>
        <p:spPr>
          <a:xfrm>
            <a:off x="831850" y="3819832"/>
            <a:ext cx="10515600" cy="0"/>
          </a:xfrm>
          <a:prstGeom prst="line">
            <a:avLst/>
          </a:prstGeom>
          <a:ln w="2540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FE12D84-F214-470B-A6BB-729A10CFC863}"/>
              </a:ext>
            </a:extLst>
          </p:cNvPr>
          <p:cNvSpPr>
            <a:spLocks noGrp="1"/>
          </p:cNvSpPr>
          <p:nvPr>
            <p:ph type="title" hasCustomPrompt="1"/>
          </p:nvPr>
        </p:nvSpPr>
        <p:spPr>
          <a:xfrm>
            <a:off x="831850" y="777522"/>
            <a:ext cx="10515600" cy="2593397"/>
          </a:xfrm>
        </p:spPr>
        <p:txBody>
          <a:bodyPr anchor="ctr" anchorCtr="0"/>
          <a:lstStyle>
            <a:lvl1pPr algn="ctr">
              <a:defRPr sz="6000">
                <a:solidFill>
                  <a:schemeClr val="accent1"/>
                </a:solidFill>
              </a:defRPr>
            </a:lvl1pPr>
          </a:lstStyle>
          <a:p>
            <a:r>
              <a:rPr lang="es-ES" dirty="0"/>
              <a:t>Haga clic para modificar el título de la presentación</a:t>
            </a:r>
            <a:endParaRPr lang="en-US" dirty="0"/>
          </a:p>
        </p:txBody>
      </p:sp>
    </p:spTree>
    <p:extLst>
      <p:ext uri="{BB962C8B-B14F-4D97-AF65-F5344CB8AC3E}">
        <p14:creationId xmlns:p14="http://schemas.microsoft.com/office/powerpoint/2010/main" val="105615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F49474D-9248-493C-85AB-EBBD0C34B2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0" y="2238375"/>
            <a:ext cx="9525000" cy="2381250"/>
          </a:xfrm>
          <a:prstGeom prst="rect">
            <a:avLst/>
          </a:prstGeom>
        </p:spPr>
      </p:pic>
      <p:pic>
        <p:nvPicPr>
          <p:cNvPr id="9" name="Imagen 8">
            <a:extLst>
              <a:ext uri="{FF2B5EF4-FFF2-40B4-BE49-F238E27FC236}">
                <a16:creationId xmlns:a16="http://schemas.microsoft.com/office/drawing/2014/main" id="{CF3F6A04-DACB-4F8F-B6AE-C15BF6B0F73D}"/>
              </a:ext>
            </a:extLst>
          </p:cNvPr>
          <p:cNvPicPr>
            <a:picLocks noChangeAspect="1"/>
          </p:cNvPicPr>
          <p:nvPr userDrawn="1"/>
        </p:nvPicPr>
        <p:blipFill>
          <a:blip r:embed="rId3"/>
          <a:stretch>
            <a:fillRect/>
          </a:stretch>
        </p:blipFill>
        <p:spPr>
          <a:xfrm>
            <a:off x="851104" y="6068961"/>
            <a:ext cx="2373131" cy="593283"/>
          </a:xfrm>
          <a:prstGeom prst="rect">
            <a:avLst/>
          </a:prstGeom>
          <a:effectLst/>
        </p:spPr>
      </p:pic>
      <p:sp>
        <p:nvSpPr>
          <p:cNvPr id="10" name="Slide Number Placeholder 5">
            <a:extLst>
              <a:ext uri="{FF2B5EF4-FFF2-40B4-BE49-F238E27FC236}">
                <a16:creationId xmlns:a16="http://schemas.microsoft.com/office/drawing/2014/main" id="{AD31F4CE-C871-4DCF-8DD9-68077E67544C}"/>
              </a:ext>
            </a:extLst>
          </p:cNvPr>
          <p:cNvSpPr>
            <a:spLocks noGrp="1"/>
          </p:cNvSpPr>
          <p:nvPr>
            <p:ph type="sldNum" sz="quarter" idx="4"/>
          </p:nvPr>
        </p:nvSpPr>
        <p:spPr>
          <a:xfrm>
            <a:off x="9086300" y="6194122"/>
            <a:ext cx="2267107" cy="365125"/>
          </a:xfrm>
          <a:prstGeom prst="rect">
            <a:avLst/>
          </a:prstGeom>
        </p:spPr>
        <p:txBody>
          <a:bodyPr vert="horz" lIns="91440" tIns="45720" rIns="91440" bIns="45720" rtlCol="0" anchor="ctr"/>
          <a:lstStyle>
            <a:lvl1pPr algn="r">
              <a:defRPr sz="1600">
                <a:solidFill>
                  <a:schemeClr val="tx1"/>
                </a:solidFill>
              </a:defRPr>
            </a:lvl1pPr>
          </a:lstStyle>
          <a:p>
            <a:fld id="{0F1556C4-DFC3-4611-A7CC-780699185E26}" type="slidenum">
              <a:rPr lang="es-ES" smtClean="0"/>
              <a:pPr/>
              <a:t>‹#›</a:t>
            </a:fld>
            <a:endParaRPr lang="es-ES" dirty="0"/>
          </a:p>
        </p:txBody>
      </p:sp>
      <p:cxnSp>
        <p:nvCxnSpPr>
          <p:cNvPr id="11" name="Conector recto 10">
            <a:extLst>
              <a:ext uri="{FF2B5EF4-FFF2-40B4-BE49-F238E27FC236}">
                <a16:creationId xmlns:a16="http://schemas.microsoft.com/office/drawing/2014/main" id="{883BD831-DB00-4327-8904-75C96E46FFFA}"/>
              </a:ext>
            </a:extLst>
          </p:cNvPr>
          <p:cNvCxnSpPr>
            <a:cxnSpLocks/>
          </p:cNvCxnSpPr>
          <p:nvPr userDrawn="1"/>
        </p:nvCxnSpPr>
        <p:spPr>
          <a:xfrm>
            <a:off x="838200" y="591410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9788" y="457200"/>
            <a:ext cx="3932237" cy="1600200"/>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los estilos de texto del patrón</a:t>
            </a:r>
          </a:p>
        </p:txBody>
      </p:sp>
    </p:spTree>
    <p:extLst>
      <p:ext uri="{BB962C8B-B14F-4D97-AF65-F5344CB8AC3E}">
        <p14:creationId xmlns:p14="http://schemas.microsoft.com/office/powerpoint/2010/main" val="354949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CB59243-D3A1-4420-9318-00A5F4C5D4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0" y="2238375"/>
            <a:ext cx="9525000" cy="2381250"/>
          </a:xfrm>
          <a:prstGeom prst="rect">
            <a:avLst/>
          </a:prstGeom>
        </p:spPr>
      </p:pic>
      <p:pic>
        <p:nvPicPr>
          <p:cNvPr id="9" name="Imagen 8">
            <a:extLst>
              <a:ext uri="{FF2B5EF4-FFF2-40B4-BE49-F238E27FC236}">
                <a16:creationId xmlns:a16="http://schemas.microsoft.com/office/drawing/2014/main" id="{4331409C-F76D-4E2F-B4F9-D66D6D6E40E9}"/>
              </a:ext>
            </a:extLst>
          </p:cNvPr>
          <p:cNvPicPr>
            <a:picLocks noChangeAspect="1"/>
          </p:cNvPicPr>
          <p:nvPr userDrawn="1"/>
        </p:nvPicPr>
        <p:blipFill>
          <a:blip r:embed="rId3"/>
          <a:stretch>
            <a:fillRect/>
          </a:stretch>
        </p:blipFill>
        <p:spPr>
          <a:xfrm>
            <a:off x="851104" y="6068961"/>
            <a:ext cx="2373131" cy="593283"/>
          </a:xfrm>
          <a:prstGeom prst="rect">
            <a:avLst/>
          </a:prstGeom>
          <a:effectLst/>
        </p:spPr>
      </p:pic>
      <p:sp>
        <p:nvSpPr>
          <p:cNvPr id="10" name="Slide Number Placeholder 5">
            <a:extLst>
              <a:ext uri="{FF2B5EF4-FFF2-40B4-BE49-F238E27FC236}">
                <a16:creationId xmlns:a16="http://schemas.microsoft.com/office/drawing/2014/main" id="{5FB93DED-77FC-4178-BEB7-C831907BE1EC}"/>
              </a:ext>
            </a:extLst>
          </p:cNvPr>
          <p:cNvSpPr>
            <a:spLocks noGrp="1"/>
          </p:cNvSpPr>
          <p:nvPr>
            <p:ph type="sldNum" sz="quarter" idx="4"/>
          </p:nvPr>
        </p:nvSpPr>
        <p:spPr>
          <a:xfrm>
            <a:off x="9086300" y="6194122"/>
            <a:ext cx="2267107" cy="365125"/>
          </a:xfrm>
          <a:prstGeom prst="rect">
            <a:avLst/>
          </a:prstGeom>
        </p:spPr>
        <p:txBody>
          <a:bodyPr vert="horz" lIns="91440" tIns="45720" rIns="91440" bIns="45720" rtlCol="0" anchor="ctr"/>
          <a:lstStyle>
            <a:lvl1pPr algn="r">
              <a:defRPr sz="1600">
                <a:solidFill>
                  <a:schemeClr val="tx1"/>
                </a:solidFill>
              </a:defRPr>
            </a:lvl1pPr>
          </a:lstStyle>
          <a:p>
            <a:fld id="{0F1556C4-DFC3-4611-A7CC-780699185E26}" type="slidenum">
              <a:rPr lang="es-ES" smtClean="0"/>
              <a:pPr/>
              <a:t>‹#›</a:t>
            </a:fld>
            <a:endParaRPr lang="es-ES" dirty="0"/>
          </a:p>
        </p:txBody>
      </p:sp>
      <p:cxnSp>
        <p:nvCxnSpPr>
          <p:cNvPr id="11" name="Conector recto 10">
            <a:extLst>
              <a:ext uri="{FF2B5EF4-FFF2-40B4-BE49-F238E27FC236}">
                <a16:creationId xmlns:a16="http://schemas.microsoft.com/office/drawing/2014/main" id="{6A6D692C-E8A7-40EB-89A0-69BCF808992C}"/>
              </a:ext>
            </a:extLst>
          </p:cNvPr>
          <p:cNvCxnSpPr>
            <a:cxnSpLocks/>
          </p:cNvCxnSpPr>
          <p:nvPr userDrawn="1"/>
        </p:nvCxnSpPr>
        <p:spPr>
          <a:xfrm>
            <a:off x="838200" y="591410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9788" y="457200"/>
            <a:ext cx="3932237" cy="1600200"/>
          </a:xfrm>
        </p:spPr>
        <p:txBody>
          <a:bodyPr anchor="b"/>
          <a:lstStyle>
            <a:lvl1pPr>
              <a:defRPr sz="320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los estilos de texto del patrón</a:t>
            </a:r>
          </a:p>
        </p:txBody>
      </p:sp>
    </p:spTree>
    <p:extLst>
      <p:ext uri="{BB962C8B-B14F-4D97-AF65-F5344CB8AC3E}">
        <p14:creationId xmlns:p14="http://schemas.microsoft.com/office/powerpoint/2010/main" val="30901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ítulo y Subtítulo">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5979664-1219-4C38-B32C-9C05876241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0" y="2238375"/>
            <a:ext cx="9525000" cy="2381250"/>
          </a:xfrm>
          <a:prstGeom prst="rect">
            <a:avLst/>
          </a:prstGeom>
        </p:spPr>
      </p:pic>
      <p:pic>
        <p:nvPicPr>
          <p:cNvPr id="12" name="Imagen 11">
            <a:extLst>
              <a:ext uri="{FF2B5EF4-FFF2-40B4-BE49-F238E27FC236}">
                <a16:creationId xmlns:a16="http://schemas.microsoft.com/office/drawing/2014/main" id="{AD21782B-BBB5-451F-9836-4AF5EA8E1B25}"/>
              </a:ext>
            </a:extLst>
          </p:cNvPr>
          <p:cNvPicPr>
            <a:picLocks noChangeAspect="1"/>
          </p:cNvPicPr>
          <p:nvPr userDrawn="1"/>
        </p:nvPicPr>
        <p:blipFill>
          <a:blip r:embed="rId3"/>
          <a:stretch>
            <a:fillRect/>
          </a:stretch>
        </p:blipFill>
        <p:spPr>
          <a:xfrm>
            <a:off x="851104" y="6068961"/>
            <a:ext cx="2373131" cy="593283"/>
          </a:xfrm>
          <a:prstGeom prst="rect">
            <a:avLst/>
          </a:prstGeom>
          <a:effectLst/>
        </p:spPr>
      </p:pic>
      <p:sp>
        <p:nvSpPr>
          <p:cNvPr id="13" name="Slide Number Placeholder 5">
            <a:extLst>
              <a:ext uri="{FF2B5EF4-FFF2-40B4-BE49-F238E27FC236}">
                <a16:creationId xmlns:a16="http://schemas.microsoft.com/office/drawing/2014/main" id="{5BBA8ECD-CF2A-4CEB-AF38-366A57CFC481}"/>
              </a:ext>
            </a:extLst>
          </p:cNvPr>
          <p:cNvSpPr>
            <a:spLocks noGrp="1"/>
          </p:cNvSpPr>
          <p:nvPr>
            <p:ph type="sldNum" sz="quarter" idx="4"/>
          </p:nvPr>
        </p:nvSpPr>
        <p:spPr>
          <a:xfrm>
            <a:off x="9086300" y="6194122"/>
            <a:ext cx="2267107" cy="365125"/>
          </a:xfrm>
          <a:prstGeom prst="rect">
            <a:avLst/>
          </a:prstGeom>
        </p:spPr>
        <p:txBody>
          <a:bodyPr vert="horz" lIns="91440" tIns="45720" rIns="91440" bIns="45720" rtlCol="0" anchor="ctr"/>
          <a:lstStyle>
            <a:lvl1pPr algn="r">
              <a:defRPr sz="1600">
                <a:solidFill>
                  <a:schemeClr val="tx1"/>
                </a:solidFill>
              </a:defRPr>
            </a:lvl1pPr>
          </a:lstStyle>
          <a:p>
            <a:fld id="{0F1556C4-DFC3-4611-A7CC-780699185E26}" type="slidenum">
              <a:rPr lang="es-ES" smtClean="0"/>
              <a:pPr/>
              <a:t>‹#›</a:t>
            </a:fld>
            <a:endParaRPr lang="es-ES" dirty="0"/>
          </a:p>
        </p:txBody>
      </p:sp>
      <p:cxnSp>
        <p:nvCxnSpPr>
          <p:cNvPr id="14" name="Conector recto 13">
            <a:extLst>
              <a:ext uri="{FF2B5EF4-FFF2-40B4-BE49-F238E27FC236}">
                <a16:creationId xmlns:a16="http://schemas.microsoft.com/office/drawing/2014/main" id="{C82FC9C3-802B-48D1-96E8-61BE9077392D}"/>
              </a:ext>
            </a:extLst>
          </p:cNvPr>
          <p:cNvCxnSpPr>
            <a:cxnSpLocks/>
          </p:cNvCxnSpPr>
          <p:nvPr userDrawn="1"/>
        </p:nvCxnSpPr>
        <p:spPr>
          <a:xfrm>
            <a:off x="838200" y="591410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Tree>
    <p:extLst>
      <p:ext uri="{BB962C8B-B14F-4D97-AF65-F5344CB8AC3E}">
        <p14:creationId xmlns:p14="http://schemas.microsoft.com/office/powerpoint/2010/main" val="23717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textos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A5C972F-1EE7-413B-9665-AFB7E0CF8C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0" y="2238375"/>
            <a:ext cx="9525000" cy="2381250"/>
          </a:xfrm>
          <a:prstGeom prst="rect">
            <a:avLst/>
          </a:prstGeom>
        </p:spPr>
      </p:pic>
      <p:pic>
        <p:nvPicPr>
          <p:cNvPr id="8" name="Imagen 7">
            <a:extLst>
              <a:ext uri="{FF2B5EF4-FFF2-40B4-BE49-F238E27FC236}">
                <a16:creationId xmlns:a16="http://schemas.microsoft.com/office/drawing/2014/main" id="{84307DA3-B23B-460D-845A-AA5176445344}"/>
              </a:ext>
            </a:extLst>
          </p:cNvPr>
          <p:cNvPicPr>
            <a:picLocks noChangeAspect="1"/>
          </p:cNvPicPr>
          <p:nvPr userDrawn="1"/>
        </p:nvPicPr>
        <p:blipFill>
          <a:blip r:embed="rId3"/>
          <a:stretch>
            <a:fillRect/>
          </a:stretch>
        </p:blipFill>
        <p:spPr>
          <a:xfrm>
            <a:off x="851104" y="6068961"/>
            <a:ext cx="2373131" cy="593283"/>
          </a:xfrm>
          <a:prstGeom prst="rect">
            <a:avLst/>
          </a:prstGeom>
          <a:effectLst/>
        </p:spPr>
      </p:pic>
      <p:sp>
        <p:nvSpPr>
          <p:cNvPr id="9" name="Slide Number Placeholder 5">
            <a:extLst>
              <a:ext uri="{FF2B5EF4-FFF2-40B4-BE49-F238E27FC236}">
                <a16:creationId xmlns:a16="http://schemas.microsoft.com/office/drawing/2014/main" id="{A443D7C4-6397-45F8-B062-0CF31BA88381}"/>
              </a:ext>
            </a:extLst>
          </p:cNvPr>
          <p:cNvSpPr>
            <a:spLocks noGrp="1"/>
          </p:cNvSpPr>
          <p:nvPr>
            <p:ph type="sldNum" sz="quarter" idx="4"/>
          </p:nvPr>
        </p:nvSpPr>
        <p:spPr>
          <a:xfrm>
            <a:off x="9086300" y="6194122"/>
            <a:ext cx="2267107" cy="365125"/>
          </a:xfrm>
          <a:prstGeom prst="rect">
            <a:avLst/>
          </a:prstGeom>
        </p:spPr>
        <p:txBody>
          <a:bodyPr vert="horz" lIns="91440" tIns="45720" rIns="91440" bIns="45720" rtlCol="0" anchor="ctr"/>
          <a:lstStyle>
            <a:lvl1pPr algn="r">
              <a:defRPr sz="1600">
                <a:solidFill>
                  <a:schemeClr val="tx1"/>
                </a:solidFill>
              </a:defRPr>
            </a:lvl1pPr>
          </a:lstStyle>
          <a:p>
            <a:fld id="{0F1556C4-DFC3-4611-A7CC-780699185E26}" type="slidenum">
              <a:rPr lang="es-ES" smtClean="0"/>
              <a:pPr/>
              <a:t>‹#›</a:t>
            </a:fld>
            <a:endParaRPr lang="es-ES" dirty="0"/>
          </a:p>
        </p:txBody>
      </p:sp>
      <p:cxnSp>
        <p:nvCxnSpPr>
          <p:cNvPr id="10" name="Conector recto 9">
            <a:extLst>
              <a:ext uri="{FF2B5EF4-FFF2-40B4-BE49-F238E27FC236}">
                <a16:creationId xmlns:a16="http://schemas.microsoft.com/office/drawing/2014/main" id="{AA99DECA-CD03-4C0A-84C5-ADD9BFB139DF}"/>
              </a:ext>
            </a:extLst>
          </p:cNvPr>
          <p:cNvCxnSpPr>
            <a:cxnSpLocks/>
          </p:cNvCxnSpPr>
          <p:nvPr userDrawn="1"/>
        </p:nvCxnSpPr>
        <p:spPr>
          <a:xfrm>
            <a:off x="838200" y="591410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825625"/>
            <a:ext cx="10515600" cy="4088472"/>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2" name="Title 1"/>
          <p:cNvSpPr>
            <a:spLocks noGrp="1"/>
          </p:cNvSpPr>
          <p:nvPr>
            <p:ph type="title"/>
          </p:nvPr>
        </p:nvSpPr>
        <p:spPr>
          <a:xfrm>
            <a:off x="838200" y="339367"/>
            <a:ext cx="10515600" cy="1325563"/>
          </a:xfrm>
        </p:spPr>
        <p:txBody>
          <a:bodyPr/>
          <a:lstStyle/>
          <a:p>
            <a:r>
              <a:rPr lang="es-ES" dirty="0"/>
              <a:t>Haga clic para modificar el estilo de título del patrón</a:t>
            </a:r>
            <a:endParaRPr lang="en-US" dirty="0"/>
          </a:p>
        </p:txBody>
      </p:sp>
    </p:spTree>
    <p:extLst>
      <p:ext uri="{BB962C8B-B14F-4D97-AF65-F5344CB8AC3E}">
        <p14:creationId xmlns:p14="http://schemas.microsoft.com/office/powerpoint/2010/main" val="149007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24981F7-EF52-4090-978A-C768A796C0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0" y="2238375"/>
            <a:ext cx="9525000" cy="2381250"/>
          </a:xfrm>
          <a:prstGeom prst="rect">
            <a:avLst/>
          </a:prstGeom>
        </p:spPr>
      </p:pic>
      <p:sp>
        <p:nvSpPr>
          <p:cNvPr id="2" name="Title 1"/>
          <p:cNvSpPr>
            <a:spLocks noGrp="1"/>
          </p:cNvSpPr>
          <p:nvPr>
            <p:ph type="title"/>
          </p:nvPr>
        </p:nvSpPr>
        <p:spPr>
          <a:xfrm>
            <a:off x="831850" y="1187218"/>
            <a:ext cx="10515600" cy="2852737"/>
          </a:xfrm>
        </p:spPr>
        <p:txBody>
          <a:bodyPr anchor="ctr"/>
          <a:lstStyle>
            <a:lvl1pPr algn="ctr">
              <a:defRPr sz="60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1850" y="406694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los estilos de texto del patrón</a:t>
            </a:r>
          </a:p>
        </p:txBody>
      </p:sp>
    </p:spTree>
    <p:extLst>
      <p:ext uri="{BB962C8B-B14F-4D97-AF65-F5344CB8AC3E}">
        <p14:creationId xmlns:p14="http://schemas.microsoft.com/office/powerpoint/2010/main" val="194574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DD2E333-858A-4266-A068-6A62D5D69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0" y="2238375"/>
            <a:ext cx="9525000" cy="2381250"/>
          </a:xfrm>
          <a:prstGeom prst="rect">
            <a:avLst/>
          </a:prstGeom>
        </p:spPr>
      </p:pic>
      <p:pic>
        <p:nvPicPr>
          <p:cNvPr id="9" name="Imagen 8">
            <a:extLst>
              <a:ext uri="{FF2B5EF4-FFF2-40B4-BE49-F238E27FC236}">
                <a16:creationId xmlns:a16="http://schemas.microsoft.com/office/drawing/2014/main" id="{82CFBCA4-8B4C-4062-9936-E607E8D34337}"/>
              </a:ext>
            </a:extLst>
          </p:cNvPr>
          <p:cNvPicPr>
            <a:picLocks noChangeAspect="1"/>
          </p:cNvPicPr>
          <p:nvPr userDrawn="1"/>
        </p:nvPicPr>
        <p:blipFill>
          <a:blip r:embed="rId3"/>
          <a:stretch>
            <a:fillRect/>
          </a:stretch>
        </p:blipFill>
        <p:spPr>
          <a:xfrm>
            <a:off x="851104" y="6068961"/>
            <a:ext cx="2373131" cy="593283"/>
          </a:xfrm>
          <a:prstGeom prst="rect">
            <a:avLst/>
          </a:prstGeom>
          <a:effectLst/>
        </p:spPr>
      </p:pic>
      <p:sp>
        <p:nvSpPr>
          <p:cNvPr id="10" name="Slide Number Placeholder 5">
            <a:extLst>
              <a:ext uri="{FF2B5EF4-FFF2-40B4-BE49-F238E27FC236}">
                <a16:creationId xmlns:a16="http://schemas.microsoft.com/office/drawing/2014/main" id="{2381F9BB-CA3C-412B-8CC1-594B2F41B720}"/>
              </a:ext>
            </a:extLst>
          </p:cNvPr>
          <p:cNvSpPr>
            <a:spLocks noGrp="1"/>
          </p:cNvSpPr>
          <p:nvPr>
            <p:ph type="sldNum" sz="quarter" idx="4"/>
          </p:nvPr>
        </p:nvSpPr>
        <p:spPr>
          <a:xfrm>
            <a:off x="9086300" y="6194122"/>
            <a:ext cx="2267107" cy="365125"/>
          </a:xfrm>
          <a:prstGeom prst="rect">
            <a:avLst/>
          </a:prstGeom>
        </p:spPr>
        <p:txBody>
          <a:bodyPr vert="horz" lIns="91440" tIns="45720" rIns="91440" bIns="45720" rtlCol="0" anchor="ctr"/>
          <a:lstStyle>
            <a:lvl1pPr algn="r">
              <a:defRPr sz="1600">
                <a:solidFill>
                  <a:schemeClr val="tx1"/>
                </a:solidFill>
              </a:defRPr>
            </a:lvl1pPr>
          </a:lstStyle>
          <a:p>
            <a:fld id="{0F1556C4-DFC3-4611-A7CC-780699185E26}" type="slidenum">
              <a:rPr lang="es-ES" smtClean="0"/>
              <a:pPr/>
              <a:t>‹#›</a:t>
            </a:fld>
            <a:endParaRPr lang="es-ES" dirty="0"/>
          </a:p>
        </p:txBody>
      </p:sp>
      <p:cxnSp>
        <p:nvCxnSpPr>
          <p:cNvPr id="11" name="Conector recto 10">
            <a:extLst>
              <a:ext uri="{FF2B5EF4-FFF2-40B4-BE49-F238E27FC236}">
                <a16:creationId xmlns:a16="http://schemas.microsoft.com/office/drawing/2014/main" id="{5189C98D-3CC7-4B3C-88A3-15A5DCBCAE79}"/>
              </a:ext>
            </a:extLst>
          </p:cNvPr>
          <p:cNvCxnSpPr>
            <a:cxnSpLocks/>
          </p:cNvCxnSpPr>
          <p:nvPr userDrawn="1"/>
        </p:nvCxnSpPr>
        <p:spPr>
          <a:xfrm>
            <a:off x="838200" y="591410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088468"/>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172200" y="1825625"/>
            <a:ext cx="5181600" cy="4088468"/>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411662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4DB7F0F-E702-4782-A60D-5AE6016DFE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0" y="2238375"/>
            <a:ext cx="9525000" cy="2381250"/>
          </a:xfrm>
          <a:prstGeom prst="rect">
            <a:avLst/>
          </a:prstGeom>
        </p:spPr>
      </p:pic>
      <p:pic>
        <p:nvPicPr>
          <p:cNvPr id="11" name="Imagen 10">
            <a:extLst>
              <a:ext uri="{FF2B5EF4-FFF2-40B4-BE49-F238E27FC236}">
                <a16:creationId xmlns:a16="http://schemas.microsoft.com/office/drawing/2014/main" id="{BB095FF3-C53F-4307-B81A-14667A61BD73}"/>
              </a:ext>
            </a:extLst>
          </p:cNvPr>
          <p:cNvPicPr>
            <a:picLocks noChangeAspect="1"/>
          </p:cNvPicPr>
          <p:nvPr userDrawn="1"/>
        </p:nvPicPr>
        <p:blipFill>
          <a:blip r:embed="rId3"/>
          <a:stretch>
            <a:fillRect/>
          </a:stretch>
        </p:blipFill>
        <p:spPr>
          <a:xfrm>
            <a:off x="851104" y="6068961"/>
            <a:ext cx="2373131" cy="593283"/>
          </a:xfrm>
          <a:prstGeom prst="rect">
            <a:avLst/>
          </a:prstGeom>
          <a:effectLst/>
        </p:spPr>
      </p:pic>
      <p:sp>
        <p:nvSpPr>
          <p:cNvPr id="12" name="Slide Number Placeholder 5">
            <a:extLst>
              <a:ext uri="{FF2B5EF4-FFF2-40B4-BE49-F238E27FC236}">
                <a16:creationId xmlns:a16="http://schemas.microsoft.com/office/drawing/2014/main" id="{E3873F8E-B31B-470A-BF02-BBBF55B44113}"/>
              </a:ext>
            </a:extLst>
          </p:cNvPr>
          <p:cNvSpPr>
            <a:spLocks noGrp="1"/>
          </p:cNvSpPr>
          <p:nvPr>
            <p:ph type="sldNum" sz="quarter" idx="10"/>
          </p:nvPr>
        </p:nvSpPr>
        <p:spPr>
          <a:xfrm>
            <a:off x="9086300" y="6194122"/>
            <a:ext cx="2267107" cy="365125"/>
          </a:xfrm>
          <a:prstGeom prst="rect">
            <a:avLst/>
          </a:prstGeom>
        </p:spPr>
        <p:txBody>
          <a:bodyPr vert="horz" lIns="91440" tIns="45720" rIns="91440" bIns="45720" rtlCol="0" anchor="ctr"/>
          <a:lstStyle>
            <a:lvl1pPr algn="r">
              <a:defRPr sz="1600">
                <a:solidFill>
                  <a:schemeClr val="tx1"/>
                </a:solidFill>
              </a:defRPr>
            </a:lvl1pPr>
          </a:lstStyle>
          <a:p>
            <a:fld id="{0F1556C4-DFC3-4611-A7CC-780699185E26}" type="slidenum">
              <a:rPr lang="es-ES" smtClean="0"/>
              <a:pPr/>
              <a:t>‹#›</a:t>
            </a:fld>
            <a:endParaRPr lang="es-ES" dirty="0"/>
          </a:p>
        </p:txBody>
      </p:sp>
      <p:cxnSp>
        <p:nvCxnSpPr>
          <p:cNvPr id="13" name="Conector recto 12">
            <a:extLst>
              <a:ext uri="{FF2B5EF4-FFF2-40B4-BE49-F238E27FC236}">
                <a16:creationId xmlns:a16="http://schemas.microsoft.com/office/drawing/2014/main" id="{C3214584-F337-4168-964A-08527262CABA}"/>
              </a:ext>
            </a:extLst>
          </p:cNvPr>
          <p:cNvCxnSpPr>
            <a:cxnSpLocks/>
          </p:cNvCxnSpPr>
          <p:nvPr userDrawn="1"/>
        </p:nvCxnSpPr>
        <p:spPr>
          <a:xfrm>
            <a:off x="838200" y="591410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los estilos de texto del patrón</a:t>
            </a:r>
          </a:p>
        </p:txBody>
      </p:sp>
      <p:sp>
        <p:nvSpPr>
          <p:cNvPr id="4" name="Content Placeholder 3"/>
          <p:cNvSpPr>
            <a:spLocks noGrp="1"/>
          </p:cNvSpPr>
          <p:nvPr>
            <p:ph sz="half" idx="2"/>
          </p:nvPr>
        </p:nvSpPr>
        <p:spPr>
          <a:xfrm>
            <a:off x="839788" y="2505075"/>
            <a:ext cx="5157787" cy="340902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los estilos de texto del patrón</a:t>
            </a:r>
          </a:p>
        </p:txBody>
      </p:sp>
      <p:sp>
        <p:nvSpPr>
          <p:cNvPr id="6" name="Content Placeholder 5"/>
          <p:cNvSpPr>
            <a:spLocks noGrp="1"/>
          </p:cNvSpPr>
          <p:nvPr>
            <p:ph sz="quarter" idx="4"/>
          </p:nvPr>
        </p:nvSpPr>
        <p:spPr>
          <a:xfrm>
            <a:off x="6172200" y="2505075"/>
            <a:ext cx="5183188" cy="3409025"/>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160970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pic>
        <p:nvPicPr>
          <p:cNvPr id="6" name="Imagen 5">
            <a:extLst>
              <a:ext uri="{FF2B5EF4-FFF2-40B4-BE49-F238E27FC236}">
                <a16:creationId xmlns:a16="http://schemas.microsoft.com/office/drawing/2014/main" id="{7939E07D-A7E6-43B1-8827-87EBBFAB19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0" y="2238375"/>
            <a:ext cx="9525000" cy="2381250"/>
          </a:xfrm>
          <a:prstGeom prst="rect">
            <a:avLst/>
          </a:prstGeom>
        </p:spPr>
      </p:pic>
      <p:pic>
        <p:nvPicPr>
          <p:cNvPr id="7" name="Imagen 6">
            <a:extLst>
              <a:ext uri="{FF2B5EF4-FFF2-40B4-BE49-F238E27FC236}">
                <a16:creationId xmlns:a16="http://schemas.microsoft.com/office/drawing/2014/main" id="{AE17C35F-F87F-48B1-8D55-7290B70AAA22}"/>
              </a:ext>
            </a:extLst>
          </p:cNvPr>
          <p:cNvPicPr>
            <a:picLocks noChangeAspect="1"/>
          </p:cNvPicPr>
          <p:nvPr userDrawn="1"/>
        </p:nvPicPr>
        <p:blipFill>
          <a:blip r:embed="rId3"/>
          <a:stretch>
            <a:fillRect/>
          </a:stretch>
        </p:blipFill>
        <p:spPr>
          <a:xfrm>
            <a:off x="851104" y="6068961"/>
            <a:ext cx="2373131" cy="593283"/>
          </a:xfrm>
          <a:prstGeom prst="rect">
            <a:avLst/>
          </a:prstGeom>
          <a:effectLst/>
        </p:spPr>
      </p:pic>
      <p:sp>
        <p:nvSpPr>
          <p:cNvPr id="8" name="Slide Number Placeholder 5">
            <a:extLst>
              <a:ext uri="{FF2B5EF4-FFF2-40B4-BE49-F238E27FC236}">
                <a16:creationId xmlns:a16="http://schemas.microsoft.com/office/drawing/2014/main" id="{F015C1FB-ED75-4E09-B78B-DF12317D046F}"/>
              </a:ext>
            </a:extLst>
          </p:cNvPr>
          <p:cNvSpPr>
            <a:spLocks noGrp="1"/>
          </p:cNvSpPr>
          <p:nvPr>
            <p:ph type="sldNum" sz="quarter" idx="4"/>
          </p:nvPr>
        </p:nvSpPr>
        <p:spPr>
          <a:xfrm>
            <a:off x="9086300" y="6194122"/>
            <a:ext cx="2267107" cy="365125"/>
          </a:xfrm>
          <a:prstGeom prst="rect">
            <a:avLst/>
          </a:prstGeom>
        </p:spPr>
        <p:txBody>
          <a:bodyPr vert="horz" lIns="91440" tIns="45720" rIns="91440" bIns="45720" rtlCol="0" anchor="ctr"/>
          <a:lstStyle>
            <a:lvl1pPr algn="r">
              <a:defRPr sz="1600">
                <a:solidFill>
                  <a:schemeClr val="tx1"/>
                </a:solidFill>
              </a:defRPr>
            </a:lvl1pPr>
          </a:lstStyle>
          <a:p>
            <a:fld id="{0F1556C4-DFC3-4611-A7CC-780699185E26}" type="slidenum">
              <a:rPr lang="es-ES" smtClean="0"/>
              <a:pPr/>
              <a:t>‹#›</a:t>
            </a:fld>
            <a:endParaRPr lang="es-ES" dirty="0"/>
          </a:p>
        </p:txBody>
      </p:sp>
      <p:cxnSp>
        <p:nvCxnSpPr>
          <p:cNvPr id="9" name="Conector recto 8">
            <a:extLst>
              <a:ext uri="{FF2B5EF4-FFF2-40B4-BE49-F238E27FC236}">
                <a16:creationId xmlns:a16="http://schemas.microsoft.com/office/drawing/2014/main" id="{7F669D3B-0172-41B6-9EE7-3DC0DEED22DB}"/>
              </a:ext>
            </a:extLst>
          </p:cNvPr>
          <p:cNvCxnSpPr>
            <a:cxnSpLocks/>
          </p:cNvCxnSpPr>
          <p:nvPr userDrawn="1"/>
        </p:nvCxnSpPr>
        <p:spPr>
          <a:xfrm>
            <a:off x="838200" y="591410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71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Marca de agua. Vacía">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513FBE-53F9-4548-9642-06432F717A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0" y="2238375"/>
            <a:ext cx="9525000" cy="2381250"/>
          </a:xfrm>
          <a:prstGeom prst="rect">
            <a:avLst/>
          </a:prstGeom>
        </p:spPr>
      </p:pic>
    </p:spTree>
    <p:extLst>
      <p:ext uri="{BB962C8B-B14F-4D97-AF65-F5344CB8AC3E}">
        <p14:creationId xmlns:p14="http://schemas.microsoft.com/office/powerpoint/2010/main" val="302370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arca de agua y pie. Vacía">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513FBE-53F9-4548-9642-06432F717A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0" y="2238375"/>
            <a:ext cx="9525000" cy="2381250"/>
          </a:xfrm>
          <a:prstGeom prst="rect">
            <a:avLst/>
          </a:prstGeom>
        </p:spPr>
      </p:pic>
      <p:pic>
        <p:nvPicPr>
          <p:cNvPr id="6" name="Imagen 5">
            <a:extLst>
              <a:ext uri="{FF2B5EF4-FFF2-40B4-BE49-F238E27FC236}">
                <a16:creationId xmlns:a16="http://schemas.microsoft.com/office/drawing/2014/main" id="{D0BBB76B-2304-49D7-96D0-8113B4AAB376}"/>
              </a:ext>
            </a:extLst>
          </p:cNvPr>
          <p:cNvPicPr>
            <a:picLocks noChangeAspect="1"/>
          </p:cNvPicPr>
          <p:nvPr userDrawn="1"/>
        </p:nvPicPr>
        <p:blipFill>
          <a:blip r:embed="rId3"/>
          <a:stretch>
            <a:fillRect/>
          </a:stretch>
        </p:blipFill>
        <p:spPr>
          <a:xfrm>
            <a:off x="851104" y="6068961"/>
            <a:ext cx="2373131" cy="593283"/>
          </a:xfrm>
          <a:prstGeom prst="rect">
            <a:avLst/>
          </a:prstGeom>
          <a:effectLst/>
        </p:spPr>
      </p:pic>
      <p:sp>
        <p:nvSpPr>
          <p:cNvPr id="7" name="Slide Number Placeholder 5">
            <a:extLst>
              <a:ext uri="{FF2B5EF4-FFF2-40B4-BE49-F238E27FC236}">
                <a16:creationId xmlns:a16="http://schemas.microsoft.com/office/drawing/2014/main" id="{8CAEAA73-2B87-49BD-865B-40D928B3928E}"/>
              </a:ext>
            </a:extLst>
          </p:cNvPr>
          <p:cNvSpPr>
            <a:spLocks noGrp="1"/>
          </p:cNvSpPr>
          <p:nvPr>
            <p:ph type="sldNum" sz="quarter" idx="4"/>
          </p:nvPr>
        </p:nvSpPr>
        <p:spPr>
          <a:xfrm>
            <a:off x="9086300" y="6194122"/>
            <a:ext cx="2267107" cy="365125"/>
          </a:xfrm>
          <a:prstGeom prst="rect">
            <a:avLst/>
          </a:prstGeom>
        </p:spPr>
        <p:txBody>
          <a:bodyPr vert="horz" lIns="91440" tIns="45720" rIns="91440" bIns="45720" rtlCol="0" anchor="ctr"/>
          <a:lstStyle>
            <a:lvl1pPr algn="r">
              <a:defRPr sz="1600">
                <a:solidFill>
                  <a:schemeClr val="tx1"/>
                </a:solidFill>
              </a:defRPr>
            </a:lvl1pPr>
          </a:lstStyle>
          <a:p>
            <a:fld id="{0F1556C4-DFC3-4611-A7CC-780699185E26}" type="slidenum">
              <a:rPr lang="es-ES" smtClean="0"/>
              <a:pPr/>
              <a:t>‹#›</a:t>
            </a:fld>
            <a:endParaRPr lang="es-ES" dirty="0"/>
          </a:p>
        </p:txBody>
      </p:sp>
      <p:cxnSp>
        <p:nvCxnSpPr>
          <p:cNvPr id="8" name="Conector recto 7">
            <a:extLst>
              <a:ext uri="{FF2B5EF4-FFF2-40B4-BE49-F238E27FC236}">
                <a16:creationId xmlns:a16="http://schemas.microsoft.com/office/drawing/2014/main" id="{784FD6AB-3D64-4F3F-BCD6-EFC1CB5D97C0}"/>
              </a:ext>
            </a:extLst>
          </p:cNvPr>
          <p:cNvCxnSpPr>
            <a:cxnSpLocks/>
          </p:cNvCxnSpPr>
          <p:nvPr userDrawn="1"/>
        </p:nvCxnSpPr>
        <p:spPr>
          <a:xfrm>
            <a:off x="838200" y="5914100"/>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94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66000">
              <a:srgbClr val="D7D2CD">
                <a:lumMod val="30000"/>
                <a:lumOff val="70000"/>
              </a:srgbClr>
            </a:gs>
            <a:gs pos="100000">
              <a:srgbClr val="D7D2CD"/>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F1556C4-DFC3-4611-A7CC-780699185E26}" type="slidenum">
              <a:rPr lang="es-ES" smtClean="0"/>
              <a:pPr/>
              <a:t>‹#›</a:t>
            </a:fld>
            <a:endParaRPr lang="es-ES"/>
          </a:p>
        </p:txBody>
      </p:sp>
    </p:spTree>
    <p:extLst>
      <p:ext uri="{BB962C8B-B14F-4D97-AF65-F5344CB8AC3E}">
        <p14:creationId xmlns:p14="http://schemas.microsoft.com/office/powerpoint/2010/main" val="457475420"/>
      </p:ext>
    </p:extLst>
  </p:cSld>
  <p:clrMap bg1="lt1" tx1="dk1" bg2="lt2" tx2="dk2" accent1="accent1" accent2="accent2" accent3="accent3" accent4="accent4" accent5="accent5" accent6="accent6" hlink="hlink" folHlink="folHlink"/>
  <p:sldLayoutIdLst>
    <p:sldLayoutId id="2147483710" r:id="rId1"/>
    <p:sldLayoutId id="2147483685" r:id="rId2"/>
    <p:sldLayoutId id="2147483686" r:id="rId3"/>
    <p:sldLayoutId id="2147483687" r:id="rId4"/>
    <p:sldLayoutId id="2147483688" r:id="rId5"/>
    <p:sldLayoutId id="2147483689" r:id="rId6"/>
    <p:sldLayoutId id="2147483690" r:id="rId7"/>
    <p:sldLayoutId id="2147483691" r:id="rId8"/>
    <p:sldLayoutId id="2147483711" r:id="rId9"/>
    <p:sldLayoutId id="2147483692" r:id="rId10"/>
    <p:sldLayoutId id="2147483693" r:id="rId11"/>
  </p:sldLayoutIdLst>
  <p:hf hdr="0" ft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Apego en Primera Infancia</a:t>
            </a:r>
            <a:br>
              <a:rPr lang="es-ES" dirty="0"/>
            </a:br>
            <a:br>
              <a:rPr lang="es-ES" dirty="0"/>
            </a:br>
            <a:r>
              <a:rPr lang="es-ES" sz="4400" dirty="0"/>
              <a:t>Dispositivo socio-educativo</a:t>
            </a:r>
            <a:br>
              <a:rPr lang="es-ES" sz="4400" dirty="0"/>
            </a:br>
            <a:r>
              <a:rPr lang="es-ES" sz="4400" dirty="0"/>
              <a:t>Centro de Primera Infancia </a:t>
            </a:r>
            <a:br>
              <a:rPr lang="es-ES" sz="4400" dirty="0"/>
            </a:br>
            <a:r>
              <a:rPr lang="es-ES" sz="4400" dirty="0"/>
              <a:t>“Pulgarcito”</a:t>
            </a:r>
            <a:br>
              <a:rPr lang="es-ES" sz="4400" dirty="0"/>
            </a:br>
            <a:endParaRPr lang="es-ES" dirty="0"/>
          </a:p>
        </p:txBody>
      </p:sp>
    </p:spTree>
    <p:extLst>
      <p:ext uri="{BB962C8B-B14F-4D97-AF65-F5344CB8AC3E}">
        <p14:creationId xmlns:p14="http://schemas.microsoft.com/office/powerpoint/2010/main" val="335929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0F1556C4-DFC3-4611-A7CC-780699185E26}" type="slidenum">
              <a:rPr lang="es-ES" smtClean="0"/>
              <a:pPr/>
              <a:t>2</a:t>
            </a:fld>
            <a:endParaRPr lang="es-ES" dirty="0"/>
          </a:p>
        </p:txBody>
      </p:sp>
      <p:sp>
        <p:nvSpPr>
          <p:cNvPr id="3" name="Título 2"/>
          <p:cNvSpPr>
            <a:spLocks noGrp="1"/>
          </p:cNvSpPr>
          <p:nvPr>
            <p:ph type="ctrTitle"/>
          </p:nvPr>
        </p:nvSpPr>
        <p:spPr>
          <a:xfrm>
            <a:off x="968994" y="0"/>
            <a:ext cx="10868037" cy="809897"/>
          </a:xfrm>
        </p:spPr>
        <p:txBody>
          <a:bodyPr>
            <a:normAutofit fontScale="90000"/>
          </a:bodyPr>
          <a:lstStyle/>
          <a:p>
            <a:r>
              <a:rPr lang="es-MX" sz="4400" dirty="0"/>
              <a:t>Consideraciones generales del dispositivo</a:t>
            </a:r>
            <a:r>
              <a:rPr lang="es-MX" sz="4800" dirty="0"/>
              <a:t>:</a:t>
            </a:r>
          </a:p>
        </p:txBody>
      </p:sp>
      <p:sp>
        <p:nvSpPr>
          <p:cNvPr id="4" name="Subtítulo 3"/>
          <p:cNvSpPr>
            <a:spLocks noGrp="1"/>
          </p:cNvSpPr>
          <p:nvPr>
            <p:ph type="subTitle" idx="1"/>
          </p:nvPr>
        </p:nvSpPr>
        <p:spPr>
          <a:xfrm>
            <a:off x="522515" y="809897"/>
            <a:ext cx="11312434" cy="5003074"/>
          </a:xfrm>
        </p:spPr>
        <p:txBody>
          <a:bodyPr>
            <a:normAutofit lnSpcReduction="10000"/>
          </a:bodyPr>
          <a:lstStyle/>
          <a:p>
            <a:pPr marL="342900" indent="-342900">
              <a:buFont typeface="Arial" panose="020B0604020202020204" pitchFamily="34" charset="0"/>
              <a:buChar char="•"/>
            </a:pPr>
            <a:r>
              <a:rPr lang="es-MX" dirty="0"/>
              <a:t>Asisten 192 niños y niñas, entre 1 a 3 años, por 8 horas diarias, de lunes a viernes</a:t>
            </a:r>
          </a:p>
          <a:p>
            <a:pPr marL="342900" indent="-342900">
              <a:buFont typeface="Arial" panose="020B0604020202020204" pitchFamily="34" charset="0"/>
              <a:buChar char="•"/>
            </a:pPr>
            <a:r>
              <a:rPr lang="es-MX" dirty="0"/>
              <a:t>Pertenecen a familias de alta vulnerabilidad social de la zona periférica de la Ciudad de Buenos Aires</a:t>
            </a:r>
          </a:p>
          <a:p>
            <a:pPr marL="342900" indent="-342900">
              <a:buFont typeface="Arial" panose="020B0604020202020204" pitchFamily="34" charset="0"/>
              <a:buChar char="•"/>
            </a:pPr>
            <a:r>
              <a:rPr lang="es-MX" dirty="0"/>
              <a:t>Los grupos están formados por un promedio de 20 a 25 niños y niñas, y están a cargo de dos adultas: 1 docente de nivel inicial y 1 asistente/madre cuidadora</a:t>
            </a:r>
          </a:p>
          <a:p>
            <a:pPr marL="342900" indent="-342900">
              <a:buFont typeface="Arial" panose="020B0604020202020204" pitchFamily="34" charset="0"/>
              <a:buChar char="•"/>
            </a:pPr>
            <a:r>
              <a:rPr lang="es-MX" dirty="0"/>
              <a:t>El objetivo del Centro es garantizar el crecimiento y desarrollo saludable de niños y niñas.  Se busca satisfacer las necesidades fisiológicas, afectivas, psicomotrices, de juego, recreación y socialización </a:t>
            </a:r>
          </a:p>
          <a:p>
            <a:pPr marL="342900" indent="-342900">
              <a:buFont typeface="Arial" panose="020B0604020202020204" pitchFamily="34" charset="0"/>
              <a:buChar char="•"/>
            </a:pPr>
            <a:r>
              <a:rPr lang="es-MX" dirty="0"/>
              <a:t>Fortalecer los vínculos entre madres-padres e hijos, acompañando en la crianza a través de talleres, encuentros, charlas, entrevistas, juegos</a:t>
            </a:r>
          </a:p>
          <a:p>
            <a:pPr marL="342900" indent="-342900">
              <a:buFont typeface="Arial" panose="020B0604020202020204" pitchFamily="34" charset="0"/>
              <a:buChar char="•"/>
            </a:pPr>
            <a:r>
              <a:rPr lang="es-MX" dirty="0"/>
              <a:t>Favorecer instancias de aprendizaje y desarrollo desde una perspectiva de promoción de Derechos.</a:t>
            </a:r>
          </a:p>
          <a:p>
            <a:pPr marL="342900" indent="-342900">
              <a:buFont typeface="Arial" panose="020B0604020202020204" pitchFamily="34" charset="0"/>
              <a:buChar char="•"/>
            </a:pPr>
            <a:endParaRPr lang="es-MX" dirty="0"/>
          </a:p>
          <a:p>
            <a:pPr marL="342900" indent="-342900">
              <a:buFont typeface="Arial" panose="020B0604020202020204" pitchFamily="34" charset="0"/>
              <a:buChar char="•"/>
            </a:pPr>
            <a:endParaRPr lang="es-MX" dirty="0"/>
          </a:p>
          <a:p>
            <a:pPr marL="342900" indent="-342900">
              <a:buFont typeface="Arial" panose="020B0604020202020204" pitchFamily="34" charset="0"/>
              <a:buChar char="•"/>
            </a:pPr>
            <a:endParaRPr lang="es-MX" dirty="0"/>
          </a:p>
          <a:p>
            <a:pPr marL="342900" indent="-342900">
              <a:buFont typeface="Arial" panose="020B0604020202020204" pitchFamily="34" charset="0"/>
              <a:buChar char="•"/>
            </a:pPr>
            <a:endParaRPr lang="es-MX" dirty="0"/>
          </a:p>
        </p:txBody>
      </p:sp>
    </p:spTree>
    <p:extLst>
      <p:ext uri="{BB962C8B-B14F-4D97-AF65-F5344CB8AC3E}">
        <p14:creationId xmlns:p14="http://schemas.microsoft.com/office/powerpoint/2010/main" val="298922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0F1556C4-DFC3-4611-A7CC-780699185E26}" type="slidenum">
              <a:rPr lang="es-ES" smtClean="0"/>
              <a:pPr/>
              <a:t>3</a:t>
            </a:fld>
            <a:endParaRPr lang="es-ES" dirty="0"/>
          </a:p>
        </p:txBody>
      </p:sp>
      <p:sp>
        <p:nvSpPr>
          <p:cNvPr id="3" name="Título 2"/>
          <p:cNvSpPr>
            <a:spLocks noGrp="1"/>
          </p:cNvSpPr>
          <p:nvPr>
            <p:ph type="ctrTitle"/>
          </p:nvPr>
        </p:nvSpPr>
        <p:spPr>
          <a:xfrm>
            <a:off x="1392387" y="763792"/>
            <a:ext cx="9144000" cy="1882233"/>
          </a:xfrm>
        </p:spPr>
        <p:txBody>
          <a:bodyPr>
            <a:normAutofit fontScale="90000"/>
          </a:bodyPr>
          <a:lstStyle/>
          <a:p>
            <a:r>
              <a:rPr lang="es-MX" dirty="0"/>
              <a:t>APEGO:</a:t>
            </a:r>
            <a:br>
              <a:rPr lang="es-MX" dirty="0"/>
            </a:br>
            <a:r>
              <a:rPr lang="es-MX" sz="4900" dirty="0"/>
              <a:t>es una temática transversal en el trabajo con niños y niñas pequeñas</a:t>
            </a:r>
          </a:p>
        </p:txBody>
      </p:sp>
      <p:sp>
        <p:nvSpPr>
          <p:cNvPr id="5" name="Subtitle 2">
            <a:extLst>
              <a:ext uri="{FF2B5EF4-FFF2-40B4-BE49-F238E27FC236}">
                <a16:creationId xmlns:a16="http://schemas.microsoft.com/office/drawing/2014/main" id="{1A23D331-89D6-475E-8AFB-70ABA79C26E9}"/>
              </a:ext>
            </a:extLst>
          </p:cNvPr>
          <p:cNvSpPr txBox="1">
            <a:spLocks/>
          </p:cNvSpPr>
          <p:nvPr/>
        </p:nvSpPr>
        <p:spPr>
          <a:xfrm>
            <a:off x="1086605" y="2623764"/>
            <a:ext cx="9755565" cy="824830"/>
          </a:xfrm>
          <a:prstGeom prst="roundRect">
            <a:avLst>
              <a:gd name="adj" fmla="val 4196"/>
            </a:avLst>
          </a:prstGeom>
          <a:solidFill>
            <a:schemeClr val="bg1">
              <a:lumMod val="95000"/>
            </a:schemeClr>
          </a:solidFill>
          <a:ln w="25400">
            <a:solidFill>
              <a:schemeClr val="bg1"/>
            </a:solidFill>
          </a:ln>
          <a:effectLst>
            <a:outerShdw blurRad="254000" dist="114300" dir="2700000" algn="tl" rotWithShape="0">
              <a:prstClr val="black">
                <a:alpha val="35000"/>
              </a:prstClr>
            </a:outerShdw>
            <a:softEdge rad="0"/>
          </a:effectLst>
        </p:spPr>
        <p:txBody>
          <a:bodyPr lIns="216000" tIns="216000" rIns="216000" bIns="216000" anchor="ct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a:t>Especialmente durante el período de inicio y en la adaptación </a:t>
            </a:r>
            <a:endParaRPr lang="en-US" dirty="0"/>
          </a:p>
        </p:txBody>
      </p:sp>
      <p:sp>
        <p:nvSpPr>
          <p:cNvPr id="6" name="Subtitle 2">
            <a:extLst>
              <a:ext uri="{FF2B5EF4-FFF2-40B4-BE49-F238E27FC236}">
                <a16:creationId xmlns:a16="http://schemas.microsoft.com/office/drawing/2014/main" id="{86518D8F-1C78-4374-AF43-D428C905A7C3}"/>
              </a:ext>
            </a:extLst>
          </p:cNvPr>
          <p:cNvSpPr txBox="1">
            <a:spLocks/>
          </p:cNvSpPr>
          <p:nvPr/>
        </p:nvSpPr>
        <p:spPr>
          <a:xfrm>
            <a:off x="6807670" y="3725688"/>
            <a:ext cx="3600000" cy="1655762"/>
          </a:xfrm>
          <a:prstGeom prst="roundRect">
            <a:avLst>
              <a:gd name="adj" fmla="val 4196"/>
            </a:avLst>
          </a:prstGeom>
          <a:solidFill>
            <a:schemeClr val="accent3"/>
          </a:solidFill>
          <a:ln w="25400">
            <a:solidFill>
              <a:schemeClr val="bg1"/>
            </a:solidFill>
          </a:ln>
          <a:effectLst>
            <a:outerShdw blurRad="254000" dist="114300" dir="2700000" algn="tl" rotWithShape="0">
              <a:prstClr val="black">
                <a:alpha val="35000"/>
              </a:prstClr>
            </a:outerShdw>
            <a:softEdge rad="0"/>
          </a:effectLst>
        </p:spPr>
        <p:txBody>
          <a:bodyPr vert="horz" lIns="216000" tIns="216000" rIns="216000" bIns="216000" rtlCol="0" anchor="ctr">
            <a:normAutofit fontScale="92500" lnSpcReduction="10000"/>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a:solidFill>
                  <a:schemeClr val="bg1"/>
                </a:solidFill>
              </a:rPr>
              <a:t>Crear un vínculo afectivo con las docentes y asistentes</a:t>
            </a:r>
            <a:endParaRPr lang="en-US" dirty="0">
              <a:solidFill>
                <a:schemeClr val="bg1"/>
              </a:solidFill>
            </a:endParaRPr>
          </a:p>
        </p:txBody>
      </p:sp>
      <p:sp>
        <p:nvSpPr>
          <p:cNvPr id="7" name="Subtitle 2">
            <a:extLst>
              <a:ext uri="{FF2B5EF4-FFF2-40B4-BE49-F238E27FC236}">
                <a16:creationId xmlns:a16="http://schemas.microsoft.com/office/drawing/2014/main" id="{6926235B-275D-45A0-B8A3-C8096B9F8858}"/>
              </a:ext>
            </a:extLst>
          </p:cNvPr>
          <p:cNvSpPr txBox="1">
            <a:spLocks/>
          </p:cNvSpPr>
          <p:nvPr/>
        </p:nvSpPr>
        <p:spPr>
          <a:xfrm>
            <a:off x="1178045" y="3725688"/>
            <a:ext cx="3600000" cy="1655762"/>
          </a:xfrm>
          <a:prstGeom prst="roundRect">
            <a:avLst>
              <a:gd name="adj" fmla="val 4196"/>
            </a:avLst>
          </a:prstGeom>
          <a:solidFill>
            <a:schemeClr val="accent2"/>
          </a:solidFill>
          <a:ln w="25400">
            <a:solidFill>
              <a:schemeClr val="bg1"/>
            </a:solidFill>
          </a:ln>
          <a:effectLst>
            <a:outerShdw blurRad="254000" dist="114300" dir="2700000" algn="tl" rotWithShape="0">
              <a:prstClr val="black">
                <a:alpha val="35000"/>
              </a:prstClr>
            </a:outerShdw>
            <a:softEdge rad="0"/>
          </a:effectLst>
        </p:spPr>
        <p:txBody>
          <a:bodyPr vert="horz" lIns="216000" tIns="216000" rIns="216000" bIns="216000" rtlCol="0" anchor="ctr">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a:solidFill>
                  <a:schemeClr val="bg1"/>
                </a:solidFill>
              </a:rPr>
              <a:t>Despedirse de su familia sin angustia</a:t>
            </a:r>
            <a:endParaRPr lang="en-US" dirty="0">
              <a:solidFill>
                <a:schemeClr val="bg1"/>
              </a:solidFill>
            </a:endParaRPr>
          </a:p>
        </p:txBody>
      </p:sp>
    </p:spTree>
    <p:extLst>
      <p:ext uri="{BB962C8B-B14F-4D97-AF65-F5344CB8AC3E}">
        <p14:creationId xmlns:p14="http://schemas.microsoft.com/office/powerpoint/2010/main" val="294918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0F1556C4-DFC3-4611-A7CC-780699185E26}" type="slidenum">
              <a:rPr lang="es-ES" smtClean="0"/>
              <a:pPr/>
              <a:t>4</a:t>
            </a:fld>
            <a:endParaRPr lang="es-ES" dirty="0"/>
          </a:p>
        </p:txBody>
      </p:sp>
      <p:sp>
        <p:nvSpPr>
          <p:cNvPr id="3" name="Título 2"/>
          <p:cNvSpPr>
            <a:spLocks noGrp="1"/>
          </p:cNvSpPr>
          <p:nvPr>
            <p:ph type="ctrTitle"/>
          </p:nvPr>
        </p:nvSpPr>
        <p:spPr>
          <a:xfrm>
            <a:off x="1524000" y="278116"/>
            <a:ext cx="9144000" cy="2387600"/>
          </a:xfrm>
        </p:spPr>
        <p:txBody>
          <a:bodyPr>
            <a:noAutofit/>
          </a:bodyPr>
          <a:lstStyle/>
          <a:p>
            <a:r>
              <a:rPr lang="es-MX" sz="3600" dirty="0"/>
              <a:t>A partir de febrero de 2018 comenzamos a realizar capacitaciones con las docentes y asistentes respecto a la temática del APEGO</a:t>
            </a:r>
          </a:p>
        </p:txBody>
      </p:sp>
      <p:sp>
        <p:nvSpPr>
          <p:cNvPr id="4" name="Subtítulo 3"/>
          <p:cNvSpPr>
            <a:spLocks noGrp="1"/>
          </p:cNvSpPr>
          <p:nvPr>
            <p:ph type="subTitle" idx="1"/>
          </p:nvPr>
        </p:nvSpPr>
        <p:spPr>
          <a:xfrm>
            <a:off x="1524000" y="2665715"/>
            <a:ext cx="9144000" cy="3055815"/>
          </a:xfrm>
        </p:spPr>
        <p:txBody>
          <a:bodyPr/>
          <a:lstStyle/>
          <a:p>
            <a:r>
              <a:rPr lang="es-MX" dirty="0"/>
              <a:t>Considerando que de acuerdo a cómo el niño vivencie sus primeros momentos en el Centro, podremos establecer acciones futuras, tanto para fortalecer su relación con los Otros como para revertir el tipo de vinculación que establezcan hasta el momento.</a:t>
            </a:r>
          </a:p>
          <a:p>
            <a:endParaRPr lang="es-MX" dirty="0"/>
          </a:p>
          <a:p>
            <a:r>
              <a:rPr lang="es-MX" dirty="0"/>
              <a:t>Trabajando fuertemente con las familias en estos primeros meses, pudimos revisar con ellos aspectos vinculares y relacionales de cada día.</a:t>
            </a:r>
          </a:p>
        </p:txBody>
      </p:sp>
    </p:spTree>
    <p:extLst>
      <p:ext uri="{BB962C8B-B14F-4D97-AF65-F5344CB8AC3E}">
        <p14:creationId xmlns:p14="http://schemas.microsoft.com/office/powerpoint/2010/main" val="128642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0F1556C4-DFC3-4611-A7CC-780699185E26}" type="slidenum">
              <a:rPr lang="es-ES" smtClean="0"/>
              <a:pPr/>
              <a:t>5</a:t>
            </a:fld>
            <a:endParaRPr lang="es-ES" dirty="0"/>
          </a:p>
        </p:txBody>
      </p:sp>
      <p:sp>
        <p:nvSpPr>
          <p:cNvPr id="3" name="Título 2"/>
          <p:cNvSpPr>
            <a:spLocks noGrp="1"/>
          </p:cNvSpPr>
          <p:nvPr>
            <p:ph type="title"/>
          </p:nvPr>
        </p:nvSpPr>
        <p:spPr>
          <a:xfrm>
            <a:off x="239287" y="170596"/>
            <a:ext cx="3932237" cy="3705368"/>
          </a:xfrm>
        </p:spPr>
        <p:txBody>
          <a:bodyPr>
            <a:normAutofit/>
          </a:bodyPr>
          <a:lstStyle/>
          <a:p>
            <a:r>
              <a:rPr lang="es-MX" dirty="0"/>
              <a:t>Cada equipo de trabajo debe completar al finalizar cada semana la siguiente ficha para cada niño:</a:t>
            </a:r>
          </a:p>
        </p:txBody>
      </p:sp>
      <p:pic>
        <p:nvPicPr>
          <p:cNvPr id="6" name="Marcador de contenido 5"/>
          <p:cNvPicPr>
            <a:picLocks noGrp="1" noChangeAspect="1"/>
          </p:cNvPicPr>
          <p:nvPr>
            <p:ph idx="1"/>
          </p:nvPr>
        </p:nvPicPr>
        <p:blipFill rotWithShape="1">
          <a:blip r:embed="rId2"/>
          <a:srcRect l="19285" t="20354" r="20572" b="6305"/>
          <a:stretch/>
        </p:blipFill>
        <p:spPr>
          <a:xfrm>
            <a:off x="4171524" y="170596"/>
            <a:ext cx="7393942" cy="5069241"/>
          </a:xfrm>
          <a:prstGeom prst="rect">
            <a:avLst/>
          </a:prstGeom>
        </p:spPr>
      </p:pic>
      <p:sp>
        <p:nvSpPr>
          <p:cNvPr id="7" name="CuadroTexto 6"/>
          <p:cNvSpPr txBox="1"/>
          <p:nvPr/>
        </p:nvSpPr>
        <p:spPr>
          <a:xfrm>
            <a:off x="2372390" y="5299466"/>
            <a:ext cx="9744502" cy="1077218"/>
          </a:xfrm>
          <a:prstGeom prst="rect">
            <a:avLst/>
          </a:prstGeom>
          <a:noFill/>
        </p:spPr>
        <p:txBody>
          <a:bodyPr wrap="square" rtlCol="0">
            <a:spAutoFit/>
          </a:bodyPr>
          <a:lstStyle/>
          <a:p>
            <a:pPr algn="ctr"/>
            <a:r>
              <a:rPr lang="es-MX" sz="3200" b="1" dirty="0">
                <a:solidFill>
                  <a:schemeClr val="accent2"/>
                </a:solidFill>
                <a:latin typeface="+mj-lt"/>
                <a:ea typeface="+mj-ea"/>
                <a:cs typeface="+mj-cs"/>
              </a:rPr>
              <a:t>Paralelamente se realiza la 1er entrevista a las familias, a cargo del equipo docente</a:t>
            </a:r>
          </a:p>
        </p:txBody>
      </p:sp>
    </p:spTree>
    <p:extLst>
      <p:ext uri="{BB962C8B-B14F-4D97-AF65-F5344CB8AC3E}">
        <p14:creationId xmlns:p14="http://schemas.microsoft.com/office/powerpoint/2010/main" val="1202000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0F1556C4-DFC3-4611-A7CC-780699185E26}" type="slidenum">
              <a:rPr lang="es-ES" smtClean="0"/>
              <a:pPr/>
              <a:t>6</a:t>
            </a:fld>
            <a:endParaRPr lang="es-ES" dirty="0"/>
          </a:p>
        </p:txBody>
      </p:sp>
      <p:sp>
        <p:nvSpPr>
          <p:cNvPr id="3" name="Título 2"/>
          <p:cNvSpPr>
            <a:spLocks noGrp="1"/>
          </p:cNvSpPr>
          <p:nvPr>
            <p:ph type="ctrTitle"/>
          </p:nvPr>
        </p:nvSpPr>
        <p:spPr>
          <a:xfrm>
            <a:off x="1524000" y="1122363"/>
            <a:ext cx="9144000" cy="174174"/>
          </a:xfrm>
        </p:spPr>
        <p:txBody>
          <a:bodyPr>
            <a:normAutofit fontScale="90000"/>
          </a:bodyPr>
          <a:lstStyle/>
          <a:p>
            <a:r>
              <a:rPr lang="es-MX" dirty="0"/>
              <a:t>ESTA FICHA PERMITE:</a:t>
            </a:r>
          </a:p>
        </p:txBody>
      </p:sp>
      <p:sp>
        <p:nvSpPr>
          <p:cNvPr id="4" name="Subtítulo 3"/>
          <p:cNvSpPr>
            <a:spLocks noGrp="1"/>
          </p:cNvSpPr>
          <p:nvPr>
            <p:ph type="subTitle" idx="1"/>
          </p:nvPr>
        </p:nvSpPr>
        <p:spPr>
          <a:xfrm>
            <a:off x="259307" y="1296537"/>
            <a:ext cx="10408693" cy="3961263"/>
          </a:xfrm>
        </p:spPr>
        <p:txBody>
          <a:bodyPr/>
          <a:lstStyle/>
          <a:p>
            <a:pPr marL="342900" indent="-342900">
              <a:buFont typeface="Arial" panose="020B0604020202020204" pitchFamily="34" charset="0"/>
              <a:buChar char="•"/>
            </a:pPr>
            <a:r>
              <a:rPr lang="es-MX" dirty="0"/>
              <a:t>Evaluar la semana de adaptación al nuevo medio y a las cuidadoras</a:t>
            </a:r>
          </a:p>
          <a:p>
            <a:pPr marL="342900" indent="-342900">
              <a:buFont typeface="Arial" panose="020B0604020202020204" pitchFamily="34" charset="0"/>
              <a:buChar char="•"/>
            </a:pPr>
            <a:r>
              <a:rPr lang="es-MX" dirty="0"/>
              <a:t>Con qué recursos internos cuenta el niño/a para enfrentarse a situaciones nuevas</a:t>
            </a:r>
          </a:p>
          <a:p>
            <a:pPr marL="342900" indent="-342900">
              <a:buFont typeface="Arial" panose="020B0604020202020204" pitchFamily="34" charset="0"/>
              <a:buChar char="•"/>
            </a:pPr>
            <a:r>
              <a:rPr lang="es-MX" dirty="0"/>
              <a:t>Cuál es su modalidad de apego (seguro, resistente, </a:t>
            </a:r>
            <a:r>
              <a:rPr lang="es-MX" dirty="0" err="1"/>
              <a:t>evitativo</a:t>
            </a:r>
            <a:r>
              <a:rPr lang="es-MX" dirty="0"/>
              <a:t>, desorganizado)</a:t>
            </a:r>
          </a:p>
          <a:p>
            <a:pPr marL="342900" indent="-342900">
              <a:buFont typeface="Arial" panose="020B0604020202020204" pitchFamily="34" charset="0"/>
              <a:buChar char="•"/>
            </a:pPr>
            <a:endParaRPr lang="es-MX" dirty="0"/>
          </a:p>
          <a:p>
            <a:pPr marL="342900" indent="-342900">
              <a:buFont typeface="Arial" panose="020B0604020202020204" pitchFamily="34" charset="0"/>
              <a:buChar char="•"/>
            </a:pPr>
            <a:r>
              <a:rPr lang="es-MX" dirty="0"/>
              <a:t>A partir de esto se realizan encuentros con el equipo docente y de profesionales con el fin de pensar estrategias de intervención personalizadas.</a:t>
            </a:r>
          </a:p>
          <a:p>
            <a:endParaRPr lang="es-MX" dirty="0"/>
          </a:p>
        </p:txBody>
      </p:sp>
    </p:spTree>
    <p:extLst>
      <p:ext uri="{BB962C8B-B14F-4D97-AF65-F5344CB8AC3E}">
        <p14:creationId xmlns:p14="http://schemas.microsoft.com/office/powerpoint/2010/main" val="75373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1B0DCCC-7DA2-42D2-BD9F-4471EA79CC63}"/>
              </a:ext>
            </a:extLst>
          </p:cNvPr>
          <p:cNvSpPr>
            <a:spLocks noGrp="1"/>
          </p:cNvSpPr>
          <p:nvPr>
            <p:ph type="sldNum" sz="quarter" idx="10"/>
          </p:nvPr>
        </p:nvSpPr>
        <p:spPr/>
        <p:txBody>
          <a:bodyPr/>
          <a:lstStyle/>
          <a:p>
            <a:fld id="{0F1556C4-DFC3-4611-A7CC-780699185E26}" type="slidenum">
              <a:rPr lang="es-ES" smtClean="0"/>
              <a:pPr/>
              <a:t>7</a:t>
            </a:fld>
            <a:endParaRPr lang="es-ES" dirty="0"/>
          </a:p>
        </p:txBody>
      </p:sp>
      <p:sp>
        <p:nvSpPr>
          <p:cNvPr id="13" name="Título 12">
            <a:extLst>
              <a:ext uri="{FF2B5EF4-FFF2-40B4-BE49-F238E27FC236}">
                <a16:creationId xmlns:a16="http://schemas.microsoft.com/office/drawing/2014/main" id="{70A93DCF-CBE6-4C3A-8FA6-4AD4A1EEC360}"/>
              </a:ext>
            </a:extLst>
          </p:cNvPr>
          <p:cNvSpPr>
            <a:spLocks noGrp="1"/>
          </p:cNvSpPr>
          <p:nvPr>
            <p:ph type="title"/>
          </p:nvPr>
        </p:nvSpPr>
        <p:spPr/>
        <p:txBody>
          <a:bodyPr/>
          <a:lstStyle/>
          <a:p>
            <a:r>
              <a:rPr lang="es-AR" dirty="0"/>
              <a:t>Ejemplo de apego RESISTENTE:</a:t>
            </a:r>
          </a:p>
        </p:txBody>
      </p:sp>
      <p:sp>
        <p:nvSpPr>
          <p:cNvPr id="14" name="Marcador de texto 13">
            <a:extLst>
              <a:ext uri="{FF2B5EF4-FFF2-40B4-BE49-F238E27FC236}">
                <a16:creationId xmlns:a16="http://schemas.microsoft.com/office/drawing/2014/main" id="{93116EB2-FDA6-493F-ABFF-C42A67996E31}"/>
              </a:ext>
            </a:extLst>
          </p:cNvPr>
          <p:cNvSpPr>
            <a:spLocks noGrp="1"/>
          </p:cNvSpPr>
          <p:nvPr>
            <p:ph type="body" idx="1"/>
          </p:nvPr>
        </p:nvSpPr>
        <p:spPr>
          <a:xfrm>
            <a:off x="839788" y="2045530"/>
            <a:ext cx="5157787" cy="3481813"/>
          </a:xfrm>
        </p:spPr>
        <p:txBody>
          <a:bodyPr>
            <a:noAutofit/>
          </a:bodyPr>
          <a:lstStyle/>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r>
              <a:rPr lang="es-AR" sz="1600" dirty="0"/>
              <a:t>Niño de 1 año 3 meses que ingresa por tercera vez al dispositivo. En los días anteriores ingresó con su mamá y su papá quienes se mostraron observadores del espacio y de la propuesta docente.</a:t>
            </a:r>
          </a:p>
          <a:p>
            <a:r>
              <a:rPr lang="es-AR" sz="1600" dirty="0"/>
              <a:t>El niño buscaba la mirada de ambos pero podía jugar y desplazarse por el espacio solo.</a:t>
            </a:r>
          </a:p>
          <a:p>
            <a:r>
              <a:rPr lang="es-AR" sz="1600" dirty="0"/>
              <a:t>Las docentes al tercer día les proponen a sus padres que esperen afuera unos minutos para ver qué actitud presenta el niño. Juega unos 10 minutos y comienza a buscarlos; al no verlos se angustia y llora parándose en la puerta. La docente hace pasar a su mamá a la sala y ella al verlo le entrega su teléfono celular con un video de “PEPPA PIG”; el niño se calma, deja de llorar y deambula por la sala mirando el dispositivo. Su mamá se sienta en una silla y observa…</a:t>
            </a:r>
          </a:p>
        </p:txBody>
      </p:sp>
      <p:sp>
        <p:nvSpPr>
          <p:cNvPr id="16" name="Marcador de texto 15">
            <a:extLst>
              <a:ext uri="{FF2B5EF4-FFF2-40B4-BE49-F238E27FC236}">
                <a16:creationId xmlns:a16="http://schemas.microsoft.com/office/drawing/2014/main" id="{3191D439-7965-4ABD-BA83-20CAC66E5F29}"/>
              </a:ext>
            </a:extLst>
          </p:cNvPr>
          <p:cNvSpPr>
            <a:spLocks noGrp="1"/>
          </p:cNvSpPr>
          <p:nvPr>
            <p:ph type="body" sz="quarter" idx="3"/>
          </p:nvPr>
        </p:nvSpPr>
        <p:spPr>
          <a:xfrm>
            <a:off x="6170219" y="1502108"/>
            <a:ext cx="5183188" cy="4078192"/>
          </a:xfrm>
        </p:spPr>
        <p:txBody>
          <a:bodyPr>
            <a:normAutofit fontScale="70000" lnSpcReduction="20000"/>
          </a:bodyPr>
          <a:lstStyle/>
          <a:p>
            <a:r>
              <a:rPr lang="es-AR" dirty="0"/>
              <a:t>Esta es una escena que se repite en varias familias.</a:t>
            </a:r>
          </a:p>
          <a:p>
            <a:r>
              <a:rPr lang="es-AR" dirty="0"/>
              <a:t>El uso de la tecnología como “calmante” de angustia, de demanda.</a:t>
            </a:r>
          </a:p>
          <a:p>
            <a:r>
              <a:rPr lang="es-AR" dirty="0"/>
              <a:t>A partir de lo observado se trabajó con las docentes para que puedan invitar a la mamá a jugar con el niño; a </a:t>
            </a:r>
            <a:r>
              <a:rPr lang="es-AR" dirty="0" err="1"/>
              <a:t>revincularse</a:t>
            </a:r>
            <a:r>
              <a:rPr lang="es-AR" dirty="0"/>
              <a:t> a través del sostén, de la mirada, las palabras de aliento, del juego de aparecer y desaparecer y de las rutinas diarias a lo largo de 1 semana. Es decir, primero establecer simbiosis y luego trabajar la separación.</a:t>
            </a:r>
          </a:p>
          <a:p>
            <a:r>
              <a:rPr lang="es-AR" dirty="0"/>
              <a:t>El equipo de profesionales a través de entrevistas trabajó con la familia sobre sus propias matrices de aprendizajes, su rol de hijo/hija, sus evocaciones respecto de sus propias infancias, la decodificación del llanto y de los recursos que ellos tienen para poder calmar la angustia de su hijo sin necesitar de la tecnología.</a:t>
            </a:r>
          </a:p>
        </p:txBody>
      </p:sp>
    </p:spTree>
    <p:extLst>
      <p:ext uri="{BB962C8B-B14F-4D97-AF65-F5344CB8AC3E}">
        <p14:creationId xmlns:p14="http://schemas.microsoft.com/office/powerpoint/2010/main" val="270721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0F1556C4-DFC3-4611-A7CC-780699185E26}" type="slidenum">
              <a:rPr lang="es-ES" smtClean="0"/>
              <a:pPr/>
              <a:t>8</a:t>
            </a:fld>
            <a:endParaRPr lang="es-ES" dirty="0"/>
          </a:p>
        </p:txBody>
      </p:sp>
      <p:sp>
        <p:nvSpPr>
          <p:cNvPr id="3" name="Título 2"/>
          <p:cNvSpPr>
            <a:spLocks noGrp="1"/>
          </p:cNvSpPr>
          <p:nvPr>
            <p:ph type="ctrTitle"/>
          </p:nvPr>
        </p:nvSpPr>
        <p:spPr>
          <a:xfrm>
            <a:off x="1524000" y="313898"/>
            <a:ext cx="9144000" cy="971479"/>
          </a:xfrm>
        </p:spPr>
        <p:txBody>
          <a:bodyPr/>
          <a:lstStyle/>
          <a:p>
            <a:r>
              <a:rPr lang="es-MX" dirty="0"/>
              <a:t>Sintetizando…</a:t>
            </a:r>
          </a:p>
        </p:txBody>
      </p:sp>
      <p:sp>
        <p:nvSpPr>
          <p:cNvPr id="4" name="Subtítulo 3"/>
          <p:cNvSpPr>
            <a:spLocks noGrp="1"/>
          </p:cNvSpPr>
          <p:nvPr>
            <p:ph type="subTitle" idx="1"/>
          </p:nvPr>
        </p:nvSpPr>
        <p:spPr>
          <a:xfrm>
            <a:off x="1524000" y="1285377"/>
            <a:ext cx="9144000" cy="3972423"/>
          </a:xfrm>
        </p:spPr>
        <p:txBody>
          <a:bodyPr/>
          <a:lstStyle/>
          <a:p>
            <a:r>
              <a:rPr lang="es-MX" dirty="0"/>
              <a:t>En todos los casos de APEGO que se presentan, hay que acompañar la </a:t>
            </a:r>
            <a:r>
              <a:rPr lang="es-MX" dirty="0" err="1"/>
              <a:t>revinculación</a:t>
            </a:r>
            <a:r>
              <a:rPr lang="es-MX" dirty="0"/>
              <a:t> desde un lugar de respeto y colaboración con cada familia</a:t>
            </a:r>
          </a:p>
          <a:p>
            <a:r>
              <a:rPr lang="es-MX" dirty="0"/>
              <a:t>Tener en cuenta que cada familia hace lo que puede y sabe en función de sus propias experiencias</a:t>
            </a:r>
          </a:p>
          <a:p>
            <a:r>
              <a:rPr lang="es-MX" dirty="0"/>
              <a:t>Cada día es un aquí y ahora; un oportunidad única para cada familia ese día en el Centro, por lo tanto hay que intervenir con los mejores recursos que se tengan y que puedan generar vínculos sanos.</a:t>
            </a:r>
          </a:p>
          <a:p>
            <a:endParaRPr lang="es-MX" dirty="0"/>
          </a:p>
          <a:p>
            <a:endParaRPr lang="es-MX" dirty="0"/>
          </a:p>
        </p:txBody>
      </p:sp>
    </p:spTree>
    <p:extLst>
      <p:ext uri="{BB962C8B-B14F-4D97-AF65-F5344CB8AC3E}">
        <p14:creationId xmlns:p14="http://schemas.microsoft.com/office/powerpoint/2010/main" val="363411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5300" dirty="0"/>
              <a:t>“No existen carencias por falta de estímulos, sino por la ausencia de relaciones estimulantes”</a:t>
            </a:r>
            <a:br>
              <a:rPr lang="es-MX" dirty="0"/>
            </a:br>
            <a:br>
              <a:rPr lang="es-MX" dirty="0"/>
            </a:br>
            <a:r>
              <a:rPr lang="es-MX" sz="3600" dirty="0" err="1"/>
              <a:t>Lic.Daniel</a:t>
            </a:r>
            <a:r>
              <a:rPr lang="es-MX" sz="3600" dirty="0"/>
              <a:t> </a:t>
            </a:r>
            <a:r>
              <a:rPr lang="es-MX" sz="3600" dirty="0" err="1"/>
              <a:t>Calmels</a:t>
            </a:r>
            <a:br>
              <a:rPr lang="es-MX" sz="3600" dirty="0"/>
            </a:br>
            <a:r>
              <a:rPr lang="es-MX" sz="3600" dirty="0" err="1"/>
              <a:t>Psicomotricista</a:t>
            </a:r>
            <a:endParaRPr lang="es-MX" sz="3600" dirty="0"/>
          </a:p>
        </p:txBody>
      </p:sp>
    </p:spTree>
    <p:extLst>
      <p:ext uri="{BB962C8B-B14F-4D97-AF65-F5344CB8AC3E}">
        <p14:creationId xmlns:p14="http://schemas.microsoft.com/office/powerpoint/2010/main" val="4178115457"/>
      </p:ext>
    </p:extLst>
  </p:cSld>
  <p:clrMapOvr>
    <a:masterClrMapping/>
  </p:clrMapOvr>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44546A"/>
      </a:dk2>
      <a:lt2>
        <a:srgbClr val="E7E6E6"/>
      </a:lt2>
      <a:accent1>
        <a:srgbClr val="CC0022"/>
      </a:accent1>
      <a:accent2>
        <a:srgbClr val="007E68"/>
      </a:accent2>
      <a:accent3>
        <a:srgbClr val="F0A000"/>
      </a:accent3>
      <a:accent4>
        <a:srgbClr val="D8D8D8"/>
      </a:accent4>
      <a:accent5>
        <a:srgbClr val="3A3838"/>
      </a:accent5>
      <a:accent6>
        <a:srgbClr val="5B9BD5"/>
      </a:accent6>
      <a:hlink>
        <a:srgbClr val="0563C1"/>
      </a:hlink>
      <a:folHlink>
        <a:srgbClr val="954F72"/>
      </a:folHlink>
    </a:clrScheme>
    <a:fontScheme name="Nunito">
      <a:majorFont>
        <a:latin typeface="Nunito"/>
        <a:ea typeface=""/>
        <a:cs typeface=""/>
      </a:majorFont>
      <a:minorFont>
        <a:latin typeface="Nunito"/>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785</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Nunito</vt:lpstr>
      <vt:lpstr>Calibri</vt:lpstr>
      <vt:lpstr>Tema de Office</vt:lpstr>
      <vt:lpstr>Apego en Primera Infancia  Dispositivo socio-educativo Centro de Primera Infancia  “Pulgarcito” </vt:lpstr>
      <vt:lpstr>Consideraciones generales del dispositivo:</vt:lpstr>
      <vt:lpstr>APEGO: es una temática transversal en el trabajo con niños y niñas pequeñas</vt:lpstr>
      <vt:lpstr>A partir de febrero de 2018 comenzamos a realizar capacitaciones con las docentes y asistentes respecto a la temática del APEGO</vt:lpstr>
      <vt:lpstr>Cada equipo de trabajo debe completar al finalizar cada semana la siguiente ficha para cada niño:</vt:lpstr>
      <vt:lpstr>ESTA FICHA PERMITE:</vt:lpstr>
      <vt:lpstr>Ejemplo de apego RESISTENTE:</vt:lpstr>
      <vt:lpstr>Sintetizando…</vt:lpstr>
      <vt:lpstr>“No existen carencias por falta de estímulos, sino por la ausencia de relaciones estimulantes”  Lic.Daniel Calmels Psicomotricista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2</cp:revision>
  <dcterms:created xsi:type="dcterms:W3CDTF">2012-07-30T22:48:03Z</dcterms:created>
  <dcterms:modified xsi:type="dcterms:W3CDTF">2019-07-30T18:35:08Z</dcterms:modified>
</cp:coreProperties>
</file>