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6" r:id="rId2"/>
    <p:sldId id="263" r:id="rId3"/>
    <p:sldId id="257" r:id="rId4"/>
    <p:sldId id="293" r:id="rId5"/>
    <p:sldId id="332" r:id="rId6"/>
    <p:sldId id="333" r:id="rId7"/>
    <p:sldId id="426" r:id="rId8"/>
    <p:sldId id="334" r:id="rId9"/>
    <p:sldId id="335" r:id="rId10"/>
    <p:sldId id="427" r:id="rId11"/>
    <p:sldId id="336" r:id="rId12"/>
    <p:sldId id="338" r:id="rId13"/>
    <p:sldId id="428" r:id="rId14"/>
    <p:sldId id="339" r:id="rId15"/>
    <p:sldId id="429" r:id="rId16"/>
    <p:sldId id="340" r:id="rId17"/>
    <p:sldId id="341" r:id="rId18"/>
    <p:sldId id="342" r:id="rId19"/>
    <p:sldId id="344" r:id="rId20"/>
    <p:sldId id="423" r:id="rId21"/>
    <p:sldId id="345" r:id="rId22"/>
    <p:sldId id="424" r:id="rId23"/>
    <p:sldId id="343" r:id="rId24"/>
    <p:sldId id="346" r:id="rId25"/>
    <p:sldId id="347" r:id="rId26"/>
    <p:sldId id="425" r:id="rId27"/>
    <p:sldId id="348" r:id="rId28"/>
    <p:sldId id="349" r:id="rId29"/>
    <p:sldId id="351" r:id="rId30"/>
    <p:sldId id="355" r:id="rId31"/>
    <p:sldId id="357" r:id="rId32"/>
    <p:sldId id="358" r:id="rId33"/>
    <p:sldId id="359" r:id="rId34"/>
    <p:sldId id="353" r:id="rId35"/>
    <p:sldId id="354" r:id="rId36"/>
    <p:sldId id="356" r:id="rId37"/>
    <p:sldId id="360" r:id="rId38"/>
    <p:sldId id="361" r:id="rId39"/>
    <p:sldId id="362" r:id="rId40"/>
    <p:sldId id="363" r:id="rId41"/>
    <p:sldId id="364" r:id="rId42"/>
    <p:sldId id="365" r:id="rId43"/>
    <p:sldId id="352" r:id="rId44"/>
    <p:sldId id="367" r:id="rId45"/>
    <p:sldId id="368" r:id="rId46"/>
    <p:sldId id="369" r:id="rId47"/>
    <p:sldId id="370" r:id="rId48"/>
    <p:sldId id="373" r:id="rId49"/>
    <p:sldId id="430" r:id="rId50"/>
    <p:sldId id="372" r:id="rId51"/>
    <p:sldId id="371" r:id="rId52"/>
    <p:sldId id="445" r:id="rId53"/>
    <p:sldId id="447" r:id="rId54"/>
    <p:sldId id="431" r:id="rId55"/>
    <p:sldId id="380" r:id="rId56"/>
    <p:sldId id="421" r:id="rId57"/>
    <p:sldId id="433" r:id="rId58"/>
    <p:sldId id="434" r:id="rId59"/>
    <p:sldId id="436" r:id="rId60"/>
    <p:sldId id="437" r:id="rId61"/>
    <p:sldId id="438" r:id="rId62"/>
    <p:sldId id="439" r:id="rId63"/>
    <p:sldId id="440" r:id="rId64"/>
    <p:sldId id="441" r:id="rId65"/>
    <p:sldId id="442" r:id="rId66"/>
    <p:sldId id="443" r:id="rId67"/>
    <p:sldId id="444" r:id="rId68"/>
    <p:sldId id="375" r:id="rId69"/>
    <p:sldId id="376" r:id="rId70"/>
    <p:sldId id="377" r:id="rId71"/>
    <p:sldId id="379" r:id="rId72"/>
    <p:sldId id="378" r:id="rId73"/>
    <p:sldId id="381" r:id="rId74"/>
    <p:sldId id="383" r:id="rId75"/>
    <p:sldId id="385" r:id="rId76"/>
    <p:sldId id="384" r:id="rId77"/>
    <p:sldId id="386" r:id="rId78"/>
    <p:sldId id="387" r:id="rId79"/>
    <p:sldId id="390" r:id="rId80"/>
    <p:sldId id="391" r:id="rId81"/>
    <p:sldId id="399" r:id="rId82"/>
    <p:sldId id="400" r:id="rId83"/>
    <p:sldId id="401" r:id="rId84"/>
    <p:sldId id="402" r:id="rId85"/>
    <p:sldId id="403" r:id="rId86"/>
    <p:sldId id="404" r:id="rId87"/>
    <p:sldId id="405" r:id="rId88"/>
    <p:sldId id="406" r:id="rId89"/>
    <p:sldId id="407" r:id="rId90"/>
    <p:sldId id="408" r:id="rId91"/>
    <p:sldId id="409" r:id="rId92"/>
    <p:sldId id="389" r:id="rId93"/>
    <p:sldId id="388" r:id="rId94"/>
    <p:sldId id="392" r:id="rId95"/>
    <p:sldId id="394" r:id="rId96"/>
    <p:sldId id="432" r:id="rId97"/>
    <p:sldId id="393" r:id="rId98"/>
    <p:sldId id="395" r:id="rId99"/>
    <p:sldId id="422" r:id="rId100"/>
    <p:sldId id="396" r:id="rId101"/>
    <p:sldId id="410" r:id="rId102"/>
    <p:sldId id="411" r:id="rId103"/>
    <p:sldId id="412" r:id="rId104"/>
    <p:sldId id="413" r:id="rId105"/>
    <p:sldId id="414" r:id="rId106"/>
    <p:sldId id="415" r:id="rId107"/>
    <p:sldId id="416" r:id="rId108"/>
    <p:sldId id="448" r:id="rId10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Y" initials="A" lastIdx="1" clrIdx="0">
    <p:extLst>
      <p:ext uri="{19B8F6BF-5375-455C-9EA6-DF929625EA0E}">
        <p15:presenceInfo xmlns:p15="http://schemas.microsoft.com/office/powerpoint/2012/main" userId="A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9055A-ECF5-450B-A57D-C19385B1EF97}" v="16" dt="2020-03-06T22:47:23.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60629" autoAdjust="0"/>
  </p:normalViewPr>
  <p:slideViewPr>
    <p:cSldViewPr snapToGrid="0" showGuides="1">
      <p:cViewPr varScale="1">
        <p:scale>
          <a:sx n="52" d="100"/>
          <a:sy n="52" d="100"/>
        </p:scale>
        <p:origin x="182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7D59055A-ECF5-450B-A57D-C19385B1EF97}"/>
    <pc:docChg chg="undo custSel mod addSld delSld modSld sldOrd">
      <pc:chgData name="Ana Sierra" userId="4c4bd6b974aa8bff" providerId="LiveId" clId="{7D59055A-ECF5-450B-A57D-C19385B1EF97}" dt="2020-03-10T00:42:56.923" v="1906" actId="20577"/>
      <pc:docMkLst>
        <pc:docMk/>
      </pc:docMkLst>
      <pc:sldChg chg="modSp mod modNotesTx">
        <pc:chgData name="Ana Sierra" userId="4c4bd6b974aa8bff" providerId="LiveId" clId="{7D59055A-ECF5-450B-A57D-C19385B1EF97}" dt="2020-03-02T23:11:25.332" v="151" actId="20577"/>
        <pc:sldMkLst>
          <pc:docMk/>
          <pc:sldMk cId="3731891030" sldId="256"/>
        </pc:sldMkLst>
        <pc:spChg chg="mod">
          <ac:chgData name="Ana Sierra" userId="4c4bd6b974aa8bff" providerId="LiveId" clId="{7D59055A-ECF5-450B-A57D-C19385B1EF97}" dt="2020-03-02T23:11:13.366" v="108" actId="20577"/>
          <ac:spMkLst>
            <pc:docMk/>
            <pc:sldMk cId="3731891030" sldId="256"/>
            <ac:spMk id="2" creationId="{43A4799E-C616-4205-BA7C-87A4D58E15C4}"/>
          </ac:spMkLst>
        </pc:spChg>
      </pc:sldChg>
      <pc:sldChg chg="modSp mod modNotesTx">
        <pc:chgData name="Ana Sierra" userId="4c4bd6b974aa8bff" providerId="LiveId" clId="{7D59055A-ECF5-450B-A57D-C19385B1EF97}" dt="2020-03-10T00:42:56.923" v="1906" actId="20577"/>
        <pc:sldMkLst>
          <pc:docMk/>
          <pc:sldMk cId="3182833411" sldId="257"/>
        </pc:sldMkLst>
        <pc:spChg chg="mod">
          <ac:chgData name="Ana Sierra" userId="4c4bd6b974aa8bff" providerId="LiveId" clId="{7D59055A-ECF5-450B-A57D-C19385B1EF97}" dt="2020-03-02T23:11:49.379" v="164" actId="20577"/>
          <ac:spMkLst>
            <pc:docMk/>
            <pc:sldMk cId="3182833411" sldId="257"/>
            <ac:spMk id="3" creationId="{D358953F-1C3C-40DC-BDDD-969B29D7CA47}"/>
          </ac:spMkLst>
        </pc:spChg>
      </pc:sldChg>
      <pc:sldChg chg="modSp modNotesTx">
        <pc:chgData name="Ana Sierra" userId="4c4bd6b974aa8bff" providerId="LiveId" clId="{7D59055A-ECF5-450B-A57D-C19385B1EF97}" dt="2020-03-02T23:11:41.683" v="161" actId="20577"/>
        <pc:sldMkLst>
          <pc:docMk/>
          <pc:sldMk cId="2686553820" sldId="263"/>
        </pc:sldMkLst>
        <pc:graphicFrameChg chg="mod">
          <ac:chgData name="Ana Sierra" userId="4c4bd6b974aa8bff" providerId="LiveId" clId="{7D59055A-ECF5-450B-A57D-C19385B1EF97}" dt="2020-03-02T23:11:34.231" v="155" actId="20577"/>
          <ac:graphicFrameMkLst>
            <pc:docMk/>
            <pc:sldMk cId="2686553820" sldId="263"/>
            <ac:graphicFrameMk id="5" creationId="{3D4442AC-FB86-4D90-90CD-9FF789590751}"/>
          </ac:graphicFrameMkLst>
        </pc:graphicFrameChg>
      </pc:sldChg>
      <pc:sldChg chg="modNotesTx">
        <pc:chgData name="Ana Sierra" userId="4c4bd6b974aa8bff" providerId="LiveId" clId="{7D59055A-ECF5-450B-A57D-C19385B1EF97}" dt="2020-03-03T00:04:06.536" v="165" actId="5793"/>
        <pc:sldMkLst>
          <pc:docMk/>
          <pc:sldMk cId="2317389119" sldId="293"/>
        </pc:sldMkLst>
      </pc:sldChg>
      <pc:sldChg chg="modNotesTx">
        <pc:chgData name="Ana Sierra" userId="4c4bd6b974aa8bff" providerId="LiveId" clId="{7D59055A-ECF5-450B-A57D-C19385B1EF97}" dt="2020-03-06T22:14:59.798" v="168" actId="20577"/>
        <pc:sldMkLst>
          <pc:docMk/>
          <pc:sldMk cId="717712886" sldId="332"/>
        </pc:sldMkLst>
      </pc:sldChg>
      <pc:sldChg chg="modNotesTx">
        <pc:chgData name="Ana Sierra" userId="4c4bd6b974aa8bff" providerId="LiveId" clId="{7D59055A-ECF5-450B-A57D-C19385B1EF97}" dt="2020-03-06T22:15:13.050" v="169" actId="20577"/>
        <pc:sldMkLst>
          <pc:docMk/>
          <pc:sldMk cId="145849560" sldId="344"/>
        </pc:sldMkLst>
      </pc:sldChg>
      <pc:sldChg chg="modNotesTx">
        <pc:chgData name="Ana Sierra" userId="4c4bd6b974aa8bff" providerId="LiveId" clId="{7D59055A-ECF5-450B-A57D-C19385B1EF97}" dt="2020-03-06T22:15:31.115" v="171" actId="12"/>
        <pc:sldMkLst>
          <pc:docMk/>
          <pc:sldMk cId="4065405681" sldId="345"/>
        </pc:sldMkLst>
      </pc:sldChg>
      <pc:sldChg chg="modNotesTx">
        <pc:chgData name="Ana Sierra" userId="4c4bd6b974aa8bff" providerId="LiveId" clId="{7D59055A-ECF5-450B-A57D-C19385B1EF97}" dt="2020-03-06T22:16:03.344" v="172" actId="20577"/>
        <pc:sldMkLst>
          <pc:docMk/>
          <pc:sldMk cId="2738512876" sldId="349"/>
        </pc:sldMkLst>
      </pc:sldChg>
      <pc:sldChg chg="modNotesTx">
        <pc:chgData name="Ana Sierra" userId="4c4bd6b974aa8bff" providerId="LiveId" clId="{7D59055A-ECF5-450B-A57D-C19385B1EF97}" dt="2020-03-06T22:16:11.562" v="173" actId="20577"/>
        <pc:sldMkLst>
          <pc:docMk/>
          <pc:sldMk cId="4028963959" sldId="351"/>
        </pc:sldMkLst>
      </pc:sldChg>
      <pc:sldChg chg="modNotesTx">
        <pc:chgData name="Ana Sierra" userId="4c4bd6b974aa8bff" providerId="LiveId" clId="{7D59055A-ECF5-450B-A57D-C19385B1EF97}" dt="2020-03-06T22:22:03.481" v="179" actId="20577"/>
        <pc:sldMkLst>
          <pc:docMk/>
          <pc:sldMk cId="3746188332" sldId="369"/>
        </pc:sldMkLst>
      </pc:sldChg>
      <pc:sldChg chg="modSp mod modNotesTx">
        <pc:chgData name="Ana Sierra" userId="4c4bd6b974aa8bff" providerId="LiveId" clId="{7D59055A-ECF5-450B-A57D-C19385B1EF97}" dt="2020-03-06T22:23:27.211" v="183" actId="12"/>
        <pc:sldMkLst>
          <pc:docMk/>
          <pc:sldMk cId="885747575" sldId="370"/>
        </pc:sldMkLst>
        <pc:spChg chg="mod">
          <ac:chgData name="Ana Sierra" userId="4c4bd6b974aa8bff" providerId="LiveId" clId="{7D59055A-ECF5-450B-A57D-C19385B1EF97}" dt="2020-03-06T22:23:04.648" v="180" actId="120"/>
          <ac:spMkLst>
            <pc:docMk/>
            <pc:sldMk cId="885747575" sldId="370"/>
            <ac:spMk id="3" creationId="{00000000-0000-0000-0000-000000000000}"/>
          </ac:spMkLst>
        </pc:spChg>
      </pc:sldChg>
      <pc:sldChg chg="modSp mod">
        <pc:chgData name="Ana Sierra" userId="4c4bd6b974aa8bff" providerId="LiveId" clId="{7D59055A-ECF5-450B-A57D-C19385B1EF97}" dt="2020-03-06T22:28:24.776" v="253" actId="120"/>
        <pc:sldMkLst>
          <pc:docMk/>
          <pc:sldMk cId="2350302273" sldId="371"/>
        </pc:sldMkLst>
        <pc:spChg chg="mod">
          <ac:chgData name="Ana Sierra" userId="4c4bd6b974aa8bff" providerId="LiveId" clId="{7D59055A-ECF5-450B-A57D-C19385B1EF97}" dt="2020-03-06T22:28:24.776" v="253" actId="120"/>
          <ac:spMkLst>
            <pc:docMk/>
            <pc:sldMk cId="2350302273" sldId="371"/>
            <ac:spMk id="3" creationId="{00000000-0000-0000-0000-000000000000}"/>
          </ac:spMkLst>
        </pc:spChg>
      </pc:sldChg>
      <pc:sldChg chg="modSp mod">
        <pc:chgData name="Ana Sierra" userId="4c4bd6b974aa8bff" providerId="LiveId" clId="{7D59055A-ECF5-450B-A57D-C19385B1EF97}" dt="2020-03-06T22:28:18.816" v="252" actId="120"/>
        <pc:sldMkLst>
          <pc:docMk/>
          <pc:sldMk cId="1866217020" sldId="372"/>
        </pc:sldMkLst>
        <pc:spChg chg="mod">
          <ac:chgData name="Ana Sierra" userId="4c4bd6b974aa8bff" providerId="LiveId" clId="{7D59055A-ECF5-450B-A57D-C19385B1EF97}" dt="2020-03-06T22:28:18.816" v="252" actId="120"/>
          <ac:spMkLst>
            <pc:docMk/>
            <pc:sldMk cId="1866217020" sldId="372"/>
            <ac:spMk id="3" creationId="{00000000-0000-0000-0000-000000000000}"/>
          </ac:spMkLst>
        </pc:spChg>
      </pc:sldChg>
      <pc:sldChg chg="modNotesTx">
        <pc:chgData name="Ana Sierra" userId="4c4bd6b974aa8bff" providerId="LiveId" clId="{7D59055A-ECF5-450B-A57D-C19385B1EF97}" dt="2020-03-06T22:23:47.641" v="226" actId="20577"/>
        <pc:sldMkLst>
          <pc:docMk/>
          <pc:sldMk cId="2775889900" sldId="373"/>
        </pc:sldMkLst>
      </pc:sldChg>
      <pc:sldChg chg="modNotesTx">
        <pc:chgData name="Ana Sierra" userId="4c4bd6b974aa8bff" providerId="LiveId" clId="{7D59055A-ECF5-450B-A57D-C19385B1EF97}" dt="2020-03-06T22:43:15.561" v="1827" actId="20577"/>
        <pc:sldMkLst>
          <pc:docMk/>
          <pc:sldMk cId="2626153768" sldId="375"/>
        </pc:sldMkLst>
      </pc:sldChg>
      <pc:sldChg chg="modSp mod">
        <pc:chgData name="Ana Sierra" userId="4c4bd6b974aa8bff" providerId="LiveId" clId="{7D59055A-ECF5-450B-A57D-C19385B1EF97}" dt="2020-03-06T22:43:21.271" v="1828" actId="120"/>
        <pc:sldMkLst>
          <pc:docMk/>
          <pc:sldMk cId="2134971917" sldId="376"/>
        </pc:sldMkLst>
        <pc:spChg chg="mod">
          <ac:chgData name="Ana Sierra" userId="4c4bd6b974aa8bff" providerId="LiveId" clId="{7D59055A-ECF5-450B-A57D-C19385B1EF97}" dt="2020-03-06T22:43:21.271" v="1828" actId="120"/>
          <ac:spMkLst>
            <pc:docMk/>
            <pc:sldMk cId="2134971917" sldId="376"/>
            <ac:spMk id="3" creationId="{00000000-0000-0000-0000-000000000000}"/>
          </ac:spMkLst>
        </pc:spChg>
      </pc:sldChg>
      <pc:sldChg chg="modSp mod">
        <pc:chgData name="Ana Sierra" userId="4c4bd6b974aa8bff" providerId="LiveId" clId="{7D59055A-ECF5-450B-A57D-C19385B1EF97}" dt="2020-03-06T22:43:31.539" v="1829" actId="120"/>
        <pc:sldMkLst>
          <pc:docMk/>
          <pc:sldMk cId="228932345" sldId="377"/>
        </pc:sldMkLst>
        <pc:spChg chg="mod">
          <ac:chgData name="Ana Sierra" userId="4c4bd6b974aa8bff" providerId="LiveId" clId="{7D59055A-ECF5-450B-A57D-C19385B1EF97}" dt="2020-03-06T22:43:31.539" v="1829" actId="120"/>
          <ac:spMkLst>
            <pc:docMk/>
            <pc:sldMk cId="228932345" sldId="377"/>
            <ac:spMk id="3" creationId="{00000000-0000-0000-0000-000000000000}"/>
          </ac:spMkLst>
        </pc:spChg>
      </pc:sldChg>
      <pc:sldChg chg="modSp mod modNotesTx">
        <pc:chgData name="Ana Sierra" userId="4c4bd6b974aa8bff" providerId="LiveId" clId="{7D59055A-ECF5-450B-A57D-C19385B1EF97}" dt="2020-03-06T22:43:42.578" v="1832" actId="20577"/>
        <pc:sldMkLst>
          <pc:docMk/>
          <pc:sldMk cId="3120528067" sldId="379"/>
        </pc:sldMkLst>
        <pc:spChg chg="mod">
          <ac:chgData name="Ana Sierra" userId="4c4bd6b974aa8bff" providerId="LiveId" clId="{7D59055A-ECF5-450B-A57D-C19385B1EF97}" dt="2020-03-06T22:43:35.340" v="1830" actId="120"/>
          <ac:spMkLst>
            <pc:docMk/>
            <pc:sldMk cId="3120528067" sldId="379"/>
            <ac:spMk id="3" creationId="{00000000-0000-0000-0000-000000000000}"/>
          </ac:spMkLst>
        </pc:spChg>
      </pc:sldChg>
      <pc:sldChg chg="modSp mod modNotesTx">
        <pc:chgData name="Ana Sierra" userId="4c4bd6b974aa8bff" providerId="LiveId" clId="{7D59055A-ECF5-450B-A57D-C19385B1EF97}" dt="2020-03-06T22:44:10.169" v="1836" actId="20577"/>
        <pc:sldMkLst>
          <pc:docMk/>
          <pc:sldMk cId="1044660762" sldId="383"/>
        </pc:sldMkLst>
        <pc:spChg chg="mod">
          <ac:chgData name="Ana Sierra" userId="4c4bd6b974aa8bff" providerId="LiveId" clId="{7D59055A-ECF5-450B-A57D-C19385B1EF97}" dt="2020-03-06T22:43:58.040" v="1833" actId="120"/>
          <ac:spMkLst>
            <pc:docMk/>
            <pc:sldMk cId="1044660762" sldId="383"/>
            <ac:spMk id="3" creationId="{00000000-0000-0000-0000-000000000000}"/>
          </ac:spMkLst>
        </pc:spChg>
      </pc:sldChg>
      <pc:sldChg chg="modSp mod">
        <pc:chgData name="Ana Sierra" userId="4c4bd6b974aa8bff" providerId="LiveId" clId="{7D59055A-ECF5-450B-A57D-C19385B1EF97}" dt="2020-03-06T22:44:18.293" v="1837" actId="120"/>
        <pc:sldMkLst>
          <pc:docMk/>
          <pc:sldMk cId="3255655193" sldId="384"/>
        </pc:sldMkLst>
        <pc:spChg chg="mod">
          <ac:chgData name="Ana Sierra" userId="4c4bd6b974aa8bff" providerId="LiveId" clId="{7D59055A-ECF5-450B-A57D-C19385B1EF97}" dt="2020-03-06T22:44:18.293" v="1837" actId="120"/>
          <ac:spMkLst>
            <pc:docMk/>
            <pc:sldMk cId="3255655193" sldId="384"/>
            <ac:spMk id="3" creationId="{00000000-0000-0000-0000-000000000000}"/>
          </ac:spMkLst>
        </pc:spChg>
      </pc:sldChg>
      <pc:sldChg chg="modSp mod">
        <pc:chgData name="Ana Sierra" userId="4c4bd6b974aa8bff" providerId="LiveId" clId="{7D59055A-ECF5-450B-A57D-C19385B1EF97}" dt="2020-03-06T22:45:07.235" v="1840" actId="33524"/>
        <pc:sldMkLst>
          <pc:docMk/>
          <pc:sldMk cId="2603482466" sldId="388"/>
        </pc:sldMkLst>
        <pc:spChg chg="mod">
          <ac:chgData name="Ana Sierra" userId="4c4bd6b974aa8bff" providerId="LiveId" clId="{7D59055A-ECF5-450B-A57D-C19385B1EF97}" dt="2020-03-06T22:45:07.235" v="1840" actId="33524"/>
          <ac:spMkLst>
            <pc:docMk/>
            <pc:sldMk cId="2603482466" sldId="388"/>
            <ac:spMk id="3" creationId="{00000000-0000-0000-0000-000000000000}"/>
          </ac:spMkLst>
        </pc:spChg>
      </pc:sldChg>
      <pc:sldChg chg="modSp mod modNotesTx">
        <pc:chgData name="Ana Sierra" userId="4c4bd6b974aa8bff" providerId="LiveId" clId="{7D59055A-ECF5-450B-A57D-C19385B1EF97}" dt="2020-03-06T22:45:44.550" v="1851" actId="14100"/>
        <pc:sldMkLst>
          <pc:docMk/>
          <pc:sldMk cId="1775680641" sldId="393"/>
        </pc:sldMkLst>
        <pc:spChg chg="mod">
          <ac:chgData name="Ana Sierra" userId="4c4bd6b974aa8bff" providerId="LiveId" clId="{7D59055A-ECF5-450B-A57D-C19385B1EF97}" dt="2020-03-06T22:45:44.550" v="1851" actId="14100"/>
          <ac:spMkLst>
            <pc:docMk/>
            <pc:sldMk cId="1775680641" sldId="393"/>
            <ac:spMk id="5" creationId="{00000000-0000-0000-0000-000000000000}"/>
          </ac:spMkLst>
        </pc:spChg>
      </pc:sldChg>
      <pc:sldChg chg="modNotesTx">
        <pc:chgData name="Ana Sierra" userId="4c4bd6b974aa8bff" providerId="LiveId" clId="{7D59055A-ECF5-450B-A57D-C19385B1EF97}" dt="2020-03-06T22:46:08.341" v="1865" actId="20577"/>
        <pc:sldMkLst>
          <pc:docMk/>
          <pc:sldMk cId="431192365" sldId="396"/>
        </pc:sldMkLst>
      </pc:sldChg>
      <pc:sldChg chg="modNotesTx">
        <pc:chgData name="Ana Sierra" userId="4c4bd6b974aa8bff" providerId="LiveId" clId="{7D59055A-ECF5-450B-A57D-C19385B1EF97}" dt="2020-03-06T22:44:57.537" v="1838" actId="313"/>
        <pc:sldMkLst>
          <pc:docMk/>
          <pc:sldMk cId="2129808682" sldId="409"/>
        </pc:sldMkLst>
      </pc:sldChg>
      <pc:sldChg chg="modNotesTx">
        <pc:chgData name="Ana Sierra" userId="4c4bd6b974aa8bff" providerId="LiveId" clId="{7D59055A-ECF5-450B-A57D-C19385B1EF97}" dt="2020-03-06T22:15:22.286" v="170" actId="20577"/>
        <pc:sldMkLst>
          <pc:docMk/>
          <pc:sldMk cId="1154925480" sldId="423"/>
        </pc:sldMkLst>
      </pc:sldChg>
      <pc:sldChg chg="ord">
        <pc:chgData name="Ana Sierra" userId="4c4bd6b974aa8bff" providerId="LiveId" clId="{7D59055A-ECF5-450B-A57D-C19385B1EF97}" dt="2020-03-06T22:47:30.065" v="1900"/>
        <pc:sldMkLst>
          <pc:docMk/>
          <pc:sldMk cId="2127109969" sldId="429"/>
        </pc:sldMkLst>
      </pc:sldChg>
      <pc:sldChg chg="modSp mod modNotesTx">
        <pc:chgData name="Ana Sierra" userId="4c4bd6b974aa8bff" providerId="LiveId" clId="{7D59055A-ECF5-450B-A57D-C19385B1EF97}" dt="2020-03-06T22:28:14.200" v="251" actId="120"/>
        <pc:sldMkLst>
          <pc:docMk/>
          <pc:sldMk cId="457511514" sldId="430"/>
        </pc:sldMkLst>
        <pc:spChg chg="mod">
          <ac:chgData name="Ana Sierra" userId="4c4bd6b974aa8bff" providerId="LiveId" clId="{7D59055A-ECF5-450B-A57D-C19385B1EF97}" dt="2020-03-06T22:28:14.200" v="251" actId="120"/>
          <ac:spMkLst>
            <pc:docMk/>
            <pc:sldMk cId="457511514" sldId="430"/>
            <ac:spMk id="3" creationId="{00000000-0000-0000-0000-000000000000}"/>
          </ac:spMkLst>
        </pc:spChg>
      </pc:sldChg>
      <pc:sldChg chg="addSp delSp modSp add mod setBg modNotesTx">
        <pc:chgData name="Ana Sierra" userId="4c4bd6b974aa8bff" providerId="LiveId" clId="{7D59055A-ECF5-450B-A57D-C19385B1EF97}" dt="2020-03-06T22:41:08.944" v="1733" actId="20577"/>
        <pc:sldMkLst>
          <pc:docMk/>
          <pc:sldMk cId="2733795037" sldId="445"/>
        </pc:sldMkLst>
        <pc:spChg chg="mod ord">
          <ac:chgData name="Ana Sierra" userId="4c4bd6b974aa8bff" providerId="LiveId" clId="{7D59055A-ECF5-450B-A57D-C19385B1EF97}" dt="2020-03-06T22:34:10.193" v="287" actId="1076"/>
          <ac:spMkLst>
            <pc:docMk/>
            <pc:sldMk cId="2733795037" sldId="445"/>
            <ac:spMk id="2" creationId="{703A650A-B285-48AC-870E-1F92DE969E54}"/>
          </ac:spMkLst>
        </pc:spChg>
        <pc:spChg chg="del">
          <ac:chgData name="Ana Sierra" userId="4c4bd6b974aa8bff" providerId="LiveId" clId="{7D59055A-ECF5-450B-A57D-C19385B1EF97}" dt="2020-03-06T22:33:10.596" v="270" actId="478"/>
          <ac:spMkLst>
            <pc:docMk/>
            <pc:sldMk cId="2733795037" sldId="445"/>
            <ac:spMk id="3" creationId="{AA0B263B-4D9A-4BA7-AA5D-B32CD87B4E2A}"/>
          </ac:spMkLst>
        </pc:spChg>
        <pc:spChg chg="add del">
          <ac:chgData name="Ana Sierra" userId="4c4bd6b974aa8bff" providerId="LiveId" clId="{7D59055A-ECF5-450B-A57D-C19385B1EF97}" dt="2020-03-06T22:33:25.971" v="274" actId="26606"/>
          <ac:spMkLst>
            <pc:docMk/>
            <pc:sldMk cId="2733795037" sldId="445"/>
            <ac:spMk id="9" creationId="{4E4490D0-3672-446A-AC12-B4830333BDDD}"/>
          </ac:spMkLst>
        </pc:spChg>
        <pc:spChg chg="add del">
          <ac:chgData name="Ana Sierra" userId="4c4bd6b974aa8bff" providerId="LiveId" clId="{7D59055A-ECF5-450B-A57D-C19385B1EF97}" dt="2020-03-06T22:33:25.971" v="274" actId="26606"/>
          <ac:spMkLst>
            <pc:docMk/>
            <pc:sldMk cId="2733795037" sldId="445"/>
            <ac:spMk id="11" creationId="{39CB82C2-DF65-4EC1-8280-F201D50F570B}"/>
          </ac:spMkLst>
        </pc:spChg>
        <pc:spChg chg="add del">
          <ac:chgData name="Ana Sierra" userId="4c4bd6b974aa8bff" providerId="LiveId" clId="{7D59055A-ECF5-450B-A57D-C19385B1EF97}" dt="2020-03-06T22:33:25.971" v="274" actId="26606"/>
          <ac:spMkLst>
            <pc:docMk/>
            <pc:sldMk cId="2733795037" sldId="445"/>
            <ac:spMk id="15" creationId="{5A1B47C8-47A0-4A88-8830-6DEA3B5DE392}"/>
          </ac:spMkLst>
        </pc:spChg>
        <pc:spChg chg="add del">
          <ac:chgData name="Ana Sierra" userId="4c4bd6b974aa8bff" providerId="LiveId" clId="{7D59055A-ECF5-450B-A57D-C19385B1EF97}" dt="2020-03-06T22:33:25.971" v="274" actId="26606"/>
          <ac:spMkLst>
            <pc:docMk/>
            <pc:sldMk cId="2733795037" sldId="445"/>
            <ac:spMk id="17" creationId="{984BBFDD-E720-4805-A9C8-129FBBF6DD70}"/>
          </ac:spMkLst>
        </pc:spChg>
        <pc:spChg chg="add del">
          <ac:chgData name="Ana Sierra" userId="4c4bd6b974aa8bff" providerId="LiveId" clId="{7D59055A-ECF5-450B-A57D-C19385B1EF97}" dt="2020-03-06T22:33:25.971" v="274" actId="26606"/>
          <ac:spMkLst>
            <pc:docMk/>
            <pc:sldMk cId="2733795037" sldId="445"/>
            <ac:spMk id="19" creationId="{5AC4BE46-4A77-42FE-9D15-065CDB2F847C}"/>
          </ac:spMkLst>
        </pc:spChg>
        <pc:spChg chg="add del">
          <ac:chgData name="Ana Sierra" userId="4c4bd6b974aa8bff" providerId="LiveId" clId="{7D59055A-ECF5-450B-A57D-C19385B1EF97}" dt="2020-03-06T22:33:39.298" v="278" actId="26606"/>
          <ac:spMkLst>
            <pc:docMk/>
            <pc:sldMk cId="2733795037" sldId="445"/>
            <ac:spMk id="21" creationId="{593ACC25-C262-417A-8AA9-0641C772BDB6}"/>
          </ac:spMkLst>
        </pc:spChg>
        <pc:spChg chg="add del">
          <ac:chgData name="Ana Sierra" userId="4c4bd6b974aa8bff" providerId="LiveId" clId="{7D59055A-ECF5-450B-A57D-C19385B1EF97}" dt="2020-03-06T22:33:39.298" v="278" actId="26606"/>
          <ac:spMkLst>
            <pc:docMk/>
            <pc:sldMk cId="2733795037" sldId="445"/>
            <ac:spMk id="22" creationId="{4E4490D0-3672-446A-AC12-B4830333BDDD}"/>
          </ac:spMkLst>
        </pc:spChg>
        <pc:spChg chg="add del">
          <ac:chgData name="Ana Sierra" userId="4c4bd6b974aa8bff" providerId="LiveId" clId="{7D59055A-ECF5-450B-A57D-C19385B1EF97}" dt="2020-03-06T22:33:39.298" v="278" actId="26606"/>
          <ac:spMkLst>
            <pc:docMk/>
            <pc:sldMk cId="2733795037" sldId="445"/>
            <ac:spMk id="23" creationId="{39CB82C2-DF65-4EC1-8280-F201D50F570B}"/>
          </ac:spMkLst>
        </pc:spChg>
        <pc:spChg chg="add del">
          <ac:chgData name="Ana Sierra" userId="4c4bd6b974aa8bff" providerId="LiveId" clId="{7D59055A-ECF5-450B-A57D-C19385B1EF97}" dt="2020-03-06T22:33:39.298" v="278" actId="26606"/>
          <ac:spMkLst>
            <pc:docMk/>
            <pc:sldMk cId="2733795037" sldId="445"/>
            <ac:spMk id="25" creationId="{FA4CD5CB-D209-4D70-8CA4-629731C59219}"/>
          </ac:spMkLst>
        </pc:spChg>
        <pc:spChg chg="add del">
          <ac:chgData name="Ana Sierra" userId="4c4bd6b974aa8bff" providerId="LiveId" clId="{7D59055A-ECF5-450B-A57D-C19385B1EF97}" dt="2020-03-06T22:33:39.298" v="278" actId="26606"/>
          <ac:spMkLst>
            <pc:docMk/>
            <pc:sldMk cId="2733795037" sldId="445"/>
            <ac:spMk id="27" creationId="{B4C27B90-DF2B-4D00-BA07-18ED774CD2F1}"/>
          </ac:spMkLst>
        </pc:spChg>
        <pc:spChg chg="add">
          <ac:chgData name="Ana Sierra" userId="4c4bd6b974aa8bff" providerId="LiveId" clId="{7D59055A-ECF5-450B-A57D-C19385B1EF97}" dt="2020-03-06T22:33:39.298" v="278" actId="26606"/>
          <ac:spMkLst>
            <pc:docMk/>
            <pc:sldMk cId="2733795037" sldId="445"/>
            <ac:spMk id="32" creationId="{4E4490D0-3672-446A-AC12-B4830333BDDD}"/>
          </ac:spMkLst>
        </pc:spChg>
        <pc:spChg chg="add">
          <ac:chgData name="Ana Sierra" userId="4c4bd6b974aa8bff" providerId="LiveId" clId="{7D59055A-ECF5-450B-A57D-C19385B1EF97}" dt="2020-03-06T22:33:39.298" v="278" actId="26606"/>
          <ac:spMkLst>
            <pc:docMk/>
            <pc:sldMk cId="2733795037" sldId="445"/>
            <ac:spMk id="34" creationId="{39CB82C2-DF65-4EC1-8280-F201D50F570B}"/>
          </ac:spMkLst>
        </pc:spChg>
        <pc:spChg chg="add">
          <ac:chgData name="Ana Sierra" userId="4c4bd6b974aa8bff" providerId="LiveId" clId="{7D59055A-ECF5-450B-A57D-C19385B1EF97}" dt="2020-03-06T22:33:39.298" v="278" actId="26606"/>
          <ac:spMkLst>
            <pc:docMk/>
            <pc:sldMk cId="2733795037" sldId="445"/>
            <ac:spMk id="38" creationId="{C4AAA502-5435-489E-9538-3A40E6C71461}"/>
          </ac:spMkLst>
        </pc:spChg>
        <pc:spChg chg="add">
          <ac:chgData name="Ana Sierra" userId="4c4bd6b974aa8bff" providerId="LiveId" clId="{7D59055A-ECF5-450B-A57D-C19385B1EF97}" dt="2020-03-06T22:33:39.298" v="278" actId="26606"/>
          <ac:spMkLst>
            <pc:docMk/>
            <pc:sldMk cId="2733795037" sldId="445"/>
            <ac:spMk id="42" creationId="{DE42378B-2E28-4810-8421-7A473A40E376}"/>
          </ac:spMkLst>
        </pc:spChg>
        <pc:spChg chg="add">
          <ac:chgData name="Ana Sierra" userId="4c4bd6b974aa8bff" providerId="LiveId" clId="{7D59055A-ECF5-450B-A57D-C19385B1EF97}" dt="2020-03-06T22:33:39.298" v="278" actId="26606"/>
          <ac:spMkLst>
            <pc:docMk/>
            <pc:sldMk cId="2733795037" sldId="445"/>
            <ac:spMk id="44" creationId="{0D91DD17-237F-4811-BC0E-128EB1BD7CFE}"/>
          </ac:spMkLst>
        </pc:spChg>
        <pc:picChg chg="add mod modCrop">
          <ac:chgData name="Ana Sierra" userId="4c4bd6b974aa8bff" providerId="LiveId" clId="{7D59055A-ECF5-450B-A57D-C19385B1EF97}" dt="2020-03-06T22:34:09.070" v="286" actId="1076"/>
          <ac:picMkLst>
            <pc:docMk/>
            <pc:sldMk cId="2733795037" sldId="445"/>
            <ac:picMk id="4" creationId="{FDCC5426-D09E-4DD5-BF54-5B4C8D85C701}"/>
          </ac:picMkLst>
        </pc:picChg>
        <pc:cxnChg chg="add del">
          <ac:chgData name="Ana Sierra" userId="4c4bd6b974aa8bff" providerId="LiveId" clId="{7D59055A-ECF5-450B-A57D-C19385B1EF97}" dt="2020-03-06T22:33:25.971" v="274" actId="26606"/>
          <ac:cxnSpMkLst>
            <pc:docMk/>
            <pc:sldMk cId="2733795037" sldId="445"/>
            <ac:cxnSpMk id="13" creationId="{7E1D4427-852B-4B37-8E76-0E9F1810BA2A}"/>
          </ac:cxnSpMkLst>
        </pc:cxnChg>
        <pc:cxnChg chg="add del">
          <ac:chgData name="Ana Sierra" userId="4c4bd6b974aa8bff" providerId="LiveId" clId="{7D59055A-ECF5-450B-A57D-C19385B1EF97}" dt="2020-03-06T22:33:39.298" v="278" actId="26606"/>
          <ac:cxnSpMkLst>
            <pc:docMk/>
            <pc:sldMk cId="2733795037" sldId="445"/>
            <ac:cxnSpMk id="24" creationId="{7E1D4427-852B-4B37-8E76-0E9F1810BA2A}"/>
          </ac:cxnSpMkLst>
        </pc:cxnChg>
        <pc:cxnChg chg="add del">
          <ac:chgData name="Ana Sierra" userId="4c4bd6b974aa8bff" providerId="LiveId" clId="{7D59055A-ECF5-450B-A57D-C19385B1EF97}" dt="2020-03-06T22:33:39.298" v="278" actId="26606"/>
          <ac:cxnSpMkLst>
            <pc:docMk/>
            <pc:sldMk cId="2733795037" sldId="445"/>
            <ac:cxnSpMk id="26" creationId="{5C6A2BAE-B461-4B55-8E1F-0722ABDD1393}"/>
          </ac:cxnSpMkLst>
        </pc:cxnChg>
        <pc:cxnChg chg="add">
          <ac:chgData name="Ana Sierra" userId="4c4bd6b974aa8bff" providerId="LiveId" clId="{7D59055A-ECF5-450B-A57D-C19385B1EF97}" dt="2020-03-06T22:33:39.298" v="278" actId="26606"/>
          <ac:cxnSpMkLst>
            <pc:docMk/>
            <pc:sldMk cId="2733795037" sldId="445"/>
            <ac:cxnSpMk id="36" creationId="{7E1D4427-852B-4B37-8E76-0E9F1810BA2A}"/>
          </ac:cxnSpMkLst>
        </pc:cxnChg>
        <pc:cxnChg chg="add">
          <ac:chgData name="Ana Sierra" userId="4c4bd6b974aa8bff" providerId="LiveId" clId="{7D59055A-ECF5-450B-A57D-C19385B1EF97}" dt="2020-03-06T22:33:39.298" v="278" actId="26606"/>
          <ac:cxnSpMkLst>
            <pc:docMk/>
            <pc:sldMk cId="2733795037" sldId="445"/>
            <ac:cxnSpMk id="40" creationId="{C9AC0290-4702-4519-B0F4-C2A46880997B}"/>
          </ac:cxnSpMkLst>
        </pc:cxnChg>
      </pc:sldChg>
      <pc:sldChg chg="add del">
        <pc:chgData name="Ana Sierra" userId="4c4bd6b974aa8bff" providerId="LiveId" clId="{7D59055A-ECF5-450B-A57D-C19385B1EF97}" dt="2020-03-06T22:41:51.270" v="1736" actId="47"/>
        <pc:sldMkLst>
          <pc:docMk/>
          <pc:sldMk cId="890669603" sldId="446"/>
        </pc:sldMkLst>
      </pc:sldChg>
      <pc:sldChg chg="add modNotesTx">
        <pc:chgData name="Ana Sierra" userId="4c4bd6b974aa8bff" providerId="LiveId" clId="{7D59055A-ECF5-450B-A57D-C19385B1EF97}" dt="2020-03-06T22:42:14.630" v="1778" actId="6549"/>
        <pc:sldMkLst>
          <pc:docMk/>
          <pc:sldMk cId="4282238990" sldId="447"/>
        </pc:sldMkLst>
      </pc:sldChg>
      <pc:sldChg chg="addSp delSp modSp add mod">
        <pc:chgData name="Ana Sierra" userId="4c4bd6b974aa8bff" providerId="LiveId" clId="{7D59055A-ECF5-450B-A57D-C19385B1EF97}" dt="2020-03-06T22:47:23.939" v="1898"/>
        <pc:sldMkLst>
          <pc:docMk/>
          <pc:sldMk cId="1525760879" sldId="448"/>
        </pc:sldMkLst>
        <pc:spChg chg="mod">
          <ac:chgData name="Ana Sierra" userId="4c4bd6b974aa8bff" providerId="LiveId" clId="{7D59055A-ECF5-450B-A57D-C19385B1EF97}" dt="2020-03-06T22:46:54.602" v="1896" actId="1076"/>
          <ac:spMkLst>
            <pc:docMk/>
            <pc:sldMk cId="1525760879" sldId="448"/>
            <ac:spMk id="2" creationId="{8C2D1F63-6D42-43CB-B0C7-836C239F46DC}"/>
          </ac:spMkLst>
        </pc:spChg>
        <pc:spChg chg="del mod">
          <ac:chgData name="Ana Sierra" userId="4c4bd6b974aa8bff" providerId="LiveId" clId="{7D59055A-ECF5-450B-A57D-C19385B1EF97}" dt="2020-03-06T22:46:49.700" v="1895" actId="478"/>
          <ac:spMkLst>
            <pc:docMk/>
            <pc:sldMk cId="1525760879" sldId="448"/>
            <ac:spMk id="3" creationId="{456C169F-6BF8-44DB-BC87-F42E082337A9}"/>
          </ac:spMkLst>
        </pc:spChg>
        <pc:picChg chg="add">
          <ac:chgData name="Ana Sierra" userId="4c4bd6b974aa8bff" providerId="LiveId" clId="{7D59055A-ECF5-450B-A57D-C19385B1EF97}" dt="2020-03-06T22:47:16.247" v="1897"/>
          <ac:picMkLst>
            <pc:docMk/>
            <pc:sldMk cId="1525760879" sldId="448"/>
            <ac:picMk id="4" creationId="{4FDAF847-CE1A-4122-AA28-E4488A199CE5}"/>
          </ac:picMkLst>
        </pc:picChg>
        <pc:picChg chg="add">
          <ac:chgData name="Ana Sierra" userId="4c4bd6b974aa8bff" providerId="LiveId" clId="{7D59055A-ECF5-450B-A57D-C19385B1EF97}" dt="2020-03-06T22:47:23.939" v="1898"/>
          <ac:picMkLst>
            <pc:docMk/>
            <pc:sldMk cId="1525760879" sldId="448"/>
            <ac:picMk id="5" creationId="{6555F4F0-2659-42E5-B283-FFB95EA3360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D83B07-374C-477C-9B12-D7757104603E}">
      <dgm:prSet/>
      <dgm:spPr/>
      <dgm:t>
        <a:bodyPr/>
        <a:lstStyle/>
        <a:p>
          <a:pPr>
            <a:defRPr b="1"/>
          </a:pPr>
          <a:r>
            <a:rPr lang="en-US" dirty="0">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r>
            <a:rPr lang="en-US" dirty="0">
              <a:latin typeface="Times New Roman" panose="02020603050405020304" pitchFamily="18" charset="0"/>
              <a:cs typeface="Times New Roman" panose="02020603050405020304" pitchFamily="18" charset="0"/>
            </a:rPr>
            <a:t>Active discussion</a:t>
          </a:r>
        </a:p>
        <a:p>
          <a:r>
            <a:rPr lang="en-US" dirty="0">
              <a:latin typeface="Times New Roman" panose="02020603050405020304" pitchFamily="18" charset="0"/>
              <a:cs typeface="Times New Roman" panose="02020603050405020304" pitchFamily="18" charset="0"/>
            </a:rPr>
            <a:t>Case Study </a:t>
          </a:r>
        </a:p>
        <a:p>
          <a:r>
            <a:rPr lang="en-US" dirty="0">
              <a:latin typeface="Times New Roman" panose="02020603050405020304" pitchFamily="18" charset="0"/>
              <a:cs typeface="Times New Roman" panose="02020603050405020304" pitchFamily="18" charset="0"/>
            </a:rPr>
            <a:t>Role Play</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defRPr b="1"/>
          </a:pPr>
          <a:r>
            <a:rPr lang="en-US" dirty="0">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r>
            <a:rPr lang="en-US" dirty="0">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r>
            <a:rPr lang="en-US" dirty="0">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r>
            <a:rPr lang="en-US" dirty="0">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defRPr b="1"/>
          </a:pPr>
          <a:r>
            <a:rPr lang="en-US" dirty="0">
              <a:latin typeface="Times New Roman" panose="02020603050405020304" pitchFamily="18" charset="0"/>
              <a:cs typeface="Times New Roman" panose="02020603050405020304" pitchFamily="18" charset="0"/>
            </a:rPr>
            <a:t>Duration: 10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8165B-018A-4E06-BA9E-39439B3BA924}" type="doc">
      <dgm:prSet loTypeId="urn:microsoft.com/office/officeart/2005/8/layout/process1" loCatId="process" qsTypeId="urn:microsoft.com/office/officeart/2005/8/quickstyle/simple1" qsCatId="simple" csTypeId="urn:microsoft.com/office/officeart/2005/8/colors/colorful1" csCatId="colorful" phldr="1"/>
      <dgm:spPr/>
    </dgm:pt>
    <dgm:pt modelId="{BE318A40-642B-47DB-ABDC-171F6EA219C1}">
      <dgm:prSet phldrT="[Texto]" custT="1"/>
      <dgm:spPr/>
      <dgm:t>
        <a:bodyPr/>
        <a:lstStyle/>
        <a:p>
          <a:r>
            <a:rPr lang="en-US" sz="1800" b="0" i="0" dirty="0">
              <a:latin typeface="Times New Roman" panose="02020603050405020304" pitchFamily="18" charset="0"/>
              <a:cs typeface="Times New Roman" panose="02020603050405020304" pitchFamily="18" charset="0"/>
            </a:rPr>
            <a:t>Stimulus Control</a:t>
          </a:r>
          <a:endParaRPr lang="en-US" sz="1800" dirty="0">
            <a:latin typeface="Times New Roman" panose="02020603050405020304" pitchFamily="18" charset="0"/>
            <a:cs typeface="Times New Roman" panose="02020603050405020304" pitchFamily="18" charset="0"/>
          </a:endParaRPr>
        </a:p>
      </dgm:t>
    </dgm:pt>
    <dgm:pt modelId="{BB7A942F-50C0-4BBB-896E-4ADFEAF31039}" type="sibTrans" cxnId="{5AA473B3-2F6E-4E3C-8B5E-B422BB3CBEF3}">
      <dgm:prSet/>
      <dgm:spPr/>
      <dgm:t>
        <a:bodyPr/>
        <a:lstStyle/>
        <a:p>
          <a:endParaRPr lang="en-US"/>
        </a:p>
      </dgm:t>
    </dgm:pt>
    <dgm:pt modelId="{3B7B42A6-95BF-4E22-BA81-A98D9A516FAE}" type="parTrans" cxnId="{5AA473B3-2F6E-4E3C-8B5E-B422BB3CBEF3}">
      <dgm:prSet/>
      <dgm:spPr/>
      <dgm:t>
        <a:bodyPr/>
        <a:lstStyle/>
        <a:p>
          <a:endParaRPr lang="en-US"/>
        </a:p>
      </dgm:t>
    </dgm:pt>
    <dgm:pt modelId="{CB7A0CE4-A6B5-4301-A08B-2C1BE6CB182A}">
      <dgm:prSet phldrT="[Texto]" custT="1"/>
      <dgm:spPr/>
      <dgm:t>
        <a:bodyPr/>
        <a:lstStyle/>
        <a:p>
          <a:r>
            <a:rPr lang="en-US" sz="1800" b="0" i="0" dirty="0">
              <a:latin typeface="Times New Roman" panose="02020603050405020304" pitchFamily="18" charset="0"/>
              <a:cs typeface="Times New Roman" panose="02020603050405020304" pitchFamily="18" charset="0"/>
            </a:rPr>
            <a:t>Reinforcement Management</a:t>
          </a:r>
          <a:endParaRPr lang="en-US" sz="1800" dirty="0">
            <a:latin typeface="Times New Roman" panose="02020603050405020304" pitchFamily="18" charset="0"/>
            <a:cs typeface="Times New Roman" panose="02020603050405020304" pitchFamily="18" charset="0"/>
          </a:endParaRPr>
        </a:p>
      </dgm:t>
    </dgm:pt>
    <dgm:pt modelId="{991F493B-AD49-4D91-B9F6-0FDC8E032858}" type="sibTrans" cxnId="{DA0EEEBB-449C-4769-9C47-3D694766AC6E}">
      <dgm:prSet/>
      <dgm:spPr/>
      <dgm:t>
        <a:bodyPr/>
        <a:lstStyle/>
        <a:p>
          <a:endParaRPr lang="en-US"/>
        </a:p>
      </dgm:t>
    </dgm:pt>
    <dgm:pt modelId="{0737A87F-383D-46D0-8DEC-1132F92A3197}" type="parTrans" cxnId="{DA0EEEBB-449C-4769-9C47-3D694766AC6E}">
      <dgm:prSet/>
      <dgm:spPr/>
      <dgm:t>
        <a:bodyPr/>
        <a:lstStyle/>
        <a:p>
          <a:endParaRPr lang="en-US"/>
        </a:p>
      </dgm:t>
    </dgm:pt>
    <dgm:pt modelId="{52630628-5AAA-40AE-9C8F-1034FD12FB97}">
      <dgm:prSet phldrT="[Texto]" custT="1"/>
      <dgm:spPr/>
      <dgm:t>
        <a:bodyPr/>
        <a:lstStyle/>
        <a:p>
          <a:r>
            <a:rPr lang="en-US" sz="1800" b="0" i="0" dirty="0">
              <a:latin typeface="Times New Roman" panose="02020603050405020304" pitchFamily="18" charset="0"/>
              <a:cs typeface="Times New Roman" panose="02020603050405020304" pitchFamily="18" charset="0"/>
            </a:rPr>
            <a:t>Counter-Conditioning</a:t>
          </a:r>
          <a:endParaRPr lang="en-US" sz="1800" dirty="0">
            <a:latin typeface="Times New Roman" panose="02020603050405020304" pitchFamily="18" charset="0"/>
            <a:cs typeface="Times New Roman" panose="02020603050405020304" pitchFamily="18" charset="0"/>
          </a:endParaRPr>
        </a:p>
      </dgm:t>
    </dgm:pt>
    <dgm:pt modelId="{0E7C373E-74F7-472D-AE5C-A8A2DB9EE4E1}" type="sibTrans" cxnId="{D095B128-E461-42DC-96EC-32F82ED3E588}">
      <dgm:prSet/>
      <dgm:spPr/>
      <dgm:t>
        <a:bodyPr/>
        <a:lstStyle/>
        <a:p>
          <a:endParaRPr lang="en-US"/>
        </a:p>
      </dgm:t>
    </dgm:pt>
    <dgm:pt modelId="{6F38D5D3-D786-4013-A354-1B06240A0FCE}" type="parTrans" cxnId="{D095B128-E461-42DC-96EC-32F82ED3E588}">
      <dgm:prSet/>
      <dgm:spPr/>
      <dgm:t>
        <a:bodyPr/>
        <a:lstStyle/>
        <a:p>
          <a:endParaRPr lang="en-US"/>
        </a:p>
      </dgm:t>
    </dgm:pt>
    <dgm:pt modelId="{23240801-9558-42F2-9433-DF908AF3969A}">
      <dgm:prSet phldrT="[Texto]" custT="1"/>
      <dgm:spPr/>
      <dgm:t>
        <a:bodyPr/>
        <a:lstStyle/>
        <a:p>
          <a:r>
            <a:rPr lang="en-US" sz="1600" b="0" i="0" dirty="0">
              <a:latin typeface="Times New Roman" panose="02020603050405020304" pitchFamily="18" charset="0"/>
              <a:cs typeface="Times New Roman" panose="02020603050405020304" pitchFamily="18" charset="0"/>
            </a:rPr>
            <a:t>Helping Relationships</a:t>
          </a:r>
          <a:endParaRPr lang="en-US" sz="1600" dirty="0">
            <a:latin typeface="Times New Roman" panose="02020603050405020304" pitchFamily="18" charset="0"/>
            <a:cs typeface="Times New Roman" panose="02020603050405020304" pitchFamily="18" charset="0"/>
          </a:endParaRPr>
        </a:p>
      </dgm:t>
    </dgm:pt>
    <dgm:pt modelId="{7A49CECD-71CD-4C07-95E9-4D495B6A71CD}" type="sibTrans" cxnId="{82277FFA-EF9A-4A46-91E4-E4584578052C}">
      <dgm:prSet/>
      <dgm:spPr/>
      <dgm:t>
        <a:bodyPr/>
        <a:lstStyle/>
        <a:p>
          <a:endParaRPr lang="en-US"/>
        </a:p>
      </dgm:t>
    </dgm:pt>
    <dgm:pt modelId="{11695CAF-351E-4231-8CCC-AF31FCABC06F}" type="parTrans" cxnId="{82277FFA-EF9A-4A46-91E4-E4584578052C}">
      <dgm:prSet/>
      <dgm:spPr/>
      <dgm:t>
        <a:bodyPr/>
        <a:lstStyle/>
        <a:p>
          <a:endParaRPr lang="en-US"/>
        </a:p>
      </dgm:t>
    </dgm:pt>
    <dgm:pt modelId="{C319AD77-F1CF-4327-A395-482AB4BBDE97}">
      <dgm:prSet phldrT="[Texto]" custT="1"/>
      <dgm:spPr/>
      <dgm:t>
        <a:bodyPr/>
        <a:lstStyle/>
        <a:p>
          <a:r>
            <a:rPr lang="en-US" sz="1600" b="0" i="0" dirty="0">
              <a:latin typeface="Times New Roman" panose="02020603050405020304" pitchFamily="18" charset="0"/>
              <a:cs typeface="Times New Roman" panose="02020603050405020304" pitchFamily="18" charset="0"/>
            </a:rPr>
            <a:t>Self-Liberation</a:t>
          </a:r>
          <a:endParaRPr lang="en-US" sz="1600" dirty="0">
            <a:latin typeface="Times New Roman" panose="02020603050405020304" pitchFamily="18" charset="0"/>
            <a:cs typeface="Times New Roman" panose="02020603050405020304" pitchFamily="18" charset="0"/>
          </a:endParaRPr>
        </a:p>
      </dgm:t>
    </dgm:pt>
    <dgm:pt modelId="{1184454E-B7D2-4D72-984E-898D022F223A}" type="sibTrans" cxnId="{06C6FA3C-8A95-429D-A909-DB9683DAB4C4}">
      <dgm:prSet/>
      <dgm:spPr/>
      <dgm:t>
        <a:bodyPr/>
        <a:lstStyle/>
        <a:p>
          <a:endParaRPr lang="en-US"/>
        </a:p>
      </dgm:t>
    </dgm:pt>
    <dgm:pt modelId="{9E01DC19-0A35-423A-8F8E-A768CCD162BD}" type="parTrans" cxnId="{06C6FA3C-8A95-429D-A909-DB9683DAB4C4}">
      <dgm:prSet/>
      <dgm:spPr/>
      <dgm:t>
        <a:bodyPr/>
        <a:lstStyle/>
        <a:p>
          <a:endParaRPr lang="en-US"/>
        </a:p>
      </dgm:t>
    </dgm:pt>
    <dgm:pt modelId="{8257F0AE-D894-499D-946F-B345D8D34D67}">
      <dgm:prSet phldrT="[Texto]" custT="1"/>
      <dgm:spPr/>
      <dgm:t>
        <a:bodyPr/>
        <a:lstStyle/>
        <a:p>
          <a:r>
            <a:rPr lang="en-US" sz="1600" b="0" i="0" dirty="0">
              <a:latin typeface="Times New Roman" panose="02020603050405020304" pitchFamily="18" charset="0"/>
              <a:cs typeface="Times New Roman" panose="02020603050405020304" pitchFamily="18" charset="0"/>
            </a:rPr>
            <a:t>Social Liberation</a:t>
          </a:r>
          <a:endParaRPr lang="en-US" sz="1600" dirty="0">
            <a:latin typeface="Times New Roman" panose="02020603050405020304" pitchFamily="18" charset="0"/>
            <a:cs typeface="Times New Roman" panose="02020603050405020304" pitchFamily="18" charset="0"/>
          </a:endParaRPr>
        </a:p>
      </dgm:t>
    </dgm:pt>
    <dgm:pt modelId="{1C956322-C8A3-4B4C-8BF0-9102FC9D969F}" type="sibTrans" cxnId="{03C047FC-1870-4CC3-A9E5-EB0F8C03FC32}">
      <dgm:prSet/>
      <dgm:spPr/>
      <dgm:t>
        <a:bodyPr/>
        <a:lstStyle/>
        <a:p>
          <a:endParaRPr lang="en-US"/>
        </a:p>
      </dgm:t>
    </dgm:pt>
    <dgm:pt modelId="{49DA861B-FB3F-473F-97E5-876257E0B2C8}" type="parTrans" cxnId="{03C047FC-1870-4CC3-A9E5-EB0F8C03FC32}">
      <dgm:prSet/>
      <dgm:spPr/>
      <dgm:t>
        <a:bodyPr/>
        <a:lstStyle/>
        <a:p>
          <a:endParaRPr lang="en-US"/>
        </a:p>
      </dgm:t>
    </dgm:pt>
    <dgm:pt modelId="{5B3DC7A1-C68C-42AA-98EE-8BA866CFD5C0}">
      <dgm:prSet phldrT="[Texto]" custT="1"/>
      <dgm:spPr/>
      <dgm:t>
        <a:bodyPr/>
        <a:lstStyle/>
        <a:p>
          <a:r>
            <a:rPr lang="en-US" sz="1800" b="0" i="0" dirty="0">
              <a:latin typeface="Times New Roman" panose="02020603050405020304" pitchFamily="18" charset="0"/>
              <a:cs typeface="Times New Roman" panose="02020603050405020304" pitchFamily="18" charset="0"/>
            </a:rPr>
            <a:t>Environmental Reevaluation</a:t>
          </a:r>
          <a:endParaRPr lang="en-US" sz="1800" dirty="0">
            <a:latin typeface="Times New Roman" panose="02020603050405020304" pitchFamily="18" charset="0"/>
            <a:cs typeface="Times New Roman" panose="02020603050405020304" pitchFamily="18" charset="0"/>
          </a:endParaRPr>
        </a:p>
      </dgm:t>
    </dgm:pt>
    <dgm:pt modelId="{9249FBD6-F85E-4F1B-9FBC-E571A805AF2A}" type="sibTrans" cxnId="{E92AEF39-1B5D-4284-BEA6-FB647ADCE4D0}">
      <dgm:prSet/>
      <dgm:spPr/>
      <dgm:t>
        <a:bodyPr/>
        <a:lstStyle/>
        <a:p>
          <a:endParaRPr lang="en-US"/>
        </a:p>
      </dgm:t>
    </dgm:pt>
    <dgm:pt modelId="{3743CBBC-54FF-496E-8521-73FE06BA1531}" type="parTrans" cxnId="{E92AEF39-1B5D-4284-BEA6-FB647ADCE4D0}">
      <dgm:prSet/>
      <dgm:spPr/>
      <dgm:t>
        <a:bodyPr/>
        <a:lstStyle/>
        <a:p>
          <a:endParaRPr lang="en-US"/>
        </a:p>
      </dgm:t>
    </dgm:pt>
    <dgm:pt modelId="{4B58619B-C3B8-4ECF-B9B5-11473A806F24}">
      <dgm:prSet phldrT="[Texto]" custT="1"/>
      <dgm:spPr/>
      <dgm:t>
        <a:bodyPr/>
        <a:lstStyle/>
        <a:p>
          <a:r>
            <a:rPr lang="en-US" sz="1800" b="0" i="0" dirty="0">
              <a:latin typeface="Times New Roman" panose="02020603050405020304" pitchFamily="18" charset="0"/>
              <a:cs typeface="Times New Roman" panose="02020603050405020304" pitchFamily="18" charset="0"/>
            </a:rPr>
            <a:t>Self-Reevaluation</a:t>
          </a:r>
          <a:endParaRPr lang="en-US" sz="1800" dirty="0">
            <a:latin typeface="Times New Roman" panose="02020603050405020304" pitchFamily="18" charset="0"/>
            <a:cs typeface="Times New Roman" panose="02020603050405020304" pitchFamily="18" charset="0"/>
          </a:endParaRPr>
        </a:p>
      </dgm:t>
    </dgm:pt>
    <dgm:pt modelId="{1B2D387E-D68D-4E14-9611-C2D9540D1C42}" type="sibTrans" cxnId="{66A0EB98-BA90-4CE8-96BD-0F8DEC609FC7}">
      <dgm:prSet/>
      <dgm:spPr/>
      <dgm:t>
        <a:bodyPr/>
        <a:lstStyle/>
        <a:p>
          <a:endParaRPr lang="en-US"/>
        </a:p>
      </dgm:t>
    </dgm:pt>
    <dgm:pt modelId="{3311A483-C833-480F-A81F-507C40834D0C}" type="parTrans" cxnId="{66A0EB98-BA90-4CE8-96BD-0F8DEC609FC7}">
      <dgm:prSet/>
      <dgm:spPr/>
      <dgm:t>
        <a:bodyPr/>
        <a:lstStyle/>
        <a:p>
          <a:endParaRPr lang="en-US"/>
        </a:p>
      </dgm:t>
    </dgm:pt>
    <dgm:pt modelId="{BD26DB1E-2497-4AB6-992F-E6A1BE1943DE}">
      <dgm:prSet phldrT="[Texto]" custT="1"/>
      <dgm:spPr/>
      <dgm:t>
        <a:bodyPr/>
        <a:lstStyle/>
        <a:p>
          <a:r>
            <a:rPr lang="en-US" sz="1800" b="0" i="0" dirty="0">
              <a:latin typeface="Times New Roman" panose="02020603050405020304" pitchFamily="18" charset="0"/>
              <a:cs typeface="Times New Roman" panose="02020603050405020304" pitchFamily="18" charset="0"/>
            </a:rPr>
            <a:t>Dramatic Relief </a:t>
          </a:r>
          <a:endParaRPr lang="en-US" sz="1800" dirty="0">
            <a:latin typeface="Times New Roman" panose="02020603050405020304" pitchFamily="18" charset="0"/>
            <a:cs typeface="Times New Roman" panose="02020603050405020304" pitchFamily="18" charset="0"/>
          </a:endParaRPr>
        </a:p>
      </dgm:t>
    </dgm:pt>
    <dgm:pt modelId="{4B9B2898-1BA1-4870-B888-1EDCE52A49E6}" type="sibTrans" cxnId="{DFC4EF91-A43A-49FA-9D85-4520E4E571A4}">
      <dgm:prSet/>
      <dgm:spPr/>
      <dgm:t>
        <a:bodyPr/>
        <a:lstStyle/>
        <a:p>
          <a:endParaRPr lang="en-US"/>
        </a:p>
      </dgm:t>
    </dgm:pt>
    <dgm:pt modelId="{0D6447ED-08C2-45A6-959C-A121E6DBC57B}" type="parTrans" cxnId="{DFC4EF91-A43A-49FA-9D85-4520E4E571A4}">
      <dgm:prSet/>
      <dgm:spPr/>
      <dgm:t>
        <a:bodyPr/>
        <a:lstStyle/>
        <a:p>
          <a:endParaRPr lang="en-US"/>
        </a:p>
      </dgm:t>
    </dgm:pt>
    <dgm:pt modelId="{B61920C1-ECF2-4546-A65D-1D8E9D4186F5}">
      <dgm:prSet phldrT="[Texto]" custT="1"/>
      <dgm:spPr/>
      <dgm:t>
        <a:bodyPr/>
        <a:lstStyle/>
        <a:p>
          <a:r>
            <a:rPr lang="en-US" sz="1800" b="0" i="0" dirty="0">
              <a:latin typeface="Times New Roman" panose="02020603050405020304" pitchFamily="18" charset="0"/>
              <a:cs typeface="Times New Roman" panose="02020603050405020304" pitchFamily="18" charset="0"/>
            </a:rPr>
            <a:t>Consciousness Raising</a:t>
          </a:r>
          <a:endParaRPr lang="en-US" sz="1800" dirty="0">
            <a:latin typeface="Times New Roman" panose="02020603050405020304" pitchFamily="18" charset="0"/>
            <a:cs typeface="Times New Roman" panose="02020603050405020304" pitchFamily="18" charset="0"/>
          </a:endParaRPr>
        </a:p>
      </dgm:t>
    </dgm:pt>
    <dgm:pt modelId="{17EB0F70-603E-4E3F-B9C6-576FECBE5580}" type="sibTrans" cxnId="{F89206C7-1061-4018-BCEE-D9660BE7EEA4}">
      <dgm:prSet/>
      <dgm:spPr/>
      <dgm:t>
        <a:bodyPr/>
        <a:lstStyle/>
        <a:p>
          <a:endParaRPr lang="en-US"/>
        </a:p>
      </dgm:t>
    </dgm:pt>
    <dgm:pt modelId="{D45CEE8A-5758-42B7-86F6-7B881F7C2381}" type="parTrans" cxnId="{F89206C7-1061-4018-BCEE-D9660BE7EEA4}">
      <dgm:prSet/>
      <dgm:spPr/>
      <dgm:t>
        <a:bodyPr/>
        <a:lstStyle/>
        <a:p>
          <a:endParaRPr lang="en-US"/>
        </a:p>
      </dgm:t>
    </dgm:pt>
    <dgm:pt modelId="{6F9F2817-43C3-4844-B8C6-0CB26AF59019}" type="pres">
      <dgm:prSet presAssocID="{7608165B-018A-4E06-BA9E-39439B3BA924}" presName="Name0" presStyleCnt="0">
        <dgm:presLayoutVars>
          <dgm:dir/>
          <dgm:resizeHandles val="exact"/>
        </dgm:presLayoutVars>
      </dgm:prSet>
      <dgm:spPr/>
    </dgm:pt>
    <dgm:pt modelId="{443E3028-F0EE-449D-AC7A-1DB298DF4210}" type="pres">
      <dgm:prSet presAssocID="{B61920C1-ECF2-4546-A65D-1D8E9D4186F5}" presName="node" presStyleLbl="node1" presStyleIdx="0" presStyleCnt="10" custScaleX="2000000" custScaleY="131906" custLinFactX="594008" custLinFactNeighborX="600000" custLinFactNeighborY="-56771">
        <dgm:presLayoutVars>
          <dgm:bulletEnabled val="1"/>
        </dgm:presLayoutVars>
      </dgm:prSet>
      <dgm:spPr/>
    </dgm:pt>
    <dgm:pt modelId="{4E5C075F-DF60-4E78-959B-486F62EA2B86}" type="pres">
      <dgm:prSet presAssocID="{17EB0F70-603E-4E3F-B9C6-576FECBE5580}" presName="sibTrans" presStyleLbl="sibTrans2D1" presStyleIdx="0" presStyleCnt="9"/>
      <dgm:spPr/>
    </dgm:pt>
    <dgm:pt modelId="{1947F701-1732-4E0F-80C9-862440908023}" type="pres">
      <dgm:prSet presAssocID="{17EB0F70-603E-4E3F-B9C6-576FECBE5580}" presName="connectorText" presStyleLbl="sibTrans2D1" presStyleIdx="0" presStyleCnt="9"/>
      <dgm:spPr/>
    </dgm:pt>
    <dgm:pt modelId="{8625CE56-600B-495A-8474-686E03856C4C}" type="pres">
      <dgm:prSet presAssocID="{BD26DB1E-2497-4AB6-992F-E6A1BE1943DE}" presName="node" presStyleLbl="node1" presStyleIdx="1" presStyleCnt="10" custScaleX="2000000" custScaleY="117764" custLinFactX="1629401" custLinFactNeighborX="1700000" custLinFactNeighborY="-56153">
        <dgm:presLayoutVars>
          <dgm:bulletEnabled val="1"/>
        </dgm:presLayoutVars>
      </dgm:prSet>
      <dgm:spPr/>
    </dgm:pt>
    <dgm:pt modelId="{8E4DC071-BE59-481F-9C24-BA1C0D34AD17}" type="pres">
      <dgm:prSet presAssocID="{4B9B2898-1BA1-4870-B888-1EDCE52A49E6}" presName="sibTrans" presStyleLbl="sibTrans2D1" presStyleIdx="1" presStyleCnt="9"/>
      <dgm:spPr/>
    </dgm:pt>
    <dgm:pt modelId="{4F4F15E5-2FE2-4E00-B456-B3286FBC836D}" type="pres">
      <dgm:prSet presAssocID="{4B9B2898-1BA1-4870-B888-1EDCE52A49E6}" presName="connectorText" presStyleLbl="sibTrans2D1" presStyleIdx="1" presStyleCnt="9"/>
      <dgm:spPr/>
    </dgm:pt>
    <dgm:pt modelId="{55B69519-8ED9-4B2B-B7C5-92A187F04E2E}" type="pres">
      <dgm:prSet presAssocID="{4B58619B-C3B8-4ECF-B9B5-11473A806F24}" presName="node" presStyleLbl="node1" presStyleIdx="2" presStyleCnt="10" custScaleX="2000000" custScaleY="114772" custLinFactX="2600000" custLinFactNeighborX="2610276" custLinFactNeighborY="-57723">
        <dgm:presLayoutVars>
          <dgm:bulletEnabled val="1"/>
        </dgm:presLayoutVars>
      </dgm:prSet>
      <dgm:spPr/>
    </dgm:pt>
    <dgm:pt modelId="{CEF9A497-0562-4A0F-B77D-845D82C59274}" type="pres">
      <dgm:prSet presAssocID="{1B2D387E-D68D-4E14-9611-C2D9540D1C42}" presName="sibTrans" presStyleLbl="sibTrans2D1" presStyleIdx="2" presStyleCnt="9"/>
      <dgm:spPr/>
    </dgm:pt>
    <dgm:pt modelId="{680CA6B2-D2F0-4FE0-A200-706174EBF283}" type="pres">
      <dgm:prSet presAssocID="{1B2D387E-D68D-4E14-9611-C2D9540D1C42}" presName="connectorText" presStyleLbl="sibTrans2D1" presStyleIdx="2" presStyleCnt="9"/>
      <dgm:spPr/>
    </dgm:pt>
    <dgm:pt modelId="{568B948F-9868-4A0A-ADF0-0E35F890F588}" type="pres">
      <dgm:prSet presAssocID="{5B3DC7A1-C68C-42AA-98EE-8BA866CFD5C0}" presName="node" presStyleLbl="node1" presStyleIdx="3" presStyleCnt="10" custScaleX="2000000" custScaleY="109240" custLinFactX="4500000" custLinFactNeighborX="4517466" custLinFactNeighborY="-64832">
        <dgm:presLayoutVars>
          <dgm:bulletEnabled val="1"/>
        </dgm:presLayoutVars>
      </dgm:prSet>
      <dgm:spPr/>
    </dgm:pt>
    <dgm:pt modelId="{8818774C-777D-4FEF-A247-CE844C13964F}" type="pres">
      <dgm:prSet presAssocID="{9249FBD6-F85E-4F1B-9FBC-E571A805AF2A}" presName="sibTrans" presStyleLbl="sibTrans2D1" presStyleIdx="3" presStyleCnt="9"/>
      <dgm:spPr/>
    </dgm:pt>
    <dgm:pt modelId="{AAA1CBF4-51B6-4A70-8828-4969FA03E3F7}" type="pres">
      <dgm:prSet presAssocID="{9249FBD6-F85E-4F1B-9FBC-E571A805AF2A}" presName="connectorText" presStyleLbl="sibTrans2D1" presStyleIdx="3" presStyleCnt="9"/>
      <dgm:spPr/>
    </dgm:pt>
    <dgm:pt modelId="{41F73DBD-0203-433B-B17F-F191F8E6279D}" type="pres">
      <dgm:prSet presAssocID="{8257F0AE-D894-499D-946F-B345D8D34D67}" presName="node" presStyleLbl="node1" presStyleIdx="4" presStyleCnt="10" custScaleX="2000000" custScaleY="126416" custLinFactX="5871256" custLinFactNeighborX="5900000" custLinFactNeighborY="-58418">
        <dgm:presLayoutVars>
          <dgm:bulletEnabled val="1"/>
        </dgm:presLayoutVars>
      </dgm:prSet>
      <dgm:spPr/>
    </dgm:pt>
    <dgm:pt modelId="{EDF56A33-E54C-45C2-9EB3-52C9E959958B}" type="pres">
      <dgm:prSet presAssocID="{1C956322-C8A3-4B4C-8BF0-9102FC9D969F}" presName="sibTrans" presStyleLbl="sibTrans2D1" presStyleIdx="4" presStyleCnt="9"/>
      <dgm:spPr/>
    </dgm:pt>
    <dgm:pt modelId="{4071A653-9301-4CDF-A33E-D9A66BA899D9}" type="pres">
      <dgm:prSet presAssocID="{1C956322-C8A3-4B4C-8BF0-9102FC9D969F}" presName="connectorText" presStyleLbl="sibTrans2D1" presStyleIdx="4" presStyleCnt="9"/>
      <dgm:spPr/>
    </dgm:pt>
    <dgm:pt modelId="{AA165B5F-F069-409A-AF12-4A09078FF7EB}" type="pres">
      <dgm:prSet presAssocID="{C319AD77-F1CF-4327-A395-482AB4BBDE97}" presName="node" presStyleLbl="node1" presStyleIdx="5" presStyleCnt="10" custScaleX="2000000" custScaleY="130008" custLinFactX="4400000" custLinFactY="17701" custLinFactNeighborX="4421483" custLinFactNeighborY="100000">
        <dgm:presLayoutVars>
          <dgm:bulletEnabled val="1"/>
        </dgm:presLayoutVars>
      </dgm:prSet>
      <dgm:spPr/>
    </dgm:pt>
    <dgm:pt modelId="{33DA7702-4E20-4DB7-80DA-71FC9A899920}" type="pres">
      <dgm:prSet presAssocID="{1184454E-B7D2-4D72-984E-898D022F223A}" presName="sibTrans" presStyleLbl="sibTrans2D1" presStyleIdx="5" presStyleCnt="9"/>
      <dgm:spPr/>
    </dgm:pt>
    <dgm:pt modelId="{D972CB1A-0419-4FA0-860B-97896E899D0B}" type="pres">
      <dgm:prSet presAssocID="{1184454E-B7D2-4D72-984E-898D022F223A}" presName="connectorText" presStyleLbl="sibTrans2D1" presStyleIdx="5" presStyleCnt="9"/>
      <dgm:spPr/>
    </dgm:pt>
    <dgm:pt modelId="{3CA3D2D9-1587-4845-967F-EE0B482C5CA4}" type="pres">
      <dgm:prSet presAssocID="{23240801-9558-42F2-9433-DF908AF3969A}" presName="node" presStyleLbl="node1" presStyleIdx="6" presStyleCnt="10" custScaleX="2000000" custScaleY="109568" custLinFactX="100000" custLinFactY="16708" custLinFactNeighborX="125833" custLinFactNeighborY="100000">
        <dgm:presLayoutVars>
          <dgm:bulletEnabled val="1"/>
        </dgm:presLayoutVars>
      </dgm:prSet>
      <dgm:spPr/>
    </dgm:pt>
    <dgm:pt modelId="{E2DFC5EB-B1B7-49FC-B198-0AEE6AC2735B}" type="pres">
      <dgm:prSet presAssocID="{7A49CECD-71CD-4C07-95E9-4D495B6A71CD}" presName="sibTrans" presStyleLbl="sibTrans2D1" presStyleIdx="6" presStyleCnt="9"/>
      <dgm:spPr/>
    </dgm:pt>
    <dgm:pt modelId="{5BA0168E-F438-4DAB-A3AA-87628FBA13B0}" type="pres">
      <dgm:prSet presAssocID="{7A49CECD-71CD-4C07-95E9-4D495B6A71CD}" presName="connectorText" presStyleLbl="sibTrans2D1" presStyleIdx="6" presStyleCnt="9"/>
      <dgm:spPr/>
    </dgm:pt>
    <dgm:pt modelId="{839DCAA8-4AD5-4FA8-91E3-72D06F7319E9}" type="pres">
      <dgm:prSet presAssocID="{52630628-5AAA-40AE-9C8F-1034FD12FB97}" presName="node" presStyleLbl="node1" presStyleIdx="7" presStyleCnt="10" custScaleX="2000000" custScaleY="133939" custLinFactX="-4300000" custLinFactY="15791" custLinFactNeighborX="-4356910" custLinFactNeighborY="100000">
        <dgm:presLayoutVars>
          <dgm:bulletEnabled val="1"/>
        </dgm:presLayoutVars>
      </dgm:prSet>
      <dgm:spPr/>
    </dgm:pt>
    <dgm:pt modelId="{C1BC05B2-FCCA-4538-9EAC-A2A41E284F66}" type="pres">
      <dgm:prSet presAssocID="{0E7C373E-74F7-472D-AE5C-A8A2DB9EE4E1}" presName="sibTrans" presStyleLbl="sibTrans2D1" presStyleIdx="7" presStyleCnt="9"/>
      <dgm:spPr/>
    </dgm:pt>
    <dgm:pt modelId="{5F15AA19-BF3E-4753-84D8-E1D3E3B6AC9A}" type="pres">
      <dgm:prSet presAssocID="{0E7C373E-74F7-472D-AE5C-A8A2DB9EE4E1}" presName="connectorText" presStyleLbl="sibTrans2D1" presStyleIdx="7" presStyleCnt="9"/>
      <dgm:spPr/>
    </dgm:pt>
    <dgm:pt modelId="{4562459D-3EF7-4BBE-ABED-746FBE5DA0F0}" type="pres">
      <dgm:prSet presAssocID="{CB7A0CE4-A6B5-4301-A08B-2C1BE6CB182A}" presName="node" presStyleLbl="node1" presStyleIdx="8" presStyleCnt="10" custScaleX="2000000" custScaleY="139320" custLinFactX="-8502734" custLinFactY="14509" custLinFactNeighborX="-8600000" custLinFactNeighborY="100000">
        <dgm:presLayoutVars>
          <dgm:bulletEnabled val="1"/>
        </dgm:presLayoutVars>
      </dgm:prSet>
      <dgm:spPr/>
    </dgm:pt>
    <dgm:pt modelId="{E1D61A4F-4C09-4A32-AE8E-D260CED4ACD5}" type="pres">
      <dgm:prSet presAssocID="{991F493B-AD49-4D91-B9F6-0FDC8E032858}" presName="sibTrans" presStyleLbl="sibTrans2D1" presStyleIdx="8" presStyleCnt="9"/>
      <dgm:spPr/>
    </dgm:pt>
    <dgm:pt modelId="{81631A2A-5E79-4D87-9B6F-74A5853BCFB5}" type="pres">
      <dgm:prSet presAssocID="{991F493B-AD49-4D91-B9F6-0FDC8E032858}" presName="connectorText" presStyleLbl="sibTrans2D1" presStyleIdx="8" presStyleCnt="9"/>
      <dgm:spPr/>
    </dgm:pt>
    <dgm:pt modelId="{3304E9C9-9D1A-4C46-A697-916CF99304CB}" type="pres">
      <dgm:prSet presAssocID="{BE318A40-642B-47DB-ABDC-171F6EA219C1}" presName="node" presStyleLbl="node1" presStyleIdx="9" presStyleCnt="10" custScaleX="2000000" custScaleY="125697" custLinFactX="-12521949" custLinFactY="17817" custLinFactNeighborX="-12600000" custLinFactNeighborY="100000">
        <dgm:presLayoutVars>
          <dgm:bulletEnabled val="1"/>
        </dgm:presLayoutVars>
      </dgm:prSet>
      <dgm:spPr/>
    </dgm:pt>
  </dgm:ptLst>
  <dgm:cxnLst>
    <dgm:cxn modelId="{2403AE02-351D-4E4F-A12A-7C1DAC2D71FA}" type="presOf" srcId="{B61920C1-ECF2-4546-A65D-1D8E9D4186F5}" destId="{443E3028-F0EE-449D-AC7A-1DB298DF4210}" srcOrd="0" destOrd="0" presId="urn:microsoft.com/office/officeart/2005/8/layout/process1"/>
    <dgm:cxn modelId="{E51E5A18-C6C4-4DFE-BC33-4A12024D4055}" type="presOf" srcId="{9249FBD6-F85E-4F1B-9FBC-E571A805AF2A}" destId="{AAA1CBF4-51B6-4A70-8828-4969FA03E3F7}" srcOrd="1" destOrd="0" presId="urn:microsoft.com/office/officeart/2005/8/layout/process1"/>
    <dgm:cxn modelId="{8A603E1B-E0B3-4ECB-8D76-09ACBE00D2AC}" type="presOf" srcId="{4B58619B-C3B8-4ECF-B9B5-11473A806F24}" destId="{55B69519-8ED9-4B2B-B7C5-92A187F04E2E}" srcOrd="0" destOrd="0" presId="urn:microsoft.com/office/officeart/2005/8/layout/process1"/>
    <dgm:cxn modelId="{CF928C1D-EA5A-4F12-941E-44DC862EE90F}" type="presOf" srcId="{C319AD77-F1CF-4327-A395-482AB4BBDE97}" destId="{AA165B5F-F069-409A-AF12-4A09078FF7EB}" srcOrd="0" destOrd="0" presId="urn:microsoft.com/office/officeart/2005/8/layout/process1"/>
    <dgm:cxn modelId="{BEC7F021-EC11-4C32-939C-87AB139B25CD}" type="presOf" srcId="{1B2D387E-D68D-4E14-9611-C2D9540D1C42}" destId="{680CA6B2-D2F0-4FE0-A200-706174EBF283}" srcOrd="1" destOrd="0" presId="urn:microsoft.com/office/officeart/2005/8/layout/process1"/>
    <dgm:cxn modelId="{13B3B025-E972-4E17-A38C-9F15432E111A}" type="presOf" srcId="{9249FBD6-F85E-4F1B-9FBC-E571A805AF2A}" destId="{8818774C-777D-4FEF-A247-CE844C13964F}" srcOrd="0" destOrd="0" presId="urn:microsoft.com/office/officeart/2005/8/layout/process1"/>
    <dgm:cxn modelId="{D095B128-E461-42DC-96EC-32F82ED3E588}" srcId="{7608165B-018A-4E06-BA9E-39439B3BA924}" destId="{52630628-5AAA-40AE-9C8F-1034FD12FB97}" srcOrd="7" destOrd="0" parTransId="{6F38D5D3-D786-4013-A354-1B06240A0FCE}" sibTransId="{0E7C373E-74F7-472D-AE5C-A8A2DB9EE4E1}"/>
    <dgm:cxn modelId="{E92AEF39-1B5D-4284-BEA6-FB647ADCE4D0}" srcId="{7608165B-018A-4E06-BA9E-39439B3BA924}" destId="{5B3DC7A1-C68C-42AA-98EE-8BA866CFD5C0}" srcOrd="3" destOrd="0" parTransId="{3743CBBC-54FF-496E-8521-73FE06BA1531}" sibTransId="{9249FBD6-F85E-4F1B-9FBC-E571A805AF2A}"/>
    <dgm:cxn modelId="{06C6FA3C-8A95-429D-A909-DB9683DAB4C4}" srcId="{7608165B-018A-4E06-BA9E-39439B3BA924}" destId="{C319AD77-F1CF-4327-A395-482AB4BBDE97}" srcOrd="5" destOrd="0" parTransId="{9E01DC19-0A35-423A-8F8E-A768CCD162BD}" sibTransId="{1184454E-B7D2-4D72-984E-898D022F223A}"/>
    <dgm:cxn modelId="{1B11305C-92EB-4EE5-A028-1D372AA53878}" type="presOf" srcId="{23240801-9558-42F2-9433-DF908AF3969A}" destId="{3CA3D2D9-1587-4845-967F-EE0B482C5CA4}" srcOrd="0" destOrd="0" presId="urn:microsoft.com/office/officeart/2005/8/layout/process1"/>
    <dgm:cxn modelId="{21426641-2FB2-4F71-8266-ADCAC0165D6D}" type="presOf" srcId="{4B9B2898-1BA1-4870-B888-1EDCE52A49E6}" destId="{8E4DC071-BE59-481F-9C24-BA1C0D34AD17}" srcOrd="0" destOrd="0" presId="urn:microsoft.com/office/officeart/2005/8/layout/process1"/>
    <dgm:cxn modelId="{27E7347A-077E-41CC-ADC0-BDCCE5B29014}" type="presOf" srcId="{7A49CECD-71CD-4C07-95E9-4D495B6A71CD}" destId="{E2DFC5EB-B1B7-49FC-B198-0AEE6AC2735B}" srcOrd="0" destOrd="0" presId="urn:microsoft.com/office/officeart/2005/8/layout/process1"/>
    <dgm:cxn modelId="{E5F7347C-93B6-4785-8A95-4AA0735B156F}" type="presOf" srcId="{BD26DB1E-2497-4AB6-992F-E6A1BE1943DE}" destId="{8625CE56-600B-495A-8474-686E03856C4C}" srcOrd="0" destOrd="0" presId="urn:microsoft.com/office/officeart/2005/8/layout/process1"/>
    <dgm:cxn modelId="{5C2B7184-8506-49DC-9B62-ADFB8517EAFA}" type="presOf" srcId="{17EB0F70-603E-4E3F-B9C6-576FECBE5580}" destId="{1947F701-1732-4E0F-80C9-862440908023}" srcOrd="1" destOrd="0" presId="urn:microsoft.com/office/officeart/2005/8/layout/process1"/>
    <dgm:cxn modelId="{4060F586-ABB0-43D5-8675-03C595C2A920}" type="presOf" srcId="{5B3DC7A1-C68C-42AA-98EE-8BA866CFD5C0}" destId="{568B948F-9868-4A0A-ADF0-0E35F890F588}" srcOrd="0" destOrd="0" presId="urn:microsoft.com/office/officeart/2005/8/layout/process1"/>
    <dgm:cxn modelId="{0278F68D-2594-4113-AB25-22F22080082C}" type="presOf" srcId="{52630628-5AAA-40AE-9C8F-1034FD12FB97}" destId="{839DCAA8-4AD5-4FA8-91E3-72D06F7319E9}" srcOrd="0" destOrd="0" presId="urn:microsoft.com/office/officeart/2005/8/layout/process1"/>
    <dgm:cxn modelId="{DFC4EF91-A43A-49FA-9D85-4520E4E571A4}" srcId="{7608165B-018A-4E06-BA9E-39439B3BA924}" destId="{BD26DB1E-2497-4AB6-992F-E6A1BE1943DE}" srcOrd="1" destOrd="0" parTransId="{0D6447ED-08C2-45A6-959C-A121E6DBC57B}" sibTransId="{4B9B2898-1BA1-4870-B888-1EDCE52A49E6}"/>
    <dgm:cxn modelId="{CEFDAC94-7C17-4488-AA53-660C755A8BDF}" type="presOf" srcId="{17EB0F70-603E-4E3F-B9C6-576FECBE5580}" destId="{4E5C075F-DF60-4E78-959B-486F62EA2B86}" srcOrd="0" destOrd="0" presId="urn:microsoft.com/office/officeart/2005/8/layout/process1"/>
    <dgm:cxn modelId="{66A0EB98-BA90-4CE8-96BD-0F8DEC609FC7}" srcId="{7608165B-018A-4E06-BA9E-39439B3BA924}" destId="{4B58619B-C3B8-4ECF-B9B5-11473A806F24}" srcOrd="2" destOrd="0" parTransId="{3311A483-C833-480F-A81F-507C40834D0C}" sibTransId="{1B2D387E-D68D-4E14-9611-C2D9540D1C42}"/>
    <dgm:cxn modelId="{76ABAA9B-5F0B-4E1E-B072-E71B723B05DB}" type="presOf" srcId="{1B2D387E-D68D-4E14-9611-C2D9540D1C42}" destId="{CEF9A497-0562-4A0F-B77D-845D82C59274}" srcOrd="0" destOrd="0" presId="urn:microsoft.com/office/officeart/2005/8/layout/process1"/>
    <dgm:cxn modelId="{646BB39C-6830-40A3-9493-505D05DDCBFC}" type="presOf" srcId="{1184454E-B7D2-4D72-984E-898D022F223A}" destId="{33DA7702-4E20-4DB7-80DA-71FC9A899920}" srcOrd="0" destOrd="0" presId="urn:microsoft.com/office/officeart/2005/8/layout/process1"/>
    <dgm:cxn modelId="{1DCD139F-B612-423E-92FD-3522C23A0CB3}" type="presOf" srcId="{BE318A40-642B-47DB-ABDC-171F6EA219C1}" destId="{3304E9C9-9D1A-4C46-A697-916CF99304CB}" srcOrd="0" destOrd="0" presId="urn:microsoft.com/office/officeart/2005/8/layout/process1"/>
    <dgm:cxn modelId="{89FEE2AF-0A44-4A9E-A6B1-A9F9D8969F1F}" type="presOf" srcId="{991F493B-AD49-4D91-B9F6-0FDC8E032858}" destId="{81631A2A-5E79-4D87-9B6F-74A5853BCFB5}" srcOrd="1" destOrd="0" presId="urn:microsoft.com/office/officeart/2005/8/layout/process1"/>
    <dgm:cxn modelId="{E8301FB0-B99E-483B-8236-8D1533AA915E}" type="presOf" srcId="{0E7C373E-74F7-472D-AE5C-A8A2DB9EE4E1}" destId="{5F15AA19-BF3E-4753-84D8-E1D3E3B6AC9A}" srcOrd="1" destOrd="0" presId="urn:microsoft.com/office/officeart/2005/8/layout/process1"/>
    <dgm:cxn modelId="{97204DB1-B0B1-4E3E-9725-FDA90C6A7522}" type="presOf" srcId="{7608165B-018A-4E06-BA9E-39439B3BA924}" destId="{6F9F2817-43C3-4844-B8C6-0CB26AF59019}" srcOrd="0" destOrd="0" presId="urn:microsoft.com/office/officeart/2005/8/layout/process1"/>
    <dgm:cxn modelId="{5AA473B3-2F6E-4E3C-8B5E-B422BB3CBEF3}" srcId="{7608165B-018A-4E06-BA9E-39439B3BA924}" destId="{BE318A40-642B-47DB-ABDC-171F6EA219C1}" srcOrd="9" destOrd="0" parTransId="{3B7B42A6-95BF-4E22-BA81-A98D9A516FAE}" sibTransId="{BB7A942F-50C0-4BBB-896E-4ADFEAF31039}"/>
    <dgm:cxn modelId="{DA0EEEBB-449C-4769-9C47-3D694766AC6E}" srcId="{7608165B-018A-4E06-BA9E-39439B3BA924}" destId="{CB7A0CE4-A6B5-4301-A08B-2C1BE6CB182A}" srcOrd="8" destOrd="0" parTransId="{0737A87F-383D-46D0-8DEC-1132F92A3197}" sibTransId="{991F493B-AD49-4D91-B9F6-0FDC8E032858}"/>
    <dgm:cxn modelId="{71754ABE-741F-419D-B698-827912924D32}" type="presOf" srcId="{7A49CECD-71CD-4C07-95E9-4D495B6A71CD}" destId="{5BA0168E-F438-4DAB-A3AA-87628FBA13B0}" srcOrd="1" destOrd="0" presId="urn:microsoft.com/office/officeart/2005/8/layout/process1"/>
    <dgm:cxn modelId="{17AEEABE-24E2-439B-B0ED-377B44CEF84A}" type="presOf" srcId="{991F493B-AD49-4D91-B9F6-0FDC8E032858}" destId="{E1D61A4F-4C09-4A32-AE8E-D260CED4ACD5}" srcOrd="0" destOrd="0" presId="urn:microsoft.com/office/officeart/2005/8/layout/process1"/>
    <dgm:cxn modelId="{F89206C7-1061-4018-BCEE-D9660BE7EEA4}" srcId="{7608165B-018A-4E06-BA9E-39439B3BA924}" destId="{B61920C1-ECF2-4546-A65D-1D8E9D4186F5}" srcOrd="0" destOrd="0" parTransId="{D45CEE8A-5758-42B7-86F6-7B881F7C2381}" sibTransId="{17EB0F70-603E-4E3F-B9C6-576FECBE5580}"/>
    <dgm:cxn modelId="{3E8D51D0-8FC0-463F-A20D-E3ED7FA1ABDF}" type="presOf" srcId="{1C956322-C8A3-4B4C-8BF0-9102FC9D969F}" destId="{4071A653-9301-4CDF-A33E-D9A66BA899D9}" srcOrd="1" destOrd="0" presId="urn:microsoft.com/office/officeart/2005/8/layout/process1"/>
    <dgm:cxn modelId="{DA3B73D3-B8A2-4163-849A-8A35A8A90C85}" type="presOf" srcId="{8257F0AE-D894-499D-946F-B345D8D34D67}" destId="{41F73DBD-0203-433B-B17F-F191F8E6279D}" srcOrd="0" destOrd="0" presId="urn:microsoft.com/office/officeart/2005/8/layout/process1"/>
    <dgm:cxn modelId="{14D5AFD3-0374-4135-9E64-83BEA206F687}" type="presOf" srcId="{0E7C373E-74F7-472D-AE5C-A8A2DB9EE4E1}" destId="{C1BC05B2-FCCA-4538-9EAC-A2A41E284F66}" srcOrd="0" destOrd="0" presId="urn:microsoft.com/office/officeart/2005/8/layout/process1"/>
    <dgm:cxn modelId="{A30C45D6-A534-4C72-ABBE-BC59A8F42E48}" type="presOf" srcId="{1184454E-B7D2-4D72-984E-898D022F223A}" destId="{D972CB1A-0419-4FA0-860B-97896E899D0B}" srcOrd="1" destOrd="0" presId="urn:microsoft.com/office/officeart/2005/8/layout/process1"/>
    <dgm:cxn modelId="{30D06FDA-F3C8-4AC8-AC0D-145FC4528B17}" type="presOf" srcId="{CB7A0CE4-A6B5-4301-A08B-2C1BE6CB182A}" destId="{4562459D-3EF7-4BBE-ABED-746FBE5DA0F0}" srcOrd="0" destOrd="0" presId="urn:microsoft.com/office/officeart/2005/8/layout/process1"/>
    <dgm:cxn modelId="{4EC927DF-A596-4BF2-BA75-A27092D18008}" type="presOf" srcId="{1C956322-C8A3-4B4C-8BF0-9102FC9D969F}" destId="{EDF56A33-E54C-45C2-9EB3-52C9E959958B}" srcOrd="0" destOrd="0" presId="urn:microsoft.com/office/officeart/2005/8/layout/process1"/>
    <dgm:cxn modelId="{B1576BF5-3D09-4816-A985-A9E57F4217A3}" type="presOf" srcId="{4B9B2898-1BA1-4870-B888-1EDCE52A49E6}" destId="{4F4F15E5-2FE2-4E00-B456-B3286FBC836D}" srcOrd="1" destOrd="0" presId="urn:microsoft.com/office/officeart/2005/8/layout/process1"/>
    <dgm:cxn modelId="{82277FFA-EF9A-4A46-91E4-E4584578052C}" srcId="{7608165B-018A-4E06-BA9E-39439B3BA924}" destId="{23240801-9558-42F2-9433-DF908AF3969A}" srcOrd="6" destOrd="0" parTransId="{11695CAF-351E-4231-8CCC-AF31FCABC06F}" sibTransId="{7A49CECD-71CD-4C07-95E9-4D495B6A71CD}"/>
    <dgm:cxn modelId="{03C047FC-1870-4CC3-A9E5-EB0F8C03FC32}" srcId="{7608165B-018A-4E06-BA9E-39439B3BA924}" destId="{8257F0AE-D894-499D-946F-B345D8D34D67}" srcOrd="4" destOrd="0" parTransId="{49DA861B-FB3F-473F-97E5-876257E0B2C8}" sibTransId="{1C956322-C8A3-4B4C-8BF0-9102FC9D969F}"/>
    <dgm:cxn modelId="{99527244-D1C5-4CAD-9A54-5F9A5A750F34}" type="presParOf" srcId="{6F9F2817-43C3-4844-B8C6-0CB26AF59019}" destId="{443E3028-F0EE-449D-AC7A-1DB298DF4210}" srcOrd="0" destOrd="0" presId="urn:microsoft.com/office/officeart/2005/8/layout/process1"/>
    <dgm:cxn modelId="{E1C9C50E-1DF0-42F8-BFF4-82D6092F1362}" type="presParOf" srcId="{6F9F2817-43C3-4844-B8C6-0CB26AF59019}" destId="{4E5C075F-DF60-4E78-959B-486F62EA2B86}" srcOrd="1" destOrd="0" presId="urn:microsoft.com/office/officeart/2005/8/layout/process1"/>
    <dgm:cxn modelId="{A056AA98-A39F-4E17-91D4-969019CCCECD}" type="presParOf" srcId="{4E5C075F-DF60-4E78-959B-486F62EA2B86}" destId="{1947F701-1732-4E0F-80C9-862440908023}" srcOrd="0" destOrd="0" presId="urn:microsoft.com/office/officeart/2005/8/layout/process1"/>
    <dgm:cxn modelId="{06F13863-9410-4296-8D4D-D90958A88D48}" type="presParOf" srcId="{6F9F2817-43C3-4844-B8C6-0CB26AF59019}" destId="{8625CE56-600B-495A-8474-686E03856C4C}" srcOrd="2" destOrd="0" presId="urn:microsoft.com/office/officeart/2005/8/layout/process1"/>
    <dgm:cxn modelId="{E04A9F37-DC43-469F-88B5-7B9899CFB655}" type="presParOf" srcId="{6F9F2817-43C3-4844-B8C6-0CB26AF59019}" destId="{8E4DC071-BE59-481F-9C24-BA1C0D34AD17}" srcOrd="3" destOrd="0" presId="urn:microsoft.com/office/officeart/2005/8/layout/process1"/>
    <dgm:cxn modelId="{8D2DB149-C66F-4B80-8EDA-846ECD540B87}" type="presParOf" srcId="{8E4DC071-BE59-481F-9C24-BA1C0D34AD17}" destId="{4F4F15E5-2FE2-4E00-B456-B3286FBC836D}" srcOrd="0" destOrd="0" presId="urn:microsoft.com/office/officeart/2005/8/layout/process1"/>
    <dgm:cxn modelId="{CCE9F0FB-7950-4636-A33E-F10A294DFFC0}" type="presParOf" srcId="{6F9F2817-43C3-4844-B8C6-0CB26AF59019}" destId="{55B69519-8ED9-4B2B-B7C5-92A187F04E2E}" srcOrd="4" destOrd="0" presId="urn:microsoft.com/office/officeart/2005/8/layout/process1"/>
    <dgm:cxn modelId="{877B4BA7-965F-49D3-9AE2-D20DAE36303B}" type="presParOf" srcId="{6F9F2817-43C3-4844-B8C6-0CB26AF59019}" destId="{CEF9A497-0562-4A0F-B77D-845D82C59274}" srcOrd="5" destOrd="0" presId="urn:microsoft.com/office/officeart/2005/8/layout/process1"/>
    <dgm:cxn modelId="{8DB8B9F6-84BC-4390-BC5A-7E503D87F3E2}" type="presParOf" srcId="{CEF9A497-0562-4A0F-B77D-845D82C59274}" destId="{680CA6B2-D2F0-4FE0-A200-706174EBF283}" srcOrd="0" destOrd="0" presId="urn:microsoft.com/office/officeart/2005/8/layout/process1"/>
    <dgm:cxn modelId="{2C6CF560-0127-46DD-A682-5C0835B6B17D}" type="presParOf" srcId="{6F9F2817-43C3-4844-B8C6-0CB26AF59019}" destId="{568B948F-9868-4A0A-ADF0-0E35F890F588}" srcOrd="6" destOrd="0" presId="urn:microsoft.com/office/officeart/2005/8/layout/process1"/>
    <dgm:cxn modelId="{7C542E61-5955-4630-8EB1-78E82AC4DDC4}" type="presParOf" srcId="{6F9F2817-43C3-4844-B8C6-0CB26AF59019}" destId="{8818774C-777D-4FEF-A247-CE844C13964F}" srcOrd="7" destOrd="0" presId="urn:microsoft.com/office/officeart/2005/8/layout/process1"/>
    <dgm:cxn modelId="{686D48BD-608D-4944-90B6-B8F55CC18C96}" type="presParOf" srcId="{8818774C-777D-4FEF-A247-CE844C13964F}" destId="{AAA1CBF4-51B6-4A70-8828-4969FA03E3F7}" srcOrd="0" destOrd="0" presId="urn:microsoft.com/office/officeart/2005/8/layout/process1"/>
    <dgm:cxn modelId="{B66F7007-F612-4AFA-987C-E9522CE70142}" type="presParOf" srcId="{6F9F2817-43C3-4844-B8C6-0CB26AF59019}" destId="{41F73DBD-0203-433B-B17F-F191F8E6279D}" srcOrd="8" destOrd="0" presId="urn:microsoft.com/office/officeart/2005/8/layout/process1"/>
    <dgm:cxn modelId="{AD6863EC-CD80-4C6B-A169-A32F8E1117D7}" type="presParOf" srcId="{6F9F2817-43C3-4844-B8C6-0CB26AF59019}" destId="{EDF56A33-E54C-45C2-9EB3-52C9E959958B}" srcOrd="9" destOrd="0" presId="urn:microsoft.com/office/officeart/2005/8/layout/process1"/>
    <dgm:cxn modelId="{DFC9F10C-A703-48F2-874B-A4CE46A49149}" type="presParOf" srcId="{EDF56A33-E54C-45C2-9EB3-52C9E959958B}" destId="{4071A653-9301-4CDF-A33E-D9A66BA899D9}" srcOrd="0" destOrd="0" presId="urn:microsoft.com/office/officeart/2005/8/layout/process1"/>
    <dgm:cxn modelId="{890ABFA2-16BC-44D4-A598-CEE1C675379E}" type="presParOf" srcId="{6F9F2817-43C3-4844-B8C6-0CB26AF59019}" destId="{AA165B5F-F069-409A-AF12-4A09078FF7EB}" srcOrd="10" destOrd="0" presId="urn:microsoft.com/office/officeart/2005/8/layout/process1"/>
    <dgm:cxn modelId="{51E9EC53-2883-4978-A304-E170263021D8}" type="presParOf" srcId="{6F9F2817-43C3-4844-B8C6-0CB26AF59019}" destId="{33DA7702-4E20-4DB7-80DA-71FC9A899920}" srcOrd="11" destOrd="0" presId="urn:microsoft.com/office/officeart/2005/8/layout/process1"/>
    <dgm:cxn modelId="{0CAC29DB-8D4A-4AA5-BE38-971887C61E62}" type="presParOf" srcId="{33DA7702-4E20-4DB7-80DA-71FC9A899920}" destId="{D972CB1A-0419-4FA0-860B-97896E899D0B}" srcOrd="0" destOrd="0" presId="urn:microsoft.com/office/officeart/2005/8/layout/process1"/>
    <dgm:cxn modelId="{469CAD88-8BFA-4F69-9740-A5394F564B2B}" type="presParOf" srcId="{6F9F2817-43C3-4844-B8C6-0CB26AF59019}" destId="{3CA3D2D9-1587-4845-967F-EE0B482C5CA4}" srcOrd="12" destOrd="0" presId="urn:microsoft.com/office/officeart/2005/8/layout/process1"/>
    <dgm:cxn modelId="{03B93E2C-D1CC-4A90-B8AE-B12A0F04861A}" type="presParOf" srcId="{6F9F2817-43C3-4844-B8C6-0CB26AF59019}" destId="{E2DFC5EB-B1B7-49FC-B198-0AEE6AC2735B}" srcOrd="13" destOrd="0" presId="urn:microsoft.com/office/officeart/2005/8/layout/process1"/>
    <dgm:cxn modelId="{0E5DA607-BF44-43EE-9CFE-4F4B3AD18F07}" type="presParOf" srcId="{E2DFC5EB-B1B7-49FC-B198-0AEE6AC2735B}" destId="{5BA0168E-F438-4DAB-A3AA-87628FBA13B0}" srcOrd="0" destOrd="0" presId="urn:microsoft.com/office/officeart/2005/8/layout/process1"/>
    <dgm:cxn modelId="{8A922EBE-6A9A-4E50-9167-A050DCB54B0C}" type="presParOf" srcId="{6F9F2817-43C3-4844-B8C6-0CB26AF59019}" destId="{839DCAA8-4AD5-4FA8-91E3-72D06F7319E9}" srcOrd="14" destOrd="0" presId="urn:microsoft.com/office/officeart/2005/8/layout/process1"/>
    <dgm:cxn modelId="{87752FEF-2FD5-4977-B705-DF224C333BAC}" type="presParOf" srcId="{6F9F2817-43C3-4844-B8C6-0CB26AF59019}" destId="{C1BC05B2-FCCA-4538-9EAC-A2A41E284F66}" srcOrd="15" destOrd="0" presId="urn:microsoft.com/office/officeart/2005/8/layout/process1"/>
    <dgm:cxn modelId="{8924D727-2731-4AE2-8C0D-E0AE9F1C6AF0}" type="presParOf" srcId="{C1BC05B2-FCCA-4538-9EAC-A2A41E284F66}" destId="{5F15AA19-BF3E-4753-84D8-E1D3E3B6AC9A}" srcOrd="0" destOrd="0" presId="urn:microsoft.com/office/officeart/2005/8/layout/process1"/>
    <dgm:cxn modelId="{4CF1DB37-AACF-4A1F-9E75-BDCC6BC89DA2}" type="presParOf" srcId="{6F9F2817-43C3-4844-B8C6-0CB26AF59019}" destId="{4562459D-3EF7-4BBE-ABED-746FBE5DA0F0}" srcOrd="16" destOrd="0" presId="urn:microsoft.com/office/officeart/2005/8/layout/process1"/>
    <dgm:cxn modelId="{932D1868-CBCF-4158-8693-AE865EF8528E}" type="presParOf" srcId="{6F9F2817-43C3-4844-B8C6-0CB26AF59019}" destId="{E1D61A4F-4C09-4A32-AE8E-D260CED4ACD5}" srcOrd="17" destOrd="0" presId="urn:microsoft.com/office/officeart/2005/8/layout/process1"/>
    <dgm:cxn modelId="{8CD73DB5-4F6D-497A-857B-DC42DC503D65}" type="presParOf" srcId="{E1D61A4F-4C09-4A32-AE8E-D260CED4ACD5}" destId="{81631A2A-5E79-4D87-9B6F-74A5853BCFB5}" srcOrd="0" destOrd="0" presId="urn:microsoft.com/office/officeart/2005/8/layout/process1"/>
    <dgm:cxn modelId="{A79A6EF6-5E49-44DF-A129-D23694B212D0}" type="presParOf" srcId="{6F9F2817-43C3-4844-B8C6-0CB26AF59019}" destId="{3304E9C9-9D1A-4C46-A697-916CF99304CB}" srcOrd="1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2039" y="315718"/>
          <a:ext cx="1138429" cy="1138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2039"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Methodology:</a:t>
          </a:r>
        </a:p>
      </dsp:txBody>
      <dsp:txXfrm>
        <a:off x="2039" y="1582623"/>
        <a:ext cx="3252656" cy="487898"/>
      </dsp:txXfrm>
    </dsp:sp>
    <dsp:sp modelId="{F4E559CF-8D59-41A0-A4EC-743A65D9DDA1}">
      <dsp:nvSpPr>
        <dsp:cNvPr id="0" name=""/>
        <dsp:cNvSpPr/>
      </dsp:nvSpPr>
      <dsp:spPr>
        <a:xfrm>
          <a:off x="2039"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Case Study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Role Play</a:t>
          </a:r>
        </a:p>
      </dsp:txBody>
      <dsp:txXfrm>
        <a:off x="2039" y="2130278"/>
        <a:ext cx="3252656" cy="1173245"/>
      </dsp:txXfrm>
    </dsp:sp>
    <dsp:sp modelId="{9FFF9C76-5FFF-489A-9D5E-8B2291B67E18}">
      <dsp:nvSpPr>
        <dsp:cNvPr id="0" name=""/>
        <dsp:cNvSpPr/>
      </dsp:nvSpPr>
      <dsp:spPr>
        <a:xfrm>
          <a:off x="3823910" y="315718"/>
          <a:ext cx="1138429" cy="1138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3910"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Required Materials: </a:t>
          </a:r>
        </a:p>
      </dsp:txBody>
      <dsp:txXfrm>
        <a:off x="3823910" y="1582623"/>
        <a:ext cx="3252656" cy="487898"/>
      </dsp:txXfrm>
    </dsp:sp>
    <dsp:sp modelId="{9A7599B2-73E9-41BB-9AED-45A8F8A3037D}">
      <dsp:nvSpPr>
        <dsp:cNvPr id="0" name=""/>
        <dsp:cNvSpPr/>
      </dsp:nvSpPr>
      <dsp:spPr>
        <a:xfrm>
          <a:off x="3823910"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Easel Pad</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Participant Manual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Pens &amp; Pencils </a:t>
          </a:r>
        </a:p>
      </dsp:txBody>
      <dsp:txXfrm>
        <a:off x="3823910" y="2130278"/>
        <a:ext cx="3252656" cy="1173245"/>
      </dsp:txXfrm>
    </dsp:sp>
    <dsp:sp modelId="{FE35D783-6DB6-46F1-980D-EF9C4C65D716}">
      <dsp:nvSpPr>
        <dsp:cNvPr id="0" name=""/>
        <dsp:cNvSpPr/>
      </dsp:nvSpPr>
      <dsp:spPr>
        <a:xfrm>
          <a:off x="7645781" y="315718"/>
          <a:ext cx="1138429" cy="1138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5781"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10 hours</a:t>
          </a:r>
        </a:p>
      </dsp:txBody>
      <dsp:txXfrm>
        <a:off x="7645781" y="1582623"/>
        <a:ext cx="3252656" cy="487898"/>
      </dsp:txXfrm>
    </dsp:sp>
    <dsp:sp modelId="{696D68A6-120B-4A6A-B67A-61242D930D93}">
      <dsp:nvSpPr>
        <dsp:cNvPr id="0" name=""/>
        <dsp:cNvSpPr/>
      </dsp:nvSpPr>
      <dsp:spPr>
        <a:xfrm>
          <a:off x="7645781"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E3028-F0EE-449D-AC7A-1DB298DF4210}">
      <dsp:nvSpPr>
        <dsp:cNvPr id="0" name=""/>
        <dsp:cNvSpPr/>
      </dsp:nvSpPr>
      <dsp:spPr>
        <a:xfrm>
          <a:off x="497407" y="1614707"/>
          <a:ext cx="1161902" cy="15569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Consciousness Raising</a:t>
          </a:r>
          <a:endParaRPr lang="en-US" sz="1800" kern="1200" dirty="0">
            <a:latin typeface="Times New Roman" panose="02020603050405020304" pitchFamily="18" charset="0"/>
            <a:cs typeface="Times New Roman" panose="02020603050405020304" pitchFamily="18" charset="0"/>
          </a:endParaRPr>
        </a:p>
      </dsp:txBody>
      <dsp:txXfrm>
        <a:off x="531438" y="1648738"/>
        <a:ext cx="1093840" cy="1488847"/>
      </dsp:txXfrm>
    </dsp:sp>
    <dsp:sp modelId="{4E5C075F-DF60-4E78-959B-486F62EA2B86}">
      <dsp:nvSpPr>
        <dsp:cNvPr id="0" name=""/>
        <dsp:cNvSpPr/>
      </dsp:nvSpPr>
      <dsp:spPr>
        <a:xfrm rot="12279">
          <a:off x="1879401" y="2389652"/>
          <a:ext cx="466598" cy="144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9401" y="2392525"/>
        <a:ext cx="462276" cy="8645"/>
      </dsp:txXfrm>
    </dsp:sp>
    <dsp:sp modelId="{8625CE56-600B-495A-8474-686E03856C4C}">
      <dsp:nvSpPr>
        <dsp:cNvPr id="0" name=""/>
        <dsp:cNvSpPr/>
      </dsp:nvSpPr>
      <dsp:spPr>
        <a:xfrm>
          <a:off x="2539680" y="1705461"/>
          <a:ext cx="1161902" cy="138998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Dramatic Relief </a:t>
          </a:r>
          <a:endParaRPr lang="en-US" sz="1800" kern="1200" dirty="0">
            <a:latin typeface="Times New Roman" panose="02020603050405020304" pitchFamily="18" charset="0"/>
            <a:cs typeface="Times New Roman" panose="02020603050405020304" pitchFamily="18" charset="0"/>
          </a:endParaRPr>
        </a:p>
      </dsp:txBody>
      <dsp:txXfrm>
        <a:off x="2573711" y="1739492"/>
        <a:ext cx="1093840" cy="1321926"/>
      </dsp:txXfrm>
    </dsp:sp>
    <dsp:sp modelId="{8E4DC071-BE59-481F-9C24-BA1C0D34AD17}">
      <dsp:nvSpPr>
        <dsp:cNvPr id="0" name=""/>
        <dsp:cNvSpPr/>
      </dsp:nvSpPr>
      <dsp:spPr>
        <a:xfrm rot="21567508">
          <a:off x="3901233" y="2383873"/>
          <a:ext cx="423297" cy="144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1233" y="2386774"/>
        <a:ext cx="418975" cy="8645"/>
      </dsp:txXfrm>
    </dsp:sp>
    <dsp:sp modelId="{55B69519-8ED9-4B2B-B7C5-92A187F04E2E}">
      <dsp:nvSpPr>
        <dsp:cNvPr id="0" name=""/>
        <dsp:cNvSpPr/>
      </dsp:nvSpPr>
      <dsp:spPr>
        <a:xfrm>
          <a:off x="4500222" y="1704588"/>
          <a:ext cx="1161902" cy="135467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Self-Reevaluation</a:t>
          </a:r>
          <a:endParaRPr lang="en-US" sz="1800" kern="1200" dirty="0">
            <a:latin typeface="Times New Roman" panose="02020603050405020304" pitchFamily="18" charset="0"/>
            <a:cs typeface="Times New Roman" panose="02020603050405020304" pitchFamily="18" charset="0"/>
          </a:endParaRPr>
        </a:p>
      </dsp:txBody>
      <dsp:txXfrm>
        <a:off x="4534253" y="1738619"/>
        <a:ext cx="1093840" cy="1286611"/>
      </dsp:txXfrm>
    </dsp:sp>
    <dsp:sp modelId="{CEF9A497-0562-4A0F-B77D-845D82C59274}">
      <dsp:nvSpPr>
        <dsp:cNvPr id="0" name=""/>
        <dsp:cNvSpPr/>
      </dsp:nvSpPr>
      <dsp:spPr>
        <a:xfrm rot="21494454">
          <a:off x="6054488" y="2332043"/>
          <a:ext cx="832619" cy="144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4489" y="2334990"/>
        <a:ext cx="828297" cy="8645"/>
      </dsp:txXfrm>
    </dsp:sp>
    <dsp:sp modelId="{568B948F-9868-4A0A-ADF0-0E35F890F588}">
      <dsp:nvSpPr>
        <dsp:cNvPr id="0" name=""/>
        <dsp:cNvSpPr/>
      </dsp:nvSpPr>
      <dsp:spPr>
        <a:xfrm>
          <a:off x="7232364" y="1653327"/>
          <a:ext cx="1161902" cy="128937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Environmental Reevaluation</a:t>
          </a:r>
          <a:endParaRPr lang="en-US" sz="1800" kern="1200" dirty="0">
            <a:latin typeface="Times New Roman" panose="02020603050405020304" pitchFamily="18" charset="0"/>
            <a:cs typeface="Times New Roman" panose="02020603050405020304" pitchFamily="18" charset="0"/>
          </a:endParaRPr>
        </a:p>
      </dsp:txBody>
      <dsp:txXfrm>
        <a:off x="7266395" y="1687358"/>
        <a:ext cx="1093840" cy="1221316"/>
      </dsp:txXfrm>
    </dsp:sp>
    <dsp:sp modelId="{8818774C-777D-4FEF-A247-CE844C13964F}">
      <dsp:nvSpPr>
        <dsp:cNvPr id="0" name=""/>
        <dsp:cNvSpPr/>
      </dsp:nvSpPr>
      <dsp:spPr>
        <a:xfrm rot="112965">
          <a:off x="8679389" y="2329227"/>
          <a:ext cx="605133" cy="144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79390" y="2332037"/>
        <a:ext cx="600811" cy="8645"/>
      </dsp:txXfrm>
    </dsp:sp>
    <dsp:sp modelId="{41F73DBD-0203-433B-B17F-F191F8E6279D}">
      <dsp:nvSpPr>
        <dsp:cNvPr id="0" name=""/>
        <dsp:cNvSpPr/>
      </dsp:nvSpPr>
      <dsp:spPr>
        <a:xfrm>
          <a:off x="9535412" y="1627667"/>
          <a:ext cx="1161902" cy="1492109"/>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Times New Roman" panose="02020603050405020304" pitchFamily="18" charset="0"/>
              <a:cs typeface="Times New Roman" panose="02020603050405020304" pitchFamily="18" charset="0"/>
            </a:rPr>
            <a:t>Social Liberation</a:t>
          </a:r>
          <a:endParaRPr lang="en-US" sz="1600" kern="1200" dirty="0">
            <a:latin typeface="Times New Roman" panose="02020603050405020304" pitchFamily="18" charset="0"/>
            <a:cs typeface="Times New Roman" panose="02020603050405020304" pitchFamily="18" charset="0"/>
          </a:endParaRPr>
        </a:p>
      </dsp:txBody>
      <dsp:txXfrm>
        <a:off x="9569443" y="1661698"/>
        <a:ext cx="1093840" cy="1424047"/>
      </dsp:txXfrm>
    </dsp:sp>
    <dsp:sp modelId="{EDF56A33-E54C-45C2-9EB3-52C9E959958B}">
      <dsp:nvSpPr>
        <dsp:cNvPr id="0" name=""/>
        <dsp:cNvSpPr/>
      </dsp:nvSpPr>
      <dsp:spPr>
        <a:xfrm rot="5421773">
          <a:off x="9959945" y="3403781"/>
          <a:ext cx="299696" cy="1440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9962120" y="3404501"/>
        <a:ext cx="295374" cy="8645"/>
      </dsp:txXfrm>
    </dsp:sp>
    <dsp:sp modelId="{AA165B5F-F069-409A-AF12-4A09078FF7EB}">
      <dsp:nvSpPr>
        <dsp:cNvPr id="0" name=""/>
        <dsp:cNvSpPr/>
      </dsp:nvSpPr>
      <dsp:spPr>
        <a:xfrm>
          <a:off x="9522246" y="3685231"/>
          <a:ext cx="1161902" cy="153450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Times New Roman" panose="02020603050405020304" pitchFamily="18" charset="0"/>
              <a:cs typeface="Times New Roman" panose="02020603050405020304" pitchFamily="18" charset="0"/>
            </a:rPr>
            <a:t>Self-Liberation</a:t>
          </a:r>
          <a:endParaRPr lang="en-US" sz="1600" kern="1200" dirty="0">
            <a:latin typeface="Times New Roman" panose="02020603050405020304" pitchFamily="18" charset="0"/>
            <a:cs typeface="Times New Roman" panose="02020603050405020304" pitchFamily="18" charset="0"/>
          </a:endParaRPr>
        </a:p>
      </dsp:txBody>
      <dsp:txXfrm>
        <a:off x="9556277" y="3719262"/>
        <a:ext cx="1093840" cy="1466444"/>
      </dsp:txXfrm>
    </dsp:sp>
    <dsp:sp modelId="{33DA7702-4E20-4DB7-80DA-71FC9A899920}">
      <dsp:nvSpPr>
        <dsp:cNvPr id="0" name=""/>
        <dsp:cNvSpPr/>
      </dsp:nvSpPr>
      <dsp:spPr>
        <a:xfrm rot="10817434">
          <a:off x="8625809" y="4439332"/>
          <a:ext cx="609122" cy="144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630131" y="4442224"/>
        <a:ext cx="604800" cy="8645"/>
      </dsp:txXfrm>
    </dsp:sp>
    <dsp:sp modelId="{3CA3D2D9-1587-4845-967F-EE0B482C5CA4}">
      <dsp:nvSpPr>
        <dsp:cNvPr id="0" name=""/>
        <dsp:cNvSpPr/>
      </dsp:nvSpPr>
      <dsp:spPr>
        <a:xfrm>
          <a:off x="7211070" y="3794139"/>
          <a:ext cx="1161902" cy="129324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Times New Roman" panose="02020603050405020304" pitchFamily="18" charset="0"/>
              <a:cs typeface="Times New Roman" panose="02020603050405020304" pitchFamily="18" charset="0"/>
            </a:rPr>
            <a:t>Helping Relationships</a:t>
          </a:r>
          <a:endParaRPr lang="en-US" sz="1600" kern="1200" dirty="0">
            <a:latin typeface="Times New Roman" panose="02020603050405020304" pitchFamily="18" charset="0"/>
            <a:cs typeface="Times New Roman" panose="02020603050405020304" pitchFamily="18" charset="0"/>
          </a:endParaRPr>
        </a:p>
      </dsp:txBody>
      <dsp:txXfrm>
        <a:off x="7245101" y="3828170"/>
        <a:ext cx="1093840" cy="1225187"/>
      </dsp:txXfrm>
    </dsp:sp>
    <dsp:sp modelId="{E2DFC5EB-B1B7-49FC-B198-0AEE6AC2735B}">
      <dsp:nvSpPr>
        <dsp:cNvPr id="0" name=""/>
        <dsp:cNvSpPr/>
      </dsp:nvSpPr>
      <dsp:spPr>
        <a:xfrm rot="10815422">
          <a:off x="6235408" y="4428064"/>
          <a:ext cx="662954" cy="144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6239730" y="4430955"/>
        <a:ext cx="658632" cy="8645"/>
      </dsp:txXfrm>
    </dsp:sp>
    <dsp:sp modelId="{839DCAA8-4AD5-4FA8-91E3-72D06F7319E9}">
      <dsp:nvSpPr>
        <dsp:cNvPr id="0" name=""/>
        <dsp:cNvSpPr/>
      </dsp:nvSpPr>
      <dsp:spPr>
        <a:xfrm>
          <a:off x="4798323" y="3639487"/>
          <a:ext cx="1161902" cy="158090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Counter-Conditioning</a:t>
          </a:r>
          <a:endParaRPr lang="en-US" sz="1800" kern="1200" dirty="0">
            <a:latin typeface="Times New Roman" panose="02020603050405020304" pitchFamily="18" charset="0"/>
            <a:cs typeface="Times New Roman" panose="02020603050405020304" pitchFamily="18" charset="0"/>
          </a:endParaRPr>
        </a:p>
      </dsp:txBody>
      <dsp:txXfrm>
        <a:off x="4832354" y="3673518"/>
        <a:ext cx="1093840" cy="1512842"/>
      </dsp:txXfrm>
    </dsp:sp>
    <dsp:sp modelId="{C1BC05B2-FCCA-4538-9EAC-A2A41E284F66}">
      <dsp:nvSpPr>
        <dsp:cNvPr id="0" name=""/>
        <dsp:cNvSpPr/>
      </dsp:nvSpPr>
      <dsp:spPr>
        <a:xfrm rot="10823197">
          <a:off x="3955485" y="4415061"/>
          <a:ext cx="572705" cy="144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959807" y="4417957"/>
        <a:ext cx="568383" cy="8645"/>
      </dsp:txXfrm>
    </dsp:sp>
    <dsp:sp modelId="{4562459D-3EF7-4BBE-ABED-746FBE5DA0F0}">
      <dsp:nvSpPr>
        <dsp:cNvPr id="0" name=""/>
        <dsp:cNvSpPr/>
      </dsp:nvSpPr>
      <dsp:spPr>
        <a:xfrm>
          <a:off x="2555868" y="3592599"/>
          <a:ext cx="1161902" cy="164441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Reinforcement Management</a:t>
          </a:r>
          <a:endParaRPr lang="en-US" sz="1800" kern="1200" dirty="0">
            <a:latin typeface="Times New Roman" panose="02020603050405020304" pitchFamily="18" charset="0"/>
            <a:cs typeface="Times New Roman" panose="02020603050405020304" pitchFamily="18" charset="0"/>
          </a:endParaRPr>
        </a:p>
      </dsp:txBody>
      <dsp:txXfrm>
        <a:off x="2589899" y="3626630"/>
        <a:ext cx="1093840" cy="1576355"/>
      </dsp:txXfrm>
    </dsp:sp>
    <dsp:sp modelId="{E1D61A4F-4C09-4A32-AE8E-D260CED4ACD5}">
      <dsp:nvSpPr>
        <dsp:cNvPr id="0" name=""/>
        <dsp:cNvSpPr/>
      </dsp:nvSpPr>
      <dsp:spPr>
        <a:xfrm rot="10735455">
          <a:off x="1840216" y="4427385"/>
          <a:ext cx="486332" cy="144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44538" y="4430225"/>
        <a:ext cx="482010" cy="8645"/>
      </dsp:txXfrm>
    </dsp:sp>
    <dsp:sp modelId="{3304E9C9-9D1A-4C46-A697-916CF99304CB}">
      <dsp:nvSpPr>
        <dsp:cNvPr id="0" name=""/>
        <dsp:cNvSpPr/>
      </dsp:nvSpPr>
      <dsp:spPr>
        <a:xfrm>
          <a:off x="476518" y="3712042"/>
          <a:ext cx="1161902" cy="1483623"/>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Stimulus Control</a:t>
          </a:r>
          <a:endParaRPr lang="en-US" sz="1800" kern="1200" dirty="0">
            <a:latin typeface="Times New Roman" panose="02020603050405020304" pitchFamily="18" charset="0"/>
            <a:cs typeface="Times New Roman" panose="02020603050405020304" pitchFamily="18" charset="0"/>
          </a:endParaRPr>
        </a:p>
      </dsp:txBody>
      <dsp:txXfrm>
        <a:off x="510549" y="3746073"/>
        <a:ext cx="1093840" cy="141556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EEA9-60E6-40D3-BC5C-295ABD49A4FF}"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DF72-1442-453F-9092-65FAF5C01444}" type="slidenum">
              <a:rPr lang="en-US" smtClean="0"/>
              <a:t>‹#›</a:t>
            </a:fld>
            <a:endParaRPr lang="en-US"/>
          </a:p>
        </p:txBody>
      </p:sp>
    </p:spTree>
    <p:extLst>
      <p:ext uri="{BB962C8B-B14F-4D97-AF65-F5344CB8AC3E}">
        <p14:creationId xmlns:p14="http://schemas.microsoft.com/office/powerpoint/2010/main" val="25096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8" Type="http://schemas.openxmlformats.org/officeDocument/2006/relationships/hyperlink" Target="https://www.psychologytoday.com/intl/conditions/schizophrenia" TargetMode="External"/><Relationship Id="rId3" Type="http://schemas.openxmlformats.org/officeDocument/2006/relationships/hyperlink" Target="https://www.psychologytoday.com/intl/therapy-types/therapeutic-intervention" TargetMode="External"/><Relationship Id="rId7" Type="http://schemas.openxmlformats.org/officeDocument/2006/relationships/hyperlink" Target="https://www.psychologytoday.com/intl/basics/depression" TargetMode="External"/><Relationship Id="rId2" Type="http://schemas.openxmlformats.org/officeDocument/2006/relationships/slide" Target="../slides/slide103.xml"/><Relationship Id="rId1" Type="http://schemas.openxmlformats.org/officeDocument/2006/relationships/notesMaster" Target="../notesMasters/notesMaster1.xml"/><Relationship Id="rId6" Type="http://schemas.openxmlformats.org/officeDocument/2006/relationships/hyperlink" Target="https://www.psychologytoday.com/intl/basics/psychiatry" TargetMode="External"/><Relationship Id="rId5" Type="http://schemas.openxmlformats.org/officeDocument/2006/relationships/hyperlink" Target="https://www.psychologytoday.com/intl/basics/addiction" TargetMode="External"/><Relationship Id="rId4" Type="http://schemas.openxmlformats.org/officeDocument/2006/relationships/hyperlink" Target="https://www.psychologytoday.com/intl/conditions/child-abuse" TargetMode="Externa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familybehaviortherapy.faculty.unlv.edu/enlistment-retention/"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Module. We will focus on Adolescent Drug Treatment. </a:t>
            </a:r>
          </a:p>
        </p:txBody>
      </p:sp>
      <p:sp>
        <p:nvSpPr>
          <p:cNvPr id="4" name="Slide Number Placeholder 3"/>
          <p:cNvSpPr>
            <a:spLocks noGrp="1"/>
          </p:cNvSpPr>
          <p:nvPr>
            <p:ph type="sldNum" sz="quarter" idx="5"/>
          </p:nvPr>
        </p:nvSpPr>
        <p:spPr/>
        <p:txBody>
          <a:bodyPr/>
          <a:lstStyle/>
          <a:p>
            <a:fld id="{4951DF72-1442-453F-9092-65FAF5C01444}" type="slidenum">
              <a:rPr lang="en-US" smtClean="0"/>
              <a:t>1</a:t>
            </a:fld>
            <a:endParaRPr lang="en-US" dirty="0"/>
          </a:p>
        </p:txBody>
      </p:sp>
    </p:spTree>
    <p:extLst>
      <p:ext uri="{BB962C8B-B14F-4D97-AF65-F5344CB8AC3E}">
        <p14:creationId xmlns:p14="http://schemas.microsoft.com/office/powerpoint/2010/main" val="146475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90000"/>
              </a:lnSpc>
            </a:pPr>
            <a:r>
              <a:rPr lang="en-US" altLang="es-ES_tradnl" b="1" dirty="0"/>
              <a:t>Families and the community are important aspects of treatment.</a:t>
            </a:r>
            <a:r>
              <a:rPr lang="en-US" altLang="es-ES_tradnl" dirty="0"/>
              <a:t> The support of family members is important for an adolescent’s recovery. Several evidence-based interventions for adolescent drug misuse seek to strengthen family relationships by improving communication and improving family members’ ability to support abstinence from drugs. In addition, members of the community (such as school counselors, parents, peers, and mentors) can encourage young people who need help to get into treatment—and support them along the way.</a:t>
            </a:r>
          </a:p>
          <a:p>
            <a:pPr>
              <a:lnSpc>
                <a:spcPct val="90000"/>
              </a:lnSpc>
            </a:pPr>
            <a:endParaRPr lang="en-US" altLang="es-ES_tradnl" dirty="0"/>
          </a:p>
          <a:p>
            <a:pPr marL="0" marR="0" indent="0" algn="l" defTabSz="914400" rtl="0" eaLnBrk="1" fontAlgn="auto" latinLnBrk="0" hangingPunct="1">
              <a:lnSpc>
                <a:spcPct val="90000"/>
              </a:lnSpc>
              <a:spcBef>
                <a:spcPts val="0"/>
              </a:spcBef>
              <a:spcAft>
                <a:spcPts val="0"/>
              </a:spcAft>
              <a:buClrTx/>
              <a:buSzTx/>
              <a:buFontTx/>
              <a:buNone/>
              <a:tabLst/>
              <a:defRPr/>
            </a:pPr>
            <a:r>
              <a:rPr lang="en-US" altLang="es-ES_tradnl" b="1" dirty="0"/>
              <a:t>Effectively treating substance use disorders in adolescents requires also identifying and treating any other mental health conditions they may have.</a:t>
            </a:r>
            <a:r>
              <a:rPr lang="en-US" altLang="es-ES_tradnl" dirty="0"/>
              <a:t> Adolescents who misuse drugs frequently also suffer from other conditions including depression, anxiety disorders, attention-deficit hyperactivity disorder (ADHD), oppositional defiant disorder, and conduct problems.  Adolescents who misuse drugs, particularly those involved in the juvenile justice system, should be screened for other psychiatric disorders. Treatment for these problems should be integrated with the treatment for a substance use disorder.</a:t>
            </a:r>
          </a:p>
          <a:p>
            <a:pPr>
              <a:lnSpc>
                <a:spcPct val="90000"/>
              </a:lnSpc>
            </a:pPr>
            <a:endParaRPr lang="en-US" altLang="es-ES_tradnl"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a:t>
            </a:fld>
            <a:endParaRPr lang="en-US"/>
          </a:p>
        </p:txBody>
      </p:sp>
    </p:spTree>
    <p:extLst>
      <p:ext uri="{BB962C8B-B14F-4D97-AF65-F5344CB8AC3E}">
        <p14:creationId xmlns:p14="http://schemas.microsoft.com/office/powerpoint/2010/main" val="10518297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 will</a:t>
            </a:r>
            <a:r>
              <a:rPr lang="en-US" baseline="0" dirty="0"/>
              <a:t> explain the core objectives about each one</a:t>
            </a:r>
          </a:p>
          <a:p>
            <a:endParaRPr lang="en-US" baseline="0" dirty="0"/>
          </a:p>
          <a:p>
            <a:r>
              <a:rPr lang="en-US" baseline="0" dirty="0"/>
              <a:t>The trainer can also read some of the interventions listed and refer to appendix for more information </a:t>
            </a:r>
            <a:endParaRPr lang="en-US" dirty="0"/>
          </a:p>
          <a:p>
            <a:r>
              <a:rPr lang="en-US" dirty="0"/>
              <a:t> </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100</a:t>
            </a:fld>
            <a:endParaRPr lang="en-US"/>
          </a:p>
        </p:txBody>
      </p:sp>
    </p:spTree>
    <p:extLst>
      <p:ext uri="{BB962C8B-B14F-4D97-AF65-F5344CB8AC3E}">
        <p14:creationId xmlns:p14="http://schemas.microsoft.com/office/powerpoint/2010/main" val="7585199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a:t>
            </a:r>
            <a:r>
              <a:rPr lang="en-US" baseline="0" dirty="0"/>
              <a:t>e trainer has to explain that Strategic Family Therapy is a therapy where the therapist initiates what happens during therapy, designs a specific approach for each person`s presenting problem, and where the therapist takes responsibility for directly influencing people.</a:t>
            </a:r>
          </a:p>
          <a:p>
            <a:endParaRPr lang="en-US" baseline="0" dirty="0"/>
          </a:p>
          <a:p>
            <a:r>
              <a:rPr lang="en-US" dirty="0"/>
              <a:t>More</a:t>
            </a:r>
            <a:r>
              <a:rPr lang="en-US" baseline="0" dirty="0"/>
              <a:t> information in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101</a:t>
            </a:fld>
            <a:endParaRPr lang="en-US"/>
          </a:p>
        </p:txBody>
      </p:sp>
    </p:spTree>
    <p:extLst>
      <p:ext uri="{BB962C8B-B14F-4D97-AF65-F5344CB8AC3E}">
        <p14:creationId xmlns:p14="http://schemas.microsoft.com/office/powerpoint/2010/main" val="29734731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Cognitive-behavioral family therapy (CBFT) was developed by a diverse group of therapists who integrated cognitive approaches and interventions to use with couples and families.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CBFT techniques are used to assist family members and groups of people with resolving marital distress, family conflict, and other areas that have led to family dysfunction and problems within the family system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102</a:t>
            </a:fld>
            <a:endParaRPr lang="en-US"/>
          </a:p>
        </p:txBody>
      </p:sp>
    </p:spTree>
    <p:extLst>
      <p:ext uri="{BB962C8B-B14F-4D97-AF65-F5344CB8AC3E}">
        <p14:creationId xmlns:p14="http://schemas.microsoft.com/office/powerpoint/2010/main" val="11392165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SFBT can stand alone as a </a:t>
            </a:r>
            <a:r>
              <a:rPr lang="en-US" sz="1200" b="0" i="0" u="none" strike="noStrike" kern="1200" dirty="0">
                <a:solidFill>
                  <a:schemeClr val="tx1"/>
                </a:solidFill>
                <a:effectLst/>
                <a:latin typeface="+mn-lt"/>
                <a:ea typeface="+mn-ea"/>
                <a:cs typeface="+mn-cs"/>
                <a:hlinkClick r:id="rId3" tooltip="Psychology Today looks at therapeutic intervention"/>
              </a:rPr>
              <a:t>therapeutic intervention</a:t>
            </a:r>
            <a:r>
              <a:rPr lang="en-US" sz="1200" b="0" i="0" kern="1200" dirty="0">
                <a:solidFill>
                  <a:schemeClr val="tx1"/>
                </a:solidFill>
                <a:effectLst/>
                <a:latin typeface="+mn-lt"/>
                <a:ea typeface="+mn-ea"/>
                <a:cs typeface="+mn-cs"/>
              </a:rPr>
              <a:t>, or it can be used along with other therapy styles and treatments. It is used to treat people of all ages and a variety of issues, including child behavioral problems, family dysfunction, domestic or </a:t>
            </a:r>
            <a:r>
              <a:rPr lang="en-US" sz="1200" b="0" i="0" u="none" strike="noStrike" kern="1200" dirty="0">
                <a:solidFill>
                  <a:schemeClr val="tx1"/>
                </a:solidFill>
                <a:effectLst/>
                <a:latin typeface="+mn-lt"/>
                <a:ea typeface="+mn-ea"/>
                <a:cs typeface="+mn-cs"/>
                <a:hlinkClick r:id="rId4" tooltip="Psychology Today looks at child abuse"/>
              </a:rPr>
              <a:t>child abuse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Psychology Today looks at addiction"/>
              </a:rPr>
              <a:t>addiction</a:t>
            </a:r>
            <a:r>
              <a:rPr lang="en-US" sz="1200" b="0" i="0" kern="1200" dirty="0">
                <a:solidFill>
                  <a:schemeClr val="tx1"/>
                </a:solidFill>
                <a:effectLst/>
                <a:latin typeface="+mn-lt"/>
                <a:ea typeface="+mn-ea"/>
                <a:cs typeface="+mn-cs"/>
              </a:rPr>
              <a:t>, and relationship problems. Though not a cure for </a:t>
            </a:r>
            <a:r>
              <a:rPr lang="en-US" sz="1200" b="0" i="0" u="none" strike="noStrike" kern="1200" dirty="0">
                <a:solidFill>
                  <a:schemeClr val="tx1"/>
                </a:solidFill>
                <a:effectLst/>
                <a:latin typeface="+mn-lt"/>
                <a:ea typeface="+mn-ea"/>
                <a:cs typeface="+mn-cs"/>
                <a:hlinkClick r:id="rId6" tooltip="Psychology Today looks at psychiatric"/>
              </a:rPr>
              <a:t>psychiatric</a:t>
            </a:r>
            <a:r>
              <a:rPr lang="en-US" sz="1200" b="0" i="0" kern="1200" dirty="0">
                <a:solidFill>
                  <a:schemeClr val="tx1"/>
                </a:solidFill>
                <a:effectLst/>
                <a:latin typeface="+mn-lt"/>
                <a:ea typeface="+mn-ea"/>
                <a:cs typeface="+mn-cs"/>
              </a:rPr>
              <a:t> disorders such as </a:t>
            </a:r>
            <a:r>
              <a:rPr lang="en-US" sz="1200" b="0" i="0" u="none" strike="noStrike" kern="1200" dirty="0">
                <a:solidFill>
                  <a:schemeClr val="tx1"/>
                </a:solidFill>
                <a:effectLst/>
                <a:latin typeface="+mn-lt"/>
                <a:ea typeface="+mn-ea"/>
                <a:cs typeface="+mn-cs"/>
                <a:hlinkClick r:id="rId7" tooltip="Psychology Today looks at depression"/>
              </a:rPr>
              <a:t>depression</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8" tooltip="Psychology Today looks at schizophrenia"/>
              </a:rPr>
              <a:t>schizophrenia</a:t>
            </a:r>
            <a:r>
              <a:rPr lang="en-US" sz="1200" b="0" i="0" kern="1200" dirty="0">
                <a:solidFill>
                  <a:schemeClr val="tx1"/>
                </a:solidFill>
                <a:effectLst/>
                <a:latin typeface="+mn-lt"/>
                <a:ea typeface="+mn-ea"/>
                <a:cs typeface="+mn-cs"/>
              </a:rPr>
              <a:t>, SFBT may help improve quality of life for those who suffer from these conditions.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103</a:t>
            </a:fld>
            <a:endParaRPr lang="en-US"/>
          </a:p>
        </p:txBody>
      </p:sp>
    </p:spTree>
    <p:extLst>
      <p:ext uri="{BB962C8B-B14F-4D97-AF65-F5344CB8AC3E}">
        <p14:creationId xmlns:p14="http://schemas.microsoft.com/office/powerpoint/2010/main" val="25722562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MDFT addresses a range of youth problem behaviors – substance abuse, delinquency, antisocial and aggressive behaviors, school and family problems, and emotional difficulties. It can be implemented in substance abuse and mental health treatment, child welfare, and juvenile justice systems, including detention centers and juvenile drug courts. In addition to its strong research outcomes, MDFT has high satisfaction ratings from teens and young adults, parents, therapists, and community collaborators.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104</a:t>
            </a:fld>
            <a:endParaRPr lang="en-US"/>
          </a:p>
        </p:txBody>
      </p:sp>
    </p:spTree>
    <p:extLst>
      <p:ext uri="{BB962C8B-B14F-4D97-AF65-F5344CB8AC3E}">
        <p14:creationId xmlns:p14="http://schemas.microsoft.com/office/powerpoint/2010/main" val="24019084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This approach, called brief strategic family therapy (BSFT), has become the most common intervention used by the Spanish Family Guidance Center for families that include youth with behavior problems.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105</a:t>
            </a:fld>
            <a:endParaRPr lang="en-US"/>
          </a:p>
        </p:txBody>
      </p:sp>
    </p:spTree>
    <p:extLst>
      <p:ext uri="{BB962C8B-B14F-4D97-AF65-F5344CB8AC3E}">
        <p14:creationId xmlns:p14="http://schemas.microsoft.com/office/powerpoint/2010/main" val="41676837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FBT focuses on optimizing thoughts and behaviors through performance programming that typically consist of 12 to 16 outpatient sessions of approximately 60 to 90 minutes that are scheduled to occur across 4 to 6 month period. FBT has been found to assist goal accomplishment in a wide array of areas, including mental health, family relationships, sobriety and effective management of substances, employment, sport performance, self-protection, home safety and beautification.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To enhance participation in FBT this approach incorporates “</a:t>
            </a:r>
            <a:r>
              <a:rPr lang="en-US" sz="1200" u="sng" dirty="0">
                <a:latin typeface="Times New Roman" panose="02020603050405020304" pitchFamily="18" charset="0"/>
                <a:cs typeface="Times New Roman" panose="02020603050405020304" pitchFamily="18" charset="0"/>
                <a:hlinkClick r:id="rId3" tooltip="Enlistment and Retention"/>
              </a:rPr>
              <a:t>enlistment and retention strategy</a:t>
            </a:r>
            <a:r>
              <a:rPr lang="en-US" sz="1200" dirty="0">
                <a:latin typeface="Times New Roman" panose="02020603050405020304" pitchFamily="18" charset="0"/>
                <a:cs typeface="Times New Roman" panose="02020603050405020304" pitchFamily="18" charset="0"/>
              </a:rPr>
              <a:t>” that has proven to be effective. </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106</a:t>
            </a:fld>
            <a:endParaRPr lang="en-US"/>
          </a:p>
        </p:txBody>
      </p:sp>
    </p:spTree>
    <p:extLst>
      <p:ext uri="{BB962C8B-B14F-4D97-AF65-F5344CB8AC3E}">
        <p14:creationId xmlns:p14="http://schemas.microsoft.com/office/powerpoint/2010/main" val="33876499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FFT is a short-term, high quality intervention program with an average of 12 to 14 sessions over three to five months. FFT works primarily with 11- to 18-year-old youth who have been referred for behavioral or emotional problems by the juvenile justice, mental health, school or child welfare systems. Services are conducted in both clinic and home settings, and can also be provided schools, child welfare facilities, probation and parole offices/aftercare systems and mental health facilities.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information in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107</a:t>
            </a:fld>
            <a:endParaRPr lang="en-US"/>
          </a:p>
        </p:txBody>
      </p:sp>
    </p:spTree>
    <p:extLst>
      <p:ext uri="{BB962C8B-B14F-4D97-AF65-F5344CB8AC3E}">
        <p14:creationId xmlns:p14="http://schemas.microsoft.com/office/powerpoint/2010/main" val="15369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ltLang="es-ES_tradnl" b="1" dirty="0"/>
          </a:p>
          <a:p>
            <a:r>
              <a:rPr lang="en-US" altLang="es-ES_tradnl" b="1" dirty="0"/>
              <a:t>Sensitive issues such as violence and child abuse or risk of suicide should be identified and addressed.</a:t>
            </a:r>
            <a:r>
              <a:rPr lang="en-US" altLang="es-ES_tradnl" dirty="0"/>
              <a:t> Many adolescents who misuse drugs have a history of physical, emotional, and/or sexual abuse or other trauma. If abuse is suspected, referrals should be made to social and protective services, following local regulations and reporting requirements.</a:t>
            </a:r>
          </a:p>
          <a:p>
            <a:endParaRPr lang="en-US" altLang="es-ES_tradnl" dirty="0"/>
          </a:p>
          <a:p>
            <a:r>
              <a:rPr lang="en-US" altLang="es-ES_tradnl" b="1" dirty="0"/>
              <a:t>It is important to monitor drug use during treatment.</a:t>
            </a:r>
            <a:r>
              <a:rPr lang="en-US" altLang="es-ES_tradnl" dirty="0"/>
              <a:t> Adolescents recovering from substance use disorders may experience relapse, or a return to drug use. Triggers associated with relapse vary and can include mental stress and social situations linked with prior drug use. It is important to identify a return to drug use early before an undetected relapse progresses to more serious consequences. A relapse signals the need for more treatment or a need to adjust the individual’s current treatment plan to better meet his or her needs.</a:t>
            </a:r>
          </a:p>
          <a:p>
            <a:r>
              <a:rPr lang="en-US" altLang="es-ES_tradnl" b="1" dirty="0"/>
              <a:t>Staying in treatment for an adequate period of time and continuity of care afterward are important.</a:t>
            </a:r>
            <a:r>
              <a:rPr lang="en-US" altLang="es-ES_tradnl" dirty="0"/>
              <a:t> The minimal length of drug treatment depends on the type and extent of the adolescent’s problems, but studies show outcomes are better when a person stays in treatment for 3 months or more. Because relapses often occur, more than one episode of treatment may be necessary. Many adolescents also benefit from continuing care following treatment, including drug use monitoring, follow-up visits at home, and linking the family to other needed services.</a:t>
            </a:r>
          </a:p>
          <a:p>
            <a:endParaRPr lang="en-US" altLang="es-ES_tradnl"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11</a:t>
            </a:fld>
            <a:endParaRPr lang="en-US"/>
          </a:p>
        </p:txBody>
      </p:sp>
    </p:spTree>
    <p:extLst>
      <p:ext uri="{BB962C8B-B14F-4D97-AF65-F5344CB8AC3E}">
        <p14:creationId xmlns:p14="http://schemas.microsoft.com/office/powerpoint/2010/main" val="120863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n-US" dirty="0"/>
              <a:t>The trainer should address the following factors that should be considered in providing AOD treatment to adolescents.</a:t>
            </a:r>
          </a:p>
          <a:p>
            <a:pPr>
              <a:defRPr/>
            </a:pPr>
            <a:endParaRPr lang="en-US" dirty="0"/>
          </a:p>
          <a:p>
            <a:pPr marL="171450" indent="-171450">
              <a:buFont typeface="Arial" panose="020B0604020202020204" pitchFamily="34" charset="0"/>
              <a:buChar char="•"/>
              <a:defRPr/>
            </a:pPr>
            <a:r>
              <a:rPr lang="en-US" dirty="0"/>
              <a:t>Engaging young people requires a special set of skills and patience.  - The trainer should ask what some of these skills might be, referring back to some of the guidelines for counseling adolescents.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Delays in normal cognitive and social-emotional development are associated with adolescent substance use. – The trainer should ask participants what the impact of these delays might be with respect to their success at AOD treatment.</a:t>
            </a:r>
          </a:p>
          <a:p>
            <a:pPr marL="171450" indent="-171450">
              <a:buFont typeface="Arial" panose="020B0604020202020204" pitchFamily="34" charset="0"/>
              <a:buChar char="•"/>
              <a:defRPr/>
            </a:pP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12</a:t>
            </a:fld>
            <a:endParaRPr lang="en-US"/>
          </a:p>
        </p:txBody>
      </p:sp>
    </p:spTree>
    <p:extLst>
      <p:ext uri="{BB962C8B-B14F-4D97-AF65-F5344CB8AC3E}">
        <p14:creationId xmlns:p14="http://schemas.microsoft.com/office/powerpoint/2010/main" val="347013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n-US" dirty="0"/>
              <a:t>The trainer should address the following factors that should be considered in providing AOD treatment to adolescents.</a:t>
            </a:r>
          </a:p>
          <a:p>
            <a:pPr marL="0" indent="0">
              <a:buFont typeface="Arial" panose="020B0604020202020204" pitchFamily="34" charset="0"/>
              <a:buNone/>
              <a:defRPr/>
            </a:pPr>
            <a:endParaRPr lang="en-US" dirty="0"/>
          </a:p>
          <a:p>
            <a:pPr marL="171450" indent="-171450">
              <a:buFont typeface="Arial" panose="020B0604020202020204" pitchFamily="34" charset="0"/>
              <a:buChar char="•"/>
              <a:defRPr/>
            </a:pPr>
            <a:r>
              <a:rPr lang="en-US" dirty="0"/>
              <a:t>Role of the family is pivotal – The trainer should ask why it is more important to involve the family in adolescent AOD treatment.</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Treatment should be age-appropriate and separate from adults. – Again, the trainer should ask why.</a:t>
            </a:r>
          </a:p>
          <a:p>
            <a:pPr marL="171450" indent="-171450">
              <a:buFont typeface="Arial" panose="020B0604020202020204" pitchFamily="34" charset="0"/>
              <a:buChar char="•"/>
              <a:defRPr/>
            </a:pP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13</a:t>
            </a:fld>
            <a:endParaRPr lang="en-US"/>
          </a:p>
        </p:txBody>
      </p:sp>
    </p:spTree>
    <p:extLst>
      <p:ext uri="{BB962C8B-B14F-4D97-AF65-F5344CB8AC3E}">
        <p14:creationId xmlns:p14="http://schemas.microsoft.com/office/powerpoint/2010/main" val="264565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s-ES_tradnl" sz="1200" dirty="0"/>
              <a:t>The trainer should review some of the specific cultural/regional concerns for consideration with respect to adolescents.</a:t>
            </a:r>
          </a:p>
          <a:p>
            <a:pPr marL="0" indent="0">
              <a:buFont typeface="Arial" panose="020B0604020202020204" pitchFamily="34" charset="0"/>
              <a:buNone/>
              <a:defRPr/>
            </a:pPr>
            <a:endParaRPr lang="en-US" dirty="0"/>
          </a:p>
          <a:p>
            <a:pPr marL="171450" indent="-171450">
              <a:buFont typeface="Arial" panose="020B0604020202020204" pitchFamily="34" charset="0"/>
              <a:buChar char="•"/>
              <a:defRPr/>
            </a:pPr>
            <a:r>
              <a:rPr lang="en-US" dirty="0"/>
              <a:t>Many adolescents have been pressured into treatment. – What is the impact of entering treatment under external pressures?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Confidentiality issues must be clarified. – At what age can consent be provided, and if an adolescent cannot consent, what impact does that have on his/her confidentiality?</a:t>
            </a:r>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14</a:t>
            </a:fld>
            <a:endParaRPr lang="en-US"/>
          </a:p>
        </p:txBody>
      </p:sp>
    </p:spTree>
    <p:extLst>
      <p:ext uri="{BB962C8B-B14F-4D97-AF65-F5344CB8AC3E}">
        <p14:creationId xmlns:p14="http://schemas.microsoft.com/office/powerpoint/2010/main" val="36519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80000"/>
              </a:lnSpc>
            </a:pPr>
            <a:r>
              <a:rPr lang="en-US" altLang="es-ES_tradnl" sz="1200" dirty="0"/>
              <a:t>The trainer should review some of the specific cultural/regional concerns for consideration with respect to adolescents.</a:t>
            </a:r>
          </a:p>
          <a:p>
            <a:pPr>
              <a:lnSpc>
                <a:spcPct val="80000"/>
              </a:lnSpc>
              <a:buFontTx/>
              <a:buChar char="•"/>
            </a:pPr>
            <a:r>
              <a:rPr lang="en-US" altLang="es-ES_tradnl" sz="1200" dirty="0"/>
              <a:t>High level of subcultural acceptance of AOD use:  Subculture impacts of accessibility, use and treatment.  Ex.  Conflict between school and home</a:t>
            </a:r>
          </a:p>
          <a:p>
            <a:pPr>
              <a:lnSpc>
                <a:spcPct val="80000"/>
              </a:lnSpc>
              <a:buFontTx/>
              <a:buChar char="•"/>
            </a:pPr>
            <a:r>
              <a:rPr lang="en-US" altLang="es-ES_tradnl" sz="1200" dirty="0"/>
              <a:t>Societal acceptance of alcohol and tobacco:  Alcohol and tobacco use can contribute to risk for other AOD use.</a:t>
            </a:r>
          </a:p>
          <a:p>
            <a:pPr>
              <a:lnSpc>
                <a:spcPct val="80000"/>
              </a:lnSpc>
              <a:buFontTx/>
              <a:buChar char="•"/>
            </a:pPr>
            <a:r>
              <a:rPr lang="en-US" altLang="es-ES_tradnl" sz="1200" dirty="0"/>
              <a:t>Enforcement of existing laws varies:  Decriminalization and mixed messages – is marijuana considered “harmless?” </a:t>
            </a:r>
          </a:p>
          <a:p>
            <a:pPr>
              <a:defRPr/>
            </a:pPr>
            <a:endParaRPr lang="en-US" altLang="es-ES_tradnl" dirty="0"/>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15</a:t>
            </a:fld>
            <a:endParaRPr lang="en-US"/>
          </a:p>
        </p:txBody>
      </p:sp>
    </p:spTree>
    <p:extLst>
      <p:ext uri="{BB962C8B-B14F-4D97-AF65-F5344CB8AC3E}">
        <p14:creationId xmlns:p14="http://schemas.microsoft.com/office/powerpoint/2010/main" val="428034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80000"/>
              </a:lnSpc>
              <a:buFontTx/>
              <a:buChar char="•"/>
            </a:pPr>
            <a:r>
              <a:rPr lang="en-US" altLang="es-ES_tradnl" sz="1200" dirty="0"/>
              <a:t>Stigmatization of AOD use: all use, particularly among adolescents, is stigmatized, and therefore hidden, and difficult to address as such.</a:t>
            </a:r>
          </a:p>
          <a:p>
            <a:pPr>
              <a:lnSpc>
                <a:spcPct val="80000"/>
              </a:lnSpc>
              <a:buFontTx/>
              <a:buChar char="•"/>
            </a:pPr>
            <a:r>
              <a:rPr lang="en-US" altLang="es-ES_tradnl" sz="1200" dirty="0"/>
              <a:t>Language/discourse on AOD use is crucial:  Developmentally, adolescents do not have the capacity for abstract thought to differentiate between use and misuse.  No future-focus among adolescent to see down the line.</a:t>
            </a:r>
          </a:p>
          <a:p>
            <a:pPr>
              <a:lnSpc>
                <a:spcPct val="80000"/>
              </a:lnSpc>
              <a:buFontTx/>
              <a:buChar char="•"/>
            </a:pPr>
            <a:r>
              <a:rPr lang="en-US" altLang="es-ES_tradnl" sz="1200" dirty="0"/>
              <a:t>Societal controversies and double standards:  Acceptance of some level of use among males, not accepted among females.  </a:t>
            </a:r>
          </a:p>
          <a:p>
            <a:pPr>
              <a:lnSpc>
                <a:spcPct val="80000"/>
              </a:lnSpc>
              <a:buFontTx/>
              <a:buChar char="•"/>
            </a:pPr>
            <a:r>
              <a:rPr lang="en-US" altLang="es-ES_tradnl" sz="1200" dirty="0"/>
              <a:t>Drug use is viewed through a criminal justice lens:  More punitive than rehabilitative, need to revisit this point of view.  Roots in religious heritage.</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16</a:t>
            </a:fld>
            <a:endParaRPr lang="en-US"/>
          </a:p>
        </p:txBody>
      </p:sp>
    </p:spTree>
    <p:extLst>
      <p:ext uri="{BB962C8B-B14F-4D97-AF65-F5344CB8AC3E}">
        <p14:creationId xmlns:p14="http://schemas.microsoft.com/office/powerpoint/2010/main" val="245035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80000"/>
              </a:lnSpc>
              <a:buFontTx/>
              <a:buChar char="•"/>
            </a:pPr>
            <a:r>
              <a:rPr lang="en-US" altLang="es-ES_tradnl" sz="1200" dirty="0"/>
              <a:t>No understanding that drug use exists on a continuum, and is not all or nothing:  Concept of controlled use, harm reduction, and as such, no alternative to abstinence exists.</a:t>
            </a:r>
          </a:p>
          <a:p>
            <a:pPr>
              <a:lnSpc>
                <a:spcPct val="80000"/>
              </a:lnSpc>
              <a:buFontTx/>
              <a:buChar char="•"/>
            </a:pPr>
            <a:r>
              <a:rPr lang="en-US" altLang="es-ES_tradnl" sz="1200" dirty="0"/>
              <a:t>Drugs used in region do not lend themselves to substitution therapy – Most prevalent substances of use are alcohol and marijuana.</a:t>
            </a:r>
          </a:p>
          <a:p>
            <a:pPr>
              <a:lnSpc>
                <a:spcPct val="80000"/>
              </a:lnSpc>
              <a:buFontTx/>
              <a:buChar char="•"/>
            </a:pPr>
            <a:r>
              <a:rPr lang="en-US" altLang="es-ES_tradnl" sz="1200" dirty="0"/>
              <a:t>Lack of available options for treatment and other services – many countries have limited or no services.</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17</a:t>
            </a:fld>
            <a:endParaRPr lang="en-US"/>
          </a:p>
        </p:txBody>
      </p:sp>
    </p:spTree>
    <p:extLst>
      <p:ext uri="{BB962C8B-B14F-4D97-AF65-F5344CB8AC3E}">
        <p14:creationId xmlns:p14="http://schemas.microsoft.com/office/powerpoint/2010/main" val="2558555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pose the question to the participants, “What are some of the age-specific factors to take into account when planning treatment for an adolescent?”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S/he should be looking for responses, such as brain development, perceived harm, parental involvement, consent, key populations, etc.  The trainer should allow some time for discussion, asking about adaptations that individual programs have made to serve adolescents, what programs exist that are equipped to serve adolescents, what is the impact of not adapting to adolescent service needs?</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18</a:t>
            </a:fld>
            <a:endParaRPr lang="en-US"/>
          </a:p>
        </p:txBody>
      </p:sp>
    </p:spTree>
    <p:extLst>
      <p:ext uri="{BB962C8B-B14F-4D97-AF65-F5344CB8AC3E}">
        <p14:creationId xmlns:p14="http://schemas.microsoft.com/office/powerpoint/2010/main" val="1345733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follow up the discussion by summarizing the following points regarding adolescent AOD treatment.  </a:t>
            </a:r>
          </a:p>
          <a:p>
            <a:endParaRPr lang="en-US" altLang="es-ES_tradnl" dirty="0"/>
          </a:p>
          <a:p>
            <a:pPr>
              <a:buFontTx/>
              <a:buChar char="•"/>
            </a:pPr>
            <a:r>
              <a:rPr lang="en-US" altLang="es-ES_tradnl" dirty="0"/>
              <a:t>Drug use at an early age is an important predictor of development of a substance use disorder later.</a:t>
            </a:r>
          </a:p>
          <a:p>
            <a:pPr>
              <a:buFontTx/>
              <a:buChar char="•"/>
            </a:pPr>
            <a:r>
              <a:rPr lang="en-US" altLang="es-ES_tradnl" dirty="0"/>
              <a:t>Impaired memory/thinking ability and other problems caused by drug use can derail a young person’s social and educational development.</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19</a:t>
            </a:fld>
            <a:endParaRPr lang="en-US"/>
          </a:p>
        </p:txBody>
      </p:sp>
    </p:spTree>
    <p:extLst>
      <p:ext uri="{BB962C8B-B14F-4D97-AF65-F5344CB8AC3E}">
        <p14:creationId xmlns:p14="http://schemas.microsoft.com/office/powerpoint/2010/main" val="385508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ten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dirty="0"/>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follow up the discussion by summarizing the following points regarding adolescent AOD treatment.  </a:t>
            </a:r>
          </a:p>
          <a:p>
            <a:endParaRPr lang="en-US" altLang="es-ES_tradnl" dirty="0"/>
          </a:p>
          <a:p>
            <a:pPr>
              <a:buFontTx/>
              <a:buChar char="•"/>
            </a:pPr>
            <a:r>
              <a:rPr lang="en-US" altLang="es-ES_tradnl" dirty="0"/>
              <a:t>Adolescents in treatment report using different substances than adult patients do.</a:t>
            </a:r>
          </a:p>
          <a:p>
            <a:pPr>
              <a:buFontTx/>
              <a:buChar char="•"/>
            </a:pPr>
            <a:r>
              <a:rPr lang="en-US" altLang="es-ES_tradnl" dirty="0"/>
              <a:t>Adolescents may be less likely to feel they need help or to seek treatment on their own.  Within some subcultures, there may be conflict between what the adolescent is seeking and what the family feels is necessary, for example with marijuana use.</a:t>
            </a:r>
          </a:p>
          <a:p>
            <a:endParaRPr lang="en-US" altLang="es-ES_tradnl"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20</a:t>
            </a:fld>
            <a:endParaRPr lang="en-US"/>
          </a:p>
        </p:txBody>
      </p:sp>
    </p:spTree>
    <p:extLst>
      <p:ext uri="{BB962C8B-B14F-4D97-AF65-F5344CB8AC3E}">
        <p14:creationId xmlns:p14="http://schemas.microsoft.com/office/powerpoint/2010/main" val="2260242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just">
              <a:spcBef>
                <a:spcPct val="0"/>
              </a:spcBef>
              <a:buFont typeface="Arial" panose="020B0604020202020204" pitchFamily="34" charset="0"/>
              <a:buChar char="•"/>
            </a:pPr>
            <a:r>
              <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rPr>
              <a:t>The largest proportion of adolescents who receive treatment are referred from juvenile justice system.</a:t>
            </a:r>
          </a:p>
          <a:p>
            <a:pPr marL="171450" indent="-171450" algn="just">
              <a:spcBef>
                <a:spcPct val="0"/>
              </a:spcBef>
              <a:buFont typeface="Arial" panose="020B0604020202020204" pitchFamily="34" charset="0"/>
              <a:buChar char="•"/>
            </a:pPr>
            <a:endPar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endParaRPr>
          </a:p>
          <a:p>
            <a:pPr marL="171450" indent="-171450" algn="just">
              <a:spcBef>
                <a:spcPct val="0"/>
              </a:spcBef>
              <a:buFont typeface="Arial" panose="020B0604020202020204" pitchFamily="34" charset="0"/>
              <a:buChar char="•"/>
            </a:pPr>
            <a:r>
              <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rPr>
              <a:t>Effective treatment for adolescents requires some form of behavioral therapy. </a:t>
            </a:r>
          </a:p>
          <a:p>
            <a:pPr algn="just"/>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21</a:t>
            </a:fld>
            <a:endParaRPr lang="en-US"/>
          </a:p>
        </p:txBody>
      </p:sp>
    </p:spTree>
    <p:extLst>
      <p:ext uri="{BB962C8B-B14F-4D97-AF65-F5344CB8AC3E}">
        <p14:creationId xmlns:p14="http://schemas.microsoft.com/office/powerpoint/2010/main" val="896881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can explain the following considerations: - -</a:t>
            </a:r>
          </a:p>
          <a:p>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a:t>
            </a:r>
            <a:r>
              <a:rPr lang="en-US" altLang="es-ES_tradnl" sz="3500" baseline="0" dirty="0">
                <a:latin typeface="Times New Roman" panose="02020603050405020304" pitchFamily="18" charset="0"/>
                <a:ea typeface="Arial Narrow" panose="020B0606020202030204" pitchFamily="34" charset="0"/>
                <a:cs typeface="Times New Roman" panose="02020603050405020304" pitchFamily="18" charset="0"/>
              </a:rPr>
              <a:t> </a:t>
            </a:r>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Developmental Stage: </a:t>
            </a:r>
            <a:r>
              <a:rPr lang="en-US" sz="1200" b="0" i="0" kern="1200" dirty="0">
                <a:solidFill>
                  <a:schemeClr val="tx1"/>
                </a:solidFill>
                <a:effectLst/>
                <a:latin typeface="+mn-lt"/>
                <a:ea typeface="+mn-ea"/>
                <a:cs typeface="+mn-cs"/>
              </a:rPr>
              <a:t>There are three broad stages of development: early childhood, middle childhood, and adolescence.</a:t>
            </a:r>
            <a:endPar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 Cognitive Ability: </a:t>
            </a:r>
            <a:r>
              <a:rPr lang="en-US" sz="1200" b="0" i="0" kern="1200" dirty="0">
                <a:solidFill>
                  <a:schemeClr val="tx1"/>
                </a:solidFill>
                <a:effectLst/>
                <a:latin typeface="+mn-lt"/>
                <a:ea typeface="+mn-ea"/>
                <a:cs typeface="+mn-cs"/>
              </a:rPr>
              <a:t>mental </a:t>
            </a:r>
            <a:r>
              <a:rPr lang="en-US" sz="1200" b="1" i="0" kern="1200" dirty="0">
                <a:solidFill>
                  <a:schemeClr val="tx1"/>
                </a:solidFill>
                <a:effectLst/>
                <a:latin typeface="+mn-lt"/>
                <a:ea typeface="+mn-ea"/>
                <a:cs typeface="+mn-cs"/>
              </a:rPr>
              <a:t>capability</a:t>
            </a:r>
            <a:r>
              <a:rPr lang="en-US" sz="1200" b="0" i="0" kern="1200" dirty="0">
                <a:solidFill>
                  <a:schemeClr val="tx1"/>
                </a:solidFill>
                <a:effectLst/>
                <a:latin typeface="+mn-lt"/>
                <a:ea typeface="+mn-ea"/>
                <a:cs typeface="+mn-cs"/>
              </a:rPr>
              <a:t> involving reasoning, problem solving, planning, abstract thinking, complex idea comprehension, and learning from experience.</a:t>
            </a:r>
            <a:endPar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 Influence of family, friends and others: </a:t>
            </a:r>
            <a:r>
              <a:rPr lang="en-US" sz="1200" b="0" i="0" kern="1200" dirty="0">
                <a:solidFill>
                  <a:schemeClr val="tx1"/>
                </a:solidFill>
                <a:effectLst/>
                <a:latin typeface="+mn-lt"/>
                <a:ea typeface="+mn-ea"/>
                <a:cs typeface="+mn-cs"/>
              </a:rPr>
              <a:t>The support of family members is important for an adolescent’s recovery</a:t>
            </a:r>
            <a:endPar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 Mental/Physical health concerns: </a:t>
            </a:r>
            <a:r>
              <a:rPr lang="en-US" sz="1200" b="0" i="0" kern="1200" dirty="0">
                <a:solidFill>
                  <a:schemeClr val="tx1"/>
                </a:solidFill>
                <a:effectLst/>
                <a:latin typeface="+mn-lt"/>
                <a:ea typeface="+mn-ea"/>
                <a:cs typeface="+mn-cs"/>
              </a:rPr>
              <a:t>poor mental health can negatively impact on physical health, leading to an increased risk of some conditions</a:t>
            </a:r>
            <a:r>
              <a:rPr lang="en-US" sz="1200" b="0" i="0" kern="1200" baseline="0" dirty="0">
                <a:solidFill>
                  <a:schemeClr val="tx1"/>
                </a:solidFill>
                <a:effectLst/>
                <a:latin typeface="+mn-lt"/>
                <a:ea typeface="+mn-ea"/>
                <a:cs typeface="+mn-cs"/>
              </a:rPr>
              <a:t> like drug addiction.</a:t>
            </a:r>
            <a:endPar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rPr>
              <a:t>- Academic performance: </a:t>
            </a:r>
            <a:r>
              <a:rPr lang="en-US" sz="1200" b="0" i="0" kern="1200" dirty="0">
                <a:solidFill>
                  <a:schemeClr val="tx1"/>
                </a:solidFill>
                <a:effectLst/>
                <a:latin typeface="+mn-lt"/>
                <a:ea typeface="+mn-ea"/>
                <a:cs typeface="+mn-cs"/>
              </a:rPr>
              <a:t>consumption may have negative effects on the brain’s development and alter its structure and function. As a result, learning problems may arise and a student’s academic performance will be less than optimal.</a:t>
            </a:r>
            <a:endParaRPr lang="en-US" altLang="es-ES_tradnl" sz="3500" dirty="0">
              <a:latin typeface="Times New Roman" panose="02020603050405020304" pitchFamily="18" charset="0"/>
              <a:ea typeface="Arial Narrow" panose="020B0606020202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22</a:t>
            </a:fld>
            <a:endParaRPr lang="en-US"/>
          </a:p>
        </p:txBody>
      </p:sp>
    </p:spTree>
    <p:extLst>
      <p:ext uri="{BB962C8B-B14F-4D97-AF65-F5344CB8AC3E}">
        <p14:creationId xmlns:p14="http://schemas.microsoft.com/office/powerpoint/2010/main" val="1228811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People who are addicted to drugs often suffer from other health (e.g., depression, HIV), occupational, legal, familial, and social problems that should be addressed concurrently,</a:t>
            </a:r>
            <a:r>
              <a:rPr lang="en-US" sz="1200" b="0" i="0" kern="1200" baseline="0" dirty="0">
                <a:solidFill>
                  <a:schemeClr val="tx1"/>
                </a:solidFill>
                <a:effectLst/>
                <a:latin typeface="+mn-lt"/>
                <a:ea typeface="+mn-ea"/>
                <a:cs typeface="+mn-cs"/>
              </a:rPr>
              <a:t> for that reason t</a:t>
            </a:r>
            <a:r>
              <a:rPr lang="en-US" sz="1200" b="0" i="0" kern="1200" dirty="0">
                <a:solidFill>
                  <a:schemeClr val="tx1"/>
                </a:solidFill>
                <a:effectLst/>
                <a:latin typeface="+mn-lt"/>
                <a:ea typeface="+mn-ea"/>
                <a:cs typeface="+mn-cs"/>
              </a:rPr>
              <a:t>he best programs provide a combination of therapies and other services to meet an individual patient’s needs.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23</a:t>
            </a:fld>
            <a:endParaRPr lang="en-US"/>
          </a:p>
        </p:txBody>
      </p:sp>
    </p:spTree>
    <p:extLst>
      <p:ext uri="{BB962C8B-B14F-4D97-AF65-F5344CB8AC3E}">
        <p14:creationId xmlns:p14="http://schemas.microsoft.com/office/powerpoint/2010/main" val="546805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err="1">
                <a:solidFill>
                  <a:schemeClr val="tx1"/>
                </a:solidFill>
                <a:effectLst/>
                <a:latin typeface="+mn-lt"/>
                <a:ea typeface="+mn-ea"/>
                <a:cs typeface="+mn-cs"/>
              </a:rPr>
              <a:t>The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trainer</a:t>
            </a:r>
            <a:r>
              <a:rPr lang="es-ES" sz="1200" b="0" i="0" kern="1200" dirty="0">
                <a:solidFill>
                  <a:schemeClr val="tx1"/>
                </a:solidFill>
                <a:effectLst/>
                <a:latin typeface="+mn-lt"/>
                <a:ea typeface="+mn-ea"/>
                <a:cs typeface="+mn-cs"/>
              </a:rPr>
              <a:t> has </a:t>
            </a:r>
            <a:r>
              <a:rPr lang="es-ES" sz="1200" b="0" i="0" kern="1200" dirty="0" err="1">
                <a:solidFill>
                  <a:schemeClr val="tx1"/>
                </a:solidFill>
                <a:effectLst/>
                <a:latin typeface="+mn-lt"/>
                <a:ea typeface="+mn-ea"/>
                <a:cs typeface="+mn-cs"/>
              </a:rPr>
              <a:t>to</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point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those</a:t>
            </a:r>
            <a:r>
              <a:rPr lang="es-ES" sz="1200" b="0" i="0" kern="1200" baseline="0" dirty="0">
                <a:solidFill>
                  <a:schemeClr val="tx1"/>
                </a:solidFill>
                <a:effectLst/>
                <a:latin typeface="+mn-lt"/>
                <a:ea typeface="+mn-ea"/>
                <a:cs typeface="+mn-cs"/>
              </a:rPr>
              <a:t> legal and </a:t>
            </a:r>
            <a:r>
              <a:rPr lang="es-ES" sz="1200" b="0" i="0" kern="1200" baseline="0" dirty="0" err="1">
                <a:solidFill>
                  <a:schemeClr val="tx1"/>
                </a:solidFill>
                <a:effectLst/>
                <a:latin typeface="+mn-lt"/>
                <a:ea typeface="+mn-ea"/>
                <a:cs typeface="+mn-cs"/>
              </a:rPr>
              <a:t>ethical</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concerns</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but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it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will</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depend</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on</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the</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context</a:t>
            </a:r>
            <a:r>
              <a:rPr lang="es-ES" sz="1200" b="0" i="0" kern="1200" baseline="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pPr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Confidentiality restrictions: </a:t>
            </a:r>
            <a:r>
              <a:rPr lang="en-US" sz="1200" b="0" i="0" kern="1200" dirty="0">
                <a:solidFill>
                  <a:schemeClr val="tx1"/>
                </a:solidFill>
                <a:effectLst/>
                <a:latin typeface="+mn-lt"/>
                <a:ea typeface="+mn-ea"/>
                <a:cs typeface="+mn-cs"/>
              </a:rPr>
              <a:t>The Federal confidentiality laws and regulations protect any information about an adolescent who has applied for or received any substance use/abuse-related assessment, treatment, or referral services from a program that is covered under the law.</a:t>
            </a: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s-E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When may confidential information be shared with others: </a:t>
            </a:r>
            <a:r>
              <a:rPr lang="en-US" sz="1200" b="0" i="0" kern="1200" dirty="0">
                <a:solidFill>
                  <a:schemeClr val="tx1"/>
                </a:solidFill>
                <a:effectLst/>
                <a:latin typeface="+mn-lt"/>
                <a:ea typeface="+mn-ea"/>
                <a:cs typeface="+mn-cs"/>
              </a:rPr>
              <a:t>The regulations also permit disclosure without the adolescent's consent in several situations, including medical emergencies, reporting child abuse, and communications among program staff. </a:t>
            </a: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s-E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Rules about obtaining adolescent consent to disclose treatment information: </a:t>
            </a:r>
            <a:r>
              <a:rPr lang="en-US" sz="1200" b="0" i="0" kern="1200" dirty="0">
                <a:solidFill>
                  <a:schemeClr val="tx1"/>
                </a:solidFill>
                <a:effectLst/>
                <a:latin typeface="+mn-lt"/>
                <a:ea typeface="+mn-ea"/>
                <a:cs typeface="+mn-cs"/>
              </a:rPr>
              <a:t>Most disclosures are permissible if an adolescent has signed a valid consent form that has not expired or been revoked. G</a:t>
            </a:r>
            <a:r>
              <a:rPr lang="en-US" sz="1200" b="0" i="0" kern="1200" baseline="0" dirty="0">
                <a:solidFill>
                  <a:schemeClr val="tx1"/>
                </a:solidFill>
                <a:effectLst/>
                <a:latin typeface="+mn-lt"/>
                <a:ea typeface="+mn-ea"/>
                <a:cs typeface="+mn-cs"/>
              </a:rPr>
              <a:t>enerally 18 years old</a:t>
            </a: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None/>
            </a:pP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The signature of the adolescent (and the issue of parental consent):</a:t>
            </a:r>
            <a:r>
              <a:rPr lang="en-US" sz="1200" baseline="0" dirty="0">
                <a:latin typeface="Times New Roman" panose="02020603050405020304" pitchFamily="18" charset="0"/>
                <a:cs typeface="Times New Roman" panose="02020603050405020304" pitchFamily="18" charset="0"/>
              </a:rPr>
              <a:t> </a:t>
            </a:r>
            <a:r>
              <a:rPr lang="en-US" sz="1200" b="0" i="0" kern="1200" dirty="0">
                <a:solidFill>
                  <a:schemeClr val="tx1"/>
                </a:solidFill>
                <a:effectLst/>
                <a:latin typeface="+mn-lt"/>
                <a:ea typeface="+mn-ea"/>
                <a:cs typeface="+mn-cs"/>
              </a:rPr>
              <a:t>The adolescent must always sign the consent form in order for a program to release information even to her parent or guardian. The program must get the signature of a parent, guardian, or other person legally responsible for the adolescent in addition to the adolescent's signature only if the program is required by State law to obtain parental permission before providing treatment to the adolescent.</a:t>
            </a:r>
          </a:p>
          <a:p>
            <a:pPr algn="just">
              <a:buFont typeface="Courier New" panose="02070309020205020404" pitchFamily="49" charset="0"/>
              <a:buChar char="o"/>
            </a:pPr>
            <a:endParaRPr lang="es-E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24</a:t>
            </a:fld>
            <a:endParaRPr lang="en-US"/>
          </a:p>
        </p:txBody>
      </p:sp>
    </p:spTree>
    <p:extLst>
      <p:ext uri="{BB962C8B-B14F-4D97-AF65-F5344CB8AC3E}">
        <p14:creationId xmlns:p14="http://schemas.microsoft.com/office/powerpoint/2010/main" val="444966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90000"/>
              </a:lnSpc>
            </a:pPr>
            <a:r>
              <a:rPr lang="en-US" altLang="es-ES_tradnl" sz="1200" dirty="0"/>
              <a:t>The trainer should explain that professional training is key to effective treatment delivery.  S/he should ask the participants for examples of some of the professional training they have received and how useful/not useful they’ve been.  The trainer should ask the group why they think ongoing training is so I</a:t>
            </a:r>
          </a:p>
          <a:p>
            <a:pPr>
              <a:lnSpc>
                <a:spcPct val="90000"/>
              </a:lnSpc>
            </a:pPr>
            <a:r>
              <a:rPr lang="en-US" altLang="es-ES_tradnl" sz="1200" dirty="0"/>
              <a:t>important.  S/he should then review the areas of training needs to develop treatment professionals.</a:t>
            </a:r>
          </a:p>
          <a:p>
            <a:endParaRPr lang="es-E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25</a:t>
            </a:fld>
            <a:endParaRPr lang="en-US"/>
          </a:p>
        </p:txBody>
      </p:sp>
    </p:spTree>
    <p:extLst>
      <p:ext uri="{BB962C8B-B14F-4D97-AF65-F5344CB8AC3E}">
        <p14:creationId xmlns:p14="http://schemas.microsoft.com/office/powerpoint/2010/main" val="4081206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90000"/>
              </a:lnSpc>
            </a:pPr>
            <a:r>
              <a:rPr lang="en-US" altLang="es-ES_tradnl" sz="1200" dirty="0"/>
              <a:t>The trainer should explain that professional training is key to effective treatment delivery.  </a:t>
            </a:r>
            <a:endParaRPr lang="es-ES" dirty="0"/>
          </a:p>
          <a:p>
            <a:r>
              <a:rPr lang="en-US" sz="1200" b="0" i="0" kern="1200" dirty="0">
                <a:solidFill>
                  <a:schemeClr val="tx1"/>
                </a:solidFill>
                <a:effectLst/>
                <a:latin typeface="+mn-lt"/>
                <a:ea typeface="+mn-ea"/>
                <a:cs typeface="+mn-cs"/>
              </a:rPr>
              <a:t>Understanding the relationship between substance use and adolescent development is crucial for designing effective interventions and treatment strategies.</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26</a:t>
            </a:fld>
            <a:endParaRPr lang="en-US"/>
          </a:p>
        </p:txBody>
      </p:sp>
    </p:spTree>
    <p:extLst>
      <p:ext uri="{BB962C8B-B14F-4D97-AF65-F5344CB8AC3E}">
        <p14:creationId xmlns:p14="http://schemas.microsoft.com/office/powerpoint/2010/main" val="1185730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27</a:t>
            </a:fld>
            <a:endParaRPr lang="en-US"/>
          </a:p>
        </p:txBody>
      </p:sp>
    </p:spTree>
    <p:extLst>
      <p:ext uri="{BB962C8B-B14F-4D97-AF65-F5344CB8AC3E}">
        <p14:creationId xmlns:p14="http://schemas.microsoft.com/office/powerpoint/2010/main" val="2618340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trainer has to explain some generals aspects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early 1980s, James </a:t>
            </a:r>
            <a:r>
              <a:rPr lang="en-US" sz="1200" b="0" i="0" kern="1200" dirty="0" err="1">
                <a:solidFill>
                  <a:schemeClr val="tx1"/>
                </a:solidFill>
                <a:effectLst/>
                <a:latin typeface="+mn-lt"/>
                <a:ea typeface="+mn-ea"/>
                <a:cs typeface="+mn-cs"/>
              </a:rPr>
              <a:t>Prochaska</a:t>
            </a:r>
            <a:r>
              <a:rPr lang="en-US" sz="1200" b="0" i="0" kern="1200" dirty="0">
                <a:solidFill>
                  <a:schemeClr val="tx1"/>
                </a:solidFill>
                <a:effectLst/>
                <a:latin typeface="+mn-lt"/>
                <a:ea typeface="+mn-ea"/>
                <a:cs typeface="+mn-cs"/>
              </a:rPr>
              <a:t> and Carlo </a:t>
            </a:r>
            <a:r>
              <a:rPr lang="en-US" sz="1200" b="0" i="0" kern="1200" dirty="0" err="1">
                <a:solidFill>
                  <a:schemeClr val="tx1"/>
                </a:solidFill>
                <a:effectLst/>
                <a:latin typeface="+mn-lt"/>
                <a:ea typeface="+mn-ea"/>
                <a:cs typeface="+mn-cs"/>
              </a:rPr>
              <a:t>DiClemente</a:t>
            </a:r>
            <a:r>
              <a:rPr lang="en-US" sz="1200" b="0" i="0" kern="1200" dirty="0">
                <a:solidFill>
                  <a:schemeClr val="tx1"/>
                </a:solidFill>
                <a:effectLst/>
                <a:latin typeface="+mn-lt"/>
                <a:ea typeface="+mn-ea"/>
                <a:cs typeface="+mn-cs"/>
              </a:rPr>
              <a:t> (among others) developed a model to explain the process of change in the context of substance use and dependence. Based on their research of 'self-changers', the Stages-of-Change model forms part of a broader conceptual framework known as the </a:t>
            </a:r>
            <a:r>
              <a:rPr lang="en-US" sz="1200" b="1" i="0" kern="1200" dirty="0" err="1">
                <a:solidFill>
                  <a:schemeClr val="tx1"/>
                </a:solidFill>
                <a:effectLst/>
                <a:latin typeface="+mn-lt"/>
                <a:ea typeface="+mn-ea"/>
                <a:cs typeface="+mn-cs"/>
              </a:rPr>
              <a:t>Transtheoretical</a:t>
            </a:r>
            <a:r>
              <a:rPr lang="en-US" sz="1200" b="1" i="0" kern="1200" dirty="0">
                <a:solidFill>
                  <a:schemeClr val="tx1"/>
                </a:solidFill>
                <a:effectLst/>
                <a:latin typeface="+mn-lt"/>
                <a:ea typeface="+mn-ea"/>
                <a:cs typeface="+mn-cs"/>
              </a:rPr>
              <a:t> Model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Prochaska</a:t>
            </a:r>
            <a:r>
              <a:rPr lang="en-US" sz="1200" b="0" i="0" kern="1200" dirty="0">
                <a:solidFill>
                  <a:schemeClr val="tx1"/>
                </a:solidFill>
                <a:effectLst/>
                <a:latin typeface="+mn-lt"/>
                <a:ea typeface="+mn-ea"/>
                <a:cs typeface="+mn-cs"/>
              </a:rPr>
              <a:t> &amp; </a:t>
            </a:r>
            <a:r>
              <a:rPr lang="en-US" sz="1200" b="0" i="0" kern="1200" dirty="0" err="1">
                <a:solidFill>
                  <a:schemeClr val="tx1"/>
                </a:solidFill>
                <a:effectLst/>
                <a:latin typeface="+mn-lt"/>
                <a:ea typeface="+mn-ea"/>
                <a:cs typeface="+mn-cs"/>
              </a:rPr>
              <a:t>DiClemente</a:t>
            </a:r>
            <a:r>
              <a:rPr lang="en-US" sz="1200" b="0" i="0" kern="1200" dirty="0">
                <a:solidFill>
                  <a:schemeClr val="tx1"/>
                </a:solidFill>
                <a:effectLst/>
                <a:latin typeface="+mn-lt"/>
                <a:ea typeface="+mn-ea"/>
                <a:cs typeface="+mn-cs"/>
              </a:rPr>
              <a:t>, 1982; 1986).</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By identifying a person's position in the change process, a worker can more appropriately match the intervention to the young person's stage of readiness for change.</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28</a:t>
            </a:fld>
            <a:endParaRPr lang="en-US"/>
          </a:p>
        </p:txBody>
      </p:sp>
    </p:spTree>
    <p:extLst>
      <p:ext uri="{BB962C8B-B14F-4D97-AF65-F5344CB8AC3E}">
        <p14:creationId xmlns:p14="http://schemas.microsoft.com/office/powerpoint/2010/main" val="4011098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1" kern="1200" dirty="0">
                <a:solidFill>
                  <a:schemeClr val="tx1"/>
                </a:solidFill>
                <a:effectLst/>
                <a:latin typeface="+mn-lt"/>
                <a:ea typeface="+mn-ea"/>
                <a:cs typeface="+mn-cs"/>
              </a:rPr>
              <a:t>The trainer</a:t>
            </a:r>
            <a:r>
              <a:rPr lang="en-US" sz="1200" b="0" i="1" kern="1200" baseline="0" dirty="0">
                <a:solidFill>
                  <a:schemeClr val="tx1"/>
                </a:solidFill>
                <a:effectLst/>
                <a:latin typeface="+mn-lt"/>
                <a:ea typeface="+mn-ea"/>
                <a:cs typeface="+mn-cs"/>
              </a:rPr>
              <a:t> has to explain each of the stages</a:t>
            </a:r>
          </a:p>
          <a:p>
            <a:endParaRPr lang="en-US" sz="1200" b="0" i="1"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a:t>
            </a:r>
            <a:r>
              <a:rPr lang="en-US" sz="1200" b="0" i="0" kern="1200" dirty="0" err="1">
                <a:solidFill>
                  <a:schemeClr val="tx1"/>
                </a:solidFill>
                <a:effectLst/>
                <a:latin typeface="+mn-lt"/>
                <a:ea typeface="+mn-ea"/>
                <a:cs typeface="+mn-cs"/>
              </a:rPr>
              <a:t>Precontemplation</a:t>
            </a:r>
            <a:r>
              <a:rPr lang="en-US" sz="1200" b="0" i="0" kern="1200" dirty="0">
                <a:solidFill>
                  <a:schemeClr val="tx1"/>
                </a:solidFill>
                <a:effectLst/>
                <a:latin typeface="+mn-lt"/>
                <a:ea typeface="+mn-ea"/>
                <a:cs typeface="+mn-cs"/>
              </a:rPr>
              <a:t> - In this stage, people do not intend to take action in the foreseeable future (defined as within the next 6 months). People are often unaware that their behavior is problematic or produces negative consequences. People in this stage often underestimate the pros of changing behavior and place too much emphasis on the cons of changing behavior.</a:t>
            </a:r>
          </a:p>
          <a:p>
            <a:r>
              <a:rPr lang="en-US" sz="1200" b="0" i="0" kern="1200" dirty="0">
                <a:solidFill>
                  <a:schemeClr val="tx1"/>
                </a:solidFill>
                <a:effectLst/>
                <a:latin typeface="+mn-lt"/>
                <a:ea typeface="+mn-ea"/>
                <a:cs typeface="+mn-cs"/>
              </a:rPr>
              <a:t>2 Contemplation - In this stage, people are intending to start the healthy behavior in the foreseeable future (defined as within the next 6 months). People recognize that their behavior may be problematic, and a more thoughtful and practical consideration of the pros and cons of changing the behavior takes place, with equal emphasis placed on both. Even with this recognition, people may still feel ambivalent toward changing their behavior.</a:t>
            </a:r>
          </a:p>
          <a:p>
            <a:r>
              <a:rPr lang="en-US" sz="1200" b="0" i="0" kern="1200" dirty="0">
                <a:solidFill>
                  <a:schemeClr val="tx1"/>
                </a:solidFill>
                <a:effectLst/>
                <a:latin typeface="+mn-lt"/>
                <a:ea typeface="+mn-ea"/>
                <a:cs typeface="+mn-cs"/>
              </a:rPr>
              <a:t>3 Preparation (Determination) - In this stage, people are ready to take action within the next 30 days. People start to take small steps toward the behavior change, and they believe changing their behavior can lead to a healthier life.</a:t>
            </a:r>
          </a:p>
          <a:p>
            <a:r>
              <a:rPr lang="en-US" sz="1200" b="0" i="0" kern="1200" dirty="0">
                <a:solidFill>
                  <a:schemeClr val="tx1"/>
                </a:solidFill>
                <a:effectLst/>
                <a:latin typeface="+mn-lt"/>
                <a:ea typeface="+mn-ea"/>
                <a:cs typeface="+mn-cs"/>
              </a:rPr>
              <a:t>4 Action - In this stage, people have recently changed their behavior (defined as within the last 6 months) and intend to keep moving forward with that behavior change. People may exhibit this by modifying their problem behavior or acquiring new healthy behaviors.</a:t>
            </a:r>
          </a:p>
          <a:p>
            <a:r>
              <a:rPr lang="en-US" sz="1200" b="0" i="0" kern="1200" dirty="0">
                <a:solidFill>
                  <a:schemeClr val="tx1"/>
                </a:solidFill>
                <a:effectLst/>
                <a:latin typeface="+mn-lt"/>
                <a:ea typeface="+mn-ea"/>
                <a:cs typeface="+mn-cs"/>
              </a:rPr>
              <a:t>5 Maintenance - In this stage, people have sustained their behavior change for a while (defined as more than 6 months) and intend to maintain the behavior change going forward. People in this stage work to prevent relapse to earlier stages.</a:t>
            </a:r>
          </a:p>
          <a:p>
            <a:r>
              <a:rPr lang="en-US" sz="1200" b="0" i="0" kern="1200" dirty="0">
                <a:solidFill>
                  <a:schemeClr val="tx1"/>
                </a:solidFill>
                <a:effectLst/>
                <a:latin typeface="+mn-lt"/>
                <a:ea typeface="+mn-ea"/>
                <a:cs typeface="+mn-cs"/>
              </a:rPr>
              <a:t>6</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During this change process, most people will experience </a:t>
            </a:r>
            <a:r>
              <a:rPr lang="en-US" sz="1200" b="1" i="0" kern="1200" dirty="0">
                <a:solidFill>
                  <a:schemeClr val="tx1"/>
                </a:solidFill>
                <a:effectLst/>
                <a:latin typeface="+mn-lt"/>
                <a:ea typeface="+mn-ea"/>
                <a:cs typeface="+mn-cs"/>
              </a:rPr>
              <a:t>relapse</a:t>
            </a:r>
            <a:r>
              <a:rPr lang="en-US" sz="1200" b="0" i="0" kern="1200" dirty="0">
                <a:solidFill>
                  <a:schemeClr val="tx1"/>
                </a:solidFill>
                <a:effectLst/>
                <a:latin typeface="+mn-lt"/>
                <a:ea typeface="+mn-ea"/>
                <a:cs typeface="+mn-cs"/>
              </a:rPr>
              <a:t>. Relapses can be important for learning and helping the person to become stronger in their resolve to change. Alternatively relapses can be a trigger for giving up in the quest for change. The key to recovering from a relapse is to review the quit attempt up to that point, identify personal strength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Termination - In this stage, people have no desire to return to their unhealthy behaviors and are sure they will not relapse. Since this is rarely reached, and people tend to stay in the maintenance stage, this stage is often not considered in health promotion programs.  </a:t>
            </a:r>
          </a:p>
          <a:p>
            <a:r>
              <a:rPr lang="en-US" sz="1200" b="0" i="0" kern="1200" dirty="0">
                <a:solidFill>
                  <a:schemeClr val="tx1"/>
                </a:solidFill>
                <a:effectLst/>
                <a:latin typeface="+mn-lt"/>
                <a:ea typeface="+mn-ea"/>
                <a:cs typeface="+mn-cs"/>
              </a:rPr>
              <a:t>.</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29</a:t>
            </a:fld>
            <a:endParaRPr lang="en-US"/>
          </a:p>
        </p:txBody>
      </p:sp>
    </p:spTree>
    <p:extLst>
      <p:ext uri="{BB962C8B-B14F-4D97-AF65-F5344CB8AC3E}">
        <p14:creationId xmlns:p14="http://schemas.microsoft.com/office/powerpoint/2010/main" val="396524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learning objectives. But first, the trainer can ask the audience what their expectations are about this module. </a:t>
            </a:r>
          </a:p>
          <a:p>
            <a:endParaRPr lang="en-US" dirty="0"/>
          </a:p>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identify factors specific to adolescents when considering drug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the principles of </a:t>
            </a:r>
            <a:r>
              <a:rPr lang="en-US" sz="3600">
                <a:latin typeface="Times New Roman" panose="02020603050405020304" pitchFamily="18" charset="0"/>
                <a:cs typeface="Times New Roman" panose="02020603050405020304" pitchFamily="18" charset="0"/>
              </a:rPr>
              <a:t>adolescent AOD </a:t>
            </a:r>
            <a:r>
              <a:rPr lang="en-US" sz="3600" dirty="0">
                <a:latin typeface="Times New Roman" panose="02020603050405020304" pitchFamily="18" charset="0"/>
                <a:cs typeface="Times New Roman" panose="02020603050405020304" pitchFamily="18" charset="0"/>
              </a:rPr>
              <a:t>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understand factors for considerations for treatment interventions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specifics factors to planning treatment for adolescent</a:t>
            </a:r>
          </a:p>
          <a:p>
            <a:pPr lvl="1">
              <a:buFont typeface="Arial" panose="020B0604020202020204" pitchFamily="34" charset="0"/>
              <a:buNone/>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51DF72-1442-453F-9092-65FAF5C01444}" type="slidenum">
              <a:rPr lang="en-US" smtClean="0"/>
              <a:t>3</a:t>
            </a:fld>
            <a:endParaRPr lang="en-US"/>
          </a:p>
        </p:txBody>
      </p:sp>
    </p:spTree>
    <p:extLst>
      <p:ext uri="{BB962C8B-B14F-4D97-AF65-F5344CB8AC3E}">
        <p14:creationId xmlns:p14="http://schemas.microsoft.com/office/powerpoint/2010/main" val="118651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noProof="0" dirty="0">
                <a:solidFill>
                  <a:schemeClr val="tx1"/>
                </a:solidFill>
                <a:effectLst/>
                <a:latin typeface="+mn-lt"/>
                <a:ea typeface="+mn-ea"/>
                <a:cs typeface="+mn-cs"/>
              </a:rPr>
              <a:t>The trainer can discuss about the answer and why the answer</a:t>
            </a:r>
          </a:p>
          <a:p>
            <a:r>
              <a:rPr lang="en-US" sz="1200" b="0" i="0" kern="1200" noProof="0" dirty="0">
                <a:solidFill>
                  <a:schemeClr val="tx1"/>
                </a:solidFill>
                <a:effectLst/>
                <a:latin typeface="+mn-lt"/>
                <a:ea typeface="+mn-ea"/>
                <a:cs typeface="+mn-cs"/>
              </a:rPr>
              <a:t>Correct</a:t>
            </a:r>
            <a:r>
              <a:rPr lang="en-US" sz="1200" b="0" i="0" kern="1200" baseline="0" noProof="0" dirty="0">
                <a:solidFill>
                  <a:schemeClr val="tx1"/>
                </a:solidFill>
                <a:effectLst/>
                <a:latin typeface="+mn-lt"/>
                <a:ea typeface="+mn-ea"/>
                <a:cs typeface="+mn-cs"/>
              </a:rPr>
              <a:t> answer</a:t>
            </a:r>
            <a:endParaRPr lang="en-US" sz="1200" b="0" i="0" kern="1200" noProof="0" dirty="0">
              <a:solidFill>
                <a:schemeClr val="tx1"/>
              </a:solidFill>
              <a:effectLst/>
              <a:latin typeface="+mn-lt"/>
              <a:ea typeface="+mn-ea"/>
              <a:cs typeface="+mn-cs"/>
            </a:endParaRPr>
          </a:p>
          <a:p>
            <a:r>
              <a:rPr lang="en-US" sz="1200" b="0" i="0" kern="1200" noProof="0" dirty="0">
                <a:solidFill>
                  <a:schemeClr val="tx1"/>
                </a:solidFill>
                <a:effectLst/>
                <a:latin typeface="+mn-lt"/>
                <a:ea typeface="+mn-ea"/>
                <a:cs typeface="+mn-cs"/>
              </a:rPr>
              <a:t>Sarah - Preparation</a:t>
            </a:r>
          </a:p>
          <a:p>
            <a:endParaRPr lang="en-US" noProof="0"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30</a:t>
            </a:fld>
            <a:endParaRPr lang="en-US"/>
          </a:p>
        </p:txBody>
      </p:sp>
    </p:spTree>
    <p:extLst>
      <p:ext uri="{BB962C8B-B14F-4D97-AF65-F5344CB8AC3E}">
        <p14:creationId xmlns:p14="http://schemas.microsoft.com/office/powerpoint/2010/main" val="433923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noProof="0" dirty="0">
                <a:solidFill>
                  <a:schemeClr val="tx1"/>
                </a:solidFill>
                <a:effectLst/>
                <a:latin typeface="+mn-lt"/>
                <a:ea typeface="+mn-ea"/>
                <a:cs typeface="+mn-cs"/>
              </a:rPr>
              <a:t>The trainer can discuss about the answer and why the answer</a:t>
            </a:r>
          </a:p>
          <a:p>
            <a:r>
              <a:rPr lang="en-US" sz="1200" b="0" i="0" kern="1200" noProof="0" dirty="0">
                <a:solidFill>
                  <a:schemeClr val="tx1"/>
                </a:solidFill>
                <a:effectLst/>
                <a:latin typeface="+mn-lt"/>
                <a:ea typeface="+mn-ea"/>
                <a:cs typeface="+mn-cs"/>
              </a:rPr>
              <a:t>Correct</a:t>
            </a:r>
            <a:r>
              <a:rPr lang="en-US" sz="1200" b="0" i="0" kern="1200" baseline="0" noProof="0" dirty="0">
                <a:solidFill>
                  <a:schemeClr val="tx1"/>
                </a:solidFill>
                <a:effectLst/>
                <a:latin typeface="+mn-lt"/>
                <a:ea typeface="+mn-ea"/>
                <a:cs typeface="+mn-cs"/>
              </a:rPr>
              <a:t> answer</a:t>
            </a:r>
            <a:endParaRPr lang="en-US" sz="1200" b="0" i="0" kern="1200" noProof="0" dirty="0">
              <a:solidFill>
                <a:schemeClr val="tx1"/>
              </a:solidFill>
              <a:effectLst/>
              <a:latin typeface="+mn-lt"/>
              <a:ea typeface="+mn-ea"/>
              <a:cs typeface="+mn-cs"/>
            </a:endParaRPr>
          </a:p>
          <a:p>
            <a:r>
              <a:rPr lang="en-US" sz="1200" b="0" i="0" kern="1200" noProof="0" dirty="0">
                <a:solidFill>
                  <a:schemeClr val="tx1"/>
                </a:solidFill>
                <a:effectLst/>
                <a:latin typeface="+mn-lt"/>
                <a:ea typeface="+mn-ea"/>
                <a:cs typeface="+mn-cs"/>
              </a:rPr>
              <a:t>James - </a:t>
            </a:r>
            <a:r>
              <a:rPr lang="en-US" sz="1200" b="0" i="0" kern="1200" noProof="0" dirty="0" err="1">
                <a:solidFill>
                  <a:schemeClr val="tx1"/>
                </a:solidFill>
                <a:effectLst/>
                <a:latin typeface="+mn-lt"/>
                <a:ea typeface="+mn-ea"/>
                <a:cs typeface="+mn-cs"/>
              </a:rPr>
              <a:t>Precontemplation</a:t>
            </a:r>
            <a:endParaRPr lang="en-US" sz="1200" b="0" i="0" kern="1200" noProof="0" dirty="0">
              <a:solidFill>
                <a:schemeClr val="tx1"/>
              </a:solidFill>
              <a:effectLst/>
              <a:latin typeface="+mn-lt"/>
              <a:ea typeface="+mn-ea"/>
              <a:cs typeface="+mn-cs"/>
            </a:endParaRPr>
          </a:p>
          <a:p>
            <a:endParaRPr lang="en-US" noProof="0"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31</a:t>
            </a:fld>
            <a:endParaRPr lang="en-US"/>
          </a:p>
        </p:txBody>
      </p:sp>
    </p:spTree>
    <p:extLst>
      <p:ext uri="{BB962C8B-B14F-4D97-AF65-F5344CB8AC3E}">
        <p14:creationId xmlns:p14="http://schemas.microsoft.com/office/powerpoint/2010/main" val="3502958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sz="1200" b="0" i="0" kern="1200" dirty="0">
                <a:solidFill>
                  <a:schemeClr val="tx1"/>
                </a:solidFill>
                <a:effectLst/>
                <a:latin typeface="+mn-lt"/>
                <a:ea typeface="+mn-ea"/>
                <a:cs typeface="+mn-cs"/>
              </a:rPr>
              <a:t>The trainer </a:t>
            </a:r>
            <a:r>
              <a:rPr lang="fr-FR" sz="1200" b="0" i="0" kern="1200" dirty="0" err="1">
                <a:solidFill>
                  <a:schemeClr val="tx1"/>
                </a:solidFill>
                <a:effectLst/>
                <a:latin typeface="+mn-lt"/>
                <a:ea typeface="+mn-ea"/>
                <a:cs typeface="+mn-cs"/>
              </a:rPr>
              <a:t>can</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discuss</a:t>
            </a:r>
            <a:r>
              <a:rPr lang="fr-FR" sz="1200" b="0" i="0" kern="1200" dirty="0">
                <a:solidFill>
                  <a:schemeClr val="tx1"/>
                </a:solidFill>
                <a:effectLst/>
                <a:latin typeface="+mn-lt"/>
                <a:ea typeface="+mn-ea"/>
                <a:cs typeface="+mn-cs"/>
              </a:rPr>
              <a:t> about the </a:t>
            </a:r>
            <a:r>
              <a:rPr lang="fr-FR" sz="1200" b="0" i="0" kern="1200" dirty="0" err="1">
                <a:solidFill>
                  <a:schemeClr val="tx1"/>
                </a:solidFill>
                <a:effectLst/>
                <a:latin typeface="+mn-lt"/>
                <a:ea typeface="+mn-ea"/>
                <a:cs typeface="+mn-cs"/>
              </a:rPr>
              <a:t>answer</a:t>
            </a:r>
            <a:r>
              <a:rPr lang="fr-FR" sz="1200" b="0" i="0" kern="1200" dirty="0">
                <a:solidFill>
                  <a:schemeClr val="tx1"/>
                </a:solidFill>
                <a:effectLst/>
                <a:latin typeface="+mn-lt"/>
                <a:ea typeface="+mn-ea"/>
                <a:cs typeface="+mn-cs"/>
              </a:rPr>
              <a:t> and </a:t>
            </a:r>
            <a:r>
              <a:rPr lang="fr-FR" sz="1200" b="0" i="0" kern="1200" dirty="0" err="1">
                <a:solidFill>
                  <a:schemeClr val="tx1"/>
                </a:solidFill>
                <a:effectLst/>
                <a:latin typeface="+mn-lt"/>
                <a:ea typeface="+mn-ea"/>
                <a:cs typeface="+mn-cs"/>
              </a:rPr>
              <a:t>why</a:t>
            </a:r>
            <a:r>
              <a:rPr lang="fr-FR" sz="1200" b="0" i="0" kern="1200" dirty="0">
                <a:solidFill>
                  <a:schemeClr val="tx1"/>
                </a:solidFill>
                <a:effectLst/>
                <a:latin typeface="+mn-lt"/>
                <a:ea typeface="+mn-ea"/>
                <a:cs typeface="+mn-cs"/>
              </a:rPr>
              <a:t> the </a:t>
            </a:r>
            <a:r>
              <a:rPr lang="fr-FR" sz="1200" b="0" i="0" kern="1200" dirty="0" err="1">
                <a:solidFill>
                  <a:schemeClr val="tx1"/>
                </a:solidFill>
                <a:effectLst/>
                <a:latin typeface="+mn-lt"/>
                <a:ea typeface="+mn-ea"/>
                <a:cs typeface="+mn-cs"/>
              </a:rPr>
              <a:t>answer</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Correct</a:t>
            </a:r>
            <a:r>
              <a:rPr lang="fr-FR" sz="1200" b="0" i="0" kern="1200" baseline="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answer</a:t>
            </a:r>
            <a:endParaRPr lang="fr-FR" sz="1200" b="0" i="0" kern="1200" dirty="0">
              <a:solidFill>
                <a:schemeClr val="tx1"/>
              </a:solidFill>
              <a:effectLst/>
              <a:latin typeface="+mn-lt"/>
              <a:ea typeface="+mn-ea"/>
              <a:cs typeface="+mn-cs"/>
            </a:endParaRPr>
          </a:p>
          <a:p>
            <a:r>
              <a:rPr lang="fr-FR" sz="1200" b="0" i="0" kern="1200" dirty="0" err="1">
                <a:solidFill>
                  <a:schemeClr val="tx1"/>
                </a:solidFill>
                <a:effectLst/>
                <a:latin typeface="+mn-lt"/>
                <a:ea typeface="+mn-ea"/>
                <a:cs typeface="+mn-cs"/>
              </a:rPr>
              <a:t>Sammie</a:t>
            </a:r>
            <a:r>
              <a:rPr lang="fr-FR" sz="1200" b="0" i="0" kern="1200" dirty="0">
                <a:solidFill>
                  <a:schemeClr val="tx1"/>
                </a:solidFill>
                <a:effectLst/>
                <a:latin typeface="+mn-lt"/>
                <a:ea typeface="+mn-ea"/>
                <a:cs typeface="+mn-cs"/>
              </a:rPr>
              <a:t> - </a:t>
            </a:r>
            <a:r>
              <a:rPr lang="fr-FR" sz="1200" b="0" i="0" kern="1200" dirty="0" err="1">
                <a:solidFill>
                  <a:schemeClr val="tx1"/>
                </a:solidFill>
                <a:effectLst/>
                <a:latin typeface="+mn-lt"/>
                <a:ea typeface="+mn-ea"/>
                <a:cs typeface="+mn-cs"/>
              </a:rPr>
              <a:t>Precontemplation</a:t>
            </a:r>
            <a:endParaRPr lang="fr-FR" sz="1200" b="0" i="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32</a:t>
            </a:fld>
            <a:endParaRPr lang="en-US"/>
          </a:p>
        </p:txBody>
      </p:sp>
    </p:spTree>
    <p:extLst>
      <p:ext uri="{BB962C8B-B14F-4D97-AF65-F5344CB8AC3E}">
        <p14:creationId xmlns:p14="http://schemas.microsoft.com/office/powerpoint/2010/main" val="1132045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noProof="0" dirty="0">
                <a:solidFill>
                  <a:schemeClr val="tx1"/>
                </a:solidFill>
                <a:effectLst/>
                <a:latin typeface="+mn-lt"/>
                <a:ea typeface="+mn-ea"/>
                <a:cs typeface="+mn-cs"/>
              </a:rPr>
              <a:t>The trainer can discuss about the answer and why the answer</a:t>
            </a:r>
          </a:p>
          <a:p>
            <a:r>
              <a:rPr lang="en-US" sz="1200" b="0" i="0" kern="1200" noProof="0" dirty="0">
                <a:solidFill>
                  <a:schemeClr val="tx1"/>
                </a:solidFill>
                <a:effectLst/>
                <a:latin typeface="+mn-lt"/>
                <a:ea typeface="+mn-ea"/>
                <a:cs typeface="+mn-cs"/>
              </a:rPr>
              <a:t>Correct</a:t>
            </a:r>
            <a:r>
              <a:rPr lang="en-US" sz="1200" b="0" i="0" kern="1200" baseline="0" noProof="0" dirty="0">
                <a:solidFill>
                  <a:schemeClr val="tx1"/>
                </a:solidFill>
                <a:effectLst/>
                <a:latin typeface="+mn-lt"/>
                <a:ea typeface="+mn-ea"/>
                <a:cs typeface="+mn-cs"/>
              </a:rPr>
              <a:t> answer</a:t>
            </a:r>
            <a:endParaRPr lang="en-US" sz="1200" b="0" i="0" kern="1200" noProof="0" dirty="0">
              <a:solidFill>
                <a:schemeClr val="tx1"/>
              </a:solidFill>
              <a:effectLst/>
              <a:latin typeface="+mn-lt"/>
              <a:ea typeface="+mn-ea"/>
              <a:cs typeface="+mn-cs"/>
            </a:endParaRPr>
          </a:p>
          <a:p>
            <a:r>
              <a:rPr lang="en-US" sz="1200" b="0" i="0" kern="1200" noProof="0" dirty="0">
                <a:solidFill>
                  <a:schemeClr val="tx1"/>
                </a:solidFill>
                <a:effectLst/>
                <a:latin typeface="+mn-lt"/>
                <a:ea typeface="+mn-ea"/>
                <a:cs typeface="+mn-cs"/>
              </a:rPr>
              <a:t>Gracie - Action</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33</a:t>
            </a:fld>
            <a:endParaRPr lang="en-US"/>
          </a:p>
        </p:txBody>
      </p:sp>
    </p:spTree>
    <p:extLst>
      <p:ext uri="{BB962C8B-B14F-4D97-AF65-F5344CB8AC3E}">
        <p14:creationId xmlns:p14="http://schemas.microsoft.com/office/powerpoint/2010/main" val="360026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These processes result in strategies that help people make and maintain change.</a:t>
            </a:r>
            <a:endParaRPr lang="en-US" dirty="0"/>
          </a:p>
          <a:p>
            <a:endParaRPr lang="en-US" dirty="0"/>
          </a:p>
          <a:p>
            <a:r>
              <a:rPr lang="en-US" dirty="0"/>
              <a:t>Consciousness Raising - Increasing awareness about the healthy behavior.</a:t>
            </a:r>
          </a:p>
          <a:p>
            <a:r>
              <a:rPr lang="en-US" dirty="0"/>
              <a:t>Dramatic Relief - Emotional arousal about the health behavior, whether positive or negative arousal.</a:t>
            </a:r>
          </a:p>
          <a:p>
            <a:r>
              <a:rPr lang="en-US" dirty="0"/>
              <a:t>Self-Reevaluation - Self reappraisal to realize the healthy behavior is part of who they want to be.</a:t>
            </a:r>
          </a:p>
          <a:p>
            <a:r>
              <a:rPr lang="en-US" dirty="0"/>
              <a:t>Environmental Reevaluation - Social reappraisal to realize how their unhealthy behavior affects others.</a:t>
            </a:r>
          </a:p>
          <a:p>
            <a:r>
              <a:rPr lang="en-US" dirty="0"/>
              <a:t>Social Liberation - Environmental opportunities that exist to show society is supportive of the healthy behavior.</a:t>
            </a:r>
          </a:p>
          <a:p>
            <a:r>
              <a:rPr lang="en-US" dirty="0"/>
              <a:t>Self-Liberation - Commitment to change behavior based on the belief that achievement of the healthy behavior is possible.</a:t>
            </a:r>
          </a:p>
          <a:p>
            <a:r>
              <a:rPr lang="en-US" dirty="0"/>
              <a:t>Helping Relationships - Finding supportive relationships that encourage the desired change.</a:t>
            </a:r>
          </a:p>
          <a:p>
            <a:r>
              <a:rPr lang="en-US" dirty="0"/>
              <a:t>Counter-Conditioning - Substituting healthy behaviors and thoughts for unhealthy behaviors and thoughts.</a:t>
            </a:r>
          </a:p>
          <a:p>
            <a:r>
              <a:rPr lang="en-US" dirty="0"/>
              <a:t>Reinforcement Management - Rewarding the positive behavior and reducing the rewards that come from negative behavior.</a:t>
            </a:r>
          </a:p>
          <a:p>
            <a:r>
              <a:rPr lang="en-US" dirty="0"/>
              <a:t>Stimulus Control - Re-engineering the environment to have reminders and cues that support and encourage the healthy behavior and remove those that encourage the unhealthy behavior.</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34</a:t>
            </a:fld>
            <a:endParaRPr lang="en-US"/>
          </a:p>
        </p:txBody>
      </p:sp>
    </p:spTree>
    <p:extLst>
      <p:ext uri="{BB962C8B-B14F-4D97-AF65-F5344CB8AC3E}">
        <p14:creationId xmlns:p14="http://schemas.microsoft.com/office/powerpoint/2010/main" val="1419255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can explain about the </a:t>
            </a:r>
            <a:r>
              <a:rPr lang="en-US" sz="1200" b="0" i="0" kern="1200" dirty="0">
                <a:solidFill>
                  <a:schemeClr val="tx1"/>
                </a:solidFill>
                <a:effectLst/>
                <a:latin typeface="+mn-lt"/>
                <a:ea typeface="+mn-ea"/>
                <a:cs typeface="+mn-cs"/>
              </a:rPr>
              <a:t>limitations which should be considered when using this theory in public health</a:t>
            </a:r>
          </a:p>
          <a:p>
            <a:r>
              <a:rPr lang="en-US" sz="1200" b="0" i="0" kern="1200" dirty="0">
                <a:solidFill>
                  <a:schemeClr val="tx1"/>
                </a:solidFill>
                <a:effectLst/>
                <a:latin typeface="+mn-lt"/>
                <a:ea typeface="+mn-ea"/>
                <a:cs typeface="+mn-cs"/>
              </a:rPr>
              <a:t>Also s/he</a:t>
            </a:r>
            <a:r>
              <a:rPr lang="en-US" sz="1200" b="0" i="0" kern="1200" baseline="0" dirty="0">
                <a:solidFill>
                  <a:schemeClr val="tx1"/>
                </a:solidFill>
                <a:effectLst/>
                <a:latin typeface="+mn-lt"/>
                <a:ea typeface="+mn-ea"/>
                <a:cs typeface="+mn-cs"/>
              </a:rPr>
              <a:t> can ask about other limitations the audience can see.</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35</a:t>
            </a:fld>
            <a:endParaRPr lang="en-US"/>
          </a:p>
        </p:txBody>
      </p:sp>
    </p:spTree>
    <p:extLst>
      <p:ext uri="{BB962C8B-B14F-4D97-AF65-F5344CB8AC3E}">
        <p14:creationId xmlns:p14="http://schemas.microsoft.com/office/powerpoint/2010/main" val="2952454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Motivational interviewing was formed 30 years ago by William R. Miller and Stephen </a:t>
            </a:r>
            <a:r>
              <a:rPr lang="en-US" sz="1200" b="0" i="0" kern="1200" dirty="0" err="1">
                <a:solidFill>
                  <a:schemeClr val="tx1"/>
                </a:solidFill>
                <a:effectLst/>
                <a:latin typeface="+mn-lt"/>
                <a:ea typeface="+mn-ea"/>
                <a:cs typeface="+mn-cs"/>
              </a:rPr>
              <a:t>Rollnick</a:t>
            </a:r>
            <a:r>
              <a:rPr lang="en-US" sz="1200" b="0" i="0" kern="1200" dirty="0">
                <a:solidFill>
                  <a:schemeClr val="tx1"/>
                </a:solidFill>
                <a:effectLst/>
                <a:latin typeface="+mn-lt"/>
                <a:ea typeface="+mn-ea"/>
                <a:cs typeface="+mn-cs"/>
              </a:rPr>
              <a:t> as a way to push past the issue of low motivation to change.</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 therapist becomes a </a:t>
            </a:r>
            <a:r>
              <a:rPr lang="en-US" sz="1200" b="1" dirty="0">
                <a:latin typeface="Times New Roman" panose="02020603050405020304" pitchFamily="18" charset="0"/>
                <a:cs typeface="Times New Roman" panose="02020603050405020304" pitchFamily="18" charset="0"/>
              </a:rPr>
              <a:t>person of support</a:t>
            </a:r>
            <a:r>
              <a:rPr lang="en-US" sz="1200" dirty="0">
                <a:latin typeface="Times New Roman" panose="02020603050405020304" pitchFamily="18" charset="0"/>
                <a:cs typeface="Times New Roman" panose="02020603050405020304" pitchFamily="18" charset="0"/>
              </a:rPr>
              <a:t>, allowing the client to </a:t>
            </a:r>
            <a:r>
              <a:rPr lang="en-US" sz="1200" b="1" dirty="0">
                <a:latin typeface="Times New Roman" panose="02020603050405020304" pitchFamily="18" charset="0"/>
                <a:cs typeface="Times New Roman" panose="02020603050405020304" pitchFamily="18" charset="0"/>
              </a:rPr>
              <a:t>make their own choices and arrive at their own conclusions </a:t>
            </a:r>
            <a:r>
              <a:rPr lang="en-US" sz="1200" dirty="0">
                <a:latin typeface="Times New Roman" panose="02020603050405020304" pitchFamily="18" charset="0"/>
                <a:cs typeface="Times New Roman" panose="02020603050405020304" pitchFamily="18" charset="0"/>
              </a:rPr>
              <a:t>without feeling outside pressure to do so.</a:t>
            </a:r>
            <a:endParaRPr lang="en-US" sz="1200" b="1" dirty="0">
              <a:latin typeface="Times New Roman" panose="02020603050405020304" pitchFamily="18"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36</a:t>
            </a:fld>
            <a:endParaRPr lang="en-US"/>
          </a:p>
        </p:txBody>
      </p:sp>
    </p:spTree>
    <p:extLst>
      <p:ext uri="{BB962C8B-B14F-4D97-AF65-F5344CB8AC3E}">
        <p14:creationId xmlns:p14="http://schemas.microsoft.com/office/powerpoint/2010/main" val="2743404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dirty="0">
                <a:solidFill>
                  <a:schemeClr val="tx1"/>
                </a:solidFill>
                <a:effectLst/>
                <a:latin typeface="+mn-lt"/>
                <a:ea typeface="+mn-ea"/>
                <a:cs typeface="+mn-cs"/>
              </a:rPr>
              <a:t>Collaboration</a:t>
            </a:r>
            <a:r>
              <a:rPr lang="en-US" sz="1200" b="0" i="0" kern="1200" dirty="0">
                <a:solidFill>
                  <a:schemeClr val="tx1"/>
                </a:solidFill>
                <a:effectLst/>
                <a:latin typeface="+mn-lt"/>
                <a:ea typeface="+mn-ea"/>
                <a:cs typeface="+mn-cs"/>
              </a:rPr>
              <a:t>. Instead of being confrontational or argumentative with the client, the therapist will attempt to see the situation from the client’s point of view. Along these lines, the therapist is not the expert because no one has a better understanding of the client’s experience than the client. The goal here is for the therapist to act as a support rather than a persuader.</a:t>
            </a:r>
          </a:p>
          <a:p>
            <a:r>
              <a:rPr lang="en-US" sz="1200" b="1" i="0" kern="1200" dirty="0">
                <a:solidFill>
                  <a:schemeClr val="tx1"/>
                </a:solidFill>
                <a:effectLst/>
                <a:latin typeface="+mn-lt"/>
                <a:ea typeface="+mn-ea"/>
                <a:cs typeface="+mn-cs"/>
              </a:rPr>
              <a:t>Evocation</a:t>
            </a:r>
            <a:r>
              <a:rPr lang="en-US" sz="1200" b="0" i="0" kern="1200" dirty="0">
                <a:solidFill>
                  <a:schemeClr val="tx1"/>
                </a:solidFill>
                <a:effectLst/>
                <a:latin typeface="+mn-lt"/>
                <a:ea typeface="+mn-ea"/>
                <a:cs typeface="+mn-cs"/>
              </a:rPr>
              <a:t>. In other forms of therapy, like cognitive behavioral therapy, the client is given information by the therapist as encouragement to change their ways of thinking, beliefs, or behaviors. At times, this approach can trigger feelings of defensiveness in the client. Motivational interviewing has the goal of creating an internal desire for change from the client. The therapist listens more than talks and draws out the client’s own perceptions instead of imposing perceptions on him. This way, the client will be more interested in maintaining the change over a longer period.</a:t>
            </a:r>
          </a:p>
          <a:p>
            <a:r>
              <a:rPr lang="en-US" sz="1200" b="1" i="0" kern="1200" dirty="0">
                <a:solidFill>
                  <a:schemeClr val="tx1"/>
                </a:solidFill>
                <a:effectLst/>
                <a:latin typeface="+mn-lt"/>
                <a:ea typeface="+mn-ea"/>
                <a:cs typeface="+mn-cs"/>
              </a:rPr>
              <a:t>Autonomy</a:t>
            </a:r>
            <a:r>
              <a:rPr lang="en-US" sz="1200" b="0" i="0" kern="1200" dirty="0">
                <a:solidFill>
                  <a:schemeClr val="tx1"/>
                </a:solidFill>
                <a:effectLst/>
                <a:latin typeface="+mn-lt"/>
                <a:ea typeface="+mn-ea"/>
                <a:cs typeface="+mn-cs"/>
              </a:rPr>
              <a:t>. Motivational interviewing places all of the power on the client. The therapist shows respect for the client’s responsibility and decision-making ability.</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37</a:t>
            </a:fld>
            <a:endParaRPr lang="en-US"/>
          </a:p>
        </p:txBody>
      </p:sp>
    </p:spTree>
    <p:extLst>
      <p:ext uri="{BB962C8B-B14F-4D97-AF65-F5344CB8AC3E}">
        <p14:creationId xmlns:p14="http://schemas.microsoft.com/office/powerpoint/2010/main" val="1968693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dirty="0">
                <a:solidFill>
                  <a:schemeClr val="tx1"/>
                </a:solidFill>
                <a:effectLst/>
                <a:latin typeface="+mn-lt"/>
                <a:ea typeface="+mn-ea"/>
                <a:cs typeface="+mn-cs"/>
              </a:rPr>
              <a:t>Principle 1: Express empathy</a:t>
            </a:r>
            <a:r>
              <a:rPr lang="en-US" sz="1200" b="0" i="0" kern="1200" dirty="0">
                <a:solidFill>
                  <a:schemeClr val="tx1"/>
                </a:solidFill>
                <a:effectLst/>
                <a:latin typeface="+mn-lt"/>
                <a:ea typeface="+mn-ea"/>
                <a:cs typeface="+mn-cs"/>
              </a:rPr>
              <a:t>. This is one of the core values of person-centered therapy that motivational interviewing incorporates. Here, the job of the therapist is to build an understanding of the client’s issues, struggles, and barriers of improvement. By doing this, the client becomes more open and free with accurate disclosure since there is a lack of judgment and criticism. A therapist might say, “I can understand why using drugs seems appealing in this situation.”</a:t>
            </a:r>
          </a:p>
          <a:p>
            <a:r>
              <a:rPr lang="en-US" sz="1200" b="1" i="0" kern="1200" dirty="0">
                <a:solidFill>
                  <a:schemeClr val="tx1"/>
                </a:solidFill>
                <a:effectLst/>
                <a:latin typeface="+mn-lt"/>
                <a:ea typeface="+mn-ea"/>
                <a:cs typeface="+mn-cs"/>
              </a:rPr>
              <a:t>Principle 2: Avoid</a:t>
            </a:r>
            <a:r>
              <a:rPr lang="en-US" sz="1200" b="1" i="0" kern="1200" baseline="0" dirty="0">
                <a:solidFill>
                  <a:schemeClr val="tx1"/>
                </a:solidFill>
                <a:effectLst/>
                <a:latin typeface="+mn-lt"/>
                <a:ea typeface="+mn-ea"/>
                <a:cs typeface="+mn-cs"/>
              </a:rPr>
              <a:t> argumentation. </a:t>
            </a:r>
            <a:r>
              <a:rPr lang="en-US" sz="1200" b="0" i="0" kern="1200" dirty="0">
                <a:solidFill>
                  <a:schemeClr val="tx1"/>
                </a:solidFill>
                <a:effectLst/>
                <a:latin typeface="+mn-lt"/>
                <a:ea typeface="+mn-ea"/>
                <a:cs typeface="+mn-cs"/>
              </a:rPr>
              <a:t>Arguments with the client can rapidly degenerate into a power struggle and do not enhance motivation for beneficial change.</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Principle 3: Roll with resistance</a:t>
            </a:r>
            <a:r>
              <a:rPr lang="en-US" sz="1200" b="0" i="0" kern="1200" dirty="0">
                <a:solidFill>
                  <a:schemeClr val="tx1"/>
                </a:solidFill>
                <a:effectLst/>
                <a:latin typeface="+mn-lt"/>
                <a:ea typeface="+mn-ea"/>
                <a:cs typeface="+mn-cs"/>
              </a:rPr>
              <a:t>. Motivational interviewing expects there to be some resistance and reluctance from the client during this process. Keeping in line with the </a:t>
            </a:r>
            <a:r>
              <a:rPr lang="en-US" sz="1200" b="0" i="0" kern="1200" dirty="0" err="1">
                <a:solidFill>
                  <a:schemeClr val="tx1"/>
                </a:solidFill>
                <a:effectLst/>
                <a:latin typeface="+mn-lt"/>
                <a:ea typeface="+mn-ea"/>
                <a:cs typeface="+mn-cs"/>
              </a:rPr>
              <a:t>nonconfrontational</a:t>
            </a:r>
            <a:r>
              <a:rPr lang="en-US" sz="1200" b="0" i="0" kern="1200" dirty="0">
                <a:solidFill>
                  <a:schemeClr val="tx1"/>
                </a:solidFill>
                <a:effectLst/>
                <a:latin typeface="+mn-lt"/>
                <a:ea typeface="+mn-ea"/>
                <a:cs typeface="+mn-cs"/>
              </a:rPr>
              <a:t> views</a:t>
            </a:r>
            <a:r>
              <a:rPr lang="en-US" sz="1200" b="0" i="1" kern="1200" dirty="0">
                <a:solidFill>
                  <a:schemeClr val="tx1"/>
                </a:solidFill>
                <a:effectLst/>
                <a:latin typeface="+mn-lt"/>
                <a:ea typeface="+mn-ea"/>
                <a:cs typeface="+mn-cs"/>
              </a:rPr>
              <a:t>, the therapist will not try to force or manipulate the client into acceptance.</a:t>
            </a:r>
            <a:r>
              <a:rPr lang="en-US" sz="1200" b="0" i="0" kern="1200" dirty="0">
                <a:solidFill>
                  <a:schemeClr val="tx1"/>
                </a:solidFill>
                <a:effectLst/>
                <a:latin typeface="+mn-lt"/>
                <a:ea typeface="+mn-ea"/>
                <a:cs typeface="+mn-cs"/>
              </a:rPr>
              <a:t> The therapist will work to understand the client’s point of view and avoid the desire to correct what may be viewed as flawed ways of thinking while offering alternative ways of thinking for the client to consider.</a:t>
            </a:r>
          </a:p>
          <a:p>
            <a:r>
              <a:rPr lang="en-US" sz="1200" b="1" i="0" kern="1200" dirty="0">
                <a:solidFill>
                  <a:schemeClr val="tx1"/>
                </a:solidFill>
                <a:effectLst/>
                <a:latin typeface="+mn-lt"/>
                <a:ea typeface="+mn-ea"/>
                <a:cs typeface="+mn-cs"/>
              </a:rPr>
              <a:t>Principle 3: Develop discrepancy</a:t>
            </a:r>
            <a:r>
              <a:rPr lang="en-US" sz="1200" b="0" i="0" kern="1200" dirty="0">
                <a:solidFill>
                  <a:schemeClr val="tx1"/>
                </a:solidFill>
                <a:effectLst/>
                <a:latin typeface="+mn-lt"/>
                <a:ea typeface="+mn-ea"/>
                <a:cs typeface="+mn-cs"/>
              </a:rPr>
              <a:t>. With the second principle, it becomes the job of the therapist to have the client point out the disparity between what they are doing and what their goals are. If the goal is to be happy and have a successful career, using heroin daily may get in the way of that. Of course, the therapist will use interventions that are not based in confrontation to produce this. The therapist will only ask a series of questions to lead the client to this natural conclusion</a:t>
            </a:r>
          </a:p>
          <a:p>
            <a:r>
              <a:rPr lang="en-US" sz="1200" b="1" i="0" kern="1200" dirty="0">
                <a:solidFill>
                  <a:schemeClr val="tx1"/>
                </a:solidFill>
                <a:effectLst/>
                <a:latin typeface="+mn-lt"/>
                <a:ea typeface="+mn-ea"/>
                <a:cs typeface="+mn-cs"/>
              </a:rPr>
              <a:t>Principle 4: Support self-efficacy (a belief in change)</a:t>
            </a:r>
            <a:r>
              <a:rPr lang="en-US" sz="1200" b="0" i="0" kern="1200" dirty="0">
                <a:solidFill>
                  <a:schemeClr val="tx1"/>
                </a:solidFill>
                <a:effectLst/>
                <a:latin typeface="+mn-lt"/>
                <a:ea typeface="+mn-ea"/>
                <a:cs typeface="+mn-cs"/>
              </a:rPr>
              <a:t>. Many clients, especially those dealing with addiction, recovery, and relapse, have tried to maintain their sobriety with limited success. Because of this, they can become less hopeful for future success. The therapist will work to illustrate areas of strengths and compile a number of instances where the client was able to accomplish their goal.</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38</a:t>
            </a:fld>
            <a:endParaRPr lang="en-US"/>
          </a:p>
        </p:txBody>
      </p:sp>
    </p:spTree>
    <p:extLst>
      <p:ext uri="{BB962C8B-B14F-4D97-AF65-F5344CB8AC3E}">
        <p14:creationId xmlns:p14="http://schemas.microsoft.com/office/powerpoint/2010/main" val="913612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Open</a:t>
            </a:r>
            <a:r>
              <a:rPr lang="en-US" b="1" baseline="0" dirty="0"/>
              <a:t> </a:t>
            </a:r>
            <a:r>
              <a:rPr lang="en-US" b="1" dirty="0"/>
              <a:t>ended" questions</a:t>
            </a:r>
            <a:r>
              <a:rPr lang="en-US" b="1" baseline="0" dirty="0"/>
              <a:t> </a:t>
            </a:r>
            <a:r>
              <a:rPr lang="en-US" dirty="0"/>
              <a:t>are those that are not</a:t>
            </a:r>
            <a:r>
              <a:rPr lang="en-US" baseline="0" dirty="0"/>
              <a:t> </a:t>
            </a:r>
            <a:r>
              <a:rPr lang="en-US" dirty="0"/>
              <a:t>easily answered with a "yes/no" or</a:t>
            </a:r>
            <a:r>
              <a:rPr lang="en-US" baseline="0" dirty="0"/>
              <a:t> </a:t>
            </a:r>
            <a:r>
              <a:rPr lang="en-US" dirty="0"/>
              <a:t>short</a:t>
            </a:r>
            <a:r>
              <a:rPr lang="en-US" baseline="0" dirty="0"/>
              <a:t> </a:t>
            </a:r>
            <a:r>
              <a:rPr lang="en-US" dirty="0"/>
              <a:t>answer</a:t>
            </a:r>
            <a:r>
              <a:rPr lang="en-US" baseline="0" dirty="0"/>
              <a:t> </a:t>
            </a:r>
            <a:r>
              <a:rPr lang="en-US" dirty="0"/>
              <a:t>containing. Only</a:t>
            </a:r>
            <a:r>
              <a:rPr lang="en-US" baseline="0" dirty="0"/>
              <a:t> </a:t>
            </a:r>
            <a:r>
              <a:rPr lang="en-US" dirty="0"/>
              <a:t>a specific,</a:t>
            </a:r>
            <a:r>
              <a:rPr lang="en-US" baseline="0" dirty="0"/>
              <a:t> </a:t>
            </a:r>
            <a:r>
              <a:rPr lang="en-US" dirty="0"/>
              <a:t>limited</a:t>
            </a:r>
            <a:r>
              <a:rPr lang="en-US" baseline="0" dirty="0"/>
              <a:t> </a:t>
            </a:r>
            <a:r>
              <a:rPr lang="en-US" dirty="0"/>
              <a:t>piece</a:t>
            </a:r>
            <a:r>
              <a:rPr lang="en-US" baseline="0" dirty="0"/>
              <a:t> </a:t>
            </a:r>
            <a:r>
              <a:rPr lang="en-US" dirty="0"/>
              <a:t>of</a:t>
            </a:r>
            <a:r>
              <a:rPr lang="en-US" baseline="0" dirty="0"/>
              <a:t> </a:t>
            </a:r>
            <a:r>
              <a:rPr lang="en-US" dirty="0"/>
              <a:t>information. Open</a:t>
            </a:r>
            <a:r>
              <a:rPr lang="en-US" baseline="0" dirty="0"/>
              <a:t>-</a:t>
            </a:r>
            <a:r>
              <a:rPr lang="en-US" dirty="0"/>
              <a:t>ended</a:t>
            </a:r>
            <a:r>
              <a:rPr lang="en-US" baseline="0" dirty="0"/>
              <a:t> </a:t>
            </a:r>
            <a:r>
              <a:rPr lang="en-US" dirty="0"/>
              <a:t>questions</a:t>
            </a:r>
            <a:r>
              <a:rPr lang="en-US" baseline="0" dirty="0"/>
              <a:t> </a:t>
            </a:r>
            <a:r>
              <a:rPr lang="en-US" dirty="0"/>
              <a:t>invite elaboration and</a:t>
            </a:r>
            <a:r>
              <a:rPr lang="en-US" baseline="0" dirty="0"/>
              <a:t> </a:t>
            </a:r>
            <a:r>
              <a:rPr lang="en-US" dirty="0"/>
              <a:t>thinking more deeply</a:t>
            </a:r>
            <a:r>
              <a:rPr lang="en-US" baseline="0" dirty="0"/>
              <a:t> </a:t>
            </a:r>
            <a:r>
              <a:rPr lang="en-US" dirty="0"/>
              <a:t>about</a:t>
            </a:r>
            <a:r>
              <a:rPr lang="en-US" baseline="0" dirty="0"/>
              <a:t> </a:t>
            </a:r>
            <a:r>
              <a:rPr lang="en-US" dirty="0"/>
              <a:t>an</a:t>
            </a:r>
            <a:r>
              <a:rPr lang="en-US" baseline="0" dirty="0"/>
              <a:t> </a:t>
            </a:r>
            <a:r>
              <a:rPr lang="en-US" dirty="0"/>
              <a:t>issue. Although</a:t>
            </a:r>
            <a:r>
              <a:rPr lang="en-US" baseline="0" dirty="0"/>
              <a:t> </a:t>
            </a:r>
            <a:r>
              <a:rPr lang="en-US" dirty="0"/>
              <a:t>closed</a:t>
            </a:r>
            <a:r>
              <a:rPr lang="en-US" baseline="0" dirty="0"/>
              <a:t> </a:t>
            </a:r>
            <a:r>
              <a:rPr lang="en-US" dirty="0"/>
              <a:t>questions</a:t>
            </a:r>
            <a:r>
              <a:rPr lang="en-US" baseline="0" dirty="0"/>
              <a:t> </a:t>
            </a:r>
            <a:r>
              <a:rPr lang="en-US" dirty="0"/>
              <a:t>have</a:t>
            </a:r>
            <a:r>
              <a:rPr lang="en-US" baseline="0" dirty="0"/>
              <a:t> </a:t>
            </a:r>
            <a:r>
              <a:rPr lang="en-US" dirty="0"/>
              <a:t>their</a:t>
            </a:r>
            <a:r>
              <a:rPr lang="en-US" baseline="0" dirty="0"/>
              <a:t> </a:t>
            </a:r>
            <a:r>
              <a:rPr lang="en-US" dirty="0"/>
              <a:t>place</a:t>
            </a:r>
            <a:r>
              <a:rPr lang="en-US" baseline="0" dirty="0"/>
              <a:t> </a:t>
            </a:r>
            <a:r>
              <a:rPr lang="en-US" dirty="0"/>
              <a:t>and</a:t>
            </a:r>
            <a:r>
              <a:rPr lang="en-US" baseline="0" dirty="0"/>
              <a:t> </a:t>
            </a:r>
            <a:r>
              <a:rPr lang="en-US" dirty="0"/>
              <a:t>are</a:t>
            </a:r>
            <a:r>
              <a:rPr lang="en-US" baseline="0" dirty="0"/>
              <a:t> </a:t>
            </a:r>
            <a:r>
              <a:rPr lang="en-US" dirty="0"/>
              <a:t>at</a:t>
            </a:r>
            <a:r>
              <a:rPr lang="en-US" baseline="0" dirty="0"/>
              <a:t> </a:t>
            </a:r>
            <a:r>
              <a:rPr lang="en-US" dirty="0"/>
              <a:t>times</a:t>
            </a:r>
            <a:r>
              <a:rPr lang="en-US" baseline="0" dirty="0"/>
              <a:t> </a:t>
            </a:r>
            <a:r>
              <a:rPr lang="en-US" dirty="0"/>
              <a:t>valuable</a:t>
            </a:r>
            <a:r>
              <a:rPr lang="en-US" baseline="0" dirty="0"/>
              <a:t> </a:t>
            </a:r>
            <a:r>
              <a:rPr lang="en-US" dirty="0"/>
              <a:t>(e.g.,</a:t>
            </a:r>
            <a:r>
              <a:rPr lang="en-US" baseline="0" dirty="0"/>
              <a:t> </a:t>
            </a:r>
            <a:r>
              <a:rPr lang="en-US" dirty="0"/>
              <a:t>when collecting</a:t>
            </a:r>
            <a:r>
              <a:rPr lang="en-US" baseline="0" dirty="0"/>
              <a:t> </a:t>
            </a:r>
            <a:r>
              <a:rPr lang="en-US" dirty="0"/>
              <a:t>specific</a:t>
            </a:r>
            <a:r>
              <a:rPr lang="en-US" baseline="0" dirty="0"/>
              <a:t> </a:t>
            </a:r>
            <a:r>
              <a:rPr lang="en-US" dirty="0"/>
              <a:t>information</a:t>
            </a:r>
            <a:r>
              <a:rPr lang="en-US" baseline="0" dirty="0"/>
              <a:t> </a:t>
            </a:r>
            <a:r>
              <a:rPr lang="en-US" dirty="0"/>
              <a:t>in</a:t>
            </a:r>
            <a:r>
              <a:rPr lang="en-US" baseline="0" dirty="0"/>
              <a:t> </a:t>
            </a:r>
            <a:r>
              <a:rPr lang="en-US" dirty="0"/>
              <a:t>an</a:t>
            </a:r>
            <a:r>
              <a:rPr lang="en-US" baseline="0" dirty="0"/>
              <a:t> </a:t>
            </a:r>
            <a:r>
              <a:rPr lang="en-US" dirty="0"/>
              <a:t>assessment), open-ended question create</a:t>
            </a:r>
            <a:r>
              <a:rPr lang="en-US" baseline="0" dirty="0"/>
              <a:t> </a:t>
            </a:r>
            <a:r>
              <a:rPr lang="en-US" dirty="0"/>
              <a:t>forward momentum used to help the client</a:t>
            </a:r>
            <a:r>
              <a:rPr lang="en-US" baseline="0" dirty="0"/>
              <a:t> </a:t>
            </a:r>
            <a:r>
              <a:rPr lang="en-US" dirty="0"/>
              <a:t>explore the reasons</a:t>
            </a:r>
            <a:r>
              <a:rPr lang="en-US" baseline="0" dirty="0"/>
              <a:t> </a:t>
            </a:r>
            <a:r>
              <a:rPr lang="en-US" dirty="0"/>
              <a:t>for</a:t>
            </a:r>
            <a:r>
              <a:rPr lang="en-US" baseline="0" dirty="0"/>
              <a:t> </a:t>
            </a:r>
            <a:r>
              <a:rPr lang="en-US" dirty="0"/>
              <a:t>and</a:t>
            </a:r>
            <a:r>
              <a:rPr lang="en-US" baseline="0" dirty="0"/>
              <a:t> </a:t>
            </a:r>
            <a:r>
              <a:rPr lang="en-US" dirty="0"/>
              <a:t>possibility</a:t>
            </a:r>
            <a:r>
              <a:rPr lang="en-US" baseline="0" dirty="0"/>
              <a:t> </a:t>
            </a:r>
            <a:r>
              <a:rPr lang="en-US" dirty="0"/>
              <a:t>of</a:t>
            </a:r>
            <a:r>
              <a:rPr lang="en-US" baseline="0" dirty="0"/>
              <a:t> </a:t>
            </a:r>
            <a:r>
              <a:rPr lang="en-US" dirty="0"/>
              <a:t>change.</a:t>
            </a:r>
          </a:p>
          <a:p>
            <a:r>
              <a:rPr lang="en-US" b="1" dirty="0"/>
              <a:t>Affirmations</a:t>
            </a:r>
            <a:r>
              <a:rPr lang="en-US" b="0" baseline="0" dirty="0"/>
              <a:t> </a:t>
            </a:r>
            <a:r>
              <a:rPr lang="en-US" dirty="0"/>
              <a:t>are</a:t>
            </a:r>
            <a:r>
              <a:rPr lang="en-US" baseline="0" dirty="0"/>
              <a:t> </a:t>
            </a:r>
            <a:r>
              <a:rPr lang="en-US" dirty="0"/>
              <a:t>statements</a:t>
            </a:r>
            <a:r>
              <a:rPr lang="en-US" baseline="0" dirty="0"/>
              <a:t> </a:t>
            </a:r>
            <a:r>
              <a:rPr lang="en-US" dirty="0"/>
              <a:t>that recognize</a:t>
            </a:r>
            <a:r>
              <a:rPr lang="en-US" baseline="0" dirty="0"/>
              <a:t> </a:t>
            </a:r>
            <a:r>
              <a:rPr lang="en-US" dirty="0"/>
              <a:t>client</a:t>
            </a:r>
            <a:r>
              <a:rPr lang="en-US" baseline="0" dirty="0"/>
              <a:t> </a:t>
            </a:r>
            <a:r>
              <a:rPr lang="en-US" dirty="0"/>
              <a:t>strengths.</a:t>
            </a:r>
            <a:r>
              <a:rPr lang="en-US" baseline="0" dirty="0"/>
              <a:t> </a:t>
            </a:r>
            <a:r>
              <a:rPr lang="en-US" dirty="0"/>
              <a:t>They</a:t>
            </a:r>
            <a:r>
              <a:rPr lang="en-US" baseline="0" dirty="0"/>
              <a:t> </a:t>
            </a:r>
            <a:r>
              <a:rPr lang="en-US" dirty="0"/>
              <a:t>assist</a:t>
            </a:r>
            <a:r>
              <a:rPr lang="en-US" baseline="0" dirty="0"/>
              <a:t> </a:t>
            </a:r>
            <a:r>
              <a:rPr lang="en-US" dirty="0"/>
              <a:t>in</a:t>
            </a:r>
            <a:r>
              <a:rPr lang="en-US" baseline="0" dirty="0"/>
              <a:t> </a:t>
            </a:r>
            <a:r>
              <a:rPr lang="en-US" dirty="0"/>
              <a:t>building</a:t>
            </a:r>
            <a:r>
              <a:rPr lang="en-US" baseline="0" dirty="0"/>
              <a:t> </a:t>
            </a:r>
            <a:r>
              <a:rPr lang="en-US" dirty="0"/>
              <a:t>rapport and</a:t>
            </a:r>
            <a:r>
              <a:rPr lang="en-US" baseline="0" dirty="0"/>
              <a:t> </a:t>
            </a:r>
            <a:r>
              <a:rPr lang="en-US" dirty="0"/>
              <a:t>in</a:t>
            </a:r>
            <a:r>
              <a:rPr lang="en-US" baseline="0" dirty="0"/>
              <a:t> </a:t>
            </a:r>
            <a:r>
              <a:rPr lang="en-US" dirty="0"/>
              <a:t>helping</a:t>
            </a:r>
            <a:r>
              <a:rPr lang="en-US" baseline="0" dirty="0"/>
              <a:t> </a:t>
            </a:r>
            <a:r>
              <a:rPr lang="en-US" dirty="0"/>
              <a:t>the</a:t>
            </a:r>
            <a:r>
              <a:rPr lang="en-US" baseline="0" dirty="0"/>
              <a:t> </a:t>
            </a:r>
            <a:r>
              <a:rPr lang="en-US" dirty="0"/>
              <a:t>client</a:t>
            </a:r>
            <a:r>
              <a:rPr lang="en-US" baseline="0" dirty="0"/>
              <a:t> </a:t>
            </a:r>
            <a:r>
              <a:rPr lang="en-US" dirty="0"/>
              <a:t>see</a:t>
            </a:r>
            <a:r>
              <a:rPr lang="en-US" baseline="0" dirty="0"/>
              <a:t> </a:t>
            </a:r>
            <a:r>
              <a:rPr lang="en-US" dirty="0"/>
              <a:t>themselves</a:t>
            </a:r>
            <a:r>
              <a:rPr lang="en-US" baseline="0" dirty="0"/>
              <a:t> </a:t>
            </a:r>
            <a:r>
              <a:rPr lang="en-US" dirty="0"/>
              <a:t>in</a:t>
            </a:r>
            <a:r>
              <a:rPr lang="en-US" baseline="0" dirty="0"/>
              <a:t> </a:t>
            </a:r>
            <a:r>
              <a:rPr lang="en-US" dirty="0"/>
              <a:t>a</a:t>
            </a:r>
            <a:r>
              <a:rPr lang="en-US" baseline="0" dirty="0"/>
              <a:t> </a:t>
            </a:r>
            <a:r>
              <a:rPr lang="en-US" dirty="0"/>
              <a:t>different, more</a:t>
            </a:r>
            <a:r>
              <a:rPr lang="en-US" baseline="0" dirty="0"/>
              <a:t> </a:t>
            </a:r>
            <a:r>
              <a:rPr lang="en-US" dirty="0"/>
              <a:t>positive</a:t>
            </a:r>
            <a:r>
              <a:rPr lang="en-US" baseline="0" dirty="0"/>
              <a:t> </a:t>
            </a:r>
            <a:r>
              <a:rPr lang="en-US" dirty="0"/>
              <a:t>light. To</a:t>
            </a:r>
            <a:r>
              <a:rPr lang="en-US" baseline="0" dirty="0"/>
              <a:t> </a:t>
            </a:r>
            <a:r>
              <a:rPr lang="en-US" dirty="0"/>
              <a:t>be</a:t>
            </a:r>
            <a:r>
              <a:rPr lang="en-US" baseline="0" dirty="0"/>
              <a:t> e</a:t>
            </a:r>
            <a:r>
              <a:rPr lang="en-US" dirty="0"/>
              <a:t>ffective they must be congruent and genuine. The use of affirmations can help clients feel that change</a:t>
            </a:r>
            <a:r>
              <a:rPr lang="en-US" baseline="0" dirty="0"/>
              <a:t> </a:t>
            </a:r>
            <a:r>
              <a:rPr lang="en-US" dirty="0"/>
              <a:t>is</a:t>
            </a:r>
            <a:r>
              <a:rPr lang="en-US" baseline="0" dirty="0"/>
              <a:t> </a:t>
            </a:r>
            <a:r>
              <a:rPr lang="en-US" dirty="0"/>
              <a:t>possible</a:t>
            </a:r>
            <a:r>
              <a:rPr lang="en-US" baseline="0" dirty="0"/>
              <a:t> </a:t>
            </a:r>
            <a:r>
              <a:rPr lang="en-US" dirty="0"/>
              <a:t>even</a:t>
            </a:r>
            <a:r>
              <a:rPr lang="en-US" baseline="0" dirty="0"/>
              <a:t> </a:t>
            </a:r>
            <a:r>
              <a:rPr lang="en-US" dirty="0"/>
              <a:t>when</a:t>
            </a:r>
            <a:r>
              <a:rPr lang="en-US" baseline="0" dirty="0"/>
              <a:t> </a:t>
            </a:r>
            <a:r>
              <a:rPr lang="en-US" dirty="0"/>
              <a:t>previous</a:t>
            </a:r>
            <a:r>
              <a:rPr lang="en-US" baseline="0" dirty="0"/>
              <a:t> </a:t>
            </a:r>
            <a:r>
              <a:rPr lang="en-US" dirty="0"/>
              <a:t>efforts</a:t>
            </a:r>
            <a:r>
              <a:rPr lang="en-US" baseline="0" dirty="0"/>
              <a:t> </a:t>
            </a:r>
            <a:r>
              <a:rPr lang="en-US" dirty="0"/>
              <a:t>have</a:t>
            </a:r>
            <a:r>
              <a:rPr lang="en-US" baseline="0" dirty="0"/>
              <a:t> </a:t>
            </a:r>
            <a:r>
              <a:rPr lang="en-US" dirty="0"/>
              <a:t>been</a:t>
            </a:r>
            <a:r>
              <a:rPr lang="en-US" baseline="0" dirty="0"/>
              <a:t> </a:t>
            </a:r>
            <a:r>
              <a:rPr lang="en-US" dirty="0"/>
              <a:t>unsuccessful. Affirmations often involve</a:t>
            </a:r>
            <a:r>
              <a:rPr lang="en-US" baseline="0" dirty="0"/>
              <a:t> </a:t>
            </a:r>
            <a:r>
              <a:rPr lang="en-US" dirty="0"/>
              <a:t>reframing behaviors or</a:t>
            </a:r>
            <a:r>
              <a:rPr lang="en-US" baseline="0" dirty="0"/>
              <a:t> </a:t>
            </a:r>
            <a:r>
              <a:rPr lang="en-US" dirty="0"/>
              <a:t>concerns</a:t>
            </a:r>
            <a:r>
              <a:rPr lang="en-US" baseline="0" dirty="0"/>
              <a:t> </a:t>
            </a:r>
            <a:r>
              <a:rPr lang="en-US" dirty="0"/>
              <a:t>as</a:t>
            </a:r>
            <a:r>
              <a:rPr lang="en-US" baseline="0" dirty="0"/>
              <a:t> </a:t>
            </a:r>
            <a:r>
              <a:rPr lang="en-US" dirty="0"/>
              <a:t>evidence</a:t>
            </a:r>
            <a:r>
              <a:rPr lang="en-US" baseline="0" dirty="0"/>
              <a:t> </a:t>
            </a:r>
            <a:r>
              <a:rPr lang="en-US" dirty="0"/>
              <a:t>of</a:t>
            </a:r>
            <a:r>
              <a:rPr lang="en-US" baseline="0" dirty="0"/>
              <a:t> </a:t>
            </a:r>
            <a:r>
              <a:rPr lang="en-US" dirty="0"/>
              <a:t>positive</a:t>
            </a:r>
            <a:r>
              <a:rPr lang="en-US" baseline="0" dirty="0"/>
              <a:t> </a:t>
            </a:r>
            <a:r>
              <a:rPr lang="en-US" dirty="0"/>
              <a:t>client</a:t>
            </a:r>
            <a:r>
              <a:rPr lang="en-US" baseline="0" dirty="0"/>
              <a:t> </a:t>
            </a:r>
            <a:r>
              <a:rPr lang="en-US" dirty="0"/>
              <a:t>qualities.</a:t>
            </a:r>
            <a:r>
              <a:rPr lang="en-US" baseline="0" dirty="0"/>
              <a:t> </a:t>
            </a:r>
            <a:r>
              <a:rPr lang="en-US" dirty="0"/>
              <a:t>Affirmations are</a:t>
            </a:r>
            <a:r>
              <a:rPr lang="en-US" baseline="0" dirty="0"/>
              <a:t> </a:t>
            </a:r>
            <a:r>
              <a:rPr lang="en-US" dirty="0"/>
              <a:t>a</a:t>
            </a:r>
            <a:r>
              <a:rPr lang="en-US" baseline="0" dirty="0"/>
              <a:t> </a:t>
            </a:r>
            <a:r>
              <a:rPr lang="en-US" dirty="0"/>
              <a:t>key</a:t>
            </a:r>
            <a:r>
              <a:rPr lang="en-US" baseline="0" dirty="0"/>
              <a:t> </a:t>
            </a:r>
            <a:r>
              <a:rPr lang="en-US" dirty="0"/>
              <a:t>element</a:t>
            </a:r>
            <a:r>
              <a:rPr lang="en-US" baseline="0" dirty="0"/>
              <a:t> </a:t>
            </a:r>
            <a:r>
              <a:rPr lang="en-US" dirty="0"/>
              <a:t>in</a:t>
            </a:r>
            <a:r>
              <a:rPr lang="en-US" baseline="0" dirty="0"/>
              <a:t> </a:t>
            </a:r>
            <a:r>
              <a:rPr lang="en-US" dirty="0"/>
              <a:t>facilitating</a:t>
            </a:r>
            <a:r>
              <a:rPr lang="en-US" baseline="0" dirty="0"/>
              <a:t> </a:t>
            </a:r>
            <a:r>
              <a:rPr lang="en-US" dirty="0"/>
              <a:t>the</a:t>
            </a:r>
            <a:r>
              <a:rPr lang="en-US" baseline="0" dirty="0"/>
              <a:t> </a:t>
            </a:r>
            <a:r>
              <a:rPr lang="en-US" dirty="0"/>
              <a:t>MI</a:t>
            </a:r>
            <a:r>
              <a:rPr lang="en-US" baseline="0" dirty="0"/>
              <a:t> </a:t>
            </a:r>
            <a:r>
              <a:rPr lang="en-US" dirty="0"/>
              <a:t>principle</a:t>
            </a:r>
            <a:r>
              <a:rPr lang="en-US" baseline="0" dirty="0"/>
              <a:t> </a:t>
            </a:r>
            <a:r>
              <a:rPr lang="en-US" dirty="0"/>
              <a:t>of</a:t>
            </a:r>
            <a:r>
              <a:rPr lang="en-US" baseline="0" dirty="0"/>
              <a:t> </a:t>
            </a:r>
            <a:r>
              <a:rPr lang="en-US" dirty="0"/>
              <a:t>Supporting</a:t>
            </a:r>
            <a:r>
              <a:rPr lang="en-US" baseline="0" dirty="0"/>
              <a:t> </a:t>
            </a:r>
            <a:r>
              <a:rPr lang="en-US" dirty="0"/>
              <a:t>Self-efficacy. </a:t>
            </a:r>
          </a:p>
          <a:p>
            <a:r>
              <a:rPr lang="en-US" b="1" dirty="0"/>
              <a:t>Reflections or reflective listening</a:t>
            </a:r>
            <a:r>
              <a:rPr lang="en-US" dirty="0"/>
              <a:t> is perhaps the most crucial skill in Motivational Interviewing. It has</a:t>
            </a:r>
            <a:r>
              <a:rPr lang="en-US" baseline="0" dirty="0"/>
              <a:t> t</a:t>
            </a:r>
            <a:r>
              <a:rPr lang="en-US" dirty="0"/>
              <a:t>wo primary</a:t>
            </a:r>
            <a:r>
              <a:rPr lang="en-US" baseline="0" dirty="0"/>
              <a:t> </a:t>
            </a:r>
            <a:r>
              <a:rPr lang="en-US" dirty="0"/>
              <a:t>purposes. First</a:t>
            </a:r>
            <a:r>
              <a:rPr lang="en-US" baseline="0" dirty="0"/>
              <a:t> </a:t>
            </a:r>
            <a:r>
              <a:rPr lang="en-US" dirty="0"/>
              <a:t>is</a:t>
            </a:r>
            <a:r>
              <a:rPr lang="en-US" baseline="0" dirty="0"/>
              <a:t> </a:t>
            </a:r>
            <a:r>
              <a:rPr lang="en-US" dirty="0"/>
              <a:t>to</a:t>
            </a:r>
            <a:r>
              <a:rPr lang="en-US" baseline="0" dirty="0"/>
              <a:t> </a:t>
            </a:r>
            <a:r>
              <a:rPr lang="en-US" dirty="0"/>
              <a:t>bring</a:t>
            </a:r>
            <a:r>
              <a:rPr lang="en-US" baseline="0" dirty="0"/>
              <a:t> </a:t>
            </a:r>
            <a:r>
              <a:rPr lang="en-US" dirty="0"/>
              <a:t>to</a:t>
            </a:r>
            <a:r>
              <a:rPr lang="en-US" baseline="0" dirty="0"/>
              <a:t> </a:t>
            </a:r>
            <a:r>
              <a:rPr lang="en-US" dirty="0"/>
              <a:t>life</a:t>
            </a:r>
            <a:r>
              <a:rPr lang="en-US" baseline="0" dirty="0"/>
              <a:t> </a:t>
            </a:r>
            <a:r>
              <a:rPr lang="en-US" dirty="0"/>
              <a:t>the</a:t>
            </a:r>
            <a:r>
              <a:rPr lang="en-US" baseline="0" dirty="0"/>
              <a:t> </a:t>
            </a:r>
            <a:r>
              <a:rPr lang="en-US" dirty="0"/>
              <a:t>principle</a:t>
            </a:r>
            <a:r>
              <a:rPr lang="en-US" baseline="0" dirty="0"/>
              <a:t> </a:t>
            </a:r>
            <a:r>
              <a:rPr lang="en-US" dirty="0"/>
              <a:t>of</a:t>
            </a:r>
            <a:r>
              <a:rPr lang="en-US" baseline="0" dirty="0"/>
              <a:t> </a:t>
            </a:r>
            <a:r>
              <a:rPr lang="en-US" dirty="0"/>
              <a:t>Expressing</a:t>
            </a:r>
            <a:r>
              <a:rPr lang="en-US" baseline="0" dirty="0"/>
              <a:t> </a:t>
            </a:r>
            <a:r>
              <a:rPr lang="en-US" dirty="0"/>
              <a:t> Empathy. By careful</a:t>
            </a:r>
            <a:r>
              <a:rPr lang="en-US" baseline="0" dirty="0"/>
              <a:t> </a:t>
            </a:r>
            <a:r>
              <a:rPr lang="en-US" dirty="0"/>
              <a:t>listening and reflective responses, the client comes to feel that the counselor understands the issues from their perspective. Beyond this, strategic use reflective listening is a core intervention toward guiding the client toward change, supporting</a:t>
            </a:r>
            <a:r>
              <a:rPr lang="en-US" baseline="0" dirty="0"/>
              <a:t> </a:t>
            </a:r>
            <a:r>
              <a:rPr lang="en-US" dirty="0"/>
              <a:t>the goal directed</a:t>
            </a:r>
            <a:r>
              <a:rPr lang="en-US" baseline="0" dirty="0"/>
              <a:t> </a:t>
            </a:r>
            <a:r>
              <a:rPr lang="en-US" dirty="0"/>
              <a:t>aspect</a:t>
            </a:r>
            <a:r>
              <a:rPr lang="en-US" baseline="0" dirty="0"/>
              <a:t> </a:t>
            </a:r>
            <a:r>
              <a:rPr lang="en-US" dirty="0"/>
              <a:t>of</a:t>
            </a:r>
            <a:r>
              <a:rPr lang="en-US" baseline="0" dirty="0"/>
              <a:t> </a:t>
            </a:r>
            <a:r>
              <a:rPr lang="en-US" dirty="0"/>
              <a:t>MI. In</a:t>
            </a:r>
            <a:r>
              <a:rPr lang="en-US" baseline="0" dirty="0"/>
              <a:t> </a:t>
            </a:r>
            <a:r>
              <a:rPr lang="en-US" dirty="0"/>
              <a:t>this use</a:t>
            </a:r>
            <a:r>
              <a:rPr lang="en-US" baseline="0" dirty="0"/>
              <a:t> </a:t>
            </a:r>
            <a:r>
              <a:rPr lang="en-US" dirty="0"/>
              <a:t>of</a:t>
            </a:r>
            <a:r>
              <a:rPr lang="en-US" baseline="0" dirty="0"/>
              <a:t> </a:t>
            </a:r>
            <a:r>
              <a:rPr lang="en-US" dirty="0"/>
              <a:t>reflections, the</a:t>
            </a:r>
            <a:r>
              <a:rPr lang="en-US" baseline="0" dirty="0"/>
              <a:t> </a:t>
            </a:r>
            <a:r>
              <a:rPr lang="en-US" dirty="0"/>
              <a:t>therapist guides</a:t>
            </a:r>
            <a:r>
              <a:rPr lang="en-US" baseline="0" dirty="0"/>
              <a:t> </a:t>
            </a:r>
            <a:r>
              <a:rPr lang="en-US" dirty="0"/>
              <a:t>the</a:t>
            </a:r>
            <a:r>
              <a:rPr lang="en-US" baseline="0" dirty="0"/>
              <a:t> </a:t>
            </a:r>
            <a:r>
              <a:rPr lang="en-US" dirty="0"/>
              <a:t>client towards</a:t>
            </a:r>
            <a:r>
              <a:rPr lang="en-US" baseline="0" dirty="0"/>
              <a:t> </a:t>
            </a:r>
            <a:r>
              <a:rPr lang="en-US" dirty="0"/>
              <a:t>resolving</a:t>
            </a:r>
            <a:r>
              <a:rPr lang="en-US" baseline="0" dirty="0"/>
              <a:t> </a:t>
            </a:r>
            <a:r>
              <a:rPr lang="en-US" dirty="0"/>
              <a:t>ambivalence</a:t>
            </a:r>
            <a:r>
              <a:rPr lang="en-US" baseline="0" dirty="0"/>
              <a:t> </a:t>
            </a:r>
            <a:r>
              <a:rPr lang="en-US" dirty="0"/>
              <a:t>by</a:t>
            </a:r>
            <a:r>
              <a:rPr lang="en-US" baseline="0" dirty="0"/>
              <a:t> </a:t>
            </a:r>
            <a:r>
              <a:rPr lang="en-US" dirty="0"/>
              <a:t>a</a:t>
            </a:r>
            <a:r>
              <a:rPr lang="en-US" baseline="0" dirty="0"/>
              <a:t> </a:t>
            </a:r>
            <a:r>
              <a:rPr lang="en-US" dirty="0"/>
              <a:t>focus</a:t>
            </a:r>
            <a:r>
              <a:rPr lang="en-US" baseline="0" dirty="0"/>
              <a:t> </a:t>
            </a:r>
            <a:r>
              <a:rPr lang="en-US" dirty="0"/>
              <a:t>on the</a:t>
            </a:r>
            <a:r>
              <a:rPr lang="en-US" baseline="0" dirty="0"/>
              <a:t> </a:t>
            </a:r>
            <a:r>
              <a:rPr lang="en-US" dirty="0"/>
              <a:t>negative</a:t>
            </a:r>
            <a:r>
              <a:rPr lang="en-US" baseline="0" dirty="0"/>
              <a:t> </a:t>
            </a:r>
            <a:r>
              <a:rPr lang="en-US" dirty="0"/>
              <a:t>aspects</a:t>
            </a:r>
            <a:r>
              <a:rPr lang="en-US" baseline="0" dirty="0"/>
              <a:t> </a:t>
            </a:r>
            <a:r>
              <a:rPr lang="en-US" dirty="0"/>
              <a:t>of</a:t>
            </a:r>
            <a:r>
              <a:rPr lang="en-US" baseline="0" dirty="0"/>
              <a:t> </a:t>
            </a:r>
            <a:r>
              <a:rPr lang="en-US" dirty="0"/>
              <a:t>the</a:t>
            </a:r>
            <a:r>
              <a:rPr lang="en-US" baseline="0" dirty="0"/>
              <a:t> </a:t>
            </a:r>
            <a:r>
              <a:rPr lang="en-US" dirty="0"/>
              <a:t>status</a:t>
            </a:r>
            <a:r>
              <a:rPr lang="en-US" baseline="0" dirty="0"/>
              <a:t> </a:t>
            </a:r>
            <a:r>
              <a:rPr lang="en-US" dirty="0"/>
              <a:t>quo and the positives of making change. There are several levels of reflection</a:t>
            </a:r>
            <a:r>
              <a:rPr lang="en-US" baseline="0" dirty="0"/>
              <a:t> </a:t>
            </a:r>
            <a:r>
              <a:rPr lang="en-US" dirty="0"/>
              <a:t>ranging from simple to more complex. Different types of reflections are skillfully used as clients demonstrate different levels of readiness for change. For example, some types of reflections are</a:t>
            </a:r>
            <a:r>
              <a:rPr lang="en-US" baseline="0" dirty="0"/>
              <a:t> </a:t>
            </a:r>
            <a:r>
              <a:rPr lang="en-US" dirty="0"/>
              <a:t>more helpful</a:t>
            </a:r>
            <a:r>
              <a:rPr lang="en-US" baseline="0" dirty="0"/>
              <a:t> </a:t>
            </a:r>
            <a:r>
              <a:rPr lang="en-US" dirty="0"/>
              <a:t>when the</a:t>
            </a:r>
            <a:r>
              <a:rPr lang="en-US" baseline="0" dirty="0"/>
              <a:t> </a:t>
            </a:r>
            <a:r>
              <a:rPr lang="en-US" dirty="0"/>
              <a:t>client</a:t>
            </a:r>
            <a:r>
              <a:rPr lang="en-US" baseline="0" dirty="0"/>
              <a:t> </a:t>
            </a:r>
            <a:r>
              <a:rPr lang="en-US" dirty="0"/>
              <a:t>seems</a:t>
            </a:r>
            <a:r>
              <a:rPr lang="en-US" baseline="0" dirty="0"/>
              <a:t> </a:t>
            </a:r>
            <a:r>
              <a:rPr lang="en-US" dirty="0"/>
              <a:t>resistant</a:t>
            </a:r>
            <a:r>
              <a:rPr lang="en-US" baseline="0" dirty="0"/>
              <a:t> </a:t>
            </a:r>
            <a:r>
              <a:rPr lang="en-US" dirty="0"/>
              <a:t>and</a:t>
            </a:r>
            <a:r>
              <a:rPr lang="en-US" baseline="0" dirty="0"/>
              <a:t> </a:t>
            </a:r>
            <a:r>
              <a:rPr lang="en-US" dirty="0"/>
              <a:t>others</a:t>
            </a:r>
            <a:r>
              <a:rPr lang="en-US" baseline="0" dirty="0"/>
              <a:t> </a:t>
            </a:r>
            <a:r>
              <a:rPr lang="en-US" dirty="0"/>
              <a:t>more</a:t>
            </a:r>
            <a:r>
              <a:rPr lang="en-US" baseline="0" dirty="0"/>
              <a:t> </a:t>
            </a:r>
            <a:r>
              <a:rPr lang="en-US" dirty="0"/>
              <a:t>appropriate when</a:t>
            </a:r>
            <a:r>
              <a:rPr lang="en-US" baseline="0" dirty="0"/>
              <a:t> </a:t>
            </a:r>
            <a:r>
              <a:rPr lang="en-US" dirty="0"/>
              <a:t>the client offers</a:t>
            </a:r>
            <a:r>
              <a:rPr lang="en-US" baseline="0" dirty="0"/>
              <a:t> </a:t>
            </a:r>
            <a:r>
              <a:rPr lang="en-US" dirty="0"/>
              <a:t>statements</a:t>
            </a:r>
            <a:r>
              <a:rPr lang="en-US" baseline="0" dirty="0"/>
              <a:t> </a:t>
            </a:r>
            <a:r>
              <a:rPr lang="en-US" dirty="0"/>
              <a:t>more</a:t>
            </a:r>
            <a:r>
              <a:rPr lang="en-US" baseline="0" dirty="0"/>
              <a:t> </a:t>
            </a:r>
            <a:r>
              <a:rPr lang="en-US" dirty="0"/>
              <a:t>indicative</a:t>
            </a:r>
            <a:r>
              <a:rPr lang="en-US" baseline="0" dirty="0"/>
              <a:t> </a:t>
            </a:r>
            <a:r>
              <a:rPr lang="en-US" dirty="0"/>
              <a:t>of</a:t>
            </a:r>
            <a:r>
              <a:rPr lang="en-US" baseline="0" dirty="0"/>
              <a:t> </a:t>
            </a:r>
            <a:r>
              <a:rPr lang="en-US" dirty="0"/>
              <a:t>commitment</a:t>
            </a:r>
            <a:r>
              <a:rPr lang="en-US" baseline="0" dirty="0"/>
              <a:t> </a:t>
            </a:r>
            <a:r>
              <a:rPr lang="en-US" dirty="0"/>
              <a:t>to</a:t>
            </a:r>
            <a:r>
              <a:rPr lang="en-US" baseline="0" dirty="0"/>
              <a:t> </a:t>
            </a:r>
            <a:r>
              <a:rPr lang="en-US" dirty="0"/>
              <a:t>change.</a:t>
            </a:r>
          </a:p>
          <a:p>
            <a:r>
              <a:rPr lang="en-US" b="1" dirty="0"/>
              <a:t>Summaries </a:t>
            </a:r>
            <a:r>
              <a:rPr lang="en-US" dirty="0"/>
              <a:t>are a</a:t>
            </a:r>
            <a:r>
              <a:rPr lang="en-US" baseline="0" dirty="0"/>
              <a:t> </a:t>
            </a:r>
            <a:r>
              <a:rPr lang="en-US" dirty="0"/>
              <a:t>special</a:t>
            </a:r>
            <a:r>
              <a:rPr lang="en-US" baseline="0" dirty="0"/>
              <a:t> </a:t>
            </a:r>
            <a:r>
              <a:rPr lang="en-US" dirty="0"/>
              <a:t>type of</a:t>
            </a:r>
            <a:r>
              <a:rPr lang="en-US" baseline="0" dirty="0"/>
              <a:t> </a:t>
            </a:r>
            <a:r>
              <a:rPr lang="en-US" dirty="0"/>
              <a:t>reflection</a:t>
            </a:r>
            <a:r>
              <a:rPr lang="en-US" baseline="0" dirty="0"/>
              <a:t> </a:t>
            </a:r>
            <a:r>
              <a:rPr lang="en-US" dirty="0"/>
              <a:t>where</a:t>
            </a:r>
            <a:r>
              <a:rPr lang="en-US" baseline="0" dirty="0"/>
              <a:t> </a:t>
            </a:r>
            <a:r>
              <a:rPr lang="en-US" dirty="0"/>
              <a:t>the</a:t>
            </a:r>
            <a:r>
              <a:rPr lang="en-US" baseline="0" dirty="0"/>
              <a:t> </a:t>
            </a:r>
            <a:r>
              <a:rPr lang="en-US" dirty="0"/>
              <a:t>therapist</a:t>
            </a:r>
            <a:r>
              <a:rPr lang="en-US" baseline="0" dirty="0"/>
              <a:t> </a:t>
            </a:r>
            <a:r>
              <a:rPr lang="en-US" dirty="0"/>
              <a:t>recaps</a:t>
            </a:r>
            <a:r>
              <a:rPr lang="en-US" baseline="0" dirty="0"/>
              <a:t> </a:t>
            </a:r>
            <a:r>
              <a:rPr lang="en-US" dirty="0"/>
              <a:t>what</a:t>
            </a:r>
            <a:r>
              <a:rPr lang="en-US" baseline="0" dirty="0"/>
              <a:t> </a:t>
            </a:r>
            <a:r>
              <a:rPr lang="en-US" dirty="0"/>
              <a:t>has</a:t>
            </a:r>
            <a:r>
              <a:rPr lang="en-US" baseline="0" dirty="0"/>
              <a:t> </a:t>
            </a:r>
            <a:r>
              <a:rPr lang="en-US" dirty="0"/>
              <a:t>occurred</a:t>
            </a:r>
            <a:r>
              <a:rPr lang="en-US" baseline="0" dirty="0"/>
              <a:t> </a:t>
            </a:r>
            <a:r>
              <a:rPr lang="en-US" dirty="0"/>
              <a:t>in all</a:t>
            </a:r>
            <a:r>
              <a:rPr lang="en-US" baseline="0" dirty="0"/>
              <a:t> </a:t>
            </a:r>
            <a:r>
              <a:rPr lang="en-US" dirty="0"/>
              <a:t>or</a:t>
            </a:r>
            <a:r>
              <a:rPr lang="en-US" baseline="0" dirty="0"/>
              <a:t> </a:t>
            </a:r>
            <a:r>
              <a:rPr lang="en-US" dirty="0"/>
              <a:t>part</a:t>
            </a:r>
            <a:r>
              <a:rPr lang="en-US" baseline="0" dirty="0"/>
              <a:t> </a:t>
            </a:r>
            <a:r>
              <a:rPr lang="en-US" dirty="0"/>
              <a:t>of</a:t>
            </a:r>
            <a:r>
              <a:rPr lang="en-US" baseline="0" dirty="0"/>
              <a:t> </a:t>
            </a:r>
            <a:r>
              <a:rPr lang="en-US" dirty="0"/>
              <a:t>a</a:t>
            </a:r>
            <a:r>
              <a:rPr lang="en-US" baseline="0" dirty="0"/>
              <a:t> </a:t>
            </a:r>
            <a:r>
              <a:rPr lang="en-US" dirty="0"/>
              <a:t>counseling</a:t>
            </a:r>
            <a:r>
              <a:rPr lang="en-US" baseline="0" dirty="0"/>
              <a:t> </a:t>
            </a:r>
            <a:r>
              <a:rPr lang="en-US" dirty="0"/>
              <a:t>session(s). Summaries</a:t>
            </a:r>
            <a:r>
              <a:rPr lang="en-US" baseline="0" dirty="0"/>
              <a:t> </a:t>
            </a:r>
            <a:r>
              <a:rPr lang="en-US" dirty="0"/>
              <a:t>communicate</a:t>
            </a:r>
            <a:r>
              <a:rPr lang="en-US" baseline="0" dirty="0"/>
              <a:t> </a:t>
            </a:r>
            <a:r>
              <a:rPr lang="en-US" dirty="0"/>
              <a:t>interest,</a:t>
            </a:r>
            <a:r>
              <a:rPr lang="en-US" baseline="0" dirty="0"/>
              <a:t> </a:t>
            </a:r>
            <a:r>
              <a:rPr lang="en-US" dirty="0"/>
              <a:t>understanding</a:t>
            </a:r>
            <a:r>
              <a:rPr lang="en-US" baseline="0" dirty="0"/>
              <a:t> </a:t>
            </a:r>
            <a:r>
              <a:rPr lang="en-US" dirty="0"/>
              <a:t>and call</a:t>
            </a:r>
            <a:r>
              <a:rPr lang="en-US" baseline="0" dirty="0"/>
              <a:t> </a:t>
            </a:r>
            <a:r>
              <a:rPr lang="en-US" dirty="0"/>
              <a:t>attention</a:t>
            </a:r>
            <a:r>
              <a:rPr lang="en-US" baseline="0" dirty="0"/>
              <a:t> </a:t>
            </a:r>
            <a:r>
              <a:rPr lang="en-US" dirty="0"/>
              <a:t>to</a:t>
            </a:r>
            <a:r>
              <a:rPr lang="en-US" baseline="0" dirty="0"/>
              <a:t> </a:t>
            </a:r>
            <a:r>
              <a:rPr lang="en-US" dirty="0"/>
              <a:t>important</a:t>
            </a:r>
            <a:r>
              <a:rPr lang="en-US" baseline="0" dirty="0"/>
              <a:t> </a:t>
            </a:r>
            <a:r>
              <a:rPr lang="en-US" dirty="0"/>
              <a:t>elements</a:t>
            </a:r>
            <a:r>
              <a:rPr lang="en-US" baseline="0" dirty="0"/>
              <a:t> </a:t>
            </a:r>
            <a:r>
              <a:rPr lang="en-US" dirty="0"/>
              <a:t>of</a:t>
            </a:r>
            <a:r>
              <a:rPr lang="en-US" baseline="0" dirty="0"/>
              <a:t> </a:t>
            </a:r>
            <a:r>
              <a:rPr lang="en-US" dirty="0"/>
              <a:t>the</a:t>
            </a:r>
            <a:r>
              <a:rPr lang="en-US" baseline="0" dirty="0"/>
              <a:t> </a:t>
            </a:r>
            <a:r>
              <a:rPr lang="en-US" dirty="0"/>
              <a:t>discussion.</a:t>
            </a:r>
            <a:r>
              <a:rPr lang="en-US" baseline="0" dirty="0"/>
              <a:t> </a:t>
            </a:r>
            <a:r>
              <a:rPr lang="en-US" dirty="0"/>
              <a:t>They</a:t>
            </a:r>
            <a:r>
              <a:rPr lang="en-US" baseline="0" dirty="0"/>
              <a:t> </a:t>
            </a:r>
            <a:r>
              <a:rPr lang="en-US" dirty="0"/>
              <a:t>may be</a:t>
            </a:r>
            <a:r>
              <a:rPr lang="en-US" baseline="0" dirty="0"/>
              <a:t> </a:t>
            </a:r>
            <a:r>
              <a:rPr lang="en-US" dirty="0"/>
              <a:t>used</a:t>
            </a:r>
            <a:r>
              <a:rPr lang="en-US" baseline="0" dirty="0"/>
              <a:t> </a:t>
            </a:r>
            <a:r>
              <a:rPr lang="en-US" dirty="0"/>
              <a:t>to</a:t>
            </a:r>
            <a:r>
              <a:rPr lang="en-US" baseline="0" dirty="0"/>
              <a:t> </a:t>
            </a:r>
            <a:r>
              <a:rPr lang="en-US" dirty="0"/>
              <a:t>shift attention or direction</a:t>
            </a:r>
            <a:r>
              <a:rPr lang="en-US" baseline="0" dirty="0"/>
              <a:t> </a:t>
            </a:r>
            <a:r>
              <a:rPr lang="en-US" dirty="0"/>
              <a:t>and</a:t>
            </a:r>
            <a:r>
              <a:rPr lang="en-US" baseline="0" dirty="0"/>
              <a:t> </a:t>
            </a:r>
            <a:r>
              <a:rPr lang="en-US" dirty="0"/>
              <a:t>prepare</a:t>
            </a:r>
            <a:r>
              <a:rPr lang="en-US" baseline="0" dirty="0"/>
              <a:t> </a:t>
            </a:r>
            <a:r>
              <a:rPr lang="en-US" dirty="0"/>
              <a:t>the</a:t>
            </a:r>
            <a:r>
              <a:rPr lang="en-US" baseline="0" dirty="0"/>
              <a:t> </a:t>
            </a:r>
            <a:r>
              <a:rPr lang="en-US" dirty="0"/>
              <a:t>client</a:t>
            </a:r>
            <a:r>
              <a:rPr lang="en-US" baseline="0" dirty="0"/>
              <a:t> </a:t>
            </a:r>
            <a:r>
              <a:rPr lang="en-US" dirty="0"/>
              <a:t>to move on.</a:t>
            </a:r>
            <a:r>
              <a:rPr lang="en-US" baseline="0" dirty="0"/>
              <a:t> </a:t>
            </a:r>
            <a:r>
              <a:rPr lang="en-US" dirty="0"/>
              <a:t>Summaries</a:t>
            </a:r>
            <a:r>
              <a:rPr lang="en-US" baseline="0" dirty="0"/>
              <a:t> </a:t>
            </a:r>
            <a:r>
              <a:rPr lang="en-US" dirty="0"/>
              <a:t>can</a:t>
            </a:r>
            <a:r>
              <a:rPr lang="en-US" baseline="0" dirty="0"/>
              <a:t> </a:t>
            </a:r>
            <a:r>
              <a:rPr lang="en-US" dirty="0"/>
              <a:t>highlight</a:t>
            </a:r>
            <a:r>
              <a:rPr lang="en-US" baseline="0" dirty="0"/>
              <a:t> </a:t>
            </a:r>
            <a:r>
              <a:rPr lang="en-US" dirty="0"/>
              <a:t>both sides</a:t>
            </a:r>
            <a:r>
              <a:rPr lang="en-US" baseline="0" dirty="0"/>
              <a:t> </a:t>
            </a:r>
            <a:r>
              <a:rPr lang="en-US" dirty="0"/>
              <a:t>of</a:t>
            </a:r>
            <a:r>
              <a:rPr lang="en-US" baseline="0" dirty="0"/>
              <a:t> </a:t>
            </a:r>
            <a:r>
              <a:rPr lang="en-US" dirty="0"/>
              <a:t>a client’s</a:t>
            </a:r>
            <a:r>
              <a:rPr lang="en-US" baseline="0" dirty="0"/>
              <a:t> </a:t>
            </a:r>
            <a:r>
              <a:rPr lang="en-US" dirty="0"/>
              <a:t> ambivalence</a:t>
            </a:r>
            <a:r>
              <a:rPr lang="en-US" baseline="0" dirty="0"/>
              <a:t> </a:t>
            </a:r>
            <a:r>
              <a:rPr lang="en-US" dirty="0"/>
              <a:t>about change and</a:t>
            </a:r>
            <a:r>
              <a:rPr lang="en-US" baseline="0" dirty="0"/>
              <a:t> </a:t>
            </a:r>
            <a:r>
              <a:rPr lang="en-US" dirty="0"/>
              <a:t>promote</a:t>
            </a:r>
            <a:r>
              <a:rPr lang="en-US" baseline="0" dirty="0"/>
              <a:t> </a:t>
            </a:r>
            <a:r>
              <a:rPr lang="en-US" dirty="0"/>
              <a:t>the development of discrepancy by strategically</a:t>
            </a:r>
            <a:r>
              <a:rPr lang="en-US" baseline="0" dirty="0"/>
              <a:t> </a:t>
            </a:r>
            <a:r>
              <a:rPr lang="en-US" dirty="0"/>
              <a:t>selecting</a:t>
            </a:r>
            <a:r>
              <a:rPr lang="en-US" baseline="0" dirty="0"/>
              <a:t> </a:t>
            </a:r>
            <a:r>
              <a:rPr lang="en-US" dirty="0"/>
              <a:t>what</a:t>
            </a:r>
            <a:r>
              <a:rPr lang="en-US" baseline="0" dirty="0"/>
              <a:t> </a:t>
            </a:r>
            <a:r>
              <a:rPr lang="en-US" dirty="0"/>
              <a:t>information</a:t>
            </a:r>
            <a:r>
              <a:rPr lang="en-US" baseline="0" dirty="0"/>
              <a:t> </a:t>
            </a:r>
            <a:r>
              <a:rPr lang="en-US" dirty="0"/>
              <a:t>should</a:t>
            </a:r>
            <a:r>
              <a:rPr lang="en-US" baseline="0" dirty="0"/>
              <a:t> </a:t>
            </a:r>
            <a:r>
              <a:rPr lang="en-US" dirty="0"/>
              <a:t>be</a:t>
            </a:r>
            <a:r>
              <a:rPr lang="en-US" baseline="0" dirty="0"/>
              <a:t> </a:t>
            </a:r>
            <a:r>
              <a:rPr lang="en-US" dirty="0"/>
              <a:t>included</a:t>
            </a:r>
            <a:r>
              <a:rPr lang="en-US" baseline="0" dirty="0"/>
              <a:t> </a:t>
            </a:r>
            <a:r>
              <a:rPr lang="en-US" dirty="0"/>
              <a:t>and</a:t>
            </a:r>
            <a:r>
              <a:rPr lang="en-US" baseline="0" dirty="0"/>
              <a:t> </a:t>
            </a:r>
            <a:r>
              <a:rPr lang="en-US" dirty="0"/>
              <a:t>what</a:t>
            </a:r>
            <a:r>
              <a:rPr lang="en-US" baseline="0" dirty="0"/>
              <a:t> </a:t>
            </a:r>
            <a:r>
              <a:rPr lang="en-US" dirty="0"/>
              <a:t>can</a:t>
            </a:r>
            <a:r>
              <a:rPr lang="en-US" baseline="0" dirty="0"/>
              <a:t> </a:t>
            </a:r>
            <a:r>
              <a:rPr lang="en-US" dirty="0"/>
              <a:t>be</a:t>
            </a:r>
            <a:r>
              <a:rPr lang="en-US" baseline="0" dirty="0"/>
              <a:t> </a:t>
            </a:r>
            <a:r>
              <a:rPr lang="en-US" dirty="0"/>
              <a:t>minimized</a:t>
            </a:r>
            <a:r>
              <a:rPr lang="en-US" baseline="0" dirty="0"/>
              <a:t> </a:t>
            </a:r>
            <a:r>
              <a:rPr lang="en-US" dirty="0"/>
              <a:t>or excluded.</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39</a:t>
            </a:fld>
            <a:endParaRPr lang="en-US"/>
          </a:p>
        </p:txBody>
      </p:sp>
    </p:spTree>
    <p:extLst>
      <p:ext uri="{BB962C8B-B14F-4D97-AF65-F5344CB8AC3E}">
        <p14:creationId xmlns:p14="http://schemas.microsoft.com/office/powerpoint/2010/main" val="174573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continue pointing out the learning objectives of this module. </a:t>
            </a:r>
          </a:p>
          <a:p>
            <a:endParaRPr lang="en-US" dirty="0"/>
          </a:p>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particular legal and ethical concerns when providing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the training needs</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describe different types of treatment and interventions for adolescents and families</a:t>
            </a:r>
          </a:p>
          <a:p>
            <a:pPr lvl="1">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a:t>
            </a:fld>
            <a:endParaRPr lang="en-US" dirty="0"/>
          </a:p>
        </p:txBody>
      </p:sp>
    </p:spTree>
    <p:extLst>
      <p:ext uri="{BB962C8B-B14F-4D97-AF65-F5344CB8AC3E}">
        <p14:creationId xmlns:p14="http://schemas.microsoft.com/office/powerpoint/2010/main" val="3313131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Change talk</a:t>
            </a:r>
            <a:r>
              <a:rPr lang="en-US" baseline="0" dirty="0"/>
              <a:t> </a:t>
            </a:r>
            <a:r>
              <a:rPr lang="en-US" dirty="0"/>
              <a:t>is</a:t>
            </a:r>
            <a:r>
              <a:rPr lang="en-US" baseline="0" dirty="0"/>
              <a:t> </a:t>
            </a:r>
            <a:r>
              <a:rPr lang="en-US" dirty="0"/>
              <a:t>defined</a:t>
            </a:r>
            <a:r>
              <a:rPr lang="en-US" baseline="0" dirty="0"/>
              <a:t> </a:t>
            </a:r>
            <a:r>
              <a:rPr lang="en-US" dirty="0"/>
              <a:t>as</a:t>
            </a:r>
            <a:r>
              <a:rPr lang="en-US" baseline="0" dirty="0"/>
              <a:t> </a:t>
            </a:r>
            <a:r>
              <a:rPr lang="en-US" dirty="0"/>
              <a:t>statements</a:t>
            </a:r>
            <a:r>
              <a:rPr lang="en-US" baseline="0" dirty="0"/>
              <a:t> </a:t>
            </a:r>
            <a:r>
              <a:rPr lang="en-US" dirty="0"/>
              <a:t>by</a:t>
            </a:r>
            <a:r>
              <a:rPr lang="en-US" baseline="0" dirty="0"/>
              <a:t> </a:t>
            </a:r>
            <a:r>
              <a:rPr lang="en-US" dirty="0"/>
              <a:t>the</a:t>
            </a:r>
            <a:r>
              <a:rPr lang="en-US" baseline="0" dirty="0"/>
              <a:t> </a:t>
            </a:r>
            <a:r>
              <a:rPr lang="en-US" dirty="0"/>
              <a:t>client</a:t>
            </a:r>
            <a:r>
              <a:rPr lang="en-US" baseline="0" dirty="0"/>
              <a:t> </a:t>
            </a:r>
            <a:r>
              <a:rPr lang="en-US" dirty="0"/>
              <a:t>revealing</a:t>
            </a:r>
            <a:r>
              <a:rPr lang="en-US" baseline="0" dirty="0"/>
              <a:t> </a:t>
            </a:r>
            <a:r>
              <a:rPr lang="en-US" dirty="0"/>
              <a:t>consideration</a:t>
            </a:r>
            <a:r>
              <a:rPr lang="en-US" baseline="0" dirty="0"/>
              <a:t> </a:t>
            </a:r>
            <a:r>
              <a:rPr lang="en-US" dirty="0"/>
              <a:t>of,</a:t>
            </a:r>
            <a:r>
              <a:rPr lang="en-US" baseline="0" dirty="0"/>
              <a:t> </a:t>
            </a:r>
            <a:r>
              <a:rPr lang="en-US" dirty="0"/>
              <a:t>motivation</a:t>
            </a:r>
            <a:r>
              <a:rPr lang="en-US" baseline="0" dirty="0"/>
              <a:t> </a:t>
            </a:r>
            <a:r>
              <a:rPr lang="en-US" dirty="0"/>
              <a:t>for,</a:t>
            </a:r>
            <a:r>
              <a:rPr lang="en-US" baseline="0" dirty="0"/>
              <a:t> </a:t>
            </a:r>
            <a:r>
              <a:rPr lang="en-US" dirty="0"/>
              <a:t>or commitment</a:t>
            </a:r>
            <a:r>
              <a:rPr lang="en-US" baseline="0" dirty="0"/>
              <a:t> </a:t>
            </a:r>
            <a:r>
              <a:rPr lang="en-US" dirty="0"/>
              <a:t>to</a:t>
            </a:r>
            <a:r>
              <a:rPr lang="en-US" baseline="0" dirty="0"/>
              <a:t> </a:t>
            </a:r>
            <a:r>
              <a:rPr lang="en-US" dirty="0"/>
              <a:t>change.</a:t>
            </a:r>
            <a:r>
              <a:rPr lang="en-US" baseline="0" dirty="0"/>
              <a:t> </a:t>
            </a:r>
            <a:r>
              <a:rPr lang="en-US" dirty="0"/>
              <a:t>In</a:t>
            </a:r>
            <a:r>
              <a:rPr lang="en-US" baseline="0" dirty="0"/>
              <a:t> </a:t>
            </a:r>
            <a:r>
              <a:rPr lang="en-US" dirty="0"/>
              <a:t>Motivational</a:t>
            </a:r>
            <a:r>
              <a:rPr lang="en-US" baseline="0" dirty="0"/>
              <a:t> </a:t>
            </a:r>
            <a:r>
              <a:rPr lang="en-US" dirty="0"/>
              <a:t>Interviewing,</a:t>
            </a:r>
            <a:r>
              <a:rPr lang="en-US" baseline="0" dirty="0"/>
              <a:t> </a:t>
            </a:r>
            <a:r>
              <a:rPr lang="en-US" dirty="0"/>
              <a:t>the</a:t>
            </a:r>
            <a:r>
              <a:rPr lang="en-US" baseline="0" dirty="0"/>
              <a:t> </a:t>
            </a:r>
            <a:r>
              <a:rPr lang="en-US" dirty="0"/>
              <a:t>therapist</a:t>
            </a:r>
            <a:r>
              <a:rPr lang="en-US" baseline="0" dirty="0"/>
              <a:t> </a:t>
            </a:r>
            <a:r>
              <a:rPr lang="en-US" dirty="0"/>
              <a:t>seeks</a:t>
            </a:r>
            <a:r>
              <a:rPr lang="en-US" baseline="0" dirty="0"/>
              <a:t> </a:t>
            </a:r>
            <a:r>
              <a:rPr lang="en-US" dirty="0"/>
              <a:t>to</a:t>
            </a:r>
            <a:r>
              <a:rPr lang="en-US" baseline="0" dirty="0"/>
              <a:t> </a:t>
            </a:r>
            <a:r>
              <a:rPr lang="en-US" dirty="0"/>
              <a:t>guide</a:t>
            </a:r>
            <a:r>
              <a:rPr lang="en-US" baseline="0" dirty="0"/>
              <a:t> </a:t>
            </a:r>
            <a:r>
              <a:rPr lang="en-US" dirty="0"/>
              <a:t>the client</a:t>
            </a:r>
            <a:r>
              <a:rPr lang="en-US" baseline="0" dirty="0"/>
              <a:t> </a:t>
            </a:r>
            <a:r>
              <a:rPr lang="en-US" dirty="0"/>
              <a:t>to expressions of change talk as the pathway to change. Research indicates a clear correlation between</a:t>
            </a:r>
            <a:r>
              <a:rPr lang="en-US" baseline="0" dirty="0"/>
              <a:t> </a:t>
            </a:r>
            <a:r>
              <a:rPr lang="en-US" dirty="0"/>
              <a:t>client</a:t>
            </a:r>
            <a:r>
              <a:rPr lang="en-US" baseline="0" dirty="0"/>
              <a:t> </a:t>
            </a:r>
            <a:r>
              <a:rPr lang="en-US" dirty="0"/>
              <a:t>statements about change and outcomes-client</a:t>
            </a:r>
            <a:r>
              <a:rPr lang="en-US" baseline="0" dirty="0"/>
              <a:t>-</a:t>
            </a:r>
            <a:r>
              <a:rPr lang="en-US" dirty="0"/>
              <a:t>reported levels of success in changing a behavior. The more someone talks about change, the more likely they are to change.</a:t>
            </a:r>
            <a:r>
              <a:rPr lang="en-US" baseline="0" dirty="0"/>
              <a:t> </a:t>
            </a:r>
            <a:r>
              <a:rPr lang="en-US" dirty="0"/>
              <a:t>Different</a:t>
            </a:r>
            <a:r>
              <a:rPr lang="en-US" baseline="0" dirty="0"/>
              <a:t> </a:t>
            </a:r>
            <a:r>
              <a:rPr lang="en-US" dirty="0"/>
              <a:t>types</a:t>
            </a:r>
            <a:r>
              <a:rPr lang="en-US" baseline="0" dirty="0"/>
              <a:t> </a:t>
            </a:r>
            <a:r>
              <a:rPr lang="en-US" dirty="0"/>
              <a:t>of</a:t>
            </a:r>
            <a:r>
              <a:rPr lang="en-US" baseline="0" dirty="0"/>
              <a:t> </a:t>
            </a:r>
            <a:r>
              <a:rPr lang="en-US" dirty="0"/>
              <a:t>change</a:t>
            </a:r>
            <a:r>
              <a:rPr lang="en-US" baseline="0" dirty="0"/>
              <a:t> t</a:t>
            </a:r>
            <a:r>
              <a:rPr lang="en-US" dirty="0"/>
              <a:t>alk</a:t>
            </a:r>
            <a:r>
              <a:rPr lang="en-US" baseline="0" dirty="0"/>
              <a:t> </a:t>
            </a:r>
            <a:r>
              <a:rPr lang="en-US" dirty="0"/>
              <a:t>can</a:t>
            </a:r>
            <a:r>
              <a:rPr lang="en-US" baseline="0" dirty="0"/>
              <a:t> </a:t>
            </a:r>
            <a:r>
              <a:rPr lang="en-US" dirty="0"/>
              <a:t>be</a:t>
            </a:r>
            <a:r>
              <a:rPr lang="en-US" baseline="0" dirty="0"/>
              <a:t> </a:t>
            </a:r>
            <a:r>
              <a:rPr lang="en-US" dirty="0"/>
              <a:t>described</a:t>
            </a:r>
            <a:r>
              <a:rPr lang="en-US" baseline="0" dirty="0"/>
              <a:t> </a:t>
            </a:r>
            <a:r>
              <a:rPr lang="en-US" dirty="0"/>
              <a:t>using the</a:t>
            </a:r>
            <a:r>
              <a:rPr lang="en-US" baseline="0" dirty="0"/>
              <a:t> </a:t>
            </a:r>
            <a:r>
              <a:rPr lang="en-US" dirty="0"/>
              <a:t>mnemonic</a:t>
            </a:r>
            <a:r>
              <a:rPr lang="en-US" baseline="0" dirty="0"/>
              <a:t> </a:t>
            </a:r>
            <a:r>
              <a:rPr lang="en-US" dirty="0"/>
              <a:t>DARN-CAT.</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40</a:t>
            </a:fld>
            <a:endParaRPr lang="en-US"/>
          </a:p>
        </p:txBody>
      </p:sp>
    </p:spTree>
    <p:extLst>
      <p:ext uri="{BB962C8B-B14F-4D97-AF65-F5344CB8AC3E}">
        <p14:creationId xmlns:p14="http://schemas.microsoft.com/office/powerpoint/2010/main" val="1637452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In addition to its effectiveness, motivational interviewing is beneficial in that it can easily be applied in a managed care setting, where issues of cost containment are of great concern.</a:t>
            </a:r>
          </a:p>
          <a:p>
            <a:pPr algn="just">
              <a:buFont typeface="Arial" panose="020B0604020202020204" pitchFamily="34" charset="0"/>
              <a:buChar char="•"/>
            </a:pPr>
            <a:r>
              <a:rPr lang="en-US" sz="1200" b="1" dirty="0">
                <a:solidFill>
                  <a:srgbClr val="000000"/>
                </a:solidFill>
                <a:latin typeface="Times New Roman" panose="02020603050405020304" pitchFamily="18" charset="0"/>
              </a:rPr>
              <a:t>Low cost</a:t>
            </a:r>
            <a:r>
              <a:rPr lang="en-US" sz="1200" dirty="0">
                <a:solidFill>
                  <a:srgbClr val="000000"/>
                </a:solidFill>
                <a:latin typeface="Times New Roman" panose="02020603050405020304" pitchFamily="18" charset="0"/>
              </a:rPr>
              <a:t>. Motivational interviewing was designed from the outset to be a brief intervention and is normally delivered in two to four outpatient sessions.</a:t>
            </a:r>
          </a:p>
          <a:p>
            <a:pPr algn="just">
              <a:buFont typeface="Arial" panose="020B0604020202020204" pitchFamily="34" charset="0"/>
              <a:buChar char="•"/>
            </a:pPr>
            <a:r>
              <a:rPr lang="en-US" sz="1200" b="1" dirty="0">
                <a:solidFill>
                  <a:srgbClr val="000000"/>
                </a:solidFill>
                <a:latin typeface="Times New Roman" panose="02020603050405020304" pitchFamily="18" charset="0"/>
              </a:rPr>
              <a:t> Efficacy</a:t>
            </a:r>
            <a:r>
              <a:rPr lang="en-US" sz="1200" dirty="0">
                <a:solidFill>
                  <a:srgbClr val="000000"/>
                </a:solidFill>
                <a:latin typeface="Times New Roman" panose="02020603050405020304" pitchFamily="18" charset="0"/>
              </a:rPr>
              <a:t>. There is strong evidence that motivational interviewing triggers change in high-risk lifestyle behaviors.</a:t>
            </a:r>
          </a:p>
          <a:p>
            <a:pPr algn="just">
              <a:buFont typeface="Arial" panose="020B0604020202020204" pitchFamily="34" charset="0"/>
              <a:buChar char="•"/>
            </a:pPr>
            <a:r>
              <a:rPr lang="en-US" sz="1200" b="1" dirty="0">
                <a:solidFill>
                  <a:srgbClr val="000000"/>
                </a:solidFill>
                <a:latin typeface="Times New Roman" panose="02020603050405020304" pitchFamily="18" charset="0"/>
              </a:rPr>
              <a:t> Effectiveness</a:t>
            </a:r>
            <a:r>
              <a:rPr lang="en-US" sz="1200" dirty="0">
                <a:solidFill>
                  <a:srgbClr val="000000"/>
                </a:solidFill>
                <a:latin typeface="Times New Roman" panose="02020603050405020304" pitchFamily="18" charset="0"/>
              </a:rPr>
              <a:t>. Large effects from brief motivational counseling have held up across a wide variety of real-life clinical settings.</a:t>
            </a:r>
          </a:p>
          <a:p>
            <a:pPr algn="just">
              <a:buFont typeface="Arial" panose="020B0604020202020204" pitchFamily="34" charset="0"/>
              <a:buChar char="•"/>
            </a:pPr>
            <a:r>
              <a:rPr lang="en-US" sz="1200" b="1" dirty="0">
                <a:solidFill>
                  <a:srgbClr val="000000"/>
                </a:solidFill>
                <a:latin typeface="Times New Roman" panose="02020603050405020304" pitchFamily="18" charset="0"/>
              </a:rPr>
              <a:t> Mobilizing client resources</a:t>
            </a:r>
            <a:r>
              <a:rPr lang="en-US" sz="1200" dirty="0">
                <a:solidFill>
                  <a:srgbClr val="000000"/>
                </a:solidFill>
                <a:latin typeface="Times New Roman" panose="02020603050405020304" pitchFamily="18" charset="0"/>
              </a:rPr>
              <a:t>. Motivational interviewing focuses on mobilizing the client's own resources for change.</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41</a:t>
            </a:fld>
            <a:endParaRPr lang="en-US"/>
          </a:p>
        </p:txBody>
      </p:sp>
    </p:spTree>
    <p:extLst>
      <p:ext uri="{BB962C8B-B14F-4D97-AF65-F5344CB8AC3E}">
        <p14:creationId xmlns:p14="http://schemas.microsoft.com/office/powerpoint/2010/main" val="1366440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buFont typeface="Arial" panose="020B0604020202020204" pitchFamily="34" charset="0"/>
              <a:buChar char="•"/>
            </a:pPr>
            <a:r>
              <a:rPr lang="en-US" sz="1200" b="1" dirty="0">
                <a:solidFill>
                  <a:srgbClr val="000000"/>
                </a:solidFill>
                <a:latin typeface="Times New Roman" panose="02020603050405020304" pitchFamily="18" charset="0"/>
              </a:rPr>
              <a:t>Compatibility with health care delivery</a:t>
            </a:r>
            <a:r>
              <a:rPr lang="en-US" sz="1200" dirty="0">
                <a:solidFill>
                  <a:srgbClr val="000000"/>
                </a:solidFill>
                <a:latin typeface="Times New Roman" panose="02020603050405020304" pitchFamily="18" charset="0"/>
              </a:rPr>
              <a:t>. Motivational interviewing does not assume a long-term client-therapist relationship. Even a single session has been found to invoke behavior change, and motivational interviewing can be delivered within the context of larger health care delivery systems.</a:t>
            </a:r>
          </a:p>
          <a:p>
            <a:pPr algn="just">
              <a:buFont typeface="Arial" panose="020B0604020202020204" pitchFamily="34" charset="0"/>
              <a:buChar char="•"/>
            </a:pPr>
            <a:r>
              <a:rPr lang="en-US" sz="1200" b="1" dirty="0">
                <a:solidFill>
                  <a:srgbClr val="000000"/>
                </a:solidFill>
                <a:latin typeface="Times New Roman" panose="02020603050405020304" pitchFamily="18" charset="0"/>
              </a:rPr>
              <a:t>Emphasizing client motivation</a:t>
            </a:r>
            <a:r>
              <a:rPr lang="en-US" sz="1200" dirty="0">
                <a:solidFill>
                  <a:srgbClr val="000000"/>
                </a:solidFill>
                <a:latin typeface="Times New Roman" panose="02020603050405020304" pitchFamily="18" charset="0"/>
              </a:rPr>
              <a:t>. Client motivation is a strong predictor of change, and this approach puts primary emphasis on first building client motivation for change. Thus, even if clients do not stay for a long course of treatment (as is often the case with substance abuse), they have been given something that is likely to help them within the first few sessions.</a:t>
            </a:r>
          </a:p>
          <a:p>
            <a:pPr algn="just">
              <a:buFont typeface="Arial" panose="020B0604020202020204" pitchFamily="34" charset="0"/>
              <a:buChar char="•"/>
            </a:pPr>
            <a:r>
              <a:rPr lang="en-US" sz="1200" b="1" dirty="0">
                <a:solidFill>
                  <a:srgbClr val="000000"/>
                </a:solidFill>
                <a:latin typeface="Times New Roman" panose="02020603050405020304" pitchFamily="18" charset="0"/>
              </a:rPr>
              <a:t>Enhancing adherence</a:t>
            </a:r>
            <a:r>
              <a:rPr lang="en-US" sz="1200" dirty="0">
                <a:solidFill>
                  <a:srgbClr val="000000"/>
                </a:solidFill>
                <a:latin typeface="Times New Roman" panose="02020603050405020304" pitchFamily="18" charset="0"/>
              </a:rPr>
              <a:t>. Motivational interviewing is also a sensible prelude to other health care interventions b</a:t>
            </a:r>
            <a:r>
              <a:rPr lang="en-US" dirty="0">
                <a:solidFill>
                  <a:srgbClr val="000000"/>
                </a:solidFill>
                <a:latin typeface="Times New Roman" panose="02020603050405020304" pitchFamily="18" charset="0"/>
              </a:rPr>
              <a:t>ecause it has been shown to increase adherence, which in turn improves treatment outcomes.</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42</a:t>
            </a:fld>
            <a:endParaRPr lang="en-US"/>
          </a:p>
        </p:txBody>
      </p:sp>
    </p:spTree>
    <p:extLst>
      <p:ext uri="{BB962C8B-B14F-4D97-AF65-F5344CB8AC3E}">
        <p14:creationId xmlns:p14="http://schemas.microsoft.com/office/powerpoint/2010/main" val="6127977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Instructions: Use the following script to practice motivational interviewing with another person. </a:t>
            </a:r>
          </a:p>
          <a:p>
            <a:r>
              <a:rPr lang="en-US" dirty="0"/>
              <a:t>The setting: You are meeting a new member at the gym. Once you find out their goal, we will skip getting to know your client and focus on the questions gearing towards motivating your client to change. Your job with motivational interviewing is to ask questions, listen with empathy, and use affirmations, reflections, and summaries to let your client know that you understand them.</a:t>
            </a:r>
          </a:p>
          <a:p>
            <a:r>
              <a:rPr lang="en-US" dirty="0"/>
              <a:t>Motivational Interviewing to see how it is done. Core Skills: O: Open-Ended Questions, A: Affirmations, R: Reflections, S: Summary</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43</a:t>
            </a:fld>
            <a:endParaRPr lang="en-US"/>
          </a:p>
        </p:txBody>
      </p:sp>
    </p:spTree>
    <p:extLst>
      <p:ext uri="{BB962C8B-B14F-4D97-AF65-F5344CB8AC3E}">
        <p14:creationId xmlns:p14="http://schemas.microsoft.com/office/powerpoint/2010/main" val="79021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explain that CBT is a model that is aimed at developing concrete skills that would impact directly on AOD use.  It is based on both “talk therapy,” in other words, making connections between thoughts and behaviors, while modeling positive alternatives. </a:t>
            </a:r>
          </a:p>
          <a:p>
            <a:r>
              <a:rPr lang="en-US" altLang="es-ES_tradnl" dirty="0"/>
              <a:t>It provides valuable tools to help people gain initial abstinence, or to reduce AOD use, as well as to maintain behavior change.  It examines related factors to the risky behaviors and works to draw the lines between thought patterns and risk</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44</a:t>
            </a:fld>
            <a:endParaRPr lang="en-US"/>
          </a:p>
        </p:txBody>
      </p:sp>
    </p:spTree>
    <p:extLst>
      <p:ext uri="{BB962C8B-B14F-4D97-AF65-F5344CB8AC3E}">
        <p14:creationId xmlns:p14="http://schemas.microsoft.com/office/powerpoint/2010/main" val="2541765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reiterate that CBT really is grounded in skill development.  Sessions are comprised of assessments of the relationships between thoughts and behaviors, then modeling and practicing alternatives to stop the thought patterns from triggering the behavior</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45</a:t>
            </a:fld>
            <a:endParaRPr lang="en-US"/>
          </a:p>
        </p:txBody>
      </p:sp>
    </p:spTree>
    <p:extLst>
      <p:ext uri="{BB962C8B-B14F-4D97-AF65-F5344CB8AC3E}">
        <p14:creationId xmlns:p14="http://schemas.microsoft.com/office/powerpoint/2010/main" val="6838600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will note that CBT does not require extensive, lengthy interventions, and therefore is well-suited to the limited resources of many AOD treatment programs.  It is very structured and immediate, so that the behaviors are addressed directly, while the thought patterns are examined.  There is no need to arrive at full understanding prior to change, but rather change takes place parallel to the exploration of the relationships between thoughts and behaviors.  Additionally, CBT is a technique that can be incorporated into other interventions, such as pharmacotherapy.</a:t>
            </a:r>
          </a:p>
          <a:p>
            <a:endParaRPr lang="en-US" altLang="es-ES_tradnl" dirty="0"/>
          </a:p>
          <a:p>
            <a:endParaRPr lang="en-US" altLang="es-ES_tradnl" dirty="0"/>
          </a:p>
          <a:p>
            <a:pPr algn="just">
              <a:spcBef>
                <a:spcPct val="0"/>
              </a:spcBef>
              <a:buFont typeface="Wingdings" panose="05000000000000000000" pitchFamily="2" charset="2"/>
              <a:buChar char="§"/>
            </a:pPr>
            <a:r>
              <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rPr>
              <a:t>CBT is a counseling-teaching approach well-suited to the resource capabilities of most clinical programs</a:t>
            </a:r>
          </a:p>
          <a:p>
            <a:pPr algn="just">
              <a:spcBef>
                <a:spcPct val="0"/>
              </a:spcBef>
              <a:buFont typeface="Wingdings" panose="05000000000000000000" pitchFamily="2" charset="2"/>
              <a:buChar char="§"/>
            </a:pPr>
            <a:r>
              <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rPr>
              <a:t>CBT is structured, goal-oriented, and focused on the immediate problems faced by substance misusers entering treatment who are struggling to control their use</a:t>
            </a:r>
          </a:p>
          <a:p>
            <a:pPr algn="just">
              <a:spcBef>
                <a:spcPct val="0"/>
              </a:spcBef>
              <a:buFont typeface="Wingdings" panose="05000000000000000000" pitchFamily="2" charset="2"/>
              <a:buChar char="§"/>
            </a:pPr>
            <a:r>
              <a:rPr lang="en-US" altLang="es-ES_tradnl" sz="1200" dirty="0">
                <a:latin typeface="Times New Roman" panose="02020603050405020304" pitchFamily="18" charset="0"/>
                <a:ea typeface="Arial Narrow" panose="020B0606020202030204" pitchFamily="34" charset="0"/>
                <a:cs typeface="Times New Roman" panose="02020603050405020304" pitchFamily="18" charset="0"/>
              </a:rPr>
              <a:t>CBT is compatible with a range of other treatments the client may receive, such as pharmacotherapy</a:t>
            </a:r>
          </a:p>
          <a:p>
            <a:endParaRPr lang="en-US" altLang="es-ES_tradnl" dirty="0"/>
          </a:p>
          <a:p>
            <a:endParaRPr lang="en-US" altLang="es-ES_tradnl"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46</a:t>
            </a:fld>
            <a:endParaRPr lang="en-US"/>
          </a:p>
        </p:txBody>
      </p:sp>
    </p:spTree>
    <p:extLst>
      <p:ext uri="{BB962C8B-B14F-4D97-AF65-F5344CB8AC3E}">
        <p14:creationId xmlns:p14="http://schemas.microsoft.com/office/powerpoint/2010/main" val="9034196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n-US" dirty="0"/>
              <a:t>There are some basic techniques that comprise a CBT intervention.  The trainer should present the techniques and explain each one.</a:t>
            </a:r>
          </a:p>
          <a:p>
            <a:endParaRPr lang="en-US" altLang="en-US" dirty="0"/>
          </a:p>
          <a:p>
            <a:pPr marL="171450" indent="-171450">
              <a:buFont typeface="Arial" panose="020B0604020202020204" pitchFamily="34" charset="0"/>
              <a:buChar char="•"/>
            </a:pPr>
            <a:r>
              <a:rPr lang="en-US" altLang="en-US" dirty="0"/>
              <a:t>Exploration of the positive and negative consequences of AOD use – This technique is aimed at assisting the patient in making connections between the behavior and the consequences.</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Self-monitoring to recognize cravings and situations that might increase risk of use – The patient learns to self-monitor and be more conscious of the thought patterns that lead to AOD use.</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Development of strategies for coping with cravings and high-risk situations – Concrete skills are learned and practiced confronting the thought patterns and cope with them in more adaptive manners.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47</a:t>
            </a:fld>
            <a:endParaRPr lang="en-US"/>
          </a:p>
        </p:txBody>
      </p:sp>
    </p:spTree>
    <p:extLst>
      <p:ext uri="{BB962C8B-B14F-4D97-AF65-F5344CB8AC3E}">
        <p14:creationId xmlns:p14="http://schemas.microsoft.com/office/powerpoint/2010/main" val="699331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a:t>
            </a:r>
            <a:r>
              <a:rPr lang="en-US" baseline="0" dirty="0"/>
              <a:t> will discuss the clinician’s role: </a:t>
            </a:r>
          </a:p>
          <a:p>
            <a:endParaRPr lang="en-US" dirty="0"/>
          </a:p>
          <a:p>
            <a:pPr marL="171450" indent="-171450">
              <a:buFont typeface="Arial" panose="020B0604020202020204" pitchFamily="34" charset="0"/>
              <a:buChar char="•"/>
            </a:pPr>
            <a:r>
              <a:rPr lang="en-US" dirty="0"/>
              <a:t>The need of the client to discuss issues in his or her life that are important. </a:t>
            </a:r>
          </a:p>
          <a:p>
            <a:pPr marL="171450" indent="-171450">
              <a:buFont typeface="Arial" panose="020B0604020202020204" pitchFamily="34" charset="0"/>
              <a:buChar char="•"/>
            </a:pPr>
            <a:r>
              <a:rPr lang="en-US" dirty="0"/>
              <a:t>The need of the clinician to teach new material and review homework.</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48</a:t>
            </a:fld>
            <a:endParaRPr lang="en-US"/>
          </a:p>
        </p:txBody>
      </p:sp>
    </p:spTree>
    <p:extLst>
      <p:ext uri="{BB962C8B-B14F-4D97-AF65-F5344CB8AC3E}">
        <p14:creationId xmlns:p14="http://schemas.microsoft.com/office/powerpoint/2010/main" val="1664381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a:t>
            </a:r>
            <a:r>
              <a:rPr lang="en-US" baseline="0" dirty="0"/>
              <a:t> will discuss the clinician’s role: </a:t>
            </a:r>
          </a:p>
          <a:p>
            <a:endParaRPr lang="en-US" dirty="0"/>
          </a:p>
          <a:p>
            <a:r>
              <a:rPr lang="en-US" dirty="0"/>
              <a:t>The clinician is one of the most important sources of positive reinforcement for the sources of positive reinforcement for the client during treatment.  It is essential for the clinician to maintain a non - judgmental and non -critical stance</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49</a:t>
            </a:fld>
            <a:endParaRPr lang="en-US"/>
          </a:p>
        </p:txBody>
      </p:sp>
    </p:spTree>
    <p:extLst>
      <p:ext uri="{BB962C8B-B14F-4D97-AF65-F5344CB8AC3E}">
        <p14:creationId xmlns:p14="http://schemas.microsoft.com/office/powerpoint/2010/main" val="106866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 will continue pointing out the learning objectives of this module. </a:t>
            </a:r>
          </a:p>
          <a:p>
            <a:endParaRPr lang="en-US" dirty="0"/>
          </a:p>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To u</a:t>
            </a: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nderstand the role of family therapy in the treatment of adolescents.</a:t>
            </a:r>
          </a:p>
          <a:p>
            <a:pPr lvl="1"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 To describe general impact of drugs use on families.</a:t>
            </a:r>
            <a:endParaRPr lang="es-ES" sz="42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s-ES" sz="4200" dirty="0">
                <a:latin typeface="Times New Roman" panose="02020603050405020304" pitchFamily="18" charset="0"/>
                <a:cs typeface="Times New Roman" panose="02020603050405020304" pitchFamily="18" charset="0"/>
              </a:rPr>
              <a:t> </a:t>
            </a:r>
            <a:r>
              <a:rPr lang="en-US" sz="4200" dirty="0">
                <a:latin typeface="Times New Roman" panose="02020603050405020304" pitchFamily="18" charset="0"/>
                <a:cs typeface="Times New Roman" panose="02020603050405020304" pitchFamily="18" charset="0"/>
              </a:rPr>
              <a:t>To</a:t>
            </a:r>
            <a:r>
              <a:rPr lang="es-ES" sz="4200" dirty="0">
                <a:latin typeface="Times New Roman" panose="02020603050405020304" pitchFamily="18" charset="0"/>
                <a:cs typeface="Times New Roman" panose="02020603050405020304" pitchFamily="18" charset="0"/>
              </a:rPr>
              <a:t> describe </a:t>
            </a:r>
            <a:r>
              <a:rPr lang="en-US" sz="4200" dirty="0">
                <a:latin typeface="Times New Roman" panose="02020603050405020304" pitchFamily="18" charset="0"/>
                <a:cs typeface="Times New Roman" panose="02020603050405020304" pitchFamily="18" charset="0"/>
              </a:rPr>
              <a:t>family</a:t>
            </a:r>
            <a:r>
              <a:rPr lang="es-ES" sz="4200" dirty="0">
                <a:latin typeface="Times New Roman" panose="02020603050405020304" pitchFamily="18" charset="0"/>
                <a:cs typeface="Times New Roman" panose="02020603050405020304" pitchFamily="18" charset="0"/>
              </a:rPr>
              <a:t> roles and rules</a:t>
            </a:r>
          </a:p>
          <a:p>
            <a:pPr lvl="1" algn="just">
              <a:buFont typeface="Arial" panose="020B0604020202020204" pitchFamily="34" charset="0"/>
              <a:buChar char="•"/>
            </a:pPr>
            <a:r>
              <a:rPr lang="es-ES" sz="4200" dirty="0">
                <a:latin typeface="Times New Roman" panose="02020603050405020304" pitchFamily="18" charset="0"/>
                <a:cs typeface="Times New Roman" panose="02020603050405020304" pitchFamily="18" charset="0"/>
              </a:rPr>
              <a:t> To explain </a:t>
            </a:r>
            <a:r>
              <a:rPr lang="en-US" sz="4200" dirty="0">
                <a:latin typeface="Times New Roman" panose="02020603050405020304" pitchFamily="18" charset="0"/>
                <a:cs typeface="Times New Roman" panose="02020603050405020304" pitchFamily="18" charset="0"/>
              </a:rPr>
              <a:t>level of involvement </a:t>
            </a:r>
            <a:r>
              <a:rPr lang="en-US" sz="3900" dirty="0">
                <a:latin typeface="Times New Roman" panose="02020603050405020304" pitchFamily="18" charset="0"/>
                <a:cs typeface="Times New Roman" panose="02020603050405020304" pitchFamily="18" charset="0"/>
              </a:rPr>
              <a:t>of families in adolescentsˈ treatment</a:t>
            </a:r>
            <a:endParaRPr lang="es-ES" sz="3900" dirty="0">
              <a:latin typeface="Times New Roman" panose="02020603050405020304" pitchFamily="18"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a:t>
            </a:fld>
            <a:endParaRPr lang="en-US"/>
          </a:p>
        </p:txBody>
      </p:sp>
    </p:spTree>
    <p:extLst>
      <p:ext uri="{BB962C8B-B14F-4D97-AF65-F5344CB8AC3E}">
        <p14:creationId xmlns:p14="http://schemas.microsoft.com/office/powerpoint/2010/main" val="2928867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a:t>
            </a:r>
            <a:r>
              <a:rPr lang="en-US" baseline="0" dirty="0"/>
              <a:t> has to explain about the clinician`s role</a:t>
            </a:r>
          </a:p>
          <a:p>
            <a:r>
              <a:rPr lang="en-US" dirty="0"/>
              <a:t>To teach the client and coach her or him towards learning new skills for behavioral change and self-control.</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50</a:t>
            </a:fld>
            <a:endParaRPr lang="en-US"/>
          </a:p>
        </p:txBody>
      </p:sp>
    </p:spTree>
    <p:extLst>
      <p:ext uri="{BB962C8B-B14F-4D97-AF65-F5344CB8AC3E}">
        <p14:creationId xmlns:p14="http://schemas.microsoft.com/office/powerpoint/2010/main" val="2868774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summarize CBT, stressing the following points:</a:t>
            </a:r>
          </a:p>
          <a:p>
            <a:pPr eaLnBrk="1" hangingPunct="1">
              <a:buFontTx/>
              <a:buChar char="•"/>
            </a:pPr>
            <a:r>
              <a:rPr lang="en-US" altLang="es-ES_tradnl" dirty="0"/>
              <a:t>CBT techniques to stop drug use must be accompanied by instructions and encouragement to begin some new alternative activities.</a:t>
            </a:r>
          </a:p>
          <a:p>
            <a:pPr eaLnBrk="1" hangingPunct="1">
              <a:buFontTx/>
              <a:buChar char="•"/>
            </a:pPr>
            <a:r>
              <a:rPr lang="en-US" altLang="es-ES_tradnl" dirty="0"/>
              <a:t> Many clients have poor or non-existent repertoires of drug-free activities.</a:t>
            </a:r>
          </a:p>
          <a:p>
            <a:pPr eaLnBrk="1" hangingPunct="1">
              <a:buFontTx/>
              <a:buChar char="•"/>
            </a:pPr>
            <a:r>
              <a:rPr lang="en-US" altLang="es-ES_tradnl" dirty="0"/>
              <a:t> Efforts to “shape and reinforce” attempts to try new behaviors or return to previous non-drug- related behavior is part of CBT.</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51</a:t>
            </a:fld>
            <a:endParaRPr lang="en-US"/>
          </a:p>
        </p:txBody>
      </p:sp>
    </p:spTree>
    <p:extLst>
      <p:ext uri="{BB962C8B-B14F-4D97-AF65-F5344CB8AC3E}">
        <p14:creationId xmlns:p14="http://schemas.microsoft.com/office/powerpoint/2010/main" val="24680135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an example of how to use CBT. </a:t>
            </a:r>
          </a:p>
          <a:p>
            <a:endParaRPr lang="en-US" dirty="0"/>
          </a:p>
          <a:p>
            <a:r>
              <a:rPr lang="en-US" dirty="0"/>
              <a:t>Trigger: What sets me to use? The clinician explores with the client specific triggers; places, people, or situations. For example; hanging out with peers who influence them, going out to a party where alcohol will be present. </a:t>
            </a:r>
          </a:p>
          <a:p>
            <a:endParaRPr lang="en-US" dirty="0"/>
          </a:p>
          <a:p>
            <a:r>
              <a:rPr lang="en-US" dirty="0"/>
              <a:t>Thoughts and feelings: What was I thinking? What was I feeling? Explore with the client their thoughts and feelings related to their trigger. For example; feeling bored, angry, upset, sad, anxious or happy. Also their thoughts; “My friends aren’t going to like me if I don’t go”, “I’m bored”, “I can control it, not a big deal”.</a:t>
            </a:r>
          </a:p>
          <a:p>
            <a:endParaRPr lang="en-US" dirty="0"/>
          </a:p>
          <a:p>
            <a:r>
              <a:rPr lang="en-US" dirty="0"/>
              <a:t>Behavior: Explore with the client a situation where they ended up using alcohol and go through the exercise, and also a situation where the client did not use alcohol and go through this exercise as well. Help the client become aware of internal motivators. </a:t>
            </a:r>
          </a:p>
          <a:p>
            <a:endParaRPr lang="en-US" dirty="0"/>
          </a:p>
          <a:p>
            <a:r>
              <a:rPr lang="en-US" dirty="0"/>
              <a:t>Positive and negative consequences are explored in situations where the client used substances or not. It is important to find the motivating factors and reinforcing factors. </a:t>
            </a:r>
          </a:p>
        </p:txBody>
      </p:sp>
      <p:sp>
        <p:nvSpPr>
          <p:cNvPr id="4" name="Slide Number Placeholder 3"/>
          <p:cNvSpPr>
            <a:spLocks noGrp="1"/>
          </p:cNvSpPr>
          <p:nvPr>
            <p:ph type="sldNum" sz="quarter" idx="5"/>
          </p:nvPr>
        </p:nvSpPr>
        <p:spPr/>
        <p:txBody>
          <a:bodyPr/>
          <a:lstStyle/>
          <a:p>
            <a:fld id="{4951DF72-1442-453F-9092-65FAF5C01444}" type="slidenum">
              <a:rPr lang="en-US" smtClean="0"/>
              <a:t>52</a:t>
            </a:fld>
            <a:endParaRPr lang="en-US"/>
          </a:p>
        </p:txBody>
      </p:sp>
    </p:spTree>
    <p:extLst>
      <p:ext uri="{BB962C8B-B14F-4D97-AF65-F5344CB8AC3E}">
        <p14:creationId xmlns:p14="http://schemas.microsoft.com/office/powerpoint/2010/main" val="3162254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direct the group to their appendix documents where they will find the thought sheet.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ask participants to partner again to practice asking the questions in the tool. Remind the audience to incorporate trauma-informed skills when practicing. Ask participants to be creative and think of some of their current clients to impersonate when practicing the exercise. </a:t>
            </a:r>
          </a:p>
          <a:p>
            <a:endParaRPr lang="en-US" dirty="0"/>
          </a:p>
          <a:p>
            <a:r>
              <a:rPr lang="en-US" dirty="0"/>
              <a:t>After the exercise the trainer will engage the group to discuss how it felt to conduct this role play exercise. Ask the audience if anything came up for them during the time they were interviewing or playing the interviewee. The trainer can also ask the audience if they noticed any trauma-informed skills utilized during this practice.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53</a:t>
            </a:fld>
            <a:endParaRPr lang="en-US"/>
          </a:p>
        </p:txBody>
      </p:sp>
    </p:spTree>
    <p:extLst>
      <p:ext uri="{BB962C8B-B14F-4D97-AF65-F5344CB8AC3E}">
        <p14:creationId xmlns:p14="http://schemas.microsoft.com/office/powerpoint/2010/main" val="2722540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Trauma-focused cognitive behavioral therapy (TF-CBT) for children and parents is an evidence based treatment approach for traumatized children. Evaluation of TF-CBT includes several randomized controlled trials, effectiveness studies and ongoing studies for children experiencing sexual abuse, domestic violence, traumatic grief, terrorism, disasters and multiple traumas. </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54</a:t>
            </a:fld>
            <a:endParaRPr lang="en-US"/>
          </a:p>
        </p:txBody>
      </p:sp>
    </p:spTree>
    <p:extLst>
      <p:ext uri="{BB962C8B-B14F-4D97-AF65-F5344CB8AC3E}">
        <p14:creationId xmlns:p14="http://schemas.microsoft.com/office/powerpoint/2010/main" val="394506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model of TF-CBT described here is a flexible, components based model that provides children and parents with stress management skills prior to encouraging direct discussion and processing of children's traumatic experiences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55</a:t>
            </a:fld>
            <a:endParaRPr lang="en-US"/>
          </a:p>
        </p:txBody>
      </p:sp>
    </p:spTree>
    <p:extLst>
      <p:ext uri="{BB962C8B-B14F-4D97-AF65-F5344CB8AC3E}">
        <p14:creationId xmlns:p14="http://schemas.microsoft.com/office/powerpoint/2010/main" val="37310449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TF-CBT components are </a:t>
            </a:r>
            <a:r>
              <a:rPr lang="en-US" dirty="0" err="1"/>
              <a:t>summarised</a:t>
            </a:r>
            <a:r>
              <a:rPr lang="en-US" dirty="0"/>
              <a:t> by the acronym PRACTICE: </a:t>
            </a:r>
            <a:r>
              <a:rPr lang="en-US" dirty="0" err="1"/>
              <a:t>Psychoeducation</a:t>
            </a:r>
            <a:r>
              <a:rPr lang="en-US" dirty="0"/>
              <a:t>, Parenting skills, Relaxation skills, Affective modulation skills, Cognitive coping skills, Trauma narrative and cognitive processing of the traumatic event(s), In vivo mastery of trauma reminders, Conjoint child-parent sessions, and Enhancing safety and future developmental trajectory. </a:t>
            </a:r>
          </a:p>
          <a:p>
            <a:r>
              <a:rPr lang="en-US" dirty="0"/>
              <a:t>Currently this model of TF-CBT is being adapted and implemented both within the USA and internationally.</a:t>
            </a:r>
          </a:p>
          <a:p>
            <a:endParaRPr lang="en-US" dirty="0"/>
          </a:p>
          <a:p>
            <a:r>
              <a:rPr lang="en-US" dirty="0"/>
              <a:t>The TF-CBT has 10 steps</a:t>
            </a:r>
            <a:r>
              <a:rPr lang="en-US" baseline="0" dirty="0"/>
              <a:t> to work</a:t>
            </a:r>
          </a:p>
          <a:p>
            <a:r>
              <a:rPr lang="en-US" baseline="0" dirty="0"/>
              <a:t>1: Rapport</a:t>
            </a:r>
          </a:p>
          <a:p>
            <a:r>
              <a:rPr lang="en-US" baseline="0" dirty="0"/>
              <a:t>2: </a:t>
            </a:r>
            <a:r>
              <a:rPr lang="en-US" baseline="0" dirty="0" err="1"/>
              <a:t>Psycheducation</a:t>
            </a:r>
            <a:endParaRPr lang="en-US" baseline="0" dirty="0"/>
          </a:p>
          <a:p>
            <a:r>
              <a:rPr lang="en-US" baseline="0" dirty="0"/>
              <a:t>3: Parenting skills</a:t>
            </a:r>
          </a:p>
          <a:p>
            <a:r>
              <a:rPr lang="en-US" baseline="0" dirty="0"/>
              <a:t>4: Relaxing</a:t>
            </a:r>
          </a:p>
          <a:p>
            <a:r>
              <a:rPr lang="en-US" baseline="0" dirty="0"/>
              <a:t>5: Feeling </a:t>
            </a:r>
          </a:p>
          <a:p>
            <a:r>
              <a:rPr lang="en-US" baseline="0" dirty="0"/>
              <a:t>6: Thoughts</a:t>
            </a:r>
          </a:p>
          <a:p>
            <a:r>
              <a:rPr lang="en-US" baseline="0" dirty="0"/>
              <a:t>7: Trauma Narrative</a:t>
            </a:r>
          </a:p>
          <a:p>
            <a:r>
              <a:rPr lang="en-US" baseline="0" dirty="0"/>
              <a:t>8: Evaluating</a:t>
            </a:r>
          </a:p>
          <a:p>
            <a:r>
              <a:rPr lang="en-US" baseline="0" dirty="0"/>
              <a:t>9: Sharing</a:t>
            </a:r>
            <a:endParaRPr lang="en-US" dirty="0"/>
          </a:p>
          <a:p>
            <a:r>
              <a:rPr lang="en-US" dirty="0"/>
              <a:t>10: Living</a:t>
            </a:r>
          </a:p>
          <a:p>
            <a:r>
              <a:rPr lang="en-US" dirty="0"/>
              <a:t>Each TF-CBT component includes graded exposure to the </a:t>
            </a:r>
            <a:r>
              <a:rPr lang="en-US" dirty="0" err="1"/>
              <a:t>childs</a:t>
            </a:r>
            <a:r>
              <a:rPr lang="en-US" dirty="0"/>
              <a:t> traumatic experience; the intensity of the exposure incrementally increases as the child and parent systematically move through the hierarchy.</a:t>
            </a:r>
          </a:p>
          <a:p>
            <a:endParaRPr lang="en-US" dirty="0"/>
          </a:p>
          <a:p>
            <a:r>
              <a:rPr lang="en-US" dirty="0"/>
              <a:t>More information appendix</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56</a:t>
            </a:fld>
            <a:endParaRPr lang="en-US"/>
          </a:p>
        </p:txBody>
      </p:sp>
    </p:spTree>
    <p:extLst>
      <p:ext uri="{BB962C8B-B14F-4D97-AF65-F5344CB8AC3E}">
        <p14:creationId xmlns:p14="http://schemas.microsoft.com/office/powerpoint/2010/main" val="627225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TF-CBT has demonstrated effectiveness in a variety of environments (e.g., clinical settings, foster care, schools, in-home), with children and families from diverse cultural backgrounds, and for individuals experiencing different trauma types (e.g., physical or sexual abuse, domestic violence, disaster, traumatic grief), including multiple trauma types or exposures (Cohen &amp; </a:t>
            </a:r>
            <a:r>
              <a:rPr lang="en-US" dirty="0" err="1"/>
              <a:t>Mannarino</a:t>
            </a:r>
            <a:r>
              <a:rPr lang="en-US" dirty="0"/>
              <a:t>, 2015). </a:t>
            </a:r>
          </a:p>
          <a:p>
            <a:endParaRPr lang="en-US" dirty="0"/>
          </a:p>
          <a:p>
            <a:r>
              <a:rPr lang="en-US" dirty="0"/>
              <a:t>TF-CBT combines elements drawn from multiple approaches and theories:  </a:t>
            </a:r>
          </a:p>
          <a:p>
            <a:r>
              <a:rPr lang="en-US" dirty="0"/>
              <a:t>Cognitive therapy, which aims to change behavior by addressing a person’s thoughts or perceptions, particularly those thinking patterns that create distorted or unhelpful views </a:t>
            </a:r>
          </a:p>
          <a:p>
            <a:r>
              <a:rPr lang="en-US" dirty="0"/>
              <a:t>  Behavioral therapy, which focuses on modifying habitual responses (e.g., anger, fear) to </a:t>
            </a:r>
            <a:r>
              <a:rPr lang="en-US" dirty="0" err="1"/>
              <a:t>nondangerous</a:t>
            </a:r>
            <a:r>
              <a:rPr lang="en-US" dirty="0"/>
              <a:t> situations or stimuli </a:t>
            </a:r>
          </a:p>
          <a:p>
            <a:r>
              <a:rPr lang="en-US" dirty="0"/>
              <a:t>  Family therapy, which examines patterns of interactions among family members to identify and alleviate problems </a:t>
            </a:r>
          </a:p>
          <a:p>
            <a:r>
              <a:rPr lang="en-US" dirty="0"/>
              <a:t>  Attachment theory, which emphasizes the importance of the parent-child relationship</a:t>
            </a:r>
          </a:p>
          <a:p>
            <a:r>
              <a:rPr lang="en-US" dirty="0"/>
              <a:t> </a:t>
            </a:r>
            <a:r>
              <a:rPr lang="en-US" baseline="0" dirty="0"/>
              <a:t> </a:t>
            </a:r>
            <a:r>
              <a:rPr lang="en-US" dirty="0"/>
              <a:t>Developmental neurobiology, which provides insight on the developing brain during childhood</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57</a:t>
            </a:fld>
            <a:endParaRPr lang="en-US"/>
          </a:p>
        </p:txBody>
      </p:sp>
    </p:spTree>
    <p:extLst>
      <p:ext uri="{BB962C8B-B14F-4D97-AF65-F5344CB8AC3E}">
        <p14:creationId xmlns:p14="http://schemas.microsoft.com/office/powerpoint/2010/main" val="7131132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t>The trainer can</a:t>
            </a:r>
            <a:r>
              <a:rPr lang="en-US" sz="1200" baseline="0" dirty="0"/>
              <a:t> explain the goals for this step</a:t>
            </a:r>
            <a:endParaRPr lang="en-US" sz="1200" dirty="0"/>
          </a:p>
          <a:p>
            <a:r>
              <a:rPr lang="en-US" dirty="0"/>
              <a:t>DEVELOP a therapeutic relationship of safety, rapport and trust (U</a:t>
            </a:r>
          </a:p>
          <a:p>
            <a:r>
              <a:rPr lang="en-US" dirty="0"/>
              <a:t>Explain what counseling is/isn’t * Clarify expectations * Inform about consent/client rights * Provide a brief overview of TF-CBT * Emphasize the importance of communicating if uncomfortable, confused, angry,…</a:t>
            </a:r>
            <a:r>
              <a:rPr lang="en-US" dirty="0" err="1"/>
              <a:t>tilize</a:t>
            </a:r>
            <a:r>
              <a:rPr lang="en-US" dirty="0"/>
              <a:t> a variety of activities, games and questions.)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58</a:t>
            </a:fld>
            <a:endParaRPr lang="en-US"/>
          </a:p>
        </p:txBody>
      </p:sp>
    </p:spTree>
    <p:extLst>
      <p:ext uri="{BB962C8B-B14F-4D97-AF65-F5344CB8AC3E}">
        <p14:creationId xmlns:p14="http://schemas.microsoft.com/office/powerpoint/2010/main" val="821432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To provide accurate information to the client about abuse and trauma (and other pertinent topics) that will normalize and validate feelings and reactions and provide a helpful foundational understanding.</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59</a:t>
            </a:fld>
            <a:endParaRPr lang="en-US"/>
          </a:p>
        </p:txBody>
      </p:sp>
    </p:spTree>
    <p:extLst>
      <p:ext uri="{BB962C8B-B14F-4D97-AF65-F5344CB8AC3E}">
        <p14:creationId xmlns:p14="http://schemas.microsoft.com/office/powerpoint/2010/main" val="302298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review the following points from these next slides, addressing basic principles of adolescent AOD use.</a:t>
            </a:r>
          </a:p>
          <a:p>
            <a:endParaRPr lang="en-US" altLang="es-ES_tradnl" dirty="0"/>
          </a:p>
          <a:p>
            <a:r>
              <a:rPr lang="en-US" altLang="es-ES_tradnl" b="1" dirty="0"/>
              <a:t>Adolescent substance use needs to be identified and addressed as soon as possible.</a:t>
            </a:r>
            <a:r>
              <a:rPr lang="en-US" altLang="es-ES_tradnl" dirty="0"/>
              <a:t> Drugs can have long-lasting effects on the developing brain and may interfere with family, positive peer relationships, and school performance. Most adults who develop a substance use disorder report having started drug use in adolescence or young adulthood, so it is important to identify and intervene in drug use early.</a:t>
            </a:r>
          </a:p>
          <a:p>
            <a:endParaRPr lang="en-US" altLang="es-ES_tradnl" dirty="0"/>
          </a:p>
          <a:p>
            <a:r>
              <a:rPr lang="en-US" altLang="es-ES_tradnl" b="1" dirty="0"/>
              <a:t>Adolescents can benefit from a drug misuse intervention even if they are not addicted to a drug.</a:t>
            </a:r>
            <a:r>
              <a:rPr lang="en-US" altLang="es-ES_tradnl" dirty="0"/>
              <a:t> Substance use disorders range from problematic use to addiction and can be treated successfully at any stage, and at any age. For young people, any drug use (even if it seems like only “experimentation”), is cause for concern, as it exposes them to dangers from the drug and associated risky behaviors and may lead to more drug use in the future. Parents and other adults should monitor young people and not underestimate the significance of what may appear as isolated instances of drug taking.</a:t>
            </a:r>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a:t>
            </a:fld>
            <a:endParaRPr lang="en-US"/>
          </a:p>
        </p:txBody>
      </p:sp>
    </p:spTree>
    <p:extLst>
      <p:ext uri="{BB962C8B-B14F-4D97-AF65-F5344CB8AC3E}">
        <p14:creationId xmlns:p14="http://schemas.microsoft.com/office/powerpoint/2010/main" val="24227929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Help the caregivers respond to the victims’ trauma symptoms, reactions and behaviors in ways that are helpful, by providing </a:t>
            </a:r>
            <a:r>
              <a:rPr lang="en-US" dirty="0" err="1"/>
              <a:t>psychoeducation</a:t>
            </a:r>
            <a:r>
              <a:rPr lang="en-US" dirty="0"/>
              <a:t>, affect attunement, behavioral management and positive reinforcement skills.</a:t>
            </a:r>
          </a:p>
          <a:p>
            <a:r>
              <a:rPr lang="en-US" dirty="0"/>
              <a:t>Provide a referral if caregiver is needing assistance to deal with personal trauma experiences &amp;/or parenting concerns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60</a:t>
            </a:fld>
            <a:endParaRPr lang="en-US"/>
          </a:p>
        </p:txBody>
      </p:sp>
    </p:spTree>
    <p:extLst>
      <p:ext uri="{BB962C8B-B14F-4D97-AF65-F5344CB8AC3E}">
        <p14:creationId xmlns:p14="http://schemas.microsoft.com/office/powerpoint/2010/main" val="15831412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this step we desire to teach the person various ways to identify distress, to relax or calm herself and to deal with intrusive thoughts in ways that are personally useful, helpful and </a:t>
            </a:r>
            <a:r>
              <a:rPr lang="en-US" dirty="0" err="1"/>
              <a:t>selfsustaining</a:t>
            </a:r>
            <a:r>
              <a:rPr lang="en-US" dirty="0"/>
              <a:t>. We encourage the use of these skills when feeling overwhelmed by traumatic memories</a:t>
            </a:r>
          </a:p>
          <a:p>
            <a:r>
              <a:rPr lang="en-US" dirty="0"/>
              <a:t>Help client identify &amp; list personally helpful activities for calming herself and minimizing intrusive thoughts, feelings and memories (from techniques taught &amp; from personal activity preferences) </a:t>
            </a:r>
          </a:p>
          <a:p>
            <a:r>
              <a:rPr lang="en-US" dirty="0"/>
              <a:t>Identify helpful ideas for dealing with nightmares, flashbacks and sleep problems.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61</a:t>
            </a:fld>
            <a:endParaRPr lang="en-US"/>
          </a:p>
        </p:txBody>
      </p:sp>
    </p:spTree>
    <p:extLst>
      <p:ext uri="{BB962C8B-B14F-4D97-AF65-F5344CB8AC3E}">
        <p14:creationId xmlns:p14="http://schemas.microsoft.com/office/powerpoint/2010/main" val="1045702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Because traumatized individuals experience various and overwhelming feelings, they often have difficulty identifying, understanding, regulating, controlling and expressing emotions. This step helps the victim progress toward affective regulation as they learn to identify and express emotions in healthy ways and also to identify people, places and things that trigger upsetting emotions. </a:t>
            </a:r>
          </a:p>
          <a:p>
            <a:endParaRPr lang="en-US" dirty="0"/>
          </a:p>
          <a:p>
            <a:r>
              <a:rPr lang="en-US" dirty="0"/>
              <a:t>Practice recognizing and expressing various emotions and when they are generally experienced and to what degree.</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62</a:t>
            </a:fld>
            <a:endParaRPr lang="en-US"/>
          </a:p>
        </p:txBody>
      </p:sp>
    </p:spTree>
    <p:extLst>
      <p:ext uri="{BB962C8B-B14F-4D97-AF65-F5344CB8AC3E}">
        <p14:creationId xmlns:p14="http://schemas.microsoft.com/office/powerpoint/2010/main" val="2426478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Understanding the difference and relationship between thoughts, feelings and behaviors helps the individual in the process of overcoming trauma’s negative effects. Recognizing one’s negative inner dialog and combating the inaccurate &amp;/or unhealthy thinking, provides needed insight and help in overcoming these intrusive thoughts</a:t>
            </a:r>
          </a:p>
          <a:p>
            <a:endParaRPr lang="en-US" dirty="0"/>
          </a:p>
          <a:p>
            <a:r>
              <a:rPr lang="en-US" dirty="0"/>
              <a:t>Identify ways to respond to negative internal messages with accurate, helpful thoughts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63</a:t>
            </a:fld>
            <a:endParaRPr lang="en-US"/>
          </a:p>
        </p:txBody>
      </p:sp>
    </p:spTree>
    <p:extLst>
      <p:ext uri="{BB962C8B-B14F-4D97-AF65-F5344CB8AC3E}">
        <p14:creationId xmlns:p14="http://schemas.microsoft.com/office/powerpoint/2010/main" val="3445977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Sharing is possible when there is a safe therapeutic environment to share about one’s abuse/trauma experience(s). As the individual shares his/her personal trauma story it loses its sting and healing progresses more quickly. “The point (of the trauma narrative) is… to help the child describe, and gain mastery over his/her most upsetting, intrusive memories and images of the trauma.”  We help the client integrate her trauma as part of and not the totality of her life’s story..</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64</a:t>
            </a:fld>
            <a:endParaRPr lang="en-US"/>
          </a:p>
        </p:txBody>
      </p:sp>
    </p:spTree>
    <p:extLst>
      <p:ext uri="{BB962C8B-B14F-4D97-AF65-F5344CB8AC3E}">
        <p14:creationId xmlns:p14="http://schemas.microsoft.com/office/powerpoint/2010/main" val="41950941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After the person has shared his/her trauma/abuse story(-</a:t>
            </a:r>
            <a:r>
              <a:rPr lang="en-US" dirty="0" err="1"/>
              <a:t>ies</a:t>
            </a:r>
            <a:r>
              <a:rPr lang="en-US" dirty="0"/>
              <a:t>), we review and evaluate what was shared in order to identify any unhelpful beliefs (thinking patterns) that negatively effects how the event(s) are incorporated into one’s identity and world view. The person, not the therapist, is then encouraged to recognize and ‘fix’ the unhelpful thoughts.</a:t>
            </a:r>
          </a:p>
          <a:p>
            <a:endParaRPr lang="en-US" dirty="0"/>
          </a:p>
          <a:p>
            <a:r>
              <a:rPr lang="en-US" dirty="0"/>
              <a:t>Discuss with client about what she has learned through this process Praise the client</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65</a:t>
            </a:fld>
            <a:endParaRPr lang="en-US"/>
          </a:p>
        </p:txBody>
      </p:sp>
    </p:spTree>
    <p:extLst>
      <p:ext uri="{BB962C8B-B14F-4D97-AF65-F5344CB8AC3E}">
        <p14:creationId xmlns:p14="http://schemas.microsoft.com/office/powerpoint/2010/main" val="33551777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As the person re-tells his/her (now, revised and healthier) trauma/abuse story with someone other than the counselor, healing increases and the pain and shame decrease. </a:t>
            </a:r>
          </a:p>
          <a:p>
            <a:endParaRPr lang="en-US" dirty="0"/>
          </a:p>
          <a:p>
            <a:r>
              <a:rPr lang="en-US" dirty="0"/>
              <a:t>To decrease shame and increase healing through sharing the trauma story with another person.</a:t>
            </a:r>
          </a:p>
          <a:p>
            <a:endParaRPr lang="en-US" dirty="0"/>
          </a:p>
          <a:p>
            <a:r>
              <a:rPr lang="en-US" dirty="0"/>
              <a:t>Praise both parties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66</a:t>
            </a:fld>
            <a:endParaRPr lang="en-US"/>
          </a:p>
        </p:txBody>
      </p:sp>
    </p:spTree>
    <p:extLst>
      <p:ext uri="{BB962C8B-B14F-4D97-AF65-F5344CB8AC3E}">
        <p14:creationId xmlns:p14="http://schemas.microsoft.com/office/powerpoint/2010/main" val="23565553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*LIVING FREE: We identify any trauma avoidance areas (anxieties and phobias) and develop plans to minimize/eliminate them. *LIVING SAFE: We seek to increase the individual’s personal sense of safety and safety skills. *LIVING WELL: We encourage the practicing of real life scenarios; choosing to help others; and the setting of future goals; and celebrating accomplishments.</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67</a:t>
            </a:fld>
            <a:endParaRPr lang="en-US"/>
          </a:p>
        </p:txBody>
      </p:sp>
    </p:spTree>
    <p:extLst>
      <p:ext uri="{BB962C8B-B14F-4D97-AF65-F5344CB8AC3E}">
        <p14:creationId xmlns:p14="http://schemas.microsoft.com/office/powerpoint/2010/main" val="18197644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 will</a:t>
            </a:r>
            <a:r>
              <a:rPr lang="en-US" baseline="0" dirty="0"/>
              <a:t> explain the core objectives about each one</a:t>
            </a:r>
          </a:p>
          <a:p>
            <a:endParaRPr lang="en-US" baseline="0" dirty="0"/>
          </a:p>
          <a:p>
            <a:r>
              <a:rPr lang="en-US" baseline="0" dirty="0"/>
              <a:t>The trainer can also read some of the interventions listed and refer to appendix for more information and discuss with the audience. </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68</a:t>
            </a:fld>
            <a:endParaRPr lang="en-US"/>
          </a:p>
        </p:txBody>
      </p:sp>
    </p:spTree>
    <p:extLst>
      <p:ext uri="{BB962C8B-B14F-4D97-AF65-F5344CB8AC3E}">
        <p14:creationId xmlns:p14="http://schemas.microsoft.com/office/powerpoint/2010/main" val="33807255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begin by explaining what behavioral therapy is, asking participants to relate this type of intervention to what they know about AOD treatment.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behavioral therapy is structure and has a specific objective of increasing the positive behaviors while decreasing negative ones.</a:t>
            </a:r>
          </a:p>
          <a:p>
            <a:pPr algn="just">
              <a:buFont typeface="Wingdings" panose="05000000000000000000" pitchFamily="2" charset="2"/>
              <a:buChar char="§"/>
            </a:pPr>
            <a:r>
              <a:rPr lang="en-TT" altLang="es-ES_tradnl" sz="1200" dirty="0">
                <a:latin typeface="Times New Roman" panose="02020603050405020304" pitchFamily="18" charset="0"/>
                <a:ea typeface="Arial Narrow" panose="020B0606020202030204" pitchFamily="34" charset="0"/>
                <a:cs typeface="Times New Roman" panose="02020603050405020304" pitchFamily="18" charset="0"/>
              </a:rPr>
              <a:t>Behavior therapy is focused on helping an individual understand how changing their behavior can lead to changes in how they are feeling. </a:t>
            </a:r>
          </a:p>
          <a:p>
            <a:pPr algn="just">
              <a:buFont typeface="Wingdings" panose="05000000000000000000" pitchFamily="2" charset="2"/>
              <a:buChar char="§"/>
            </a:pPr>
            <a:r>
              <a:rPr lang="en-TT" altLang="es-ES_tradnl" sz="1200" dirty="0">
                <a:latin typeface="Times New Roman" panose="02020603050405020304" pitchFamily="18" charset="0"/>
                <a:ea typeface="Arial Narrow" panose="020B0606020202030204" pitchFamily="34" charset="0"/>
                <a:cs typeface="Times New Roman" panose="02020603050405020304" pitchFamily="18" charset="0"/>
              </a:rPr>
              <a:t> The goal of behavior therapy is usually focused on increasing the person’s engagement in positive or socially reinforcing activities. </a:t>
            </a:r>
          </a:p>
          <a:p>
            <a:pPr algn="just">
              <a:buFont typeface="Wingdings" panose="05000000000000000000" pitchFamily="2" charset="2"/>
              <a:buChar char="§"/>
            </a:pPr>
            <a:r>
              <a:rPr lang="en-TT" altLang="es-ES_tradnl" sz="1200" dirty="0">
                <a:latin typeface="Times New Roman" panose="02020603050405020304" pitchFamily="18" charset="0"/>
                <a:ea typeface="Arial Narrow" panose="020B0606020202030204" pitchFamily="34" charset="0"/>
                <a:cs typeface="Times New Roman" panose="02020603050405020304" pitchFamily="18" charset="0"/>
              </a:rPr>
              <a:t> Behavior therapy is a structured approach that carefully measures what the person is doing and then seeks to increase chances for positive experience.</a:t>
            </a:r>
          </a:p>
          <a:p>
            <a:r>
              <a:rPr lang="en-US" altLang="es-ES_tradnl" dirty="0"/>
              <a:t> </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69</a:t>
            </a:fld>
            <a:endParaRPr lang="en-US"/>
          </a:p>
        </p:txBody>
      </p:sp>
    </p:spTree>
    <p:extLst>
      <p:ext uri="{BB962C8B-B14F-4D97-AF65-F5344CB8AC3E}">
        <p14:creationId xmlns:p14="http://schemas.microsoft.com/office/powerpoint/2010/main" val="227587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review the following points from these next slides, addressing basic principles of adolescent AOD use.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b="1" dirty="0"/>
              <a:t>Routine annual medical visits are an opportunity to ask adolescents about drug use.</a:t>
            </a:r>
            <a:r>
              <a:rPr lang="en-US" altLang="es-ES_tradnl" dirty="0"/>
              <a:t> Standardized screening tools are available to help pediatricians, dentists, emergency room doctors, psychiatrists, and other clinicians determine an adolescent’s level of involvement (if any) in tobacco, alcohol, and illicit and nonmedical prescription drug use. When an adolescent reports substance use, the health care provider can assess its severity and either provide an onsite brief intervention or refer the teen to a substance misuse treatment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b="1" dirty="0"/>
              <a:t>Testing adolescents for sexually transmitted diseases is an important part of drug treatment.</a:t>
            </a:r>
            <a:r>
              <a:rPr lang="en-US" altLang="es-ES_tradnl" dirty="0"/>
              <a:t> Adolescents who use drugs are at an increased risk for diseases that are transmitted sexually. All drugs of misuse alter judgment and decision making, increasing the likelihood that an adolescent will engage in unprotected sex and other high-risk behaviors such as unsafe tattooing and body piercing practices—potential routes of virus transmission. Substance use treatment can reduce this risk both by reducing adolescents’ drug use (and thus keeping them out of situations in which they are not thinking clearly) and by providing risk-reduction counseling to help them modify or change their high-risk behaviors.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a:t>
            </a:fld>
            <a:endParaRPr lang="en-US"/>
          </a:p>
        </p:txBody>
      </p:sp>
    </p:spTree>
    <p:extLst>
      <p:ext uri="{BB962C8B-B14F-4D97-AF65-F5344CB8AC3E}">
        <p14:creationId xmlns:p14="http://schemas.microsoft.com/office/powerpoint/2010/main" val="16146627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explains</a:t>
            </a:r>
            <a:r>
              <a:rPr lang="en-US" sz="1200" b="0" i="0" kern="1200" baseline="0" dirty="0">
                <a:solidFill>
                  <a:schemeClr val="tx1"/>
                </a:solidFill>
                <a:effectLst/>
                <a:latin typeface="+mn-lt"/>
                <a:ea typeface="+mn-ea"/>
                <a:cs typeface="+mn-cs"/>
              </a:rPr>
              <a:t> that a</a:t>
            </a:r>
            <a:r>
              <a:rPr lang="en-US" sz="1200" b="0" i="0" kern="1200" dirty="0">
                <a:solidFill>
                  <a:schemeClr val="tx1"/>
                </a:solidFill>
                <a:effectLst/>
                <a:latin typeface="+mn-lt"/>
                <a:ea typeface="+mn-ea"/>
                <a:cs typeface="+mn-cs"/>
              </a:rPr>
              <a:t>fter assessing the adolescent’s needs and levels of functioning, the therapist chooses from among 17 A-CRA procedures to address problem-solving, coping, and communication skills and to encourage active participation in constructive social and recreational activities.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A-CRA is an intervention that seeks to help adolescents achieve and maintain abstinence from drugs by replacing influences in their lives that had reinforced substance use with healthier family, social, and educational or vocational </a:t>
            </a:r>
            <a:r>
              <a:rPr lang="en-US" sz="1200" dirty="0" err="1">
                <a:latin typeface="Times New Roman" panose="02020603050405020304" pitchFamily="18" charset="0"/>
                <a:cs typeface="Times New Roman" panose="02020603050405020304" pitchFamily="18" charset="0"/>
              </a:rPr>
              <a:t>reinforcers</a:t>
            </a:r>
            <a:r>
              <a:rPr lang="en-US" sz="1200" dirty="0">
                <a:latin typeface="Times New Roman" panose="02020603050405020304" pitchFamily="18" charset="0"/>
                <a:cs typeface="Times New Roman" panose="02020603050405020304" pitchFamily="18" charset="0"/>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More information</a:t>
            </a:r>
            <a:r>
              <a:rPr lang="en-US" sz="1200" b="0" i="0" kern="1200" baseline="0" dirty="0">
                <a:solidFill>
                  <a:schemeClr val="tx1"/>
                </a:solidFill>
                <a:effectLst/>
                <a:latin typeface="+mn-lt"/>
                <a:ea typeface="+mn-ea"/>
                <a:cs typeface="+mn-cs"/>
              </a:rPr>
              <a:t> Interventions appendix</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70</a:t>
            </a:fld>
            <a:endParaRPr lang="en-US"/>
          </a:p>
        </p:txBody>
      </p:sp>
    </p:spTree>
    <p:extLst>
      <p:ext uri="{BB962C8B-B14F-4D97-AF65-F5344CB8AC3E}">
        <p14:creationId xmlns:p14="http://schemas.microsoft.com/office/powerpoint/2010/main" val="13387210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explain that Motivational Enhancement Therapy, or MET, is a counseling approach that helps adolescents resolve their ambivalence about engaging in treatment and quitting their drug use.</a:t>
            </a:r>
          </a:p>
          <a:p>
            <a:endParaRPr lang="en-US" alt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Motivational Enhancement Therapy (MET) works by helping addicted people learn how to change their own thoughts and behaviors.</a:t>
            </a:r>
          </a:p>
          <a:p>
            <a:endParaRPr lang="en-US" altLang="es-ES_tradnl" dirty="0"/>
          </a:p>
          <a:p>
            <a:endParaRPr lang="en-US" dirty="0"/>
          </a:p>
          <a:p>
            <a:r>
              <a:rPr lang="en-US" dirty="0"/>
              <a:t>More information Interventions</a:t>
            </a:r>
            <a:r>
              <a:rPr lang="en-US" baseline="0" dirty="0"/>
              <a:t> appendix.</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71</a:t>
            </a:fld>
            <a:endParaRPr lang="en-US"/>
          </a:p>
        </p:txBody>
      </p:sp>
    </p:spTree>
    <p:extLst>
      <p:ext uri="{BB962C8B-B14F-4D97-AF65-F5344CB8AC3E}">
        <p14:creationId xmlns:p14="http://schemas.microsoft.com/office/powerpoint/2010/main" val="26064195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should explain that </a:t>
            </a:r>
            <a:r>
              <a:rPr lang="en-US" altLang="es-ES_tradnl" dirty="0"/>
              <a:t>CM has been offered in a variety of settings, and parents can be trained to apply this method at home. CM is typically combined either with a psychosocial treatment or a medication (where available)</a:t>
            </a:r>
            <a:r>
              <a:rPr lang="en-US" altLang="es-ES_tradnl" baseline="0" dirty="0"/>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Contingency management is a highly effective treatment for substance use and related disorders.</a:t>
            </a:r>
          </a:p>
          <a:p>
            <a:endParaRPr lang="en-US" baseline="0" dirty="0"/>
          </a:p>
          <a:p>
            <a:r>
              <a:rPr lang="en-US" baseline="0" dirty="0"/>
              <a:t>More information interventions appendix</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72</a:t>
            </a:fld>
            <a:endParaRPr lang="en-US"/>
          </a:p>
        </p:txBody>
      </p:sp>
    </p:spTree>
    <p:extLst>
      <p:ext uri="{BB962C8B-B14F-4D97-AF65-F5344CB8AC3E}">
        <p14:creationId xmlns:p14="http://schemas.microsoft.com/office/powerpoint/2010/main" val="12793347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73</a:t>
            </a:fld>
            <a:endParaRPr lang="en-US"/>
          </a:p>
        </p:txBody>
      </p:sp>
    </p:spTree>
    <p:extLst>
      <p:ext uri="{BB962C8B-B14F-4D97-AF65-F5344CB8AC3E}">
        <p14:creationId xmlns:p14="http://schemas.microsoft.com/office/powerpoint/2010/main" val="28100549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ES_tradnl" dirty="0"/>
              <a:t>The trainer should explain the different family</a:t>
            </a:r>
            <a:r>
              <a:rPr lang="en-US" altLang="es-ES_tradnl" baseline="0" dirty="0"/>
              <a:t> structures</a:t>
            </a:r>
          </a:p>
          <a:p>
            <a:endParaRPr lang="en-US" altLang="es-ES_tradnl" dirty="0"/>
          </a:p>
          <a:p>
            <a:pPr>
              <a:buFontTx/>
              <a:buChar char="•"/>
            </a:pPr>
            <a:r>
              <a:rPr lang="en-US" altLang="es-ES_tradnl" dirty="0"/>
              <a:t>Traditional families</a:t>
            </a:r>
          </a:p>
          <a:p>
            <a:pPr>
              <a:buFontTx/>
              <a:buChar char="•"/>
            </a:pPr>
            <a:r>
              <a:rPr lang="en-US" altLang="es-ES_tradnl" dirty="0"/>
              <a:t>Single parents</a:t>
            </a:r>
          </a:p>
          <a:p>
            <a:pPr>
              <a:buFontTx/>
              <a:buChar char="•"/>
            </a:pPr>
            <a:r>
              <a:rPr lang="en-US" altLang="es-ES_tradnl" dirty="0"/>
              <a:t>Foster relationships</a:t>
            </a:r>
          </a:p>
          <a:p>
            <a:pPr>
              <a:buFontTx/>
              <a:buChar char="•"/>
            </a:pPr>
            <a:r>
              <a:rPr lang="en-US" altLang="es-ES_tradnl" dirty="0"/>
              <a:t>Grandparents raising children</a:t>
            </a:r>
          </a:p>
          <a:p>
            <a:pPr>
              <a:buFontTx/>
              <a:buChar char="•"/>
            </a:pPr>
            <a:r>
              <a:rPr lang="en-US" altLang="es-ES_tradnl" dirty="0"/>
              <a:t>Domestic partnership (same sex parenting)</a:t>
            </a:r>
          </a:p>
          <a:p>
            <a:pPr>
              <a:buFontTx/>
              <a:buChar char="•"/>
            </a:pPr>
            <a:r>
              <a:rPr lang="en-US" altLang="es-ES_tradnl" dirty="0"/>
              <a:t>Stepfamilies/Blended families</a:t>
            </a:r>
          </a:p>
          <a:p>
            <a:pPr>
              <a:buFontTx/>
              <a:buChar char="•"/>
            </a:pPr>
            <a:r>
              <a:rPr lang="en-US" altLang="es-ES_tradnl" dirty="0"/>
              <a:t>Extended families</a:t>
            </a:r>
          </a:p>
          <a:p>
            <a:pPr>
              <a:buFontTx/>
              <a:buChar char="•"/>
            </a:pPr>
            <a:r>
              <a:rPr lang="en-US" altLang="es-ES_tradnl" dirty="0"/>
              <a:t>Elected families</a:t>
            </a:r>
          </a:p>
          <a:p>
            <a:pPr>
              <a:buFontTx/>
              <a:buChar char="•"/>
            </a:pPr>
            <a:r>
              <a:rPr lang="en-US" altLang="es-ES_tradnl" dirty="0"/>
              <a:t>Sibling families</a:t>
            </a:r>
          </a:p>
          <a:p>
            <a:endParaRPr lang="en-US" dirty="0"/>
          </a:p>
          <a:p>
            <a:r>
              <a:rPr lang="en-US" sz="1200" dirty="0">
                <a:latin typeface="Times New Roman" panose="02020603050405020304" pitchFamily="18" charset="0"/>
                <a:cs typeface="Times New Roman" panose="02020603050405020304" pitchFamily="18" charset="0"/>
              </a:rPr>
              <a:t>Intergenerational effects of substance abuse can have a negative impact on role modeling, trust, and concepts of normative behavior, which can damage the relationships between generations.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Families trying to keep the problem</a:t>
            </a:r>
            <a:r>
              <a:rPr lang="en-US" sz="1200" baseline="0" dirty="0">
                <a:latin typeface="Times New Roman" panose="02020603050405020304" pitchFamily="18" charset="0"/>
                <a:cs typeface="Times New Roman" panose="02020603050405020304" pitchFamily="18" charset="0"/>
              </a:rPr>
              <a:t> as a secret.</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74</a:t>
            </a:fld>
            <a:endParaRPr lang="en-US"/>
          </a:p>
        </p:txBody>
      </p:sp>
    </p:spTree>
    <p:extLst>
      <p:ext uri="{BB962C8B-B14F-4D97-AF65-F5344CB8AC3E}">
        <p14:creationId xmlns:p14="http://schemas.microsoft.com/office/powerpoint/2010/main" val="24083017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will explain that, while different substances have different impacts on the family dynamics, there are general areas in which AOD use affects the family system, and as such, the substance-using adolescent.  Among the broad areas of impact are included:</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Negativism</a:t>
            </a:r>
            <a:r>
              <a:rPr lang="en-US" sz="1200" b="0" i="0" kern="1200" dirty="0">
                <a:solidFill>
                  <a:schemeClr val="tx1"/>
                </a:solidFill>
                <a:effectLst/>
                <a:latin typeface="+mn-lt"/>
                <a:ea typeface="+mn-ea"/>
                <a:cs typeface="+mn-cs"/>
              </a:rPr>
              <a:t>. Any communication that occurs among family members is negative, taking the form of complaints, criticism, and other expressions of displeasure. The overall mood of the household is decidedly downbeat, and positive behavior is ignored. In such families, the only way to get attention or enliven the situation is to create a crisis. This negativity may serve to reinforce the substance abuse.</a:t>
            </a:r>
          </a:p>
          <a:p>
            <a:r>
              <a:rPr lang="en-US" sz="1200" b="0" i="1" kern="1200" dirty="0">
                <a:solidFill>
                  <a:schemeClr val="tx1"/>
                </a:solidFill>
                <a:effectLst/>
                <a:latin typeface="+mn-lt"/>
                <a:ea typeface="+mn-ea"/>
                <a:cs typeface="+mn-cs"/>
              </a:rPr>
              <a:t>Parental inconsistency</a:t>
            </a:r>
            <a:r>
              <a:rPr lang="en-US" sz="1200" b="0" i="0" kern="1200" dirty="0">
                <a:solidFill>
                  <a:schemeClr val="tx1"/>
                </a:solidFill>
                <a:effectLst/>
                <a:latin typeface="+mn-lt"/>
                <a:ea typeface="+mn-ea"/>
                <a:cs typeface="+mn-cs"/>
              </a:rPr>
              <a:t>. Rule setting is erratic, enforcement is inconsistent, and family structure is inadequate. Children are confused because they cannot figure out the boundaries of right and wrong. As a result, they may behave badly in the hope of getting their parents to set clearly defined boundaries. Without known limits, children cannot predict parental responses and adjust their behavior accordingly. These inconsistencies tend to be present regardless of whether the person abusing substances is a parent or child and they create a sense of confusion—a key factor—in the children.</a:t>
            </a:r>
          </a:p>
          <a:p>
            <a:r>
              <a:rPr lang="en-US" sz="1200" b="0" i="1" kern="1200" dirty="0">
                <a:solidFill>
                  <a:schemeClr val="tx1"/>
                </a:solidFill>
                <a:effectLst/>
                <a:latin typeface="+mn-lt"/>
                <a:ea typeface="+mn-ea"/>
                <a:cs typeface="+mn-cs"/>
              </a:rPr>
              <a:t>Parental denial</a:t>
            </a:r>
            <a:r>
              <a:rPr lang="en-US" sz="1200" b="0" i="0" kern="1200" dirty="0">
                <a:solidFill>
                  <a:schemeClr val="tx1"/>
                </a:solidFill>
                <a:effectLst/>
                <a:latin typeface="+mn-lt"/>
                <a:ea typeface="+mn-ea"/>
                <a:cs typeface="+mn-cs"/>
              </a:rPr>
              <a:t>. Despite obvious warning signs, the parental stance is: (1) “What drug/alcohol problem? We don’t see any drug problem!” or (2) after authorities intervene: “You are wrong! My child does not have a drug problem!”</a:t>
            </a:r>
          </a:p>
          <a:p>
            <a:r>
              <a:rPr lang="en-US" sz="1200" b="0" i="1" kern="1200" dirty="0">
                <a:solidFill>
                  <a:schemeClr val="tx1"/>
                </a:solidFill>
                <a:effectLst/>
                <a:latin typeface="+mn-lt"/>
                <a:ea typeface="+mn-ea"/>
                <a:cs typeface="+mn-cs"/>
              </a:rPr>
              <a:t>Miscarried expression of anger</a:t>
            </a:r>
            <a:r>
              <a:rPr lang="en-US" sz="1200" b="0" i="0" kern="1200" dirty="0">
                <a:solidFill>
                  <a:schemeClr val="tx1"/>
                </a:solidFill>
                <a:effectLst/>
                <a:latin typeface="+mn-lt"/>
                <a:ea typeface="+mn-ea"/>
                <a:cs typeface="+mn-cs"/>
              </a:rPr>
              <a:t>. Children or parents who resent their emotionally deprived home and are afraid to express their outrage use drug abuse as one way to manage their repressed anger.</a:t>
            </a:r>
          </a:p>
          <a:p>
            <a:r>
              <a:rPr lang="en-US" sz="1200" b="0" i="1" kern="1200" dirty="0">
                <a:solidFill>
                  <a:schemeClr val="tx1"/>
                </a:solidFill>
                <a:effectLst/>
                <a:latin typeface="+mn-lt"/>
                <a:ea typeface="+mn-ea"/>
                <a:cs typeface="+mn-cs"/>
              </a:rPr>
              <a:t>Self‐medication</a:t>
            </a:r>
            <a:r>
              <a:rPr lang="en-US" sz="1200" b="0" i="0" kern="1200" dirty="0">
                <a:solidFill>
                  <a:schemeClr val="tx1"/>
                </a:solidFill>
                <a:effectLst/>
                <a:latin typeface="+mn-lt"/>
                <a:ea typeface="+mn-ea"/>
                <a:cs typeface="+mn-cs"/>
              </a:rPr>
              <a:t>. Either a parent or child will use drugs or alcohol to cope with intolerable thoughts or feelings, such as severe anxiety or depression.</a:t>
            </a:r>
          </a:p>
          <a:p>
            <a:r>
              <a:rPr lang="en-US" sz="1200" b="0" i="1" kern="1200" dirty="0">
                <a:solidFill>
                  <a:schemeClr val="tx1"/>
                </a:solidFill>
                <a:effectLst/>
                <a:latin typeface="+mn-lt"/>
                <a:ea typeface="+mn-ea"/>
                <a:cs typeface="+mn-cs"/>
              </a:rPr>
              <a:t>Unrealistic parental expectations</a:t>
            </a:r>
            <a:r>
              <a:rPr lang="en-US" sz="1200" b="0" i="0" kern="1200" dirty="0">
                <a:solidFill>
                  <a:schemeClr val="tx1"/>
                </a:solidFill>
                <a:effectLst/>
                <a:latin typeface="+mn-lt"/>
                <a:ea typeface="+mn-ea"/>
                <a:cs typeface="+mn-cs"/>
              </a:rPr>
              <a:t>. If parental expectations are unrealistic, children can excuse themselves from all future expectations by saying, in essence, “You can’t expect anything of me—I’m just a pothead/speed freak/junkie.” Alternatively, they may work obsessively to overachieve, all the while feeling that no matter what they do it is never good enough, or they may joke and clown to deflect the pain or may withdraw to side‐step the pain. If expectations are too low, and children are told throughout youth that they will certainly fail, they tend to conform their behavior to their parents’ predictions, unless meaningful adults intervene with healthy, positive, and supportive messages.</a:t>
            </a:r>
          </a:p>
          <a:p>
            <a:endParaRPr lang="en-US" sz="12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75</a:t>
            </a:fld>
            <a:endParaRPr lang="en-US"/>
          </a:p>
        </p:txBody>
      </p:sp>
    </p:spTree>
    <p:extLst>
      <p:ext uri="{BB962C8B-B14F-4D97-AF65-F5344CB8AC3E}">
        <p14:creationId xmlns:p14="http://schemas.microsoft.com/office/powerpoint/2010/main" val="33220168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pose the following question:  “Why is it important to consider and integrate the family into treatment for AOD use?,”  looking for responses such as the impact of family dynamics on use, the presence of adult AOD use, the potential of abuse (physical, emotional, sexual), the living situation and its role in AOD use, etc.  S/he should allow about 5 – 10 minutes for discussion.</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76</a:t>
            </a:fld>
            <a:endParaRPr lang="en-US"/>
          </a:p>
        </p:txBody>
      </p:sp>
    </p:spTree>
    <p:extLst>
      <p:ext uri="{BB962C8B-B14F-4D97-AF65-F5344CB8AC3E}">
        <p14:creationId xmlns:p14="http://schemas.microsoft.com/office/powerpoint/2010/main" val="27877379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The trainer</a:t>
            </a:r>
            <a:r>
              <a:rPr lang="en-US" sz="1200" baseline="0" dirty="0">
                <a:latin typeface="Times New Roman" panose="02020603050405020304" pitchFamily="18" charset="0"/>
                <a:cs typeface="Times New Roman" panose="02020603050405020304" pitchFamily="18" charset="0"/>
              </a:rPr>
              <a:t> has to explain that f</a:t>
            </a:r>
            <a:r>
              <a:rPr lang="en-US" sz="1200" dirty="0">
                <a:latin typeface="Times New Roman" panose="02020603050405020304" pitchFamily="18" charset="0"/>
                <a:cs typeface="Times New Roman" panose="02020603050405020304" pitchFamily="18" charset="0"/>
              </a:rPr>
              <a:t>amily interventions can also focus on the repair of relationship ruptures, on improving the trust and cohesion in families, and on fully mobilizing all of the helpers to give support (emotional and instrumental).</a:t>
            </a:r>
          </a:p>
          <a:p>
            <a:r>
              <a:rPr lang="en-US" sz="1200" dirty="0">
                <a:latin typeface="Times New Roman" panose="02020603050405020304" pitchFamily="18" charset="0"/>
                <a:cs typeface="Times New Roman" panose="02020603050405020304" pitchFamily="18" charset="0"/>
              </a:rPr>
              <a:t>Research has shown that family interventions can bring about improvements in overall family functioning and parenting practices by helping parents</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77</a:t>
            </a:fld>
            <a:endParaRPr lang="en-US"/>
          </a:p>
        </p:txBody>
      </p:sp>
    </p:spTree>
    <p:extLst>
      <p:ext uri="{BB962C8B-B14F-4D97-AF65-F5344CB8AC3E}">
        <p14:creationId xmlns:p14="http://schemas.microsoft.com/office/powerpoint/2010/main" val="35436548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 has to explain</a:t>
            </a:r>
            <a:r>
              <a:rPr lang="en-US" baseline="0" dirty="0"/>
              <a:t> about these levels </a:t>
            </a:r>
            <a:endParaRPr lang="en-US" dirty="0"/>
          </a:p>
          <a:p>
            <a:r>
              <a:rPr lang="en-US" dirty="0"/>
              <a:t>Level 1: Minimal Emphasis on Family Interactions with parents are institution centered, not family centered. Families are not regarded as an important area of focus, but parents are dealt with for practical or legal reasons.</a:t>
            </a:r>
          </a:p>
          <a:p>
            <a:endParaRPr lang="en-US" dirty="0"/>
          </a:p>
          <a:p>
            <a:r>
              <a:rPr lang="en-US" dirty="0"/>
              <a:t>Level 2: Information and Advice </a:t>
            </a:r>
          </a:p>
          <a:p>
            <a:r>
              <a:rPr lang="en-US" dirty="0"/>
              <a:t>Knowledge Base: Content information about families, parenting, and child development. Personal Development: Openness to engage parents in collaborative ways </a:t>
            </a:r>
          </a:p>
          <a:p>
            <a:r>
              <a:rPr lang="en-US" dirty="0"/>
              <a:t>Example Skills: </a:t>
            </a:r>
          </a:p>
          <a:p>
            <a:r>
              <a:rPr lang="en-US" dirty="0"/>
              <a:t>1. Communicating information clearly and interestingly. </a:t>
            </a:r>
          </a:p>
          <a:p>
            <a:r>
              <a:rPr lang="en-US" dirty="0"/>
              <a:t>2. Eliciting questions. </a:t>
            </a:r>
          </a:p>
          <a:p>
            <a:r>
              <a:rPr lang="en-US" dirty="0"/>
              <a:t>3. Engaging a group of parents in the learning process. </a:t>
            </a:r>
          </a:p>
          <a:p>
            <a:r>
              <a:rPr lang="en-US" dirty="0"/>
              <a:t>4. Making pertinent and practical recommendations. </a:t>
            </a:r>
          </a:p>
          <a:p>
            <a:r>
              <a:rPr lang="en-US" dirty="0"/>
              <a:t>5. Providing information on community resources. </a:t>
            </a:r>
          </a:p>
          <a:p>
            <a:endParaRPr lang="en-US" dirty="0"/>
          </a:p>
          <a:p>
            <a:r>
              <a:rPr lang="en-US" dirty="0"/>
              <a:t>Level 3: Feelings and Support </a:t>
            </a:r>
          </a:p>
          <a:p>
            <a:r>
              <a:rPr lang="en-US" dirty="0"/>
              <a:t>Knowledge Base: Individual and family reactions to stress, and the emotional aspects of group process. </a:t>
            </a:r>
          </a:p>
          <a:p>
            <a:r>
              <a:rPr lang="en-US" dirty="0"/>
              <a:t>Personal Development: Awareness of one’s own feelings in relation to parents and group process.</a:t>
            </a:r>
          </a:p>
          <a:p>
            <a:r>
              <a:rPr lang="en-US" dirty="0"/>
              <a:t>Example Skills: </a:t>
            </a:r>
          </a:p>
          <a:p>
            <a:pPr marL="228600" indent="-228600">
              <a:buAutoNum type="arabicPeriod"/>
            </a:pPr>
            <a:r>
              <a:rPr lang="en-US" dirty="0"/>
              <a:t>Eliciting expressions of feelings and concerns. </a:t>
            </a:r>
          </a:p>
          <a:p>
            <a:pPr marL="0" indent="0">
              <a:buNone/>
            </a:pPr>
            <a:r>
              <a:rPr lang="en-US" dirty="0"/>
              <a:t>2. Empathetic listening. </a:t>
            </a:r>
          </a:p>
          <a:p>
            <a:pPr marL="0" indent="0">
              <a:buNone/>
            </a:pPr>
            <a:r>
              <a:rPr lang="en-US" dirty="0"/>
              <a:t>3. Normalizing feelings and reactions. </a:t>
            </a:r>
          </a:p>
          <a:p>
            <a:pPr marL="0" indent="0">
              <a:buNone/>
            </a:pPr>
            <a:r>
              <a:rPr lang="en-US" dirty="0"/>
              <a:t>4. Creating an open and supportive climate. </a:t>
            </a:r>
          </a:p>
          <a:p>
            <a:pPr marL="0" indent="0">
              <a:buNone/>
            </a:pPr>
            <a:r>
              <a:rPr lang="en-US" dirty="0"/>
              <a:t>5. Protecting a parent from too much self-disclosure in a group. </a:t>
            </a:r>
          </a:p>
          <a:p>
            <a:pPr marL="0" indent="0">
              <a:buNone/>
            </a:pPr>
            <a:r>
              <a:rPr lang="en-US" dirty="0"/>
              <a:t>6. Engaging parents in collaborative problem-solving discussion. </a:t>
            </a:r>
          </a:p>
          <a:p>
            <a:pPr marL="0" indent="0">
              <a:buNone/>
            </a:pPr>
            <a:r>
              <a:rPr lang="en-US" dirty="0"/>
              <a:t>7. Tailoring recommendations to the unique needs, concerns and feelings of the parent and family. </a:t>
            </a:r>
          </a:p>
          <a:p>
            <a:pPr marL="0" indent="0">
              <a:buNone/>
            </a:pPr>
            <a:r>
              <a:rPr lang="en-US" dirty="0"/>
              <a:t>8. Identifying individual and family dysfunction. </a:t>
            </a:r>
          </a:p>
          <a:p>
            <a:pPr marL="0" indent="0">
              <a:buNone/>
            </a:pPr>
            <a:r>
              <a:rPr lang="en-US" dirty="0"/>
              <a:t>9. Tailoring a referral to the unique situation of the parent and family. </a:t>
            </a:r>
          </a:p>
          <a:p>
            <a:pPr marL="0" indent="0">
              <a:buNone/>
            </a:pPr>
            <a:endParaRPr lang="en-US" dirty="0"/>
          </a:p>
          <a:p>
            <a:pPr marL="0" indent="0">
              <a:buNone/>
            </a:pPr>
            <a:r>
              <a:rPr lang="en-US" dirty="0"/>
              <a:t>Level 4: Brief Focused Intervention </a:t>
            </a:r>
          </a:p>
          <a:p>
            <a:pPr marL="0" indent="0">
              <a:buNone/>
            </a:pPr>
            <a:r>
              <a:rPr lang="en-US" dirty="0"/>
              <a:t>Knowledge Base: Family systems theory. </a:t>
            </a:r>
          </a:p>
          <a:p>
            <a:pPr marL="0" indent="0">
              <a:buNone/>
            </a:pPr>
            <a:r>
              <a:rPr lang="en-US" dirty="0"/>
              <a:t>Personal Development: Awareness of one’s own participation in systems, including one’s own family, the parents’ systems, and larger community systems. </a:t>
            </a:r>
          </a:p>
          <a:p>
            <a:pPr marL="0" indent="0">
              <a:buNone/>
            </a:pPr>
            <a:r>
              <a:rPr lang="en-US" dirty="0"/>
              <a:t>Example Skills: </a:t>
            </a:r>
          </a:p>
          <a:p>
            <a:pPr marL="228600" indent="-228600">
              <a:buAutoNum type="arabicPeriod"/>
            </a:pPr>
            <a:r>
              <a:rPr lang="en-US" dirty="0"/>
              <a:t>Asking a series of questions to elicit a detailed picture of the family dynamics of a parent’s problem. </a:t>
            </a:r>
          </a:p>
          <a:p>
            <a:pPr marL="0" indent="0">
              <a:buNone/>
            </a:pPr>
            <a:r>
              <a:rPr lang="en-US" dirty="0"/>
              <a:t>2. Developing a hypothesis about the family systems dynamics involved in the problem. </a:t>
            </a:r>
          </a:p>
          <a:p>
            <a:pPr marL="0" indent="0">
              <a:buNone/>
            </a:pPr>
            <a:r>
              <a:rPr lang="en-US" dirty="0"/>
              <a:t>3. Working with the parent for a short period of time to change a family interaction pattern beyond the one-to-one parent child relationship. </a:t>
            </a:r>
          </a:p>
          <a:p>
            <a:pPr marL="0" indent="0">
              <a:buNone/>
            </a:pPr>
            <a:r>
              <a:rPr lang="en-US" dirty="0"/>
              <a:t>4. Knowing when to end the intervention effort and either refer the parent or return to level three support. </a:t>
            </a:r>
          </a:p>
          <a:p>
            <a:pPr marL="0" indent="0">
              <a:buNone/>
            </a:pPr>
            <a:r>
              <a:rPr lang="en-US" dirty="0"/>
              <a:t>5. Orchestrating a referral by educating the family and the therapist about what to expect from each other. </a:t>
            </a:r>
          </a:p>
          <a:p>
            <a:pPr marL="0" indent="0">
              <a:buNone/>
            </a:pPr>
            <a:r>
              <a:rPr lang="en-US" dirty="0"/>
              <a:t>6. Working with therapists and community systems to help the parent and family. </a:t>
            </a:r>
          </a:p>
          <a:p>
            <a:pPr marL="0" indent="0">
              <a:buNone/>
            </a:pPr>
            <a:endParaRPr lang="en-US" dirty="0"/>
          </a:p>
          <a:p>
            <a:pPr marL="0" indent="0">
              <a:buNone/>
            </a:pPr>
            <a:r>
              <a:rPr lang="en-US" dirty="0"/>
              <a:t>Level 5: Family Therapy </a:t>
            </a:r>
          </a:p>
          <a:p>
            <a:pPr marL="0" indent="0">
              <a:buNone/>
            </a:pPr>
            <a:r>
              <a:rPr lang="en-US" dirty="0"/>
              <a:t>Knowledge Base: Family systems and patterns whereby distressed families interact with professionals and other community systems. </a:t>
            </a:r>
          </a:p>
          <a:p>
            <a:pPr marL="0" indent="0">
              <a:buNone/>
            </a:pPr>
            <a:r>
              <a:rPr lang="en-US" dirty="0"/>
              <a:t>Personal Development: Ability to handle intense emotions in families and self and to maintain one’s balance in the face of strong pressure from family members or other professionals.</a:t>
            </a:r>
          </a:p>
          <a:p>
            <a:pPr marL="0" indent="0">
              <a:buNone/>
            </a:pPr>
            <a:r>
              <a:rPr lang="en-US" dirty="0"/>
              <a:t>Example Skills: </a:t>
            </a:r>
          </a:p>
          <a:p>
            <a:pPr marL="228600" indent="-228600">
              <a:buAutoNum type="arabicPeriod"/>
            </a:pPr>
            <a:r>
              <a:rPr lang="en-US" dirty="0"/>
              <a:t>Interviewing families or family members who are quite difficult to engage.</a:t>
            </a:r>
          </a:p>
          <a:p>
            <a:pPr marL="0" indent="0">
              <a:buNone/>
            </a:pPr>
            <a:r>
              <a:rPr lang="en-US" dirty="0"/>
              <a:t> 2. Efficiently generating and testing hypotheses about the family’s difficulties and interaction patterns. </a:t>
            </a:r>
          </a:p>
          <a:p>
            <a:pPr marL="0" indent="0">
              <a:buNone/>
            </a:pPr>
            <a:r>
              <a:rPr lang="en-US" dirty="0"/>
              <a:t>3. Escalating conflict in the family in order to break a family impasse. </a:t>
            </a:r>
          </a:p>
          <a:p>
            <a:pPr marL="0" indent="0">
              <a:buNone/>
            </a:pPr>
            <a:r>
              <a:rPr lang="en-US" dirty="0"/>
              <a:t>4. Working intensively with families during crises. </a:t>
            </a:r>
          </a:p>
          <a:p>
            <a:pPr marL="0" indent="0">
              <a:buNone/>
            </a:pPr>
            <a:r>
              <a:rPr lang="en-US" dirty="0"/>
              <a:t>5. Constructively dealing with a family’s strong resistance to change. </a:t>
            </a:r>
          </a:p>
          <a:p>
            <a:pPr marL="0" indent="0">
              <a:buNone/>
            </a:pPr>
            <a:r>
              <a:rPr lang="en-US" dirty="0"/>
              <a:t>6. Negotiating collaborative relationships with other professionals and other systems who are working with the family, even when these groups are at odds with one another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78</a:t>
            </a:fld>
            <a:endParaRPr lang="en-US"/>
          </a:p>
        </p:txBody>
      </p:sp>
    </p:spTree>
    <p:extLst>
      <p:ext uri="{BB962C8B-B14F-4D97-AF65-F5344CB8AC3E}">
        <p14:creationId xmlns:p14="http://schemas.microsoft.com/office/powerpoint/2010/main" val="38872967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Thoughtfully developed and carefully executed strategies can make a big difference in the rates of engagement of family members into the ongoing treatment of a substance abusing member, and in motivating a reluctant substance abusing individual into treatment</a:t>
            </a:r>
          </a:p>
          <a:p>
            <a:endParaRPr lang="en-US" dirty="0"/>
          </a:p>
          <a:p>
            <a:endParaRPr lang="en-US" dirty="0"/>
          </a:p>
          <a:p>
            <a:endParaRPr lang="en-US" dirty="0"/>
          </a:p>
          <a:p>
            <a:endParaRPr lang="en-US" dirty="0"/>
          </a:p>
          <a:p>
            <a:endParaRPr lang="en-US"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79</a:t>
            </a:fld>
            <a:endParaRPr lang="en-US"/>
          </a:p>
        </p:txBody>
      </p:sp>
    </p:spTree>
    <p:extLst>
      <p:ext uri="{BB962C8B-B14F-4D97-AF65-F5344CB8AC3E}">
        <p14:creationId xmlns:p14="http://schemas.microsoft.com/office/powerpoint/2010/main" val="1105189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altLang="es-ES_tradnl" b="1" dirty="0"/>
              <a:t>Legal interventions and sanctions or family pressure may play an important role in getting adolescents to enter, stay in, and complete treatment.</a:t>
            </a:r>
            <a:r>
              <a:rPr lang="en-US" altLang="es-ES_tradnl" dirty="0"/>
              <a:t> Adolescents with substance use disorders rarely feel they need treatment and almost never seek it on their own. Research shows that treatment can work even if it is mandated or entered into unwillingly.</a:t>
            </a:r>
          </a:p>
          <a:p>
            <a:endParaRPr lang="en-US" altLang="es-ES_tradnl" dirty="0"/>
          </a:p>
          <a:p>
            <a:r>
              <a:rPr lang="en-US" altLang="es-ES_tradnl" b="1" dirty="0"/>
              <a:t>Substance use disorder treatment should be tailored to the unique needs of the adolescent.</a:t>
            </a:r>
            <a:r>
              <a:rPr lang="en-US" altLang="es-ES_tradnl" dirty="0"/>
              <a:t> Treatment planning begins with a comprehensive assessment to identify the person’s strengths and weaknesses to be addressed. Appropriate treatment considers an adolescent’s level of psychological development, gender, relations with family and peers, how well he or she is doing in school, the larger community, cultural and ethnic factors, and any special physical or behavioral issues.</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a:t>
            </a:fld>
            <a:endParaRPr lang="en-US"/>
          </a:p>
        </p:txBody>
      </p:sp>
    </p:spTree>
    <p:extLst>
      <p:ext uri="{BB962C8B-B14F-4D97-AF65-F5344CB8AC3E}">
        <p14:creationId xmlns:p14="http://schemas.microsoft.com/office/powerpoint/2010/main" val="15398857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trainer</a:t>
            </a:r>
            <a:r>
              <a:rPr lang="en-US" baseline="0" dirty="0"/>
              <a:t> can ask a brainstorm to seek another ideas for engage the family</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80</a:t>
            </a:fld>
            <a:endParaRPr lang="en-US"/>
          </a:p>
        </p:txBody>
      </p:sp>
    </p:spTree>
    <p:extLst>
      <p:ext uri="{BB962C8B-B14F-4D97-AF65-F5344CB8AC3E}">
        <p14:creationId xmlns:p14="http://schemas.microsoft.com/office/powerpoint/2010/main" val="35791585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explain</a:t>
            </a:r>
            <a:r>
              <a:rPr lang="en-US" sz="1200" b="0" i="0" kern="1200" baseline="0" dirty="0">
                <a:solidFill>
                  <a:schemeClr val="tx1"/>
                </a:solidFill>
                <a:effectLst/>
                <a:latin typeface="+mn-lt"/>
                <a:ea typeface="+mn-ea"/>
                <a:cs typeface="+mn-cs"/>
              </a:rPr>
              <a:t> a genogram is a </a:t>
            </a:r>
            <a:r>
              <a:rPr lang="en-US" sz="1200" b="0" i="0" kern="1200" dirty="0">
                <a:solidFill>
                  <a:schemeClr val="tx1"/>
                </a:solidFill>
                <a:effectLst/>
                <a:latin typeface="+mn-lt"/>
                <a:ea typeface="+mn-ea"/>
                <a:cs typeface="+mn-cs"/>
              </a:rPr>
              <a:t>therapeutic instrument, a genogram can be utilized to better assess the circumstances and the reaction of the people involved in a problem.</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81</a:t>
            </a:fld>
            <a:endParaRPr lang="en-US"/>
          </a:p>
        </p:txBody>
      </p:sp>
    </p:spTree>
    <p:extLst>
      <p:ext uri="{BB962C8B-B14F-4D97-AF65-F5344CB8AC3E}">
        <p14:creationId xmlns:p14="http://schemas.microsoft.com/office/powerpoint/2010/main" val="3042282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it isn't a big deal what symbols you use, as long as you are consistent. This will allow you to look at a genogram from any client—even those you don't know as well—and still glean useful information about their family.</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82</a:t>
            </a:fld>
            <a:endParaRPr lang="en-US"/>
          </a:p>
        </p:txBody>
      </p:sp>
    </p:spTree>
    <p:extLst>
      <p:ext uri="{BB962C8B-B14F-4D97-AF65-F5344CB8AC3E}">
        <p14:creationId xmlns:p14="http://schemas.microsoft.com/office/powerpoint/2010/main" val="13684113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Times New Roman" panose="02020603050405020304" pitchFamily="18" charset="0"/>
              </a:rPr>
              <a:t>Men are depicted by a square and women are depicted by a circle.</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83</a:t>
            </a:fld>
            <a:endParaRPr lang="en-US"/>
          </a:p>
        </p:txBody>
      </p:sp>
    </p:spTree>
    <p:extLst>
      <p:ext uri="{BB962C8B-B14F-4D97-AF65-F5344CB8AC3E}">
        <p14:creationId xmlns:p14="http://schemas.microsoft.com/office/powerpoint/2010/main" val="37693721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Family relationships are depicted by two gender symbols connected by a line beneath them. Men should always appear on the left, and women on the right</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84</a:t>
            </a:fld>
            <a:endParaRPr lang="en-US"/>
          </a:p>
        </p:txBody>
      </p:sp>
    </p:spTree>
    <p:extLst>
      <p:ext uri="{BB962C8B-B14F-4D97-AF65-F5344CB8AC3E}">
        <p14:creationId xmlns:p14="http://schemas.microsoft.com/office/powerpoint/2010/main" val="11966829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Descriptive symbols, which are placed on top of the family relationship line, give more detail about the relationship's status. Each of these symbols can be placed over any type of line (for example, the "separated" symbol could be placed over the "committed relationship" line or the "marriage" line).</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85</a:t>
            </a:fld>
            <a:endParaRPr lang="en-US"/>
          </a:p>
        </p:txBody>
      </p:sp>
    </p:spTree>
    <p:extLst>
      <p:ext uri="{BB962C8B-B14F-4D97-AF65-F5344CB8AC3E}">
        <p14:creationId xmlns:p14="http://schemas.microsoft.com/office/powerpoint/2010/main" val="8948418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Emotional relationships are depicted with a line directly connecting two gender symbols (different from family relationship connections, where the line is beneath them). These lines can be used to connect any two people on the genogram.</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86</a:t>
            </a:fld>
            <a:endParaRPr lang="en-US"/>
          </a:p>
        </p:txBody>
      </p:sp>
    </p:spTree>
    <p:extLst>
      <p:ext uri="{BB962C8B-B14F-4D97-AF65-F5344CB8AC3E}">
        <p14:creationId xmlns:p14="http://schemas.microsoft.com/office/powerpoint/2010/main" val="18463448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Children are placed beneath their parents, with a line stemming from the parents' family relationship line. Children should be listed from left to right, oldest to youngest.</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87</a:t>
            </a:fld>
            <a:endParaRPr lang="en-US"/>
          </a:p>
        </p:txBody>
      </p:sp>
    </p:spTree>
    <p:extLst>
      <p:ext uri="{BB962C8B-B14F-4D97-AF65-F5344CB8AC3E}">
        <p14:creationId xmlns:p14="http://schemas.microsoft.com/office/powerpoint/2010/main" val="37247371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Deaths are indicated with an "X" inside the person's symbol. In some cases it may be important to add extra information such as a person's age, or dates related to birth and death.</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88</a:t>
            </a:fld>
            <a:endParaRPr lang="en-US"/>
          </a:p>
        </p:txBody>
      </p:sp>
    </p:spTree>
    <p:extLst>
      <p:ext uri="{BB962C8B-B14F-4D97-AF65-F5344CB8AC3E}">
        <p14:creationId xmlns:p14="http://schemas.microsoft.com/office/powerpoint/2010/main" val="4897116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The trainer explain s/he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can use genograms to depict just about anything that you think might be relevant to treatment.</a:t>
            </a:r>
          </a:p>
          <a:p>
            <a:pPr algn="just"/>
            <a:r>
              <a:rPr lang="en-US" sz="1200" b="0" i="0" kern="1200" dirty="0">
                <a:solidFill>
                  <a:schemeClr val="tx1"/>
                </a:solidFill>
                <a:effectLst/>
                <a:latin typeface="+mn-lt"/>
                <a:ea typeface="+mn-ea"/>
                <a:cs typeface="+mn-cs"/>
              </a:rPr>
              <a:t>Genograms fit in naturally during the assessment portion of treatment. Not only can genograms provide great information about your client, they can also inform you about family history of mental illness or addictions, which can give insight into possible diagnoses.</a:t>
            </a:r>
          </a:p>
          <a:p>
            <a:pPr algn="just"/>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Feel free to create additional markers to fit your needs. For example, you might use an asterisk to indicate "difficulty with anger", or a squiggly line above a gender symbol to indicate "alcohol addiction".</a:t>
            </a:r>
          </a:p>
          <a:p>
            <a:r>
              <a:rPr lang="en-US" sz="1200" b="1" i="0" kern="1200" dirty="0">
                <a:solidFill>
                  <a:schemeClr val="tx1"/>
                </a:solidFill>
                <a:effectLst/>
                <a:latin typeface="+mn-lt"/>
                <a:ea typeface="+mn-ea"/>
                <a:cs typeface="+mn-cs"/>
              </a:rPr>
              <a:t>Tip: </a:t>
            </a:r>
            <a:r>
              <a:rPr lang="en-US" sz="1200" b="0" i="0" kern="1200" dirty="0">
                <a:solidFill>
                  <a:schemeClr val="tx1"/>
                </a:solidFill>
                <a:effectLst/>
                <a:latin typeface="+mn-lt"/>
                <a:ea typeface="+mn-ea"/>
                <a:cs typeface="+mn-cs"/>
              </a:rPr>
              <a:t>Include a key whenever you use custom markers. Future you probably won't remember what the jumble of asterisks, squiggles, and diamonds mean.</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During family therapy, a genogram can also be used as a way to measure progress. Completing genograms at various points throughout treatment may help you and your clients see when and where there have been improvements to relationships.</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89</a:t>
            </a:fld>
            <a:endParaRPr lang="en-US"/>
          </a:p>
        </p:txBody>
      </p:sp>
    </p:spTree>
    <p:extLst>
      <p:ext uri="{BB962C8B-B14F-4D97-AF65-F5344CB8AC3E}">
        <p14:creationId xmlns:p14="http://schemas.microsoft.com/office/powerpoint/2010/main" val="131288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90000"/>
              </a:lnSpc>
            </a:pPr>
            <a:r>
              <a:rPr lang="en-US" altLang="es-ES_tradnl" b="1" dirty="0"/>
              <a:t>Treatment should address the needs of the whole person, rather than just focusing on his or her drug use.</a:t>
            </a:r>
            <a:r>
              <a:rPr lang="en-US" altLang="es-ES_tradnl" dirty="0"/>
              <a:t> The best approach to treatment includes supporting the adolescent’s larger life needs, such as those related to medical, psychological, and social well-being, as well as housing, school, transportation, and legal services. Failing to address such needs simultaneously could sabotage the adolescent’s treatment success.</a:t>
            </a:r>
          </a:p>
          <a:p>
            <a:pPr>
              <a:lnSpc>
                <a:spcPct val="90000"/>
              </a:lnSpc>
            </a:pPr>
            <a:endParaRPr lang="en-US" altLang="es-ES_tradnl" dirty="0"/>
          </a:p>
          <a:p>
            <a:pPr>
              <a:lnSpc>
                <a:spcPct val="90000"/>
              </a:lnSpc>
            </a:pPr>
            <a:r>
              <a:rPr lang="en-US" altLang="es-ES_tradnl" b="1" dirty="0"/>
              <a:t>Behavioral therapies are effective in addressing adolescent drug use.</a:t>
            </a:r>
            <a:r>
              <a:rPr lang="en-US" altLang="es-ES_tradnl" dirty="0"/>
              <a:t> Behavioral therapies, delivered by trained clinicians, help an adolescent stay off drugs by strengthening his or her motivation to change. This can be done by providing incentives for abstinence, building skills to resist and refuse substances and deal with triggers or craving, replacing drug use with constructive and rewarding activities, improving problem-solving skills, and facilitating better interpersonal relationships.</a:t>
            </a:r>
          </a:p>
          <a:p>
            <a:pPr>
              <a:lnSpc>
                <a:spcPct val="90000"/>
              </a:lnSpc>
            </a:pPr>
            <a:endParaRPr lang="en-US" altLang="es-ES_tradnl" dirty="0"/>
          </a:p>
          <a:p>
            <a:pPr>
              <a:lnSpc>
                <a:spcPct val="90000"/>
              </a:lnSpc>
            </a:pPr>
            <a:endParaRPr lang="en-US" altLang="es-ES_tradnl" dirty="0"/>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a:t>
            </a:fld>
            <a:endParaRPr lang="en-US"/>
          </a:p>
        </p:txBody>
      </p:sp>
    </p:spTree>
    <p:extLst>
      <p:ext uri="{BB962C8B-B14F-4D97-AF65-F5344CB8AC3E}">
        <p14:creationId xmlns:p14="http://schemas.microsoft.com/office/powerpoint/2010/main" val="9484530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Regularly reviewing the genogram can aid patients in remembering past experiences that led them to current situations. This is especially helpful in resolving issues occurring in a recurring pattern. Doing this also empowers patients by reiterating that they’re the experts who understand their family’s dynamics; that they have the capacity to change things on their own.</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Instead of viewing a member as someone problematic that needs to be cut off, clients will be able to see them as individuals facing their battles – that they need the same support everyone is getting even if they don’t seem to ask for it.</a:t>
            </a:r>
          </a:p>
          <a:p>
            <a:pPr algn="just"/>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90</a:t>
            </a:fld>
            <a:endParaRPr lang="en-US"/>
          </a:p>
        </p:txBody>
      </p:sp>
    </p:spTree>
    <p:extLst>
      <p:ext uri="{BB962C8B-B14F-4D97-AF65-F5344CB8AC3E}">
        <p14:creationId xmlns:p14="http://schemas.microsoft.com/office/powerpoint/2010/main" val="24943270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give 20 min for the exercise, at the end if someone wants to present to the class r</a:t>
            </a:r>
            <a:r>
              <a:rPr lang="en-US" dirty="0"/>
              <a:t>emember, with this exercise in particular, the importance of confidentiality. Nothing revealed should ever leave the classroom. Be worthy of the trust placed in you as others take the risk of discussing private and sensitive material with you.</a:t>
            </a: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91</a:t>
            </a:fld>
            <a:endParaRPr lang="en-US"/>
          </a:p>
        </p:txBody>
      </p:sp>
    </p:spTree>
    <p:extLst>
      <p:ext uri="{BB962C8B-B14F-4D97-AF65-F5344CB8AC3E}">
        <p14:creationId xmlns:p14="http://schemas.microsoft.com/office/powerpoint/2010/main" val="27644565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92</a:t>
            </a:fld>
            <a:endParaRPr lang="en-US"/>
          </a:p>
        </p:txBody>
      </p:sp>
    </p:spTree>
    <p:extLst>
      <p:ext uri="{BB962C8B-B14F-4D97-AF65-F5344CB8AC3E}">
        <p14:creationId xmlns:p14="http://schemas.microsoft.com/office/powerpoint/2010/main" val="19133124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MST is based on many years of research into what works for families and therapists use approaches, such as </a:t>
            </a:r>
            <a:r>
              <a:rPr lang="en-US" sz="1200" b="0" i="0" kern="1200" dirty="0" err="1">
                <a:solidFill>
                  <a:schemeClr val="tx1"/>
                </a:solidFill>
                <a:effectLst/>
                <a:latin typeface="+mn-lt"/>
                <a:ea typeface="+mn-ea"/>
                <a:cs typeface="+mn-cs"/>
              </a:rPr>
              <a:t>behavioural</a:t>
            </a:r>
            <a:r>
              <a:rPr lang="en-US" sz="1200" b="0" i="0" kern="1200" dirty="0">
                <a:solidFill>
                  <a:schemeClr val="tx1"/>
                </a:solidFill>
                <a:effectLst/>
                <a:latin typeface="+mn-lt"/>
                <a:ea typeface="+mn-ea"/>
                <a:cs typeface="+mn-cs"/>
              </a:rPr>
              <a:t> therapy, cognitive </a:t>
            </a:r>
            <a:r>
              <a:rPr lang="en-US" sz="1200" b="0" i="0" kern="1200" dirty="0" err="1">
                <a:solidFill>
                  <a:schemeClr val="tx1"/>
                </a:solidFill>
                <a:effectLst/>
                <a:latin typeface="+mn-lt"/>
                <a:ea typeface="+mn-ea"/>
                <a:cs typeface="+mn-cs"/>
              </a:rPr>
              <a:t>behavioural</a:t>
            </a:r>
            <a:r>
              <a:rPr lang="en-US" sz="1200" b="0" i="0" kern="1200" dirty="0">
                <a:solidFill>
                  <a:schemeClr val="tx1"/>
                </a:solidFill>
                <a:effectLst/>
                <a:latin typeface="+mn-lt"/>
                <a:ea typeface="+mn-ea"/>
                <a:cs typeface="+mn-cs"/>
              </a:rPr>
              <a:t> therapy and structured family therapy to work with young people and their families. This evidence base has shown that the MST approach achieves excellent, long-term results for young people and families.</a:t>
            </a: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93</a:t>
            </a:fld>
            <a:endParaRPr lang="en-US"/>
          </a:p>
        </p:txBody>
      </p:sp>
    </p:spTree>
    <p:extLst>
      <p:ext uri="{BB962C8B-B14F-4D97-AF65-F5344CB8AC3E}">
        <p14:creationId xmlns:p14="http://schemas.microsoft.com/office/powerpoint/2010/main" val="22393437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MST teams focus on the whole world of the young person - their homes and families, schools and teachers, neighborhoods and friends. MST staff go to where families live and work with them intensively for three to five months, including being on call to families 24 hours a day, seven days a week.</a:t>
            </a:r>
          </a:p>
          <a:p>
            <a:pPr algn="just"/>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94</a:t>
            </a:fld>
            <a:endParaRPr lang="en-US"/>
          </a:p>
        </p:txBody>
      </p:sp>
    </p:spTree>
    <p:extLst>
      <p:ext uri="{BB962C8B-B14F-4D97-AF65-F5344CB8AC3E}">
        <p14:creationId xmlns:p14="http://schemas.microsoft.com/office/powerpoint/2010/main" val="8018945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has to explain that </a:t>
            </a:r>
            <a:r>
              <a:rPr lang="en-US" sz="1200" b="0" i="0" kern="1200" dirty="0">
                <a:solidFill>
                  <a:schemeClr val="tx1"/>
                </a:solidFill>
                <a:effectLst/>
                <a:latin typeface="+mn-lt"/>
                <a:ea typeface="+mn-ea"/>
                <a:cs typeface="+mn-cs"/>
              </a:rPr>
              <a:t>MST therapists aim to</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Work intensively with parents or careers to empower them with the tools and resources to manage the young person’s behavior's</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 Increase young people’s engagement with and success in education and training</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 Promote positive activities for parent and young person</a:t>
            </a:r>
          </a:p>
          <a:p>
            <a:pPr algn="just">
              <a:buFont typeface="Wingdings" panose="05000000000000000000" pitchFamily="2" charset="2"/>
              <a:buNone/>
            </a:pPr>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95</a:t>
            </a:fld>
            <a:endParaRPr lang="en-US"/>
          </a:p>
        </p:txBody>
      </p:sp>
    </p:spTree>
    <p:extLst>
      <p:ext uri="{BB962C8B-B14F-4D97-AF65-F5344CB8AC3E}">
        <p14:creationId xmlns:p14="http://schemas.microsoft.com/office/powerpoint/2010/main" val="24985596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has to explain that </a:t>
            </a:r>
            <a:r>
              <a:rPr lang="en-US" sz="1200" b="0" i="0" kern="1200" dirty="0">
                <a:solidFill>
                  <a:schemeClr val="tx1"/>
                </a:solidFill>
                <a:effectLst/>
                <a:latin typeface="+mn-lt"/>
                <a:ea typeface="+mn-ea"/>
                <a:cs typeface="+mn-cs"/>
              </a:rPr>
              <a:t>MST therapists aim to</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Reduce young people’s offending and/or anti-social behavior</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 Improve family relationships</a:t>
            </a:r>
          </a:p>
          <a:p>
            <a:pPr algn="just">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 Tackle underlying problems in the young person or parent, including substance misuse.</a:t>
            </a:r>
          </a:p>
          <a:p>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96</a:t>
            </a:fld>
            <a:endParaRPr lang="en-US"/>
          </a:p>
        </p:txBody>
      </p:sp>
    </p:spTree>
    <p:extLst>
      <p:ext uri="{BB962C8B-B14F-4D97-AF65-F5344CB8AC3E}">
        <p14:creationId xmlns:p14="http://schemas.microsoft.com/office/powerpoint/2010/main" val="3144887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 </a:t>
            </a:r>
            <a:r>
              <a:rPr lang="en-US" sz="1200" b="0" i="0" kern="1200" dirty="0">
                <a:solidFill>
                  <a:schemeClr val="tx1"/>
                </a:solidFill>
                <a:effectLst/>
                <a:latin typeface="+mn-lt"/>
                <a:ea typeface="+mn-ea"/>
                <a:cs typeface="+mn-cs"/>
              </a:rPr>
              <a:t>Principle 1: Finding the fit</a:t>
            </a:r>
          </a:p>
          <a:p>
            <a:pPr algn="l"/>
            <a:r>
              <a:rPr lang="en-US" sz="1200" b="0" i="0" kern="1200" dirty="0">
                <a:solidFill>
                  <a:schemeClr val="tx1"/>
                </a:solidFill>
                <a:effectLst/>
                <a:latin typeface="+mn-lt"/>
                <a:ea typeface="+mn-ea"/>
                <a:cs typeface="+mn-cs"/>
              </a:rPr>
              <a:t>An assessment is made to understand the "fit" between identified problems and how they play out and make sense in the entire context of the young person's environment. Assessing the “fit” of the young person's successes also helps guide the treatment process. </a:t>
            </a:r>
            <a:br>
              <a:rPr lang="en-US" dirty="0"/>
            </a:br>
            <a:r>
              <a:rPr lang="en-US" sz="1200" b="0" i="0" kern="1200" dirty="0">
                <a:solidFill>
                  <a:schemeClr val="tx1"/>
                </a:solidFill>
                <a:effectLst/>
                <a:latin typeface="+mn-lt"/>
                <a:ea typeface="+mn-ea"/>
                <a:cs typeface="+mn-cs"/>
              </a:rPr>
              <a:t> </a:t>
            </a:r>
            <a:br>
              <a:rPr lang="en-US" dirty="0"/>
            </a:br>
            <a:r>
              <a:rPr lang="en-US" sz="1200" b="0" i="0" kern="1200" dirty="0">
                <a:solidFill>
                  <a:schemeClr val="tx1"/>
                </a:solidFill>
                <a:effectLst/>
                <a:latin typeface="+mn-lt"/>
                <a:ea typeface="+mn-ea"/>
                <a:cs typeface="+mn-cs"/>
              </a:rPr>
              <a:t>Principle 2: Focusing on positives and strengths</a:t>
            </a:r>
          </a:p>
          <a:p>
            <a:pPr algn="just"/>
            <a:r>
              <a:rPr lang="en-US" sz="1200" b="0" i="0" kern="1200" dirty="0">
                <a:solidFill>
                  <a:schemeClr val="tx1"/>
                </a:solidFill>
                <a:effectLst/>
                <a:latin typeface="+mn-lt"/>
                <a:ea typeface="+mn-ea"/>
                <a:cs typeface="+mn-cs"/>
              </a:rPr>
              <a:t>MST Therapists and team members emphasize the positives they find and use strengths in the young person's world as levers for positive change. Focusing on family strengths has numerous advantages, such as building on strategies the family already knows how to use, building feelings of hope, identifying protective factors, decreasing frustration by emphasizing problem solving and enhancing parents or careers' confidence.</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3: Increasing responsibility</a:t>
            </a:r>
          </a:p>
          <a:p>
            <a:pPr algn="just"/>
            <a:r>
              <a:rPr lang="en-US" sz="1200" b="0" i="0" kern="1200" dirty="0">
                <a:solidFill>
                  <a:schemeClr val="tx1"/>
                </a:solidFill>
                <a:effectLst/>
                <a:latin typeface="+mn-lt"/>
                <a:ea typeface="+mn-ea"/>
                <a:cs typeface="+mn-cs"/>
              </a:rPr>
              <a:t>Interventions are designed to promote responsible behavior and decrease irresponsible actions by family members.</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4: Present-focused, action-oriented and well-defined</a:t>
            </a:r>
          </a:p>
          <a:p>
            <a:pPr algn="just"/>
            <a:r>
              <a:rPr lang="en-US" sz="1200" b="0" i="0" kern="1200" dirty="0">
                <a:solidFill>
                  <a:schemeClr val="tx1"/>
                </a:solidFill>
                <a:effectLst/>
                <a:latin typeface="+mn-lt"/>
                <a:ea typeface="+mn-ea"/>
                <a:cs typeface="+mn-cs"/>
              </a:rPr>
              <a:t>Interventions deal with what’s happening now in the young person's life. Therapists look for action that can be taken immediately, targeting specific and well-defined problems. Such interventions enable participants to track the progress of the treatment and provide clear criteria to measure success. Family members are expected to work actively toward goals by focusing on present-oriented solutions, versus gaining insight or focusing on the past. When the clear goals are met, the treatment can end.</a:t>
            </a:r>
          </a:p>
          <a:p>
            <a:pPr algn="just"/>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97</a:t>
            </a:fld>
            <a:endParaRPr lang="en-US"/>
          </a:p>
        </p:txBody>
      </p:sp>
    </p:spTree>
    <p:extLst>
      <p:ext uri="{BB962C8B-B14F-4D97-AF65-F5344CB8AC3E}">
        <p14:creationId xmlns:p14="http://schemas.microsoft.com/office/powerpoint/2010/main" val="28592018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 </a:t>
            </a:r>
            <a:r>
              <a:rPr lang="en-US" sz="1200" b="0" i="0" kern="1200" dirty="0">
                <a:solidFill>
                  <a:schemeClr val="tx1"/>
                </a:solidFill>
                <a:effectLst/>
                <a:latin typeface="+mn-lt"/>
                <a:ea typeface="+mn-ea"/>
                <a:cs typeface="+mn-cs"/>
              </a:rPr>
              <a:t>Principle 5: Targeting sequences</a:t>
            </a:r>
          </a:p>
          <a:p>
            <a:pPr algn="just"/>
            <a:r>
              <a:rPr lang="en-US" sz="1200" b="0" i="0" kern="1200" dirty="0">
                <a:solidFill>
                  <a:schemeClr val="tx1"/>
                </a:solidFill>
                <a:effectLst/>
                <a:latin typeface="+mn-lt"/>
                <a:ea typeface="+mn-ea"/>
                <a:cs typeface="+mn-cs"/>
              </a:rPr>
              <a:t>Interventions target sequences of behavior within and between the various interacting elements of the adolescent’s life—family, teachers, friends, home, school and community—that sustain the identified problems.</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6: Developmentally appropriate</a:t>
            </a:r>
          </a:p>
          <a:p>
            <a:pPr algn="just"/>
            <a:r>
              <a:rPr lang="en-US" sz="1200" b="0" i="0" kern="1200" dirty="0">
                <a:solidFill>
                  <a:schemeClr val="tx1"/>
                </a:solidFill>
                <a:effectLst/>
                <a:latin typeface="+mn-lt"/>
                <a:ea typeface="+mn-ea"/>
                <a:cs typeface="+mn-cs"/>
              </a:rPr>
              <a:t>Interventions are set up to be appropriate to the young person's age and fit his or her developmental needs. A developmental emphasis stresses building the young person's ability to get along well with peers and acquire academic and vocational skills that will promote a successful transition to adulthood.</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7: Continuous effort</a:t>
            </a:r>
          </a:p>
          <a:p>
            <a:pPr algn="just"/>
            <a:r>
              <a:rPr lang="en-US" sz="1200" b="0" i="0" kern="1200" dirty="0">
                <a:solidFill>
                  <a:schemeClr val="tx1"/>
                </a:solidFill>
                <a:effectLst/>
                <a:latin typeface="+mn-lt"/>
                <a:ea typeface="+mn-ea"/>
                <a:cs typeface="+mn-cs"/>
              </a:rPr>
              <a:t>Interventions require daily or weekly effort by family members so that the young person and family have frequent opportunities to demonstrate their commitment. Advantages of intensive and multifaceted efforts to change include more rapid problem resolution, earlier identification of when interventions need fine-tuning, continuous evaluation of outcomes, more frequent corrective interventions, more opportunities for family members to experience success and giving the family power to orchestrate their own changes.</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8: Evaluation and accountability</a:t>
            </a:r>
          </a:p>
          <a:p>
            <a:pPr algn="just"/>
            <a:r>
              <a:rPr lang="en-US" sz="1200" b="0" i="0" kern="1200" dirty="0">
                <a:solidFill>
                  <a:schemeClr val="tx1"/>
                </a:solidFill>
                <a:effectLst/>
                <a:latin typeface="+mn-lt"/>
                <a:ea typeface="+mn-ea"/>
                <a:cs typeface="+mn-cs"/>
              </a:rPr>
              <a:t>Intervention effectiveness is evaluated continuously from multiple perspectives with MST team members being held accountable for overcoming barriers to successful outcomes. MST does not label families as “resistant, not ready for change or unmotivated.” This approach avoids blaming the family and places the responsibility for positive treatment outcomes on the MST team.</a:t>
            </a:r>
          </a:p>
          <a:p>
            <a:pPr algn="just"/>
            <a:endParaRPr lang="en-US" sz="1200" b="0" i="0" kern="1200" dirty="0">
              <a:solidFill>
                <a:schemeClr val="tx1"/>
              </a:solidFill>
              <a:effectLst/>
              <a:latin typeface="+mn-lt"/>
              <a:ea typeface="+mn-ea"/>
              <a:cs typeface="+mn-cs"/>
            </a:endParaRPr>
          </a:p>
          <a:p>
            <a:pPr algn="just"/>
            <a:r>
              <a:rPr lang="en-US" sz="1200" b="0" i="0" kern="1200" dirty="0">
                <a:solidFill>
                  <a:schemeClr val="tx1"/>
                </a:solidFill>
                <a:effectLst/>
                <a:latin typeface="+mn-lt"/>
                <a:ea typeface="+mn-ea"/>
                <a:cs typeface="+mn-cs"/>
              </a:rPr>
              <a:t>Principle 9: Generalization</a:t>
            </a:r>
          </a:p>
          <a:p>
            <a:pPr algn="just"/>
            <a:r>
              <a:rPr lang="en-US" sz="1200" b="0" i="0" kern="1200" dirty="0">
                <a:solidFill>
                  <a:schemeClr val="tx1"/>
                </a:solidFill>
                <a:effectLst/>
                <a:latin typeface="+mn-lt"/>
                <a:ea typeface="+mn-ea"/>
                <a:cs typeface="+mn-cs"/>
              </a:rPr>
              <a:t>Interventions are designed to invest the parents or careers with the ability to address the family’s needs after the intervention is over. The parent or career is viewed as the key to long-term success. Family members drive the change process in collaboration with the MST therapist.</a:t>
            </a:r>
          </a:p>
          <a:p>
            <a:pPr algn="just"/>
            <a:endParaRPr lang="en-US"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98</a:t>
            </a:fld>
            <a:endParaRPr lang="en-US"/>
          </a:p>
        </p:txBody>
      </p:sp>
    </p:spTree>
    <p:extLst>
      <p:ext uri="{BB962C8B-B14F-4D97-AF65-F5344CB8AC3E}">
        <p14:creationId xmlns:p14="http://schemas.microsoft.com/office/powerpoint/2010/main" val="6621303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a:t>
            </a:r>
            <a:r>
              <a:rPr lang="en-US" baseline="0" dirty="0"/>
              <a:t> trainer explain that people hast to crate a treatment plan considering the principles and goals of MST. They can work in groups.</a:t>
            </a:r>
          </a:p>
          <a:p>
            <a:r>
              <a:rPr lang="en-US" dirty="0"/>
              <a:t>The treatment goals has</a:t>
            </a:r>
            <a:r>
              <a:rPr lang="en-US" baseline="0" dirty="0"/>
              <a:t> to be</a:t>
            </a:r>
            <a:r>
              <a:rPr lang="en-US" dirty="0"/>
              <a:t> to reduce Michael’s aggression at home and in the community, achieve school success by ensuring he was in full time education, and preventing further offending in the community along with supporting the successful completion of his YOT order</a:t>
            </a:r>
            <a:endParaRPr lang="en-US" baseline="0" dirty="0"/>
          </a:p>
        </p:txBody>
      </p:sp>
      <p:sp>
        <p:nvSpPr>
          <p:cNvPr id="4" name="Marcador de número de diapositiva 3"/>
          <p:cNvSpPr>
            <a:spLocks noGrp="1"/>
          </p:cNvSpPr>
          <p:nvPr>
            <p:ph type="sldNum" sz="quarter" idx="10"/>
          </p:nvPr>
        </p:nvSpPr>
        <p:spPr/>
        <p:txBody>
          <a:bodyPr/>
          <a:lstStyle/>
          <a:p>
            <a:fld id="{4951DF72-1442-453F-9092-65FAF5C01444}" type="slidenum">
              <a:rPr lang="en-US" smtClean="0"/>
              <a:t>99</a:t>
            </a:fld>
            <a:endParaRPr lang="en-US"/>
          </a:p>
        </p:txBody>
      </p:sp>
    </p:spTree>
    <p:extLst>
      <p:ext uri="{BB962C8B-B14F-4D97-AF65-F5344CB8AC3E}">
        <p14:creationId xmlns:p14="http://schemas.microsoft.com/office/powerpoint/2010/main" val="416709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2854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7409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2134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8916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8820D-0134-48C5-B4C5-1C39BF1829BE}"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124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8820D-0134-48C5-B4C5-1C39BF1829BE}"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928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8820D-0134-48C5-B4C5-1C39BF1829BE}" type="datetimeFigureOut">
              <a:rPr lang="en-US" smtClean="0"/>
              <a:t>3/9/2020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2111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BE434F-DFE4-4F18-8EE3-8E05083871C0}" type="slidenum">
              <a:rPr lang="en-US" smtClean="0"/>
              <a:t>‹#›</a:t>
            </a:fld>
            <a:endParaRPr lang="en-US"/>
          </a:p>
        </p:txBody>
      </p:sp>
    </p:spTree>
    <p:extLst>
      <p:ext uri="{BB962C8B-B14F-4D97-AF65-F5344CB8AC3E}">
        <p14:creationId xmlns:p14="http://schemas.microsoft.com/office/powerpoint/2010/main" val="23699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9532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48820D-0134-48C5-B4C5-1C39BF1829BE}" type="datetimeFigureOut">
              <a:rPr lang="en-US" smtClean="0"/>
              <a:t>3/9/2020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BE434F-DFE4-4F18-8EE3-8E05083871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3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psychologytoday.com/intl/basics/coaching"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99E-C616-4205-BA7C-87A4D58E15C4}"/>
              </a:ext>
            </a:extLst>
          </p:cNvPr>
          <p:cNvSpPr>
            <a:spLocks noGrp="1"/>
          </p:cNvSpPr>
          <p:nvPr>
            <p:ph type="ctrTitle"/>
          </p:nvPr>
        </p:nvSpPr>
        <p:spPr>
          <a:xfrm>
            <a:off x="1002686" y="1704883"/>
            <a:ext cx="10537672" cy="1994758"/>
          </a:xfrm>
        </p:spPr>
        <p:txBody>
          <a:bodyPr>
            <a:normAutofit/>
          </a:bodyPr>
          <a:lstStyle/>
          <a:p>
            <a:pPr algn="ctr"/>
            <a:r>
              <a:rPr lang="en-US" sz="6000" b="1" dirty="0">
                <a:solidFill>
                  <a:schemeClr val="accent2"/>
                </a:solidFill>
                <a:latin typeface="Times New Roman" panose="02020603050405020304" pitchFamily="18" charset="0"/>
                <a:cs typeface="Times New Roman" panose="02020603050405020304" pitchFamily="18" charset="0"/>
              </a:rPr>
              <a:t>Adolescent Drug Treatment</a:t>
            </a:r>
          </a:p>
        </p:txBody>
      </p:sp>
      <p:pic>
        <p:nvPicPr>
          <p:cNvPr id="4" name="Picture 2">
            <a:extLst>
              <a:ext uri="{FF2B5EF4-FFF2-40B4-BE49-F238E27FC236}">
                <a16:creationId xmlns:a16="http://schemas.microsoft.com/office/drawing/2014/main" id="{FF440246-E543-4370-8E98-B9F99A7D3F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AS Logo">
            <a:extLst>
              <a:ext uri="{FF2B5EF4-FFF2-40B4-BE49-F238E27FC236}">
                <a16:creationId xmlns:a16="http://schemas.microsoft.com/office/drawing/2014/main" id="{AD7A7828-24E3-47A1-8593-B2F7F85222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p>
        </p:txBody>
      </p:sp>
      <p:sp>
        <p:nvSpPr>
          <p:cNvPr id="3" name="Marcador de contenido 2"/>
          <p:cNvSpPr>
            <a:spLocks noGrp="1"/>
          </p:cNvSpPr>
          <p:nvPr>
            <p:ph idx="1"/>
          </p:nvPr>
        </p:nvSpPr>
        <p:spPr/>
        <p:txBody>
          <a:bodyPr>
            <a:normAutofit/>
          </a:bodyPr>
          <a:lstStyle/>
          <a:p>
            <a:pPr algn="just">
              <a:lnSpc>
                <a:spcPct val="100000"/>
              </a:lnSpc>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Families and the community are important aspects of treatment.</a:t>
            </a:r>
          </a:p>
          <a:p>
            <a:pPr marL="0" indent="0" algn="just">
              <a:lnSpc>
                <a:spcPct val="100000"/>
              </a:lnSpc>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lnSpc>
                <a:spcPct val="100000"/>
              </a:lnSpc>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Effectively treating AOD use in adolescents requires also identifying and treating other mental health conditions they might have.</a:t>
            </a:r>
          </a:p>
          <a:p>
            <a:pPr algn="just">
              <a:lnSpc>
                <a:spcPct val="100000"/>
              </a:lnSpc>
              <a:spcBef>
                <a:spcPct val="0"/>
              </a:spcBef>
              <a:buFont typeface="Wingdings" panose="05000000000000000000" pitchFamily="2" charset="2"/>
              <a:buChar char="v"/>
            </a:pPr>
            <a:endParaRPr lang="en-US" sz="3600"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6649269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69231"/>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OTHER INTERVENTIONS</a:t>
            </a:r>
          </a:p>
        </p:txBody>
      </p:sp>
      <p:sp>
        <p:nvSpPr>
          <p:cNvPr id="3" name="Marcador de contenido 2"/>
          <p:cNvSpPr>
            <a:spLocks noGrp="1"/>
          </p:cNvSpPr>
          <p:nvPr>
            <p:ph idx="1"/>
          </p:nvPr>
        </p:nvSpPr>
        <p:spPr/>
        <p:txBody>
          <a:bodyPr>
            <a:normAutofit fontScale="92500" lnSpcReduction="20000"/>
          </a:bodyPr>
          <a:lstStyle/>
          <a:p>
            <a:pPr lvl="1"/>
            <a:endParaRPr lang="en-US" sz="4000" dirty="0">
              <a:latin typeface="Times New Roman" panose="02020603050405020304" pitchFamily="18" charset="0"/>
              <a:cs typeface="Times New Roman" panose="02020603050405020304" pitchFamily="18" charset="0"/>
            </a:endParaRPr>
          </a:p>
          <a:p>
            <a:pPr lvl="1"/>
            <a:r>
              <a:rPr lang="en-US" sz="4000" dirty="0">
                <a:latin typeface="Times New Roman" panose="02020603050405020304" pitchFamily="18" charset="0"/>
                <a:cs typeface="Times New Roman" panose="02020603050405020304" pitchFamily="18" charset="0"/>
              </a:rPr>
              <a:t> Structural/strategic Family Therapy</a:t>
            </a:r>
          </a:p>
          <a:p>
            <a:pPr lvl="1"/>
            <a:r>
              <a:rPr lang="en-US" sz="4000" dirty="0">
                <a:latin typeface="Times New Roman" panose="02020603050405020304" pitchFamily="18" charset="0"/>
                <a:cs typeface="Times New Roman" panose="02020603050405020304" pitchFamily="18" charset="0"/>
              </a:rPr>
              <a:t> Cognitive Behavioral Family Therapy</a:t>
            </a:r>
          </a:p>
          <a:p>
            <a:pPr lvl="1"/>
            <a:r>
              <a:rPr lang="en-US" sz="4000" dirty="0">
                <a:latin typeface="Times New Roman" panose="02020603050405020304" pitchFamily="18" charset="0"/>
                <a:cs typeface="Times New Roman" panose="02020603050405020304" pitchFamily="18" charset="0"/>
              </a:rPr>
              <a:t> Solution-focused Therapy</a:t>
            </a:r>
          </a:p>
          <a:p>
            <a:pPr lvl="1"/>
            <a:r>
              <a:rPr lang="en-US" sz="4000" dirty="0">
                <a:latin typeface="Times New Roman" panose="02020603050405020304" pitchFamily="18" charset="0"/>
                <a:cs typeface="Times New Roman" panose="02020603050405020304" pitchFamily="18" charset="0"/>
              </a:rPr>
              <a:t> Multidimensional Family Therapy</a:t>
            </a:r>
          </a:p>
          <a:p>
            <a:pPr lvl="1"/>
            <a:r>
              <a:rPr lang="en-US" sz="4000" dirty="0">
                <a:latin typeface="Times New Roman" panose="02020603050405020304" pitchFamily="18" charset="0"/>
                <a:cs typeface="Times New Roman" panose="02020603050405020304" pitchFamily="18" charset="0"/>
              </a:rPr>
              <a:t> Brief Strategic Family Therapy </a:t>
            </a:r>
          </a:p>
          <a:p>
            <a:pPr lvl="1"/>
            <a:r>
              <a:rPr lang="en-US" sz="4000" dirty="0">
                <a:latin typeface="Times New Roman" panose="02020603050405020304" pitchFamily="18" charset="0"/>
                <a:cs typeface="Times New Roman" panose="02020603050405020304" pitchFamily="18" charset="0"/>
              </a:rPr>
              <a:t> Family Behavior Therapy</a:t>
            </a:r>
          </a:p>
          <a:p>
            <a:pPr lvl="1"/>
            <a:r>
              <a:rPr lang="en-US" sz="4000" dirty="0">
                <a:latin typeface="Times New Roman" panose="02020603050405020304" pitchFamily="18" charset="0"/>
                <a:cs typeface="Times New Roman" panose="02020603050405020304" pitchFamily="18" charset="0"/>
              </a:rPr>
              <a:t> Functional Family Therapy</a:t>
            </a:r>
          </a:p>
          <a:p>
            <a:endParaRPr lang="en-US" dirty="0"/>
          </a:p>
        </p:txBody>
      </p:sp>
    </p:spTree>
    <p:extLst>
      <p:ext uri="{BB962C8B-B14F-4D97-AF65-F5344CB8AC3E}">
        <p14:creationId xmlns:p14="http://schemas.microsoft.com/office/powerpoint/2010/main" val="4311923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52248"/>
            <a:ext cx="10058400" cy="1246644"/>
          </a:xfrm>
        </p:spPr>
        <p:txBody>
          <a:bodyPr>
            <a:noAutofit/>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STRUCTURAL/STRATEGIC FAMILY THERAPY</a:t>
            </a:r>
            <a:endParaRPr lang="en-US" sz="4800" b="1" dirty="0">
              <a:solidFill>
                <a:schemeClr val="accent2"/>
              </a:solidFill>
            </a:endParaRPr>
          </a:p>
        </p:txBody>
      </p:sp>
      <p:sp>
        <p:nvSpPr>
          <p:cNvPr id="3" name="Marcador de contenido 2"/>
          <p:cNvSpPr>
            <a:spLocks noGrp="1"/>
          </p:cNvSpPr>
          <p:nvPr>
            <p:ph idx="1"/>
          </p:nvPr>
        </p:nvSpPr>
        <p:spPr>
          <a:xfrm>
            <a:off x="1097280" y="1845733"/>
            <a:ext cx="6568200" cy="4086715"/>
          </a:xfrm>
        </p:spPr>
        <p:txBody>
          <a:bodyPr/>
          <a:lstStyle/>
          <a:p>
            <a:pPr algn="just"/>
            <a:r>
              <a:rPr lang="en-US" sz="2800" dirty="0">
                <a:latin typeface="Times New Roman" panose="02020603050405020304" pitchFamily="18" charset="0"/>
                <a:cs typeface="Times New Roman" panose="02020603050405020304" pitchFamily="18" charset="0"/>
              </a:rPr>
              <a:t>Can be used to realign the family’s structural relationships. This type of treatment is often used to reduce or eliminate substance abuse problems. </a:t>
            </a:r>
          </a:p>
          <a:p>
            <a:pPr algn="just"/>
            <a:r>
              <a:rPr lang="en-US" sz="2800" dirty="0">
                <a:latin typeface="Times New Roman" panose="02020603050405020304" pitchFamily="18" charset="0"/>
                <a:cs typeface="Times New Roman" panose="02020603050405020304" pitchFamily="18" charset="0"/>
              </a:rPr>
              <a:t>The family systems model can be used to </a:t>
            </a:r>
          </a:p>
          <a:p>
            <a:pPr algn="just"/>
            <a:r>
              <a:rPr lang="en-US" sz="2800" dirty="0">
                <a:latin typeface="Times New Roman" panose="02020603050405020304" pitchFamily="18" charset="0"/>
                <a:cs typeface="Times New Roman" panose="02020603050405020304" pitchFamily="18" charset="0"/>
              </a:rPr>
              <a:t>(1) identify the function that substance abuse serves in maintaining family stability and </a:t>
            </a:r>
          </a:p>
          <a:p>
            <a:pPr algn="just"/>
            <a:r>
              <a:rPr lang="en-US" sz="2800" dirty="0">
                <a:latin typeface="Times New Roman" panose="02020603050405020304" pitchFamily="18" charset="0"/>
                <a:cs typeface="Times New Roman" panose="02020603050405020304" pitchFamily="18" charset="0"/>
              </a:rPr>
              <a:t>(2) guide appropriate changes in family structure.</a:t>
            </a:r>
          </a:p>
        </p:txBody>
      </p:sp>
      <p:sp>
        <p:nvSpPr>
          <p:cNvPr id="4" name="CuadroTexto 3"/>
          <p:cNvSpPr txBox="1"/>
          <p:nvPr/>
        </p:nvSpPr>
        <p:spPr>
          <a:xfrm>
            <a:off x="7441324" y="6457890"/>
            <a:ext cx="4750676"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2004)</a:t>
            </a:r>
          </a:p>
        </p:txBody>
      </p:sp>
      <p:pic>
        <p:nvPicPr>
          <p:cNvPr id="5" name="Imagen 4"/>
          <p:cNvPicPr>
            <a:picLocks noChangeAspect="1"/>
          </p:cNvPicPr>
          <p:nvPr/>
        </p:nvPicPr>
        <p:blipFill>
          <a:blip r:embed="rId3"/>
          <a:stretch>
            <a:fillRect/>
          </a:stretch>
        </p:blipFill>
        <p:spPr>
          <a:xfrm>
            <a:off x="7877833" y="2433449"/>
            <a:ext cx="3877657" cy="2911282"/>
          </a:xfrm>
          <a:prstGeom prst="rect">
            <a:avLst/>
          </a:prstGeom>
        </p:spPr>
      </p:pic>
    </p:spTree>
    <p:extLst>
      <p:ext uri="{BB962C8B-B14F-4D97-AF65-F5344CB8AC3E}">
        <p14:creationId xmlns:p14="http://schemas.microsoft.com/office/powerpoint/2010/main" val="14006271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56117"/>
            <a:ext cx="10058400" cy="1471961"/>
          </a:xfrm>
        </p:spPr>
        <p:txBody>
          <a:bodyPr>
            <a:normAutofit fontScale="90000"/>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COGNITIVE BEHAVIORAL FAMILY </a:t>
            </a:r>
            <a:br>
              <a:rPr lang="en-US" sz="4800" b="1" dirty="0">
                <a:solidFill>
                  <a:schemeClr val="accent2"/>
                </a:solidFill>
                <a:latin typeface="Times New Roman" panose="02020603050405020304" pitchFamily="18" charset="0"/>
                <a:cs typeface="Times New Roman" panose="02020603050405020304" pitchFamily="18" charset="0"/>
              </a:rPr>
            </a:br>
            <a:r>
              <a:rPr lang="en-US" sz="4800" b="1" dirty="0">
                <a:solidFill>
                  <a:schemeClr val="accent2"/>
                </a:solidFill>
                <a:latin typeface="Times New Roman" panose="02020603050405020304" pitchFamily="18" charset="0"/>
                <a:cs typeface="Times New Roman" panose="02020603050405020304" pitchFamily="18" charset="0"/>
              </a:rPr>
              <a:t> THERAPY</a:t>
            </a:r>
            <a:br>
              <a:rPr lang="en-US" sz="4000" dirty="0">
                <a:latin typeface="Times New Roman" panose="02020603050405020304" pitchFamily="18" charset="0"/>
                <a:cs typeface="Times New Roman" panose="02020603050405020304" pitchFamily="18" charset="0"/>
              </a:rPr>
            </a:br>
            <a:endParaRPr lang="en-US" dirty="0"/>
          </a:p>
        </p:txBody>
      </p:sp>
      <p:sp>
        <p:nvSpPr>
          <p:cNvPr id="3" name="Marcador de contenido 2"/>
          <p:cNvSpPr>
            <a:spLocks noGrp="1"/>
          </p:cNvSpPr>
          <p:nvPr>
            <p:ph idx="1"/>
          </p:nvPr>
        </p:nvSpPr>
        <p:spPr>
          <a:xfrm>
            <a:off x="4836568" y="2433939"/>
            <a:ext cx="7092175" cy="3340677"/>
          </a:xfrm>
        </p:spPr>
        <p:txBody>
          <a:bodyPr>
            <a:normAutofit/>
          </a:bodyPr>
          <a:lstStyle/>
          <a:p>
            <a:pPr algn="just"/>
            <a:r>
              <a:rPr lang="en-US" sz="3200" dirty="0">
                <a:latin typeface="Times New Roman" panose="02020603050405020304" pitchFamily="18" charset="0"/>
                <a:cs typeface="Times New Roman" panose="02020603050405020304" pitchFamily="18" charset="0"/>
              </a:rPr>
              <a:t>Defined as a family systems approach based on the premise that the thoughts and behaviors that influence one family member have the potential to simultaneously influence other family members as a whole.</a:t>
            </a:r>
          </a:p>
        </p:txBody>
      </p:sp>
      <p:pic>
        <p:nvPicPr>
          <p:cNvPr id="1026" name="Picture 2" descr="Image result for what is cognitive behavioral family therapy"/>
          <p:cNvPicPr>
            <a:picLocks noChangeAspect="1" noChangeArrowheads="1"/>
          </p:cNvPicPr>
          <p:nvPr/>
        </p:nvPicPr>
        <p:blipFill rotWithShape="1">
          <a:blip r:embed="rId3">
            <a:extLst>
              <a:ext uri="{28A0092B-C50C-407E-A947-70E740481C1C}">
                <a14:useLocalDpi xmlns:a14="http://schemas.microsoft.com/office/drawing/2010/main" val="0"/>
              </a:ext>
            </a:extLst>
          </a:blip>
          <a:srcRect r="647" b="36027"/>
          <a:stretch/>
        </p:blipFill>
        <p:spPr bwMode="auto">
          <a:xfrm rot="18926156">
            <a:off x="59251" y="3276819"/>
            <a:ext cx="4566296" cy="165491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932449" y="6380422"/>
            <a:ext cx="625955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(Ryan T. Day, Michael A. </a:t>
            </a:r>
            <a:r>
              <a:rPr lang="en-US" sz="2000" b="1" dirty="0" err="1">
                <a:solidFill>
                  <a:schemeClr val="bg1"/>
                </a:solidFill>
                <a:latin typeface="Times New Roman" panose="02020603050405020304" pitchFamily="18" charset="0"/>
                <a:cs typeface="Times New Roman" panose="02020603050405020304" pitchFamily="18" charset="0"/>
              </a:rPr>
              <a:t>Keim</a:t>
            </a:r>
            <a:r>
              <a:rPr lang="en-US" sz="2000" b="1" dirty="0">
                <a:solidFill>
                  <a:schemeClr val="bg1"/>
                </a:solidFill>
                <a:latin typeface="Times New Roman" panose="02020603050405020304" pitchFamily="18" charset="0"/>
                <a:cs typeface="Times New Roman" panose="02020603050405020304" pitchFamily="18" charset="0"/>
              </a:rPr>
              <a:t> &amp; </a:t>
            </a:r>
            <a:r>
              <a:rPr lang="en-US" sz="2000" b="1" dirty="0" err="1">
                <a:solidFill>
                  <a:schemeClr val="bg1"/>
                </a:solidFill>
                <a:latin typeface="Times New Roman" panose="02020603050405020304" pitchFamily="18" charset="0"/>
                <a:cs typeface="Times New Roman" panose="02020603050405020304" pitchFamily="18" charset="0"/>
              </a:rPr>
              <a:t>Shanel</a:t>
            </a:r>
            <a:r>
              <a:rPr lang="en-US" sz="2000" b="1" dirty="0">
                <a:solidFill>
                  <a:schemeClr val="bg1"/>
                </a:solidFill>
                <a:latin typeface="Times New Roman" panose="02020603050405020304" pitchFamily="18" charset="0"/>
                <a:cs typeface="Times New Roman" panose="02020603050405020304" pitchFamily="18" charset="0"/>
              </a:rPr>
              <a:t> B. Robinson)</a:t>
            </a:r>
          </a:p>
        </p:txBody>
      </p:sp>
    </p:spTree>
    <p:extLst>
      <p:ext uri="{BB962C8B-B14F-4D97-AF65-F5344CB8AC3E}">
        <p14:creationId xmlns:p14="http://schemas.microsoft.com/office/powerpoint/2010/main" val="6195998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23025"/>
            <a:ext cx="10058400" cy="1226634"/>
          </a:xfrm>
        </p:spPr>
        <p:txBody>
          <a:bodyPr>
            <a:normAutofit/>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SOLUTION-FOCUSED THERAPY</a:t>
            </a:r>
            <a:br>
              <a:rPr lang="en-US" sz="4800" b="1" dirty="0">
                <a:solidFill>
                  <a:schemeClr val="accent2"/>
                </a:solidFill>
                <a:latin typeface="Times New Roman" panose="02020603050405020304" pitchFamily="18" charset="0"/>
                <a:cs typeface="Times New Roman" panose="02020603050405020304" pitchFamily="18" charset="0"/>
              </a:rPr>
            </a:br>
            <a:endParaRPr lang="en-US" sz="2400" b="1" dirty="0">
              <a:solidFill>
                <a:schemeClr val="accent2"/>
              </a:solidFill>
            </a:endParaRPr>
          </a:p>
        </p:txBody>
      </p:sp>
      <p:sp>
        <p:nvSpPr>
          <p:cNvPr id="3" name="Marcador de contenido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Concentrates on finding solutions in the present time and exploring one’s hope for the future to find quicker resolution of one’s problems. This method takes the approach that you know what you need to do to improve your own life and, with the appropriate </a:t>
            </a:r>
            <a:r>
              <a:rPr lang="en-US" sz="3200" dirty="0">
                <a:solidFill>
                  <a:schemeClr val="tx1"/>
                </a:solidFill>
                <a:latin typeface="Times New Roman" panose="02020603050405020304" pitchFamily="18" charset="0"/>
                <a:cs typeface="Times New Roman" panose="02020603050405020304" pitchFamily="18" charset="0"/>
                <a:hlinkClick r:id="rId3" tooltip="Psychology Today looks at coaching"/>
              </a:rPr>
              <a:t>coaching</a:t>
            </a:r>
            <a:r>
              <a:rPr lang="en-US" sz="3200" dirty="0">
                <a:latin typeface="Times New Roman" panose="02020603050405020304" pitchFamily="18" charset="0"/>
                <a:cs typeface="Times New Roman" panose="02020603050405020304" pitchFamily="18" charset="0"/>
              </a:rPr>
              <a:t> and questioning, are capable of finding the best solutions.</a:t>
            </a:r>
          </a:p>
        </p:txBody>
      </p:sp>
      <p:pic>
        <p:nvPicPr>
          <p:cNvPr id="4" name="Imagen 3"/>
          <p:cNvPicPr>
            <a:picLocks noChangeAspect="1"/>
          </p:cNvPicPr>
          <p:nvPr/>
        </p:nvPicPr>
        <p:blipFill>
          <a:blip r:embed="rId4"/>
          <a:stretch>
            <a:fillRect/>
          </a:stretch>
        </p:blipFill>
        <p:spPr>
          <a:xfrm>
            <a:off x="6996275" y="4192859"/>
            <a:ext cx="2948380" cy="2228427"/>
          </a:xfrm>
          <a:prstGeom prst="rect">
            <a:avLst/>
          </a:prstGeom>
        </p:spPr>
      </p:pic>
      <p:sp>
        <p:nvSpPr>
          <p:cNvPr id="5" name="CuadroTexto 4"/>
          <p:cNvSpPr txBox="1"/>
          <p:nvPr/>
        </p:nvSpPr>
        <p:spPr>
          <a:xfrm>
            <a:off x="8831766" y="6397167"/>
            <a:ext cx="3360234"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(www.psychologytoday.com)</a:t>
            </a:r>
          </a:p>
        </p:txBody>
      </p:sp>
    </p:spTree>
    <p:extLst>
      <p:ext uri="{BB962C8B-B14F-4D97-AF65-F5344CB8AC3E}">
        <p14:creationId xmlns:p14="http://schemas.microsoft.com/office/powerpoint/2010/main" val="33187784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740011" y="4115064"/>
            <a:ext cx="2772937" cy="2133862"/>
          </a:xfrm>
          <a:prstGeom prst="rect">
            <a:avLst/>
          </a:prstGeom>
        </p:spPr>
      </p:pic>
      <p:sp>
        <p:nvSpPr>
          <p:cNvPr id="2" name="Título 1"/>
          <p:cNvSpPr>
            <a:spLocks noGrp="1"/>
          </p:cNvSpPr>
          <p:nvPr>
            <p:ph type="title"/>
          </p:nvPr>
        </p:nvSpPr>
        <p:spPr/>
        <p:txBody>
          <a:bodyPr>
            <a:normAutofit fontScale="90000"/>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MULTIDIMENSIONAL FAMILY THERAPY</a:t>
            </a:r>
            <a:br>
              <a:rPr lang="en-US" sz="4000" dirty="0">
                <a:latin typeface="Times New Roman" panose="02020603050405020304" pitchFamily="18" charset="0"/>
                <a:cs typeface="Times New Roman" panose="02020603050405020304" pitchFamily="18" charset="0"/>
              </a:rPr>
            </a:br>
            <a:endParaRPr lang="en-US" dirty="0"/>
          </a:p>
        </p:txBody>
      </p:sp>
      <p:sp>
        <p:nvSpPr>
          <p:cNvPr id="3" name="Marcador de contenido 2"/>
          <p:cNvSpPr>
            <a:spLocks noGrp="1"/>
          </p:cNvSpPr>
          <p:nvPr>
            <p:ph idx="1"/>
          </p:nvPr>
        </p:nvSpPr>
        <p:spPr>
          <a:xfrm>
            <a:off x="795453" y="1957247"/>
            <a:ext cx="10739368" cy="3506851"/>
          </a:xfrm>
        </p:spPr>
        <p:txBody>
          <a:bodyPr>
            <a:normAutofit/>
          </a:bodyPr>
          <a:lstStyle/>
          <a:p>
            <a:pPr algn="just"/>
            <a:r>
              <a:rPr lang="en-US" sz="2800" dirty="0">
                <a:latin typeface="Times New Roman" panose="02020603050405020304" pitchFamily="18" charset="0"/>
                <a:cs typeface="Times New Roman" panose="02020603050405020304" pitchFamily="18" charset="0"/>
              </a:rPr>
              <a:t>Multidimensional Family Therapy (MDFT) is an integrated, comprehensive, family-centered treatment for youth problems and disorders. </a:t>
            </a:r>
          </a:p>
          <a:p>
            <a:pPr algn="just"/>
            <a:r>
              <a:rPr lang="en-US" sz="2800" dirty="0">
                <a:latin typeface="Times New Roman" panose="02020603050405020304" pitchFamily="18" charset="0"/>
                <a:cs typeface="Times New Roman" panose="02020603050405020304" pitchFamily="18" charset="0"/>
              </a:rPr>
              <a:t>MDFT improves the adolescent’s coping, problem-solving, and decision-making skills, and enhances family functioning, a critical ingredient in positive youth development.</a:t>
            </a:r>
          </a:p>
        </p:txBody>
      </p:sp>
      <p:sp>
        <p:nvSpPr>
          <p:cNvPr id="5" name="CuadroTexto 4"/>
          <p:cNvSpPr txBox="1"/>
          <p:nvPr/>
        </p:nvSpPr>
        <p:spPr>
          <a:xfrm>
            <a:off x="10163221" y="6374432"/>
            <a:ext cx="1984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(www.mdft.org)</a:t>
            </a:r>
          </a:p>
        </p:txBody>
      </p:sp>
    </p:spTree>
    <p:extLst>
      <p:ext uri="{BB962C8B-B14F-4D97-AF65-F5344CB8AC3E}">
        <p14:creationId xmlns:p14="http://schemas.microsoft.com/office/powerpoint/2010/main" val="23559334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671744" y="4670072"/>
            <a:ext cx="2143125" cy="2143125"/>
          </a:xfrm>
          <a:prstGeom prst="rect">
            <a:avLst/>
          </a:prstGeom>
        </p:spPr>
      </p:pic>
      <p:sp>
        <p:nvSpPr>
          <p:cNvPr id="2" name="Título 1"/>
          <p:cNvSpPr>
            <a:spLocks noGrp="1"/>
          </p:cNvSpPr>
          <p:nvPr>
            <p:ph type="title"/>
          </p:nvPr>
        </p:nvSpPr>
        <p:spPr/>
        <p:txBody>
          <a:bodyPr>
            <a:noAutofit/>
          </a:bodyPr>
          <a:lstStyle/>
          <a:p>
            <a:pPr lvl="1" algn="ctr" rtl="0">
              <a:lnSpc>
                <a:spcPct val="85000"/>
              </a:lnSpc>
              <a:spcBef>
                <a:spcPct val="0"/>
              </a:spcBef>
            </a:pPr>
            <a:r>
              <a:rPr lang="en-US" sz="4400" b="1" dirty="0">
                <a:solidFill>
                  <a:schemeClr val="accent2"/>
                </a:solidFill>
                <a:latin typeface="Times New Roman" panose="02020603050405020304" pitchFamily="18" charset="0"/>
                <a:cs typeface="Times New Roman" panose="02020603050405020304" pitchFamily="18" charset="0"/>
              </a:rPr>
              <a:t>BRIEF STRATEGIC FAMILY THERAPY </a:t>
            </a:r>
            <a:br>
              <a:rPr lang="en-US" sz="4400" b="1" dirty="0">
                <a:solidFill>
                  <a:schemeClr val="accent2"/>
                </a:solidFill>
                <a:latin typeface="Times New Roman" panose="02020603050405020304" pitchFamily="18" charset="0"/>
                <a:cs typeface="Times New Roman" panose="02020603050405020304" pitchFamily="18" charset="0"/>
              </a:rPr>
            </a:br>
            <a:endParaRPr lang="en-US" sz="2000" b="1" dirty="0">
              <a:solidFill>
                <a:schemeClr val="accent2"/>
              </a:solidFill>
            </a:endParaRPr>
          </a:p>
        </p:txBody>
      </p:sp>
      <p:sp>
        <p:nvSpPr>
          <p:cNvPr id="3" name="Marcador de contenido 2"/>
          <p:cNvSpPr>
            <a:spLocks noGrp="1"/>
          </p:cNvSpPr>
          <p:nvPr>
            <p:ph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BSFT is based on the fundamental assumption that the family is the “bedrock” of child development; the family is viewed as the primary context in which children learn to think, feel, and behave. Family relations are thus believed to play a pivotal role in the evolution of behavior problems and, consequently, they are a primary target for intervention</a:t>
            </a:r>
          </a:p>
        </p:txBody>
      </p:sp>
      <p:sp>
        <p:nvSpPr>
          <p:cNvPr id="5" name="CuadroTexto 4"/>
          <p:cNvSpPr txBox="1"/>
          <p:nvPr/>
        </p:nvSpPr>
        <p:spPr>
          <a:xfrm>
            <a:off x="6814869" y="6413087"/>
            <a:ext cx="537713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(Michael S. Robbins and José Szapocznik,2000) </a:t>
            </a:r>
          </a:p>
        </p:txBody>
      </p:sp>
    </p:spTree>
    <p:extLst>
      <p:ext uri="{BB962C8B-B14F-4D97-AF65-F5344CB8AC3E}">
        <p14:creationId xmlns:p14="http://schemas.microsoft.com/office/powerpoint/2010/main" val="26526575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FAMILY BEHAVIOR THERAPY</a:t>
            </a:r>
            <a:br>
              <a:rPr lang="en-US" sz="4000" dirty="0">
                <a:latin typeface="Times New Roman" panose="02020603050405020304" pitchFamily="18" charset="0"/>
                <a:cs typeface="Times New Roman" panose="02020603050405020304" pitchFamily="18" charset="0"/>
              </a:rPr>
            </a:br>
            <a:endParaRPr lang="en-US" dirty="0"/>
          </a:p>
        </p:txBody>
      </p:sp>
      <p:sp>
        <p:nvSpPr>
          <p:cNvPr id="3" name="Marcador de contenido 2"/>
          <p:cNvSpPr>
            <a:spLocks noGrp="1"/>
          </p:cNvSpPr>
          <p:nvPr>
            <p:ph idx="1"/>
          </p:nvPr>
        </p:nvSpPr>
        <p:spPr>
          <a:xfrm>
            <a:off x="1097280" y="2633297"/>
            <a:ext cx="7100789" cy="2870500"/>
          </a:xfrm>
        </p:spPr>
        <p:txBody>
          <a:bodyPr>
            <a:normAutofit/>
          </a:bodyPr>
          <a:lstStyle/>
          <a:p>
            <a:pPr algn="just"/>
            <a:r>
              <a:rPr lang="en-US" sz="2800" dirty="0">
                <a:latin typeface="Times New Roman" panose="02020603050405020304" pitchFamily="18" charset="0"/>
                <a:cs typeface="Times New Roman" panose="02020603050405020304" pitchFamily="18" charset="0"/>
              </a:rPr>
              <a:t>Family Behavior Therapy (FBT) is a cost-effective intervention and evidence-based treatment which utilizes innovative, easily learned, behavioral therapies to treat substance abuse and various problem behaviors for adults and youth within the family context.</a:t>
            </a:r>
          </a:p>
        </p:txBody>
      </p:sp>
      <p:pic>
        <p:nvPicPr>
          <p:cNvPr id="7" name="Imagen 6"/>
          <p:cNvPicPr>
            <a:picLocks noChangeAspect="1"/>
          </p:cNvPicPr>
          <p:nvPr/>
        </p:nvPicPr>
        <p:blipFill>
          <a:blip r:embed="rId3"/>
          <a:stretch>
            <a:fillRect/>
          </a:stretch>
        </p:blipFill>
        <p:spPr>
          <a:xfrm>
            <a:off x="8531508" y="2668110"/>
            <a:ext cx="3344541" cy="2270234"/>
          </a:xfrm>
          <a:prstGeom prst="rect">
            <a:avLst/>
          </a:prstGeom>
        </p:spPr>
      </p:pic>
      <p:sp>
        <p:nvSpPr>
          <p:cNvPr id="8" name="CuadroTexto 7"/>
          <p:cNvSpPr txBox="1"/>
          <p:nvPr/>
        </p:nvSpPr>
        <p:spPr>
          <a:xfrm>
            <a:off x="6747641" y="6399734"/>
            <a:ext cx="5444359"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(www.familybehaviortherapy.faculty.unlv.edu</a:t>
            </a:r>
            <a:r>
              <a:rPr lang="en-US" b="1" dirty="0">
                <a:solidFill>
                  <a:schemeClr val="bg1"/>
                </a:solidFill>
              </a:rPr>
              <a:t>)</a:t>
            </a:r>
          </a:p>
        </p:txBody>
      </p:sp>
    </p:spTree>
    <p:extLst>
      <p:ext uri="{BB962C8B-B14F-4D97-AF65-F5344CB8AC3E}">
        <p14:creationId xmlns:p14="http://schemas.microsoft.com/office/powerpoint/2010/main" val="34941713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ctr" rtl="0">
              <a:lnSpc>
                <a:spcPct val="85000"/>
              </a:lnSpc>
              <a:spcBef>
                <a:spcPct val="0"/>
              </a:spcBef>
            </a:pPr>
            <a:r>
              <a:rPr lang="en-US" sz="4800" b="1" dirty="0">
                <a:solidFill>
                  <a:schemeClr val="accent2"/>
                </a:solidFill>
                <a:latin typeface="Times New Roman" panose="02020603050405020304" pitchFamily="18" charset="0"/>
                <a:cs typeface="Times New Roman" panose="02020603050405020304" pitchFamily="18" charset="0"/>
              </a:rPr>
              <a:t>FUNCTIONAL FAMILY THERAPY</a:t>
            </a:r>
            <a:br>
              <a:rPr lang="en-US" sz="4000" dirty="0">
                <a:latin typeface="Times New Roman" panose="02020603050405020304" pitchFamily="18" charset="0"/>
                <a:cs typeface="Times New Roman" panose="02020603050405020304" pitchFamily="18" charset="0"/>
              </a:rPr>
            </a:br>
            <a:endParaRPr lang="en-US" dirty="0"/>
          </a:p>
        </p:txBody>
      </p:sp>
      <p:sp>
        <p:nvSpPr>
          <p:cNvPr id="3" name="Marcador de contenido 2"/>
          <p:cNvSpPr>
            <a:spLocks noGrp="1"/>
          </p:cNvSpPr>
          <p:nvPr>
            <p:ph idx="1"/>
          </p:nvPr>
        </p:nvSpPr>
        <p:spPr>
          <a:xfrm>
            <a:off x="3449494" y="2088105"/>
            <a:ext cx="7706185" cy="4123509"/>
          </a:xfrm>
        </p:spPr>
        <p:txBody>
          <a:bodyPr>
            <a:normAutofit fontScale="92500" lnSpcReduction="10000"/>
          </a:bodyPr>
          <a:lstStyle/>
          <a:p>
            <a:pPr algn="just"/>
            <a:r>
              <a:rPr lang="en-US" sz="3900" dirty="0">
                <a:latin typeface="Times New Roman" panose="02020603050405020304" pitchFamily="18" charset="0"/>
                <a:cs typeface="Times New Roman" panose="02020603050405020304" pitchFamily="18" charset="0"/>
              </a:rPr>
              <a:t>FFT is a strength-based model built on a foundation of acceptance and respect. At its core is a focus on assessment and intervention to address risk and protective factors within and outside of the family that impact the adolescent and his or her adaptive development.</a:t>
            </a:r>
          </a:p>
          <a:p>
            <a:br>
              <a:rPr lang="en-US" dirty="0"/>
            </a:br>
            <a:endParaRPr lang="en-US" dirty="0"/>
          </a:p>
        </p:txBody>
      </p:sp>
      <p:sp>
        <p:nvSpPr>
          <p:cNvPr id="4" name="Rectángulo 3"/>
          <p:cNvSpPr/>
          <p:nvPr/>
        </p:nvSpPr>
        <p:spPr>
          <a:xfrm>
            <a:off x="4508938" y="6457890"/>
            <a:ext cx="7683062" cy="400110"/>
          </a:xfrm>
          <a:prstGeom prst="rect">
            <a:avLst/>
          </a:prstGeom>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(Alexander, J.A., Waldron, H.B., &amp; Robbins, M.S., &amp; </a:t>
            </a:r>
            <a:r>
              <a:rPr lang="en-US" sz="2000" b="1" dirty="0" err="1">
                <a:solidFill>
                  <a:schemeClr val="bg1"/>
                </a:solidFill>
                <a:latin typeface="Times New Roman" panose="02020603050405020304" pitchFamily="18" charset="0"/>
                <a:cs typeface="Times New Roman" panose="02020603050405020304" pitchFamily="18" charset="0"/>
              </a:rPr>
              <a:t>Neeb</a:t>
            </a:r>
            <a:r>
              <a:rPr lang="en-US" sz="2000" b="1" dirty="0">
                <a:solidFill>
                  <a:schemeClr val="bg1"/>
                </a:solidFill>
                <a:latin typeface="Times New Roman" panose="02020603050405020304" pitchFamily="18" charset="0"/>
                <a:cs typeface="Times New Roman" panose="02020603050405020304" pitchFamily="18" charset="0"/>
              </a:rPr>
              <a:t>, A., 2013)</a:t>
            </a:r>
          </a:p>
        </p:txBody>
      </p:sp>
      <p:pic>
        <p:nvPicPr>
          <p:cNvPr id="2050" name="Picture 2" descr="Image result for functional family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74" y="3151744"/>
            <a:ext cx="2375535" cy="145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176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1F63-6D42-43CB-B0C7-836C239F46DC}"/>
              </a:ext>
            </a:extLst>
          </p:cNvPr>
          <p:cNvSpPr>
            <a:spLocks noGrp="1"/>
          </p:cNvSpPr>
          <p:nvPr>
            <p:ph type="title"/>
          </p:nvPr>
        </p:nvSpPr>
        <p:spPr>
          <a:xfrm>
            <a:off x="1066800" y="229238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THANK YOU!</a:t>
            </a:r>
          </a:p>
        </p:txBody>
      </p:sp>
      <p:pic>
        <p:nvPicPr>
          <p:cNvPr id="4" name="Picture 4" descr="OAS Logo">
            <a:extLst>
              <a:ext uri="{FF2B5EF4-FFF2-40B4-BE49-F238E27FC236}">
                <a16:creationId xmlns:a16="http://schemas.microsoft.com/office/drawing/2014/main" id="{4FDAF847-CE1A-4122-AA28-E4488A199C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555F4F0-2659-42E5-B283-FFB95EA336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6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p>
        </p:txBody>
      </p:sp>
      <p:sp>
        <p:nvSpPr>
          <p:cNvPr id="3" name="Marcador de contenido 2"/>
          <p:cNvSpPr>
            <a:spLocks noGrp="1"/>
          </p:cNvSpPr>
          <p:nvPr>
            <p:ph idx="1"/>
          </p:nvPr>
        </p:nvSpPr>
        <p:spPr>
          <a:xfrm>
            <a:off x="784860" y="2014703"/>
            <a:ext cx="10683240" cy="4300705"/>
          </a:xfrm>
        </p:spPr>
        <p:txBody>
          <a:bodyPr>
            <a:normAutofit/>
          </a:bodyPr>
          <a:lstStyle/>
          <a:p>
            <a:pPr algn="just">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Sensitive issues, such as violence and child abuse, or risk of suicide should be identified and addressed.</a:t>
            </a:r>
          </a:p>
          <a:p>
            <a:pPr marL="0" indent="0" algn="just">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It is important to monitor substance use during treatment.</a:t>
            </a:r>
          </a:p>
          <a:p>
            <a:pPr marL="0" indent="0" algn="just">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Staying in treatment for an adequate period of time and continuity of care afterward are important.</a:t>
            </a:r>
          </a:p>
          <a:p>
            <a:pPr algn="just">
              <a:spcBef>
                <a:spcPct val="0"/>
              </a:spcBef>
              <a:buFont typeface="Wingdings" panose="05000000000000000000" pitchFamily="2" charset="2"/>
              <a:buChar char="v"/>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buFont typeface="Wingdings" panose="05000000000000000000" pitchFamily="2" charset="2"/>
              <a:buChar char="v"/>
            </a:pPr>
            <a:endParaRPr lang="en-US" sz="36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656889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935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
        <p:nvSpPr>
          <p:cNvPr id="3" name="Marcador de contenido 2"/>
          <p:cNvSpPr>
            <a:spLocks noGrp="1"/>
          </p:cNvSpPr>
          <p:nvPr>
            <p:ph idx="1"/>
          </p:nvPr>
        </p:nvSpPr>
        <p:spPr>
          <a:xfrm>
            <a:off x="1097280" y="2266277"/>
            <a:ext cx="10058400" cy="3560781"/>
          </a:xfrm>
        </p:spPr>
        <p:txBody>
          <a:bodyPr>
            <a:normAutofit/>
          </a:bodyPr>
          <a:lstStyle/>
          <a:p>
            <a:pPr algn="just">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Engaging young people requires a special set of skills and patience.</a:t>
            </a:r>
          </a:p>
          <a:p>
            <a:pPr marL="0" indent="0">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Delays in normal cognitive and social-emotional development are associated with adolescent substance use.</a:t>
            </a:r>
          </a:p>
          <a:p>
            <a:endParaRPr lang="en-US" dirty="0"/>
          </a:p>
        </p:txBody>
      </p:sp>
    </p:spTree>
    <p:extLst>
      <p:ext uri="{BB962C8B-B14F-4D97-AF65-F5344CB8AC3E}">
        <p14:creationId xmlns:p14="http://schemas.microsoft.com/office/powerpoint/2010/main" val="298454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935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
        <p:nvSpPr>
          <p:cNvPr id="3" name="Marcador de contenido 2"/>
          <p:cNvSpPr>
            <a:spLocks noGrp="1"/>
          </p:cNvSpPr>
          <p:nvPr>
            <p:ph idx="1"/>
          </p:nvPr>
        </p:nvSpPr>
        <p:spPr>
          <a:xfrm>
            <a:off x="1097280" y="2606936"/>
            <a:ext cx="10058400" cy="2879464"/>
          </a:xfrm>
        </p:spPr>
        <p:txBody>
          <a:bodyPr>
            <a:normAutofit/>
          </a:bodyPr>
          <a:lstStyle/>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Role of the family is pivotal</a:t>
            </a:r>
          </a:p>
          <a:p>
            <a:pPr marL="0" indent="0">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Treatment should be age-appropriate, and separate from adults.</a:t>
            </a:r>
          </a:p>
          <a:p>
            <a:endParaRPr lang="en-US" dirty="0"/>
          </a:p>
        </p:txBody>
      </p:sp>
    </p:spTree>
    <p:extLst>
      <p:ext uri="{BB962C8B-B14F-4D97-AF65-F5344CB8AC3E}">
        <p14:creationId xmlns:p14="http://schemas.microsoft.com/office/powerpoint/2010/main" val="235806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401545"/>
            <a:ext cx="10058400" cy="3156572"/>
          </a:xfrm>
        </p:spPr>
        <p:txBody>
          <a:bodyPr>
            <a:normAutofit/>
          </a:bodyPr>
          <a:lstStyle/>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Many adolescents have been pressured into treatment.</a:t>
            </a:r>
          </a:p>
          <a:p>
            <a:pPr marL="0" indent="0" algn="just">
              <a:spcBef>
                <a:spcPct val="0"/>
              </a:spcBef>
              <a:buNone/>
            </a:pPr>
            <a:endPar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Confidentiality issues must be clarified.</a:t>
            </a:r>
            <a:endParaRPr lang="en-US" altLang="es-ES_tradnl" sz="40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endParaRPr lang="en-US" altLang="es-ES_tradnl" dirty="0">
              <a:latin typeface="Times New Roman" panose="02020603050405020304" pitchFamily="18" charset="0"/>
              <a:ea typeface="Arial Narrow" panose="020B0606020202030204" pitchFamily="34" charset="0"/>
              <a:cs typeface="Times New Roman" panose="02020603050405020304" pitchFamily="18" charset="0"/>
            </a:endParaRPr>
          </a:p>
        </p:txBody>
      </p:sp>
      <p:sp>
        <p:nvSpPr>
          <p:cNvPr id="4" name="Título 1"/>
          <p:cNvSpPr>
            <a:spLocks noGrp="1"/>
          </p:cNvSpPr>
          <p:nvPr>
            <p:ph type="title"/>
          </p:nvPr>
        </p:nvSpPr>
        <p:spPr>
          <a:xfrm>
            <a:off x="1097280" y="286604"/>
            <a:ext cx="10058400" cy="1132294"/>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Tree>
    <p:extLst>
      <p:ext uri="{BB962C8B-B14F-4D97-AF65-F5344CB8AC3E}">
        <p14:creationId xmlns:p14="http://schemas.microsoft.com/office/powerpoint/2010/main" val="38247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10058400" cy="4189306"/>
          </a:xfrm>
        </p:spPr>
        <p:txBody>
          <a:bodyPr>
            <a:normAutofit/>
          </a:bodyPr>
          <a:lstStyle/>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High level of subcultural acceptance of AOD use</a:t>
            </a:r>
          </a:p>
          <a:p>
            <a:pPr marL="0" indent="0" algn="just">
              <a:spcBef>
                <a:spcPct val="0"/>
              </a:spcBef>
              <a:buNone/>
            </a:pPr>
            <a:endPar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Societal acceptance of alcohol and tobacco</a:t>
            </a:r>
          </a:p>
          <a:p>
            <a:pPr marL="0" indent="0" algn="just">
              <a:spcBef>
                <a:spcPct val="0"/>
              </a:spcBef>
              <a:buNone/>
            </a:pPr>
            <a:endPar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Enforcement of existing laws varies</a:t>
            </a:r>
          </a:p>
          <a:p>
            <a:pPr>
              <a:spcBef>
                <a:spcPct val="0"/>
              </a:spcBef>
              <a:buFont typeface="Wingdings" panose="05000000000000000000" pitchFamily="2" charset="2"/>
              <a:buChar char="Ø"/>
            </a:pPr>
            <a:endParaRPr lang="en-US" altLang="es-ES_tradnl" dirty="0">
              <a:latin typeface="Times New Roman" panose="02020603050405020304" pitchFamily="18" charset="0"/>
              <a:ea typeface="Arial Narrow" panose="020B0606020202030204" pitchFamily="34" charset="0"/>
              <a:cs typeface="Times New Roman" panose="02020603050405020304" pitchFamily="18" charset="0"/>
            </a:endParaRPr>
          </a:p>
        </p:txBody>
      </p:sp>
      <p:sp>
        <p:nvSpPr>
          <p:cNvPr id="4" name="Título 1"/>
          <p:cNvSpPr>
            <a:spLocks noGrp="1"/>
          </p:cNvSpPr>
          <p:nvPr>
            <p:ph type="title"/>
          </p:nvPr>
        </p:nvSpPr>
        <p:spPr>
          <a:xfrm>
            <a:off x="1097280" y="286604"/>
            <a:ext cx="10058400" cy="1132294"/>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Tree>
    <p:extLst>
      <p:ext uri="{BB962C8B-B14F-4D97-AF65-F5344CB8AC3E}">
        <p14:creationId xmlns:p14="http://schemas.microsoft.com/office/powerpoint/2010/main" val="2127109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028614"/>
            <a:ext cx="10058400" cy="4128346"/>
          </a:xfrm>
        </p:spPr>
        <p:txBody>
          <a:bodyPr>
            <a:normAutofit fontScale="92500"/>
          </a:bodyPr>
          <a:lstStyle/>
          <a:p>
            <a:pPr>
              <a:lnSpc>
                <a:spcPct val="150000"/>
              </a:lnSpc>
              <a:spcBef>
                <a:spcPct val="0"/>
              </a:spcBef>
              <a:buFont typeface="Wingdings" panose="05000000000000000000" pitchFamily="2" charset="2"/>
              <a:buChar char="Ø"/>
            </a:pPr>
            <a:r>
              <a:rPr lang="en-US" altLang="es-ES_tradnl" sz="3900" dirty="0">
                <a:latin typeface="Times New Roman" panose="02020603050405020304" pitchFamily="18" charset="0"/>
                <a:ea typeface="Arial Narrow" panose="020B0606020202030204" pitchFamily="34" charset="0"/>
                <a:cs typeface="Times New Roman" panose="02020603050405020304" pitchFamily="18" charset="0"/>
              </a:rPr>
              <a:t>Stigmatization of AOD use</a:t>
            </a:r>
          </a:p>
          <a:p>
            <a:pPr>
              <a:lnSpc>
                <a:spcPct val="150000"/>
              </a:lnSpc>
              <a:spcBef>
                <a:spcPct val="0"/>
              </a:spcBef>
              <a:buFont typeface="Wingdings" panose="05000000000000000000" pitchFamily="2" charset="2"/>
              <a:buChar char="Ø"/>
            </a:pPr>
            <a:r>
              <a:rPr lang="en-US" altLang="es-ES_tradnl" sz="3900" dirty="0">
                <a:latin typeface="Times New Roman" panose="02020603050405020304" pitchFamily="18" charset="0"/>
                <a:ea typeface="Arial Narrow" panose="020B0606020202030204" pitchFamily="34" charset="0"/>
                <a:cs typeface="Times New Roman" panose="02020603050405020304" pitchFamily="18" charset="0"/>
              </a:rPr>
              <a:t>Language/discourse on AOD use is crucial</a:t>
            </a:r>
          </a:p>
          <a:p>
            <a:pPr>
              <a:lnSpc>
                <a:spcPct val="150000"/>
              </a:lnSpc>
              <a:spcBef>
                <a:spcPct val="0"/>
              </a:spcBef>
              <a:buFont typeface="Wingdings" panose="05000000000000000000" pitchFamily="2" charset="2"/>
              <a:buChar char="Ø"/>
            </a:pPr>
            <a:r>
              <a:rPr lang="en-US" altLang="es-ES_tradnl" sz="3900" dirty="0">
                <a:latin typeface="Times New Roman" panose="02020603050405020304" pitchFamily="18" charset="0"/>
                <a:ea typeface="Arial Narrow" panose="020B0606020202030204" pitchFamily="34" charset="0"/>
                <a:cs typeface="Times New Roman" panose="02020603050405020304" pitchFamily="18" charset="0"/>
              </a:rPr>
              <a:t>Societal controversies and double standards</a:t>
            </a:r>
          </a:p>
          <a:p>
            <a:pPr>
              <a:lnSpc>
                <a:spcPct val="150000"/>
              </a:lnSpc>
              <a:spcBef>
                <a:spcPct val="0"/>
              </a:spcBef>
              <a:buFont typeface="Wingdings" panose="05000000000000000000" pitchFamily="2" charset="2"/>
              <a:buChar char="Ø"/>
            </a:pPr>
            <a:r>
              <a:rPr lang="en-US" altLang="es-ES_tradnl" sz="3900" dirty="0">
                <a:latin typeface="Times New Roman" panose="02020603050405020304" pitchFamily="18" charset="0"/>
                <a:ea typeface="Arial Narrow" panose="020B0606020202030204" pitchFamily="34" charset="0"/>
                <a:cs typeface="Times New Roman" panose="02020603050405020304" pitchFamily="18" charset="0"/>
              </a:rPr>
              <a:t>Drug use is viewed through a criminal justice lens</a:t>
            </a:r>
          </a:p>
          <a:p>
            <a:pPr marL="0" indent="0">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a:xfrm>
            <a:off x="1097280" y="252248"/>
            <a:ext cx="10058400" cy="1075208"/>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Tree>
    <p:extLst>
      <p:ext uri="{BB962C8B-B14F-4D97-AF65-F5344CB8AC3E}">
        <p14:creationId xmlns:p14="http://schemas.microsoft.com/office/powerpoint/2010/main" val="120493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a:bodyPr>
          <a:lstStyle/>
          <a:p>
            <a:pPr algn="just">
              <a:lnSpc>
                <a:spcPct val="150000"/>
              </a:lnSpc>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No understanding that drug use exists on a continuum, and is not all or nothing</a:t>
            </a:r>
          </a:p>
          <a:p>
            <a:pPr algn="just">
              <a:lnSpc>
                <a:spcPct val="150000"/>
              </a:lnSpc>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Drugs used in region do not lend themselves to substitution therapy</a:t>
            </a:r>
          </a:p>
          <a:p>
            <a:pPr algn="just">
              <a:lnSpc>
                <a:spcPct val="150000"/>
              </a:lnSpc>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Lack of available options for treatment and other services</a:t>
            </a:r>
          </a:p>
          <a:p>
            <a:endParaRPr lang="en-US" dirty="0"/>
          </a:p>
        </p:txBody>
      </p:sp>
      <p:sp>
        <p:nvSpPr>
          <p:cNvPr id="4" name="Título 1"/>
          <p:cNvSpPr>
            <a:spLocks noGrp="1"/>
          </p:cNvSpPr>
          <p:nvPr>
            <p:ph type="title"/>
          </p:nvPr>
        </p:nvSpPr>
        <p:spPr>
          <a:xfrm>
            <a:off x="1097280" y="252248"/>
            <a:ext cx="10058400" cy="113827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FACTORS FOR CONSIDERATION</a:t>
            </a:r>
            <a:endParaRPr lang="en-US" dirty="0"/>
          </a:p>
        </p:txBody>
      </p:sp>
    </p:spTree>
    <p:extLst>
      <p:ext uri="{BB962C8B-B14F-4D97-AF65-F5344CB8AC3E}">
        <p14:creationId xmlns:p14="http://schemas.microsoft.com/office/powerpoint/2010/main" val="1714977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4602480" cy="4023360"/>
          </a:xfrm>
        </p:spPr>
        <p:txBody>
          <a:bodyPr>
            <a:normAutofit/>
          </a:bodyPr>
          <a:lstStyle/>
          <a:p>
            <a:pPr algn="ct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What are some of the age-specific factors to take into account when planning treatment for an adolescent?</a:t>
            </a:r>
          </a:p>
          <a:p>
            <a:pPr algn="ctr"/>
            <a:endParaRPr lang="en-US" sz="40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a:xfrm>
            <a:off x="1097280" y="220717"/>
            <a:ext cx="10058400" cy="1169801"/>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ADOLESCENT AND TREATMENT</a:t>
            </a:r>
            <a:endParaRPr lang="en-US" dirty="0"/>
          </a:p>
        </p:txBody>
      </p:sp>
      <p:pic>
        <p:nvPicPr>
          <p:cNvPr id="5" name="Imagen 4"/>
          <p:cNvPicPr>
            <a:picLocks noChangeAspect="1"/>
          </p:cNvPicPr>
          <p:nvPr/>
        </p:nvPicPr>
        <p:blipFill>
          <a:blip r:embed="rId3"/>
          <a:stretch>
            <a:fillRect/>
          </a:stretch>
        </p:blipFill>
        <p:spPr>
          <a:xfrm>
            <a:off x="6807220" y="2284836"/>
            <a:ext cx="4874558" cy="3232044"/>
          </a:xfrm>
          <a:prstGeom prst="rect">
            <a:avLst/>
          </a:prstGeom>
        </p:spPr>
      </p:pic>
    </p:spTree>
    <p:extLst>
      <p:ext uri="{BB962C8B-B14F-4D97-AF65-F5344CB8AC3E}">
        <p14:creationId xmlns:p14="http://schemas.microsoft.com/office/powerpoint/2010/main" val="35509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139648"/>
            <a:ext cx="10058400" cy="3836609"/>
          </a:xfrm>
        </p:spPr>
        <p:txBody>
          <a:bodyPr>
            <a:noAutofit/>
          </a:bodyPr>
          <a:lstStyle/>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Drug use at an early age is an important predictor of development of a substance use disorder later.</a:t>
            </a:r>
          </a:p>
          <a:p>
            <a:pPr marL="0" indent="0" algn="just">
              <a:spcBef>
                <a:spcPct val="0"/>
              </a:spcBef>
              <a:buNone/>
            </a:pPr>
            <a:endPar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Impaired memory/thinking ability and other problems caused by drug use can derail a young person’s social and educational development</a:t>
            </a: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a:t>
            </a:r>
          </a:p>
        </p:txBody>
      </p:sp>
      <p:sp>
        <p:nvSpPr>
          <p:cNvPr id="5" name="Título 1"/>
          <p:cNvSpPr>
            <a:spLocks noGrp="1"/>
          </p:cNvSpPr>
          <p:nvPr>
            <p:ph type="title"/>
          </p:nvPr>
        </p:nvSpPr>
        <p:spPr>
          <a:xfrm>
            <a:off x="1097280" y="220717"/>
            <a:ext cx="10058400" cy="1138270"/>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ADOLESCENT AND TREATMENT</a:t>
            </a:r>
            <a:endParaRPr lang="en-US" dirty="0"/>
          </a:p>
        </p:txBody>
      </p:sp>
      <p:sp>
        <p:nvSpPr>
          <p:cNvPr id="7" name="CuadroTexto 6"/>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14584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86461" y="5160946"/>
            <a:ext cx="12019043" cy="1108107"/>
          </a:xfrm>
        </p:spPr>
        <p:txBody>
          <a:bodyPr>
            <a:noAutofit/>
          </a:bodyPr>
          <a:lstStyle/>
          <a:p>
            <a:r>
              <a:rPr lang="en-US" sz="3800" b="1" dirty="0">
                <a:solidFill>
                  <a:srgbClr val="FFFFFF"/>
                </a:solidFill>
                <a:latin typeface="Times New Roman" panose="02020603050405020304" pitchFamily="18" charset="0"/>
                <a:cs typeface="Times New Roman" panose="02020603050405020304" pitchFamily="18" charset="0"/>
              </a:rPr>
              <a:t>ADOLESCENT DRUG TREATMENT INTERVENTION </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1551716791"/>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139648"/>
            <a:ext cx="9679577" cy="3477380"/>
          </a:xfrm>
        </p:spPr>
        <p:txBody>
          <a:bodyPr>
            <a:noAutofit/>
          </a:bodyPr>
          <a:lstStyle/>
          <a:p>
            <a:pPr algn="just">
              <a:spcBef>
                <a:spcPct val="0"/>
              </a:spcBef>
              <a:buFont typeface="Wingdings" panose="05000000000000000000" pitchFamily="2" charset="2"/>
              <a:buChar char="Ø"/>
            </a:pP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Adolescents in treatment report using different substances than adult patients do.</a:t>
            </a:r>
          </a:p>
          <a:p>
            <a:pPr marL="0" indent="0" algn="just">
              <a:spcBef>
                <a:spcPct val="0"/>
              </a:spcBef>
              <a:buNone/>
            </a:pPr>
            <a:endPar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Adolescents may be less likely to feel they need help or to seek treatment on their own.</a:t>
            </a:r>
          </a:p>
          <a:p>
            <a:pPr algn="just">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p:txBody>
      </p:sp>
      <p:sp>
        <p:nvSpPr>
          <p:cNvPr id="5" name="Título 1"/>
          <p:cNvSpPr>
            <a:spLocks noGrp="1"/>
          </p:cNvSpPr>
          <p:nvPr>
            <p:ph type="title"/>
          </p:nvPr>
        </p:nvSpPr>
        <p:spPr>
          <a:xfrm>
            <a:off x="1097280" y="220717"/>
            <a:ext cx="10058400" cy="1138270"/>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ADOLESCENT AND TREATMENT</a:t>
            </a:r>
            <a:endParaRPr lang="en-US" dirty="0"/>
          </a:p>
        </p:txBody>
      </p:sp>
      <p:sp>
        <p:nvSpPr>
          <p:cNvPr id="7" name="CuadroTexto 6"/>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1154925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10058400" cy="3999896"/>
          </a:xfrm>
        </p:spPr>
        <p:txBody>
          <a:bodyPr>
            <a:normAutofit/>
          </a:bodyPr>
          <a:lstStyle/>
          <a:p>
            <a:pPr algn="just">
              <a:spcBef>
                <a:spcPct val="0"/>
              </a:spcBef>
              <a:buFont typeface="Wingdings" panose="05000000000000000000" pitchFamily="2" charset="2"/>
              <a:buChar char="Ø"/>
            </a:pP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 The largest proportion of adolescents who receive treatment are referred from juvenile justice system.</a:t>
            </a:r>
          </a:p>
          <a:p>
            <a:pPr marL="0" indent="0" algn="just">
              <a:spcBef>
                <a:spcPct val="0"/>
              </a:spcBef>
              <a:buNone/>
            </a:pPr>
            <a:endPar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Ø"/>
            </a:pP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 Effective treatment for adolescents requires some form of behavioral therapy. </a:t>
            </a:r>
          </a:p>
          <a:p>
            <a:pPr algn="just"/>
            <a:endParaRPr lang="en-US" dirty="0"/>
          </a:p>
        </p:txBody>
      </p:sp>
      <p:sp>
        <p:nvSpPr>
          <p:cNvPr id="5" name="Título 1"/>
          <p:cNvSpPr>
            <a:spLocks noGrp="1"/>
          </p:cNvSpPr>
          <p:nvPr>
            <p:ph type="title"/>
          </p:nvPr>
        </p:nvSpPr>
        <p:spPr>
          <a:xfrm>
            <a:off x="1097280" y="401520"/>
            <a:ext cx="10058400" cy="1075208"/>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ADOLESCENT AND TREATMENT</a:t>
            </a:r>
            <a:endParaRPr lang="en-US" dirty="0"/>
          </a:p>
        </p:txBody>
      </p:sp>
      <p:sp>
        <p:nvSpPr>
          <p:cNvPr id="6" name="CuadroTexto 5"/>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406540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3"/>
            <a:ext cx="10058400" cy="4469675"/>
          </a:xfrm>
        </p:spPr>
        <p:txBody>
          <a:bodyPr>
            <a:normAutofit/>
          </a:bodyPr>
          <a:lstStyle/>
          <a:p>
            <a:pPr algn="just">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Treatment must be individualized so as to consider:	</a:t>
            </a:r>
          </a:p>
          <a:p>
            <a:pPr lvl="1" algn="just">
              <a:spcBef>
                <a:spcPct val="0"/>
              </a:spcBef>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Developmental Stage</a:t>
            </a:r>
          </a:p>
          <a:p>
            <a:pPr lvl="1" algn="just">
              <a:spcBef>
                <a:spcPct val="0"/>
              </a:spcBef>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Cognitive Ability</a:t>
            </a:r>
          </a:p>
          <a:p>
            <a:pPr lvl="1" algn="just">
              <a:spcBef>
                <a:spcPct val="0"/>
              </a:spcBef>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Influence of family, friends and others</a:t>
            </a:r>
          </a:p>
          <a:p>
            <a:pPr lvl="1" algn="just">
              <a:spcBef>
                <a:spcPct val="0"/>
              </a:spcBef>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Mental/Physical health concerns</a:t>
            </a:r>
          </a:p>
          <a:p>
            <a:pPr lvl="1" algn="just">
              <a:spcBef>
                <a:spcPct val="0"/>
              </a:spcBef>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Academic performance</a:t>
            </a:r>
          </a:p>
          <a:p>
            <a:pPr algn="just"/>
            <a:endParaRPr lang="en-US" dirty="0"/>
          </a:p>
        </p:txBody>
      </p:sp>
      <p:sp>
        <p:nvSpPr>
          <p:cNvPr id="5" name="Título 1"/>
          <p:cNvSpPr>
            <a:spLocks noGrp="1"/>
          </p:cNvSpPr>
          <p:nvPr>
            <p:ph type="title"/>
          </p:nvPr>
        </p:nvSpPr>
        <p:spPr>
          <a:xfrm>
            <a:off x="1097280" y="401520"/>
            <a:ext cx="10058400" cy="1075208"/>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ADOLESCENT AND TREATMENT</a:t>
            </a:r>
            <a:endParaRPr lang="en-US" dirty="0"/>
          </a:p>
        </p:txBody>
      </p:sp>
      <p:sp>
        <p:nvSpPr>
          <p:cNvPr id="6" name="CuadroTexto 5"/>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1012400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COMPONENTS OF COMPREHENSIVE DRUG ABUSE TREATMENT</a:t>
            </a:r>
            <a:endParaRPr lang="en-US" sz="4000" dirty="0">
              <a:solidFill>
                <a:schemeClr val="accent2"/>
              </a:solidFill>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3"/>
          <a:stretch>
            <a:fillRect/>
          </a:stretch>
        </p:blipFill>
        <p:spPr>
          <a:xfrm>
            <a:off x="3863814" y="2029143"/>
            <a:ext cx="3976057" cy="4022725"/>
          </a:xfrm>
          <a:prstGeom prst="rect">
            <a:avLst/>
          </a:prstGeom>
        </p:spPr>
      </p:pic>
      <p:sp>
        <p:nvSpPr>
          <p:cNvPr id="7" name="CuadroTexto 6"/>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4131717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92947"/>
            <a:ext cx="10058400" cy="1106739"/>
          </a:xfrm>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LEGAL AND ETHICAL CONCERNS</a:t>
            </a:r>
            <a:endParaRPr lang="en-US" dirty="0"/>
          </a:p>
        </p:txBody>
      </p:sp>
      <p:sp>
        <p:nvSpPr>
          <p:cNvPr id="3" name="Marcador de contenido 2"/>
          <p:cNvSpPr>
            <a:spLocks noGrp="1"/>
          </p:cNvSpPr>
          <p:nvPr>
            <p:ph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Some important concerns to take account are:</a:t>
            </a:r>
          </a:p>
          <a:p>
            <a:pPr algn="just">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 Confidentiality restrictions</a:t>
            </a:r>
          </a:p>
          <a:p>
            <a:pPr algn="just">
              <a:buFont typeface="Courier New" panose="02070309020205020404" pitchFamily="49" charset="0"/>
              <a:buChar char="o"/>
            </a:pPr>
            <a:r>
              <a:rPr lang="es-E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When may confidential information be shared with others</a:t>
            </a:r>
          </a:p>
          <a:p>
            <a:pPr algn="just">
              <a:buFont typeface="Courier New" panose="02070309020205020404" pitchFamily="49" charset="0"/>
              <a:buChar char="o"/>
            </a:pPr>
            <a:r>
              <a:rPr lang="es-E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Rules about obtaining adolescent consent to disclose treatment information</a:t>
            </a:r>
          </a:p>
          <a:p>
            <a:pPr algn="just">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The signature of the adolescent (and the issue of parental consent)</a:t>
            </a:r>
          </a:p>
          <a:p>
            <a:pPr marL="0" indent="0">
              <a:buNone/>
            </a:pPr>
            <a:endParaRPr lang="en-US" sz="3200" b="1" dirty="0"/>
          </a:p>
          <a:p>
            <a:pPr>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7560527" y="6315142"/>
            <a:ext cx="4631473"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1999)</a:t>
            </a:r>
          </a:p>
        </p:txBody>
      </p:sp>
    </p:spTree>
    <p:extLst>
      <p:ext uri="{BB962C8B-B14F-4D97-AF65-F5344CB8AC3E}">
        <p14:creationId xmlns:p14="http://schemas.microsoft.com/office/powerpoint/2010/main" val="3365360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
            <a:ext cx="10058400" cy="1845734"/>
          </a:xfrm>
        </p:spPr>
        <p:txBody>
          <a:bodyPr>
            <a:normAutofit fontScale="90000"/>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AREAS OF TRAINING NEEDS TO DEVELOP TREATMENT PROFESSIONALS</a:t>
            </a:r>
            <a:r>
              <a:rPr lang="en-US" altLang="es-ES_tradnl" dirty="0"/>
              <a:t>.</a:t>
            </a:r>
            <a:endParaRPr lang="en-US" dirty="0"/>
          </a:p>
        </p:txBody>
      </p:sp>
      <p:sp>
        <p:nvSpPr>
          <p:cNvPr id="3" name="Marcador de contenido 2"/>
          <p:cNvSpPr>
            <a:spLocks noGrp="1"/>
          </p:cNvSpPr>
          <p:nvPr>
            <p:ph idx="1"/>
          </p:nvPr>
        </p:nvSpPr>
        <p:spPr>
          <a:xfrm>
            <a:off x="1097280" y="1845735"/>
            <a:ext cx="5532120" cy="4233332"/>
          </a:xfrm>
        </p:spPr>
        <p:txBody>
          <a:bodyPr>
            <a:noAutofit/>
          </a:bodyPr>
          <a:lstStyle/>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Changes/updates in ICD</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New practices</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Family dynamics</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Adolescent development</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Sexual/physical abuse</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Gender issues</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Mental health issues</a:t>
            </a:r>
          </a:p>
          <a:p>
            <a:pPr>
              <a:spcBef>
                <a:spcPct val="0"/>
              </a:spcBef>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Grief and loss</a:t>
            </a:r>
          </a:p>
          <a:p>
            <a:endParaRPr lang="en-US" sz="31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6923858" y="2486026"/>
            <a:ext cx="4921248" cy="2952749"/>
          </a:xfrm>
          <a:prstGeom prst="rect">
            <a:avLst/>
          </a:prstGeom>
        </p:spPr>
      </p:pic>
    </p:spTree>
    <p:extLst>
      <p:ext uri="{BB962C8B-B14F-4D97-AF65-F5344CB8AC3E}">
        <p14:creationId xmlns:p14="http://schemas.microsoft.com/office/powerpoint/2010/main" val="3156849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
            <a:ext cx="10058400" cy="1845734"/>
          </a:xfrm>
        </p:spPr>
        <p:txBody>
          <a:bodyPr>
            <a:normAutofit fontScale="90000"/>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AREAS OF TRAINING NEEDS TO DEVELOP TREATMENT PROFESSIONALS</a:t>
            </a:r>
            <a:r>
              <a:rPr lang="en-US" altLang="es-ES_tradnl" dirty="0"/>
              <a:t>.</a:t>
            </a:r>
            <a:endParaRPr lang="en-US" dirty="0"/>
          </a:p>
        </p:txBody>
      </p:sp>
      <p:sp>
        <p:nvSpPr>
          <p:cNvPr id="4" name="Marcador de contenido 2"/>
          <p:cNvSpPr txBox="1">
            <a:spLocks/>
          </p:cNvSpPr>
          <p:nvPr/>
        </p:nvSpPr>
        <p:spPr>
          <a:xfrm>
            <a:off x="3092631" y="1845735"/>
            <a:ext cx="7324998" cy="426115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Cultural competency</a:t>
            </a:r>
          </a:p>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Recreational/pro-social activities</a:t>
            </a:r>
          </a:p>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Psychopharmacology</a:t>
            </a:r>
          </a:p>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Group dynamics/therapy</a:t>
            </a:r>
          </a:p>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Referral/resources</a:t>
            </a:r>
          </a:p>
          <a:p>
            <a:pPr>
              <a:spcBef>
                <a:spcPct val="0"/>
              </a:spcBef>
              <a:buFont typeface="Wingdings" panose="05000000000000000000" pitchFamily="2" charset="2"/>
              <a:buChar char="Ø"/>
            </a:pPr>
            <a:r>
              <a:rPr lang="en-US" altLang="es-ES_tradnl" sz="4000" dirty="0" err="1">
                <a:latin typeface="Times New Roman" panose="02020603050405020304" pitchFamily="18" charset="0"/>
                <a:ea typeface="Arial Narrow" panose="020B0606020202030204" pitchFamily="34" charset="0"/>
                <a:cs typeface="Times New Roman" panose="02020603050405020304" pitchFamily="18" charset="0"/>
              </a:rPr>
              <a:t>Tx</a:t>
            </a: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 planning/documentation</a:t>
            </a:r>
          </a:p>
          <a:p>
            <a:pPr>
              <a:spcBef>
                <a:spcPct val="0"/>
              </a:spcBef>
              <a:buFont typeface="Wingdings" panose="05000000000000000000" pitchFamily="2" charset="2"/>
              <a:buChar char="Ø"/>
            </a:pPr>
            <a:r>
              <a:rPr lang="en-US" altLang="es-ES_tradnl" sz="4000" dirty="0">
                <a:latin typeface="Times New Roman" panose="02020603050405020304" pitchFamily="18" charset="0"/>
                <a:ea typeface="Arial Narrow" panose="020B0606020202030204" pitchFamily="34" charset="0"/>
                <a:cs typeface="Times New Roman" panose="02020603050405020304" pitchFamily="18" charset="0"/>
              </a:rPr>
              <a:t>Related health issues</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054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3"/>
          <a:stretch>
            <a:fillRect/>
          </a:stretch>
        </p:blipFill>
        <p:spPr>
          <a:xfrm>
            <a:off x="3728432" y="2059623"/>
            <a:ext cx="4796095" cy="4022725"/>
          </a:xfrm>
          <a:prstGeom prst="rect">
            <a:avLst/>
          </a:prstGeom>
        </p:spPr>
      </p:pic>
      <p:sp>
        <p:nvSpPr>
          <p:cNvPr id="4" name="Título 1"/>
          <p:cNvSpPr>
            <a:spLocks noGrp="1"/>
          </p:cNvSpPr>
          <p:nvPr>
            <p:ph type="title"/>
          </p:nvPr>
        </p:nvSpPr>
        <p:spPr>
          <a:xfrm>
            <a:off x="1097279" y="252248"/>
            <a:ext cx="10058400" cy="1088989"/>
          </a:xfrm>
        </p:spPr>
        <p:txBody>
          <a:bodyPr>
            <a:normAutofit/>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INTERVENTIONS</a:t>
            </a:r>
            <a:endParaRPr lang="en-US" dirty="0"/>
          </a:p>
        </p:txBody>
      </p:sp>
    </p:spTree>
    <p:extLst>
      <p:ext uri="{BB962C8B-B14F-4D97-AF65-F5344CB8AC3E}">
        <p14:creationId xmlns:p14="http://schemas.microsoft.com/office/powerpoint/2010/main" val="3655971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9483" y="2056750"/>
            <a:ext cx="10058400" cy="4023360"/>
          </a:xfrm>
        </p:spPr>
        <p:txBody>
          <a:bodyPr>
            <a:noAutofit/>
          </a:bodyPr>
          <a:lstStyle/>
          <a:p>
            <a:pPr algn="just"/>
            <a:r>
              <a:rPr lang="en-US" sz="4400" dirty="0">
                <a:latin typeface="Times New Roman" panose="02020603050405020304" pitchFamily="18" charset="0"/>
                <a:cs typeface="Times New Roman" panose="02020603050405020304" pitchFamily="18" charset="0"/>
              </a:rPr>
              <a:t>This model recognizes that different people are in different stages of readiness for change. </a:t>
            </a:r>
          </a:p>
          <a:p>
            <a:pPr algn="just"/>
            <a:r>
              <a:rPr lang="en-US" sz="4400" dirty="0">
                <a:latin typeface="Times New Roman" panose="02020603050405020304" pitchFamily="18" charset="0"/>
                <a:cs typeface="Times New Roman" panose="02020603050405020304" pitchFamily="18" charset="0"/>
              </a:rPr>
              <a:t>It is important not to assume that people are ready for or want to make an immediate or permanent behavior change. </a:t>
            </a:r>
          </a:p>
        </p:txBody>
      </p:sp>
      <p:sp>
        <p:nvSpPr>
          <p:cNvPr id="4" name="Título 1"/>
          <p:cNvSpPr>
            <a:spLocks noGrp="1"/>
          </p:cNvSpPr>
          <p:nvPr>
            <p:ph type="title"/>
          </p:nvPr>
        </p:nvSpPr>
        <p:spPr>
          <a:xfrm>
            <a:off x="1097280" y="0"/>
            <a:ext cx="10058400" cy="1450757"/>
          </a:xfrm>
        </p:spPr>
        <p:txBody>
          <a:bodyPr>
            <a:normAutofit/>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STAGES OF CHANGE</a:t>
            </a:r>
            <a:endParaRPr lang="en-US" dirty="0"/>
          </a:p>
        </p:txBody>
      </p:sp>
      <p:sp>
        <p:nvSpPr>
          <p:cNvPr id="5" name="Rectángulo 4"/>
          <p:cNvSpPr/>
          <p:nvPr/>
        </p:nvSpPr>
        <p:spPr>
          <a:xfrm>
            <a:off x="8083183" y="6352926"/>
            <a:ext cx="4185761" cy="374077"/>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(Australian Government of Health 2004)</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8512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704231" y="776134"/>
            <a:ext cx="8639919" cy="5547937"/>
          </a:xfrm>
          <a:prstGeom prst="rect">
            <a:avLst/>
          </a:prstGeom>
        </p:spPr>
      </p:pic>
      <p:pic>
        <p:nvPicPr>
          <p:cNvPr id="3" name="Imagen 2"/>
          <p:cNvPicPr>
            <a:picLocks noChangeAspect="1"/>
          </p:cNvPicPr>
          <p:nvPr/>
        </p:nvPicPr>
        <p:blipFill>
          <a:blip r:embed="rId4"/>
          <a:stretch>
            <a:fillRect/>
          </a:stretch>
        </p:blipFill>
        <p:spPr>
          <a:xfrm>
            <a:off x="1863899" y="0"/>
            <a:ext cx="8320581" cy="971551"/>
          </a:xfrm>
          <a:prstGeom prst="rect">
            <a:avLst/>
          </a:prstGeom>
        </p:spPr>
      </p:pic>
    </p:spTree>
    <p:extLst>
      <p:ext uri="{BB962C8B-B14F-4D97-AF65-F5344CB8AC3E}">
        <p14:creationId xmlns:p14="http://schemas.microsoft.com/office/powerpoint/2010/main" val="402896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5D1F-9920-459D-AB77-0FDC9B13F32E}"/>
              </a:ext>
            </a:extLst>
          </p:cNvPr>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ADOLESCENT DRUG TREATMENT INTERVENTION</a:t>
            </a:r>
          </a:p>
        </p:txBody>
      </p:sp>
      <p:sp>
        <p:nvSpPr>
          <p:cNvPr id="3" name="Content Placeholder 2">
            <a:extLst>
              <a:ext uri="{FF2B5EF4-FFF2-40B4-BE49-F238E27FC236}">
                <a16:creationId xmlns:a16="http://schemas.microsoft.com/office/drawing/2014/main" id="{D358953F-1C3C-40DC-BDDD-969B29D7CA47}"/>
              </a:ext>
            </a:extLst>
          </p:cNvPr>
          <p:cNvSpPr>
            <a:spLocks noGrp="1"/>
          </p:cNvSpPr>
          <p:nvPr>
            <p:ph idx="1"/>
          </p:nvPr>
        </p:nvSpPr>
        <p:spPr>
          <a:xfrm>
            <a:off x="1097280" y="1845733"/>
            <a:ext cx="10513194" cy="4410687"/>
          </a:xfrm>
        </p:spPr>
        <p:txBody>
          <a:bodyPr>
            <a:normAutofit fontScale="92500" lnSpcReduction="10000"/>
          </a:bodyPr>
          <a:lstStyle/>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identify factors specific to adolescents when considering drug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the principles of adolescent AOD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understand factors for considerations for treatment interventions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specifics factors to planning treatment for adolescents</a:t>
            </a:r>
          </a:p>
        </p:txBody>
      </p:sp>
    </p:spTree>
    <p:extLst>
      <p:ext uri="{BB962C8B-B14F-4D97-AF65-F5344CB8AC3E}">
        <p14:creationId xmlns:p14="http://schemas.microsoft.com/office/powerpoint/2010/main" val="318283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STUDY</a:t>
            </a:r>
          </a:p>
        </p:txBody>
      </p:sp>
      <p:sp>
        <p:nvSpPr>
          <p:cNvPr id="3" name="Marcador de contenido 2"/>
          <p:cNvSpPr>
            <a:spLocks noGrp="1"/>
          </p:cNvSpPr>
          <p:nvPr>
            <p:ph idx="1"/>
          </p:nvPr>
        </p:nvSpPr>
        <p:spPr>
          <a:xfrm>
            <a:off x="555171" y="1845734"/>
            <a:ext cx="7528012" cy="3608009"/>
          </a:xfrm>
        </p:spPr>
        <p:txBody>
          <a:bodyPr>
            <a:noAutofit/>
          </a:bodyPr>
          <a:lstStyle/>
          <a:p>
            <a:pPr algn="just"/>
            <a:r>
              <a:rPr lang="en-US" sz="2800" dirty="0">
                <a:latin typeface="Times New Roman" panose="02020603050405020304" pitchFamily="18" charset="0"/>
                <a:cs typeface="Times New Roman" panose="02020603050405020304" pitchFamily="18" charset="0"/>
              </a:rPr>
              <a:t>Case study - Which stage of readiness for change seems to fit each young person?</a:t>
            </a:r>
          </a:p>
          <a:p>
            <a:pPr algn="just"/>
            <a:r>
              <a:rPr lang="en-US" sz="2800" b="1" dirty="0">
                <a:latin typeface="Times New Roman" panose="02020603050405020304" pitchFamily="18" charset="0"/>
                <a:cs typeface="Times New Roman" panose="02020603050405020304" pitchFamily="18" charset="0"/>
              </a:rPr>
              <a:t>Sarah</a:t>
            </a:r>
            <a:r>
              <a:rPr lang="en-US" sz="2800" dirty="0">
                <a:latin typeface="Times New Roman" panose="02020603050405020304" pitchFamily="18" charset="0"/>
                <a:cs typeface="Times New Roman" panose="02020603050405020304" pitchFamily="18" charset="0"/>
              </a:rPr>
              <a:t> is a 16-year-old girl who has been using speed for about two years. She uses speed intravenously, having originally snorted it for the first 12 months. On assessment, Sarah tells you that she has been trying to cut down on her speed use and has even had a period of two weeks where she didn't use it. She appears to be 'speeding' when you meet with her.</a:t>
            </a:r>
          </a:p>
          <a:p>
            <a:pPr algn="just"/>
            <a:br>
              <a:rPr lang="en-US" sz="2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8647024" y="4076030"/>
            <a:ext cx="3058077" cy="2035011"/>
          </a:xfrm>
          <a:prstGeom prst="rect">
            <a:avLst/>
          </a:prstGeom>
        </p:spPr>
      </p:pic>
      <p:sp>
        <p:nvSpPr>
          <p:cNvPr id="6" name="Rectángulo 5"/>
          <p:cNvSpPr/>
          <p:nvPr/>
        </p:nvSpPr>
        <p:spPr>
          <a:xfrm>
            <a:off x="8083183" y="6352926"/>
            <a:ext cx="4185761" cy="374077"/>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(Australian Government of Health 2004)</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463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STUDY</a:t>
            </a:r>
          </a:p>
        </p:txBody>
      </p:sp>
      <p:sp>
        <p:nvSpPr>
          <p:cNvPr id="3" name="Marcador de contenido 2"/>
          <p:cNvSpPr>
            <a:spLocks noGrp="1"/>
          </p:cNvSpPr>
          <p:nvPr>
            <p:ph idx="1"/>
          </p:nvPr>
        </p:nvSpPr>
        <p:spPr>
          <a:xfrm>
            <a:off x="4474029" y="1912234"/>
            <a:ext cx="7413171" cy="4096679"/>
          </a:xfrm>
        </p:spPr>
        <p:txBody>
          <a:bodyPr>
            <a:noAutofit/>
          </a:bodyPr>
          <a:lstStyle/>
          <a:p>
            <a:pPr algn="just"/>
            <a:r>
              <a:rPr lang="en-US" sz="2800" dirty="0">
                <a:latin typeface="Times New Roman" panose="02020603050405020304" pitchFamily="18" charset="0"/>
                <a:cs typeface="Times New Roman" panose="02020603050405020304" pitchFamily="18" charset="0"/>
              </a:rPr>
              <a:t>Case study Which stage of readiness for change seems to fit each young person?</a:t>
            </a:r>
          </a:p>
          <a:p>
            <a:pPr algn="just"/>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James</a:t>
            </a:r>
            <a:r>
              <a:rPr lang="en-US" sz="2800" dirty="0">
                <a:latin typeface="Times New Roman" panose="02020603050405020304" pitchFamily="18" charset="0"/>
                <a:cs typeface="Times New Roman" panose="02020603050405020304" pitchFamily="18" charset="0"/>
              </a:rPr>
              <a:t> is a 14-year-old boy who smokes cannabis and tobacco. On assessment of his cannabis use, he states that he can 'take it or leave it'. He tends to smoke with friends on the weekend. James smokes cigarettes whenever he can afford them. He also drinks alcohol to the point where he 'blacks-out' about once a month.</a:t>
            </a:r>
          </a:p>
        </p:txBody>
      </p:sp>
      <p:pic>
        <p:nvPicPr>
          <p:cNvPr id="4" name="Imagen 3"/>
          <p:cNvPicPr>
            <a:picLocks noChangeAspect="1"/>
          </p:cNvPicPr>
          <p:nvPr/>
        </p:nvPicPr>
        <p:blipFill>
          <a:blip r:embed="rId3"/>
          <a:stretch>
            <a:fillRect/>
          </a:stretch>
        </p:blipFill>
        <p:spPr>
          <a:xfrm>
            <a:off x="416798" y="1912235"/>
            <a:ext cx="3554903" cy="2387234"/>
          </a:xfrm>
          <a:prstGeom prst="rect">
            <a:avLst/>
          </a:prstGeom>
        </p:spPr>
      </p:pic>
      <p:sp>
        <p:nvSpPr>
          <p:cNvPr id="5" name="Rectángulo 4"/>
          <p:cNvSpPr/>
          <p:nvPr/>
        </p:nvSpPr>
        <p:spPr>
          <a:xfrm>
            <a:off x="8083183" y="6352926"/>
            <a:ext cx="4185761" cy="374077"/>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(Australian Government of Health 2004)</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058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STUDY</a:t>
            </a:r>
          </a:p>
        </p:txBody>
      </p:sp>
      <p:sp>
        <p:nvSpPr>
          <p:cNvPr id="3" name="Marcador de contenido 2"/>
          <p:cNvSpPr>
            <a:spLocks noGrp="1"/>
          </p:cNvSpPr>
          <p:nvPr>
            <p:ph idx="1"/>
          </p:nvPr>
        </p:nvSpPr>
        <p:spPr>
          <a:xfrm>
            <a:off x="1097280" y="1737360"/>
            <a:ext cx="10307782" cy="3483033"/>
          </a:xfrm>
        </p:spPr>
        <p:txBody>
          <a:bodyPr>
            <a:noAutofit/>
          </a:bodyPr>
          <a:lstStyle/>
          <a:p>
            <a:pPr algn="just"/>
            <a:r>
              <a:rPr lang="en-US" sz="2400" dirty="0">
                <a:latin typeface="Times New Roman" panose="02020603050405020304" pitchFamily="18" charset="0"/>
                <a:cs typeface="Times New Roman" panose="02020603050405020304" pitchFamily="18" charset="0"/>
              </a:rPr>
              <a:t>Case study –  Which stage of readiness for change seems to fit each young person?</a:t>
            </a:r>
          </a:p>
          <a:p>
            <a:pPr algn="just"/>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Sammie</a:t>
            </a:r>
            <a:r>
              <a:rPr lang="en-US" sz="2400" dirty="0">
                <a:latin typeface="Times New Roman" panose="02020603050405020304" pitchFamily="18" charset="0"/>
                <a:cs typeface="Times New Roman" panose="02020603050405020304" pitchFamily="18" charset="0"/>
              </a:rPr>
              <a:t> is an 18-year-old male who has been using heroin for about three years. He smokes heroin on a daily basis and also takes Valium or </a:t>
            </a:r>
            <a:r>
              <a:rPr lang="en-US" sz="2400" dirty="0" err="1">
                <a:latin typeface="Times New Roman" panose="02020603050405020304" pitchFamily="18" charset="0"/>
                <a:cs typeface="Times New Roman" panose="02020603050405020304" pitchFamily="18" charset="0"/>
              </a:rPr>
              <a:t>Normison</a:t>
            </a:r>
            <a:r>
              <a:rPr lang="en-US" sz="2400" dirty="0">
                <a:latin typeface="Times New Roman" panose="02020603050405020304" pitchFamily="18" charset="0"/>
                <a:cs typeface="Times New Roman" panose="02020603050405020304" pitchFamily="18" charset="0"/>
              </a:rPr>
              <a:t> if he can't get any heroin. Sammie has been caught breaking and entering on a number of occasions. His family are very worried about his drug use and the trouble he is in. Sammie has no desire to detox from heroin use. He states 'It's a hassle sometimes, but at least I don't inject it'.</a:t>
            </a:r>
          </a:p>
          <a:p>
            <a:pPr algn="just"/>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6468167" y="4272743"/>
            <a:ext cx="2663962" cy="2141826"/>
          </a:xfrm>
          <a:prstGeom prst="rect">
            <a:avLst/>
          </a:prstGeom>
        </p:spPr>
      </p:pic>
      <p:sp>
        <p:nvSpPr>
          <p:cNvPr id="6" name="Rectángulo 5"/>
          <p:cNvSpPr/>
          <p:nvPr/>
        </p:nvSpPr>
        <p:spPr>
          <a:xfrm>
            <a:off x="8083183" y="6352926"/>
            <a:ext cx="4185761" cy="374077"/>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(Australian Government of Health 2004)</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376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7156" y="0"/>
            <a:ext cx="10058400" cy="1090613"/>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STUDY</a:t>
            </a:r>
          </a:p>
        </p:txBody>
      </p:sp>
      <p:sp>
        <p:nvSpPr>
          <p:cNvPr id="3" name="Marcador de contenido 2"/>
          <p:cNvSpPr>
            <a:spLocks noGrp="1"/>
          </p:cNvSpPr>
          <p:nvPr>
            <p:ph idx="1"/>
          </p:nvPr>
        </p:nvSpPr>
        <p:spPr>
          <a:xfrm>
            <a:off x="814647" y="3672887"/>
            <a:ext cx="10058400" cy="2393757"/>
          </a:xfrm>
        </p:spPr>
        <p:txBody>
          <a:bodyPr>
            <a:normAutofit fontScale="92500"/>
          </a:bodyPr>
          <a:lstStyle/>
          <a:p>
            <a:pPr algn="just"/>
            <a:r>
              <a:rPr lang="en-US" sz="2400" dirty="0">
                <a:latin typeface="Times New Roman" panose="02020603050405020304" pitchFamily="18" charset="0"/>
                <a:cs typeface="Times New Roman" panose="02020603050405020304" pitchFamily="18" charset="0"/>
              </a:rPr>
              <a:t>Case study –  Which stage of readiness for change seems to fit each young person?</a:t>
            </a:r>
          </a:p>
          <a:p>
            <a:pPr algn="just"/>
            <a:r>
              <a:rPr lang="en-US" sz="2400" b="1" dirty="0">
                <a:latin typeface="Times New Roman" panose="02020603050405020304" pitchFamily="18" charset="0"/>
                <a:cs typeface="Times New Roman" panose="02020603050405020304" pitchFamily="18" charset="0"/>
              </a:rPr>
              <a:t>Gracie</a:t>
            </a:r>
            <a:r>
              <a:rPr lang="en-US" sz="2400" dirty="0">
                <a:latin typeface="Times New Roman" panose="02020603050405020304" pitchFamily="18" charset="0"/>
                <a:cs typeface="Times New Roman" panose="02020603050405020304" pitchFamily="18" charset="0"/>
              </a:rPr>
              <a:t> is a 17-year-old female who is involved in a Drug Court program. She has a history of poly-drug use and has worked as a sex worker. Gracie has been trying to stay off cocaine and speed. She continues to drink heavily a couple of times a week and also takes street </a:t>
            </a:r>
            <a:r>
              <a:rPr lang="en-US" sz="2400" dirty="0" err="1">
                <a:latin typeface="Times New Roman" panose="02020603050405020304" pitchFamily="18" charset="0"/>
                <a:cs typeface="Times New Roman" panose="02020603050405020304" pitchFamily="18" charset="0"/>
              </a:rPr>
              <a:t>benzos</a:t>
            </a:r>
            <a:r>
              <a:rPr lang="en-US" sz="2400" dirty="0">
                <a:latin typeface="Times New Roman" panose="02020603050405020304" pitchFamily="18" charset="0"/>
                <a:cs typeface="Times New Roman" panose="02020603050405020304" pitchFamily="18" charset="0"/>
              </a:rPr>
              <a:t> as she says this helps her to sleep. Gracie's latest urinalysis reveals cannabis, benzodiazepines and amphetamines. She is pretty worried that she will be taken off the Drug Court Program and she states she really wants to stay out of trouble.</a:t>
            </a:r>
          </a:p>
        </p:txBody>
      </p:sp>
      <p:pic>
        <p:nvPicPr>
          <p:cNvPr id="4" name="Imagen 3"/>
          <p:cNvPicPr>
            <a:picLocks noChangeAspect="1"/>
          </p:cNvPicPr>
          <p:nvPr/>
        </p:nvPicPr>
        <p:blipFill>
          <a:blip r:embed="rId3"/>
          <a:stretch>
            <a:fillRect/>
          </a:stretch>
        </p:blipFill>
        <p:spPr>
          <a:xfrm>
            <a:off x="4422372" y="1223617"/>
            <a:ext cx="3092334" cy="2316266"/>
          </a:xfrm>
          <a:prstGeom prst="rect">
            <a:avLst/>
          </a:prstGeom>
        </p:spPr>
      </p:pic>
      <p:sp>
        <p:nvSpPr>
          <p:cNvPr id="5" name="Rectángulo 4"/>
          <p:cNvSpPr/>
          <p:nvPr/>
        </p:nvSpPr>
        <p:spPr>
          <a:xfrm>
            <a:off x="8083183" y="6352926"/>
            <a:ext cx="4185761" cy="374077"/>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(Australian Government of Health 2004)</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961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0095" y="1066801"/>
            <a:ext cx="10732770" cy="1545166"/>
          </a:xfrm>
        </p:spPr>
        <p:txBody>
          <a:bodyPr>
            <a:normAutofit/>
          </a:bodyPr>
          <a:lstStyle/>
          <a:p>
            <a:pPr algn="just"/>
            <a:r>
              <a:rPr lang="en-US" sz="2400" dirty="0">
                <a:latin typeface="Times New Roman" panose="02020603050405020304" pitchFamily="18" charset="0"/>
                <a:cs typeface="Times New Roman" panose="02020603050405020304" pitchFamily="18" charset="0"/>
              </a:rPr>
              <a:t>Ten processes of change have been identified with some processes being more relevant to a specific stage of change than other processes. </a:t>
            </a:r>
          </a:p>
          <a:p>
            <a:endParaRPr lang="en-US" dirty="0"/>
          </a:p>
        </p:txBody>
      </p:sp>
      <p:sp>
        <p:nvSpPr>
          <p:cNvPr id="5" name="Título 1"/>
          <p:cNvSpPr>
            <a:spLocks noGrp="1"/>
          </p:cNvSpPr>
          <p:nvPr>
            <p:ph type="title"/>
          </p:nvPr>
        </p:nvSpPr>
        <p:spPr>
          <a:xfrm>
            <a:off x="2028305" y="1"/>
            <a:ext cx="8196349" cy="1066800"/>
          </a:xfrm>
        </p:spPr>
        <p:txBody>
          <a:bodyPr>
            <a:normAutofit/>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STAGES OF CHANGE</a:t>
            </a:r>
            <a:endParaRPr lang="en-US" dirty="0"/>
          </a:p>
        </p:txBody>
      </p:sp>
      <p:graphicFrame>
        <p:nvGraphicFramePr>
          <p:cNvPr id="6" name="Diagrama 5"/>
          <p:cNvGraphicFramePr/>
          <p:nvPr>
            <p:extLst>
              <p:ext uri="{D42A27DB-BD31-4B8C-83A1-F6EECF244321}">
                <p14:modId xmlns:p14="http://schemas.microsoft.com/office/powerpoint/2010/main" val="3412703015"/>
              </p:ext>
            </p:extLst>
          </p:nvPr>
        </p:nvGraphicFramePr>
        <p:xfrm>
          <a:off x="166255" y="731520"/>
          <a:ext cx="11853949" cy="6126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7220989" y="6416326"/>
            <a:ext cx="4971011" cy="400110"/>
          </a:xfrm>
          <a:prstGeom prst="rect">
            <a:avLst/>
          </a:prstGeom>
          <a:noFill/>
        </p:spPr>
        <p:txBody>
          <a:bodyPr wrap="square" rtlCol="0">
            <a:spAutoFit/>
          </a:bodyPr>
          <a:lstStyle/>
          <a:p>
            <a:r>
              <a:rPr lang="fr-FR" sz="2000" b="1" dirty="0">
                <a:solidFill>
                  <a:schemeClr val="bg1"/>
                </a:solidFill>
                <a:latin typeface="Times New Roman" panose="02020603050405020304" pitchFamily="18" charset="0"/>
                <a:cs typeface="Times New Roman" panose="02020603050405020304" pitchFamily="18" charset="0"/>
              </a:rPr>
              <a:t>(Wayne W. </a:t>
            </a:r>
            <a:r>
              <a:rPr lang="fr-FR" sz="2000" b="1" dirty="0" err="1">
                <a:solidFill>
                  <a:schemeClr val="bg1"/>
                </a:solidFill>
                <a:latin typeface="Times New Roman" panose="02020603050405020304" pitchFamily="18" charset="0"/>
                <a:cs typeface="Times New Roman" panose="02020603050405020304" pitchFamily="18" charset="0"/>
              </a:rPr>
              <a:t>LaMorte</a:t>
            </a:r>
            <a:r>
              <a:rPr lang="fr-FR" sz="2000" b="1" dirty="0">
                <a:solidFill>
                  <a:schemeClr val="bg1"/>
                </a:solidFill>
                <a:latin typeface="Times New Roman" panose="02020603050405020304" pitchFamily="18" charset="0"/>
                <a:cs typeface="Times New Roman" panose="02020603050405020304" pitchFamily="18" charset="0"/>
              </a:rPr>
              <a:t>, MD, </a:t>
            </a:r>
            <a:r>
              <a:rPr lang="fr-FR" sz="2000" b="1" dirty="0" err="1">
                <a:solidFill>
                  <a:schemeClr val="bg1"/>
                </a:solidFill>
                <a:latin typeface="Times New Roman" panose="02020603050405020304" pitchFamily="18" charset="0"/>
                <a:cs typeface="Times New Roman" panose="02020603050405020304" pitchFamily="18" charset="0"/>
              </a:rPr>
              <a:t>PhD</a:t>
            </a:r>
            <a:r>
              <a:rPr lang="fr-FR" sz="2000" b="1" dirty="0">
                <a:solidFill>
                  <a:schemeClr val="bg1"/>
                </a:solidFill>
                <a:latin typeface="Times New Roman" panose="02020603050405020304" pitchFamily="18" charset="0"/>
                <a:cs typeface="Times New Roman" panose="02020603050405020304" pitchFamily="18" charset="0"/>
              </a:rPr>
              <a:t>, MPH 2019)</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744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1767" y="1795549"/>
            <a:ext cx="10540538" cy="4106796"/>
          </a:xfrm>
        </p:spPr>
        <p:txBody>
          <a:bodyPr>
            <a:noAutofit/>
          </a:bodyPr>
          <a:lstStyle/>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theory ignores the social context in which change occurs.</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The questionnaires that have been developed to assign a person to a stage of change are not always standardized or validated.</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There is no clear sense for how much time is needed for each stage, or how long a person can remain in a stage.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model assumes that individuals make coherent and logical plans in their decision-making process when this is not always true.</a:t>
            </a:r>
          </a:p>
          <a:p>
            <a:pPr algn="just">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a:xfrm>
            <a:off x="1562792" y="424653"/>
            <a:ext cx="8678487" cy="1113905"/>
          </a:xfrm>
        </p:spPr>
        <p:txBody>
          <a:bodyPr>
            <a:normAutofit fontScale="90000"/>
          </a:bodyPr>
          <a:lstStyle/>
          <a:p>
            <a:pPr algn="ctr"/>
            <a:r>
              <a:rPr lang="en-US" altLang="es-ES_tradnl" b="1" dirty="0">
                <a:solidFill>
                  <a:schemeClr val="accent2"/>
                </a:solidFill>
                <a:latin typeface="Times New Roman" panose="02020603050405020304" pitchFamily="18" charset="0"/>
                <a:cs typeface="Times New Roman" panose="02020603050405020304" pitchFamily="18" charset="0"/>
              </a:rPr>
              <a:t>LIMITATIONS OF THE STAGES OF CHANGE</a:t>
            </a:r>
            <a:endParaRPr lang="en-US" dirty="0"/>
          </a:p>
        </p:txBody>
      </p:sp>
      <p:sp>
        <p:nvSpPr>
          <p:cNvPr id="5" name="CuadroTexto 4"/>
          <p:cNvSpPr txBox="1"/>
          <p:nvPr/>
        </p:nvSpPr>
        <p:spPr>
          <a:xfrm>
            <a:off x="7220989" y="6416326"/>
            <a:ext cx="4971011" cy="400110"/>
          </a:xfrm>
          <a:prstGeom prst="rect">
            <a:avLst/>
          </a:prstGeom>
          <a:noFill/>
        </p:spPr>
        <p:txBody>
          <a:bodyPr wrap="square" rtlCol="0">
            <a:spAutoFit/>
          </a:bodyPr>
          <a:lstStyle/>
          <a:p>
            <a:r>
              <a:rPr lang="fr-FR" sz="2000" b="1" dirty="0">
                <a:solidFill>
                  <a:schemeClr val="bg1"/>
                </a:solidFill>
                <a:latin typeface="Times New Roman" panose="02020603050405020304" pitchFamily="18" charset="0"/>
                <a:cs typeface="Times New Roman" panose="02020603050405020304" pitchFamily="18" charset="0"/>
              </a:rPr>
              <a:t>(Wayne W. </a:t>
            </a:r>
            <a:r>
              <a:rPr lang="fr-FR" sz="2000" b="1" dirty="0" err="1">
                <a:solidFill>
                  <a:schemeClr val="bg1"/>
                </a:solidFill>
                <a:latin typeface="Times New Roman" panose="02020603050405020304" pitchFamily="18" charset="0"/>
                <a:cs typeface="Times New Roman" panose="02020603050405020304" pitchFamily="18" charset="0"/>
              </a:rPr>
              <a:t>LaMorte</a:t>
            </a:r>
            <a:r>
              <a:rPr lang="fr-FR" sz="2000" b="1" dirty="0">
                <a:solidFill>
                  <a:schemeClr val="bg1"/>
                </a:solidFill>
                <a:latin typeface="Times New Roman" panose="02020603050405020304" pitchFamily="18" charset="0"/>
                <a:cs typeface="Times New Roman" panose="02020603050405020304" pitchFamily="18" charset="0"/>
              </a:rPr>
              <a:t>, MD, </a:t>
            </a:r>
            <a:r>
              <a:rPr lang="fr-FR" sz="2000" b="1" dirty="0" err="1">
                <a:solidFill>
                  <a:schemeClr val="bg1"/>
                </a:solidFill>
                <a:latin typeface="Times New Roman" panose="02020603050405020304" pitchFamily="18" charset="0"/>
                <a:cs typeface="Times New Roman" panose="02020603050405020304" pitchFamily="18" charset="0"/>
              </a:rPr>
              <a:t>PhD</a:t>
            </a:r>
            <a:r>
              <a:rPr lang="fr-FR" sz="2000" b="1" dirty="0">
                <a:solidFill>
                  <a:schemeClr val="bg1"/>
                </a:solidFill>
                <a:latin typeface="Times New Roman" panose="02020603050405020304" pitchFamily="18" charset="0"/>
                <a:cs typeface="Times New Roman" panose="02020603050405020304" pitchFamily="18" charset="0"/>
              </a:rPr>
              <a:t>, MPH 2019)</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968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580840"/>
            <a:ext cx="10058400" cy="3048995"/>
          </a:xfrm>
        </p:spPr>
        <p:txBody>
          <a:bodyPr>
            <a:normAutofit/>
          </a:bodyPr>
          <a:lstStyle/>
          <a:p>
            <a:pPr algn="just"/>
            <a:r>
              <a:rPr lang="en-US" sz="3200" dirty="0">
                <a:latin typeface="Times New Roman" panose="02020603050405020304" pitchFamily="18" charset="0"/>
                <a:cs typeface="Times New Roman" panose="02020603050405020304" pitchFamily="18" charset="0"/>
              </a:rPr>
              <a:t>Motivational interviewing is a psychotherapeutic approach that </a:t>
            </a:r>
            <a:r>
              <a:rPr lang="en-US" sz="3200" b="1" dirty="0">
                <a:latin typeface="Times New Roman" panose="02020603050405020304" pitchFamily="18" charset="0"/>
                <a:cs typeface="Times New Roman" panose="02020603050405020304" pitchFamily="18" charset="0"/>
              </a:rPr>
              <a:t>attempts to move an individual </a:t>
            </a:r>
            <a:r>
              <a:rPr lang="en-US" sz="3200" dirty="0">
                <a:latin typeface="Times New Roman" panose="02020603050405020304" pitchFamily="18" charset="0"/>
                <a:cs typeface="Times New Roman" panose="02020603050405020304" pitchFamily="18" charset="0"/>
              </a:rPr>
              <a:t>away from a state of indecision or uncertainty and towards </a:t>
            </a:r>
            <a:r>
              <a:rPr lang="en-US" sz="3200" b="1" dirty="0">
                <a:latin typeface="Times New Roman" panose="02020603050405020304" pitchFamily="18" charset="0"/>
                <a:cs typeface="Times New Roman" panose="02020603050405020304" pitchFamily="18" charset="0"/>
              </a:rPr>
              <a:t>finding motivation to making positive decisions and accomplishing established goals</a:t>
            </a:r>
            <a:r>
              <a:rPr lang="en-US" sz="3200" b="1" dirty="0"/>
              <a:t>.</a:t>
            </a:r>
          </a:p>
        </p:txBody>
      </p:sp>
      <p:sp>
        <p:nvSpPr>
          <p:cNvPr id="4"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MOTIVATIONAL INTERVIEWING</a:t>
            </a:r>
          </a:p>
        </p:txBody>
      </p:sp>
      <p:sp>
        <p:nvSpPr>
          <p:cNvPr id="5" name="Rectángulo 4"/>
          <p:cNvSpPr/>
          <p:nvPr/>
        </p:nvSpPr>
        <p:spPr>
          <a:xfrm>
            <a:off x="7835038" y="6337936"/>
            <a:ext cx="4356962" cy="388696"/>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(Erick Patterson, MSCP, NCC, LPC 2018)</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2307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KEY ELEMENTS OF</a:t>
            </a:r>
            <a:br>
              <a:rPr lang="en-US" b="1" dirty="0">
                <a:solidFill>
                  <a:schemeClr val="accent2"/>
                </a:solidFill>
                <a:latin typeface="Times New Roman" panose="02020603050405020304" pitchFamily="18" charset="0"/>
                <a:cs typeface="Times New Roman" panose="02020603050405020304" pitchFamily="18" charset="0"/>
              </a:rPr>
            </a:br>
            <a:r>
              <a:rPr lang="en-US" b="1" dirty="0">
                <a:solidFill>
                  <a:schemeClr val="accent2"/>
                </a:solidFill>
                <a:latin typeface="Times New Roman" panose="02020603050405020304" pitchFamily="18" charset="0"/>
                <a:cs typeface="Times New Roman" panose="02020603050405020304" pitchFamily="18" charset="0"/>
              </a:rPr>
              <a:t>MOTIVATIONAL INTERVIEWING</a:t>
            </a:r>
          </a:p>
        </p:txBody>
      </p:sp>
      <p:sp>
        <p:nvSpPr>
          <p:cNvPr id="5" name="Rectángulo 4"/>
          <p:cNvSpPr/>
          <p:nvPr/>
        </p:nvSpPr>
        <p:spPr>
          <a:xfrm>
            <a:off x="7835038" y="6337936"/>
            <a:ext cx="4356962" cy="388696"/>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(Erick Patterson, MSCP, NCC, LPC 2018)</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Image result for collabor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7280" y="243744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4"/>
          <a:srcRect b="12295"/>
          <a:stretch/>
        </p:blipFill>
        <p:spPr>
          <a:xfrm>
            <a:off x="4697730" y="3513320"/>
            <a:ext cx="2857500" cy="1403454"/>
          </a:xfrm>
          <a:prstGeom prst="rect">
            <a:avLst/>
          </a:prstGeom>
        </p:spPr>
      </p:pic>
      <p:pic>
        <p:nvPicPr>
          <p:cNvPr id="6" name="Imagen 5"/>
          <p:cNvPicPr>
            <a:picLocks noChangeAspect="1"/>
          </p:cNvPicPr>
          <p:nvPr/>
        </p:nvPicPr>
        <p:blipFill>
          <a:blip r:embed="rId5"/>
          <a:stretch>
            <a:fillRect/>
          </a:stretch>
        </p:blipFill>
        <p:spPr>
          <a:xfrm>
            <a:off x="8703831" y="2366010"/>
            <a:ext cx="2619375" cy="1743075"/>
          </a:xfrm>
          <a:prstGeom prst="rect">
            <a:avLst/>
          </a:prstGeom>
        </p:spPr>
      </p:pic>
    </p:spTree>
    <p:extLst>
      <p:ext uri="{BB962C8B-B14F-4D97-AF65-F5344CB8AC3E}">
        <p14:creationId xmlns:p14="http://schemas.microsoft.com/office/powerpoint/2010/main" val="2968880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GOALS OF THE THERAPIST IN MOTIVATIONAL INTERVIEWING</a:t>
            </a:r>
          </a:p>
        </p:txBody>
      </p:sp>
      <p:sp>
        <p:nvSpPr>
          <p:cNvPr id="5" name="Rectángulo 4"/>
          <p:cNvSpPr/>
          <p:nvPr/>
        </p:nvSpPr>
        <p:spPr>
          <a:xfrm>
            <a:off x="7835038" y="6337936"/>
            <a:ext cx="4356962" cy="388696"/>
          </a:xfrm>
          <a:prstGeom prst="rect">
            <a:avLst/>
          </a:prstGeom>
        </p:spPr>
        <p:txBody>
          <a:bodyPr wrap="none">
            <a:spAutoFit/>
          </a:bodyPr>
          <a:lstStyle/>
          <a:p>
            <a:pPr>
              <a:lnSpc>
                <a:spcPct val="107000"/>
              </a:lnSpc>
              <a:spcAft>
                <a:spcPts val="0"/>
              </a:spcAft>
            </a:pP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(Erick Patterson, MSCP, NCC, LPC 2018)</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Marcador de contenido 8"/>
          <p:cNvPicPr>
            <a:picLocks noGrp="1" noChangeAspect="1"/>
          </p:cNvPicPr>
          <p:nvPr>
            <p:ph idx="1"/>
          </p:nvPr>
        </p:nvPicPr>
        <p:blipFill>
          <a:blip r:embed="rId3"/>
          <a:stretch>
            <a:fillRect/>
          </a:stretch>
        </p:blipFill>
        <p:spPr>
          <a:xfrm>
            <a:off x="1489562" y="2066958"/>
            <a:ext cx="9273836" cy="3941380"/>
          </a:xfrm>
          <a:prstGeom prst="rect">
            <a:avLst/>
          </a:prstGeom>
        </p:spPr>
      </p:pic>
    </p:spTree>
    <p:extLst>
      <p:ext uri="{BB962C8B-B14F-4D97-AF65-F5344CB8AC3E}">
        <p14:creationId xmlns:p14="http://schemas.microsoft.com/office/powerpoint/2010/main" val="434980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MOTIVATIONAL"INTERVIEWING"SKILLS"</a:t>
            </a:r>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Open" Ended" Questions</a:t>
            </a: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Affirmations</a:t>
            </a: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Reflections</a:t>
            </a: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Summaries</a:t>
            </a:r>
          </a:p>
          <a:p>
            <a:pPr marL="0" indent="0">
              <a:buNone/>
            </a:pPr>
            <a:r>
              <a:rPr lang="en-US" sz="3200" dirty="0">
                <a:latin typeface="Times New Roman" panose="02020603050405020304" pitchFamily="18" charset="0"/>
                <a:cs typeface="Times New Roman" panose="02020603050405020304" pitchFamily="18" charset="0"/>
              </a:rPr>
              <a:t>Are core counselor behaviors employed to move the process forward by establishing a therapeutic alliance and eliciting discussion about change.</a:t>
            </a:r>
          </a:p>
        </p:txBody>
      </p:sp>
      <p:sp>
        <p:nvSpPr>
          <p:cNvPr id="5" name="Rectángulo 4"/>
          <p:cNvSpPr/>
          <p:nvPr/>
        </p:nvSpPr>
        <p:spPr>
          <a:xfrm>
            <a:off x="7554961" y="6348708"/>
            <a:ext cx="4733219" cy="369332"/>
          </a:xfrm>
          <a:prstGeom prst="rect">
            <a:avLst/>
          </a:prstGeom>
        </p:spPr>
        <p:txBody>
          <a:bodyPr wrap="none">
            <a:spAutoFit/>
          </a:bodyPr>
          <a:lstStyle/>
          <a:p>
            <a:r>
              <a:rPr lang="en-US" b="1" dirty="0">
                <a:solidFill>
                  <a:schemeClr val="bg1"/>
                </a:solidFill>
                <a:latin typeface="Times New Roman" panose="02020603050405020304" pitchFamily="18" charset="0"/>
                <a:cs typeface="Times New Roman" panose="02020603050405020304" pitchFamily="18" charset="0"/>
              </a:rPr>
              <a:t>(A MI Definition Principles &amp; Approach 2011)</a:t>
            </a:r>
          </a:p>
        </p:txBody>
      </p:sp>
    </p:spTree>
    <p:extLst>
      <p:ext uri="{BB962C8B-B14F-4D97-AF65-F5344CB8AC3E}">
        <p14:creationId xmlns:p14="http://schemas.microsoft.com/office/powerpoint/2010/main" val="149400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7F3C2-495A-4FE7-B961-C4C7DF465E79}"/>
              </a:ext>
            </a:extLst>
          </p:cNvPr>
          <p:cNvSpPr>
            <a:spLocks noGrp="1"/>
          </p:cNvSpPr>
          <p:nvPr>
            <p:ph idx="1"/>
          </p:nvPr>
        </p:nvSpPr>
        <p:spPr>
          <a:xfrm>
            <a:off x="1097280" y="1845734"/>
            <a:ext cx="10058400" cy="4494106"/>
          </a:xfrm>
        </p:spPr>
        <p:txBody>
          <a:bodyPr/>
          <a:lstStyle/>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understand particular legal and ethical concerns when providing treatment.</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identify the training needs</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To describe different types of treatment and interventions for adolescents and families</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68AB6BA8-DE7E-43CB-8F8B-AE0B43E6FE0A}"/>
              </a:ext>
            </a:extLst>
          </p:cNvPr>
          <p:cNvSpPr txBox="1">
            <a:spLocks/>
          </p:cNvSpPr>
          <p:nvPr/>
        </p:nvSpPr>
        <p:spPr>
          <a:xfrm>
            <a:off x="1249680" y="2635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ADOLESCENT DRUG TREATMENT INTERVENTION</a:t>
            </a:r>
          </a:p>
        </p:txBody>
      </p:sp>
    </p:spTree>
    <p:extLst>
      <p:ext uri="{BB962C8B-B14F-4D97-AF65-F5344CB8AC3E}">
        <p14:creationId xmlns:p14="http://schemas.microsoft.com/office/powerpoint/2010/main" val="2317389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CHANGE TALK</a:t>
            </a:r>
            <a:br>
              <a:rPr lang="en-US" b="1" dirty="0">
                <a:solidFill>
                  <a:schemeClr val="accent2"/>
                </a:solidFill>
                <a:latin typeface="Times New Roman" panose="02020603050405020304" pitchFamily="18" charset="0"/>
                <a:cs typeface="Times New Roman" panose="02020603050405020304" pitchFamily="18" charset="0"/>
              </a:rPr>
            </a:b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97280" y="2418678"/>
            <a:ext cx="4221169" cy="3622737"/>
          </a:xfrm>
        </p:spPr>
        <p:txBody>
          <a:bodyPr>
            <a:normAutofit/>
          </a:bodyPr>
          <a:lstStyle/>
          <a:p>
            <a:r>
              <a:rPr lang="en-US" sz="2800" dirty="0">
                <a:latin typeface="Times New Roman" panose="02020603050405020304" pitchFamily="18" charset="0"/>
                <a:cs typeface="Times New Roman" panose="02020603050405020304" pitchFamily="18" charset="0"/>
              </a:rPr>
              <a:t>Preparatory Change Talk</a:t>
            </a:r>
          </a:p>
          <a:p>
            <a:r>
              <a:rPr lang="en-US" sz="2800" b="1"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esire (I want to change) </a:t>
            </a:r>
          </a:p>
          <a:p>
            <a:pPr marL="0" indent="0">
              <a:buNone/>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bility (I can change) </a:t>
            </a:r>
          </a:p>
          <a:p>
            <a:r>
              <a:rPr lang="en-US" sz="2800" b="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eason (It’s important to change)</a:t>
            </a:r>
          </a:p>
          <a:p>
            <a:r>
              <a:rPr lang="en-US" sz="2800" b="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eed (I should change)</a:t>
            </a:r>
          </a:p>
        </p:txBody>
      </p:sp>
      <p:sp>
        <p:nvSpPr>
          <p:cNvPr id="5" name="Marcador de contenido 2"/>
          <p:cNvSpPr txBox="1">
            <a:spLocks/>
          </p:cNvSpPr>
          <p:nvPr/>
        </p:nvSpPr>
        <p:spPr>
          <a:xfrm>
            <a:off x="6126480" y="2418678"/>
            <a:ext cx="5331512" cy="35338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Implementing Change Talk </a:t>
            </a:r>
          </a:p>
          <a:p>
            <a:r>
              <a:rPr lang="en-US" sz="2800" b="1" dirty="0"/>
              <a:t>C</a:t>
            </a:r>
            <a:r>
              <a:rPr lang="en-US" sz="2800" dirty="0"/>
              <a:t>ommitment(I will make changes) </a:t>
            </a:r>
          </a:p>
          <a:p>
            <a:r>
              <a:rPr lang="en-US" sz="2800" b="1" dirty="0"/>
              <a:t>A</a:t>
            </a:r>
            <a:r>
              <a:rPr lang="en-US" sz="2800" dirty="0"/>
              <a:t>ctivation (I am ready, prepared, willing to change)</a:t>
            </a:r>
          </a:p>
          <a:p>
            <a:r>
              <a:rPr lang="en-US" sz="2800" b="1" dirty="0"/>
              <a:t>T</a:t>
            </a:r>
            <a:r>
              <a:rPr lang="en-US" sz="2800" dirty="0"/>
              <a:t>aking Steps (I am taking specific actions to change)</a:t>
            </a:r>
            <a:endParaRPr lang="en-US" sz="2800" dirty="0">
              <a:latin typeface="Times New Roman" panose="02020603050405020304" pitchFamily="18" charset="0"/>
              <a:cs typeface="Times New Roman" panose="02020603050405020304" pitchFamily="18" charset="0"/>
            </a:endParaRPr>
          </a:p>
        </p:txBody>
      </p:sp>
      <p:sp>
        <p:nvSpPr>
          <p:cNvPr id="7" name="Rectángulo 6"/>
          <p:cNvSpPr/>
          <p:nvPr/>
        </p:nvSpPr>
        <p:spPr>
          <a:xfrm>
            <a:off x="7554961" y="6348708"/>
            <a:ext cx="4733219" cy="369332"/>
          </a:xfrm>
          <a:prstGeom prst="rect">
            <a:avLst/>
          </a:prstGeom>
        </p:spPr>
        <p:txBody>
          <a:bodyPr wrap="none">
            <a:spAutoFit/>
          </a:bodyPr>
          <a:lstStyle/>
          <a:p>
            <a:r>
              <a:rPr lang="en-US" b="1" dirty="0">
                <a:solidFill>
                  <a:schemeClr val="bg1"/>
                </a:solidFill>
                <a:latin typeface="Times New Roman" panose="02020603050405020304" pitchFamily="18" charset="0"/>
                <a:cs typeface="Times New Roman" panose="02020603050405020304" pitchFamily="18" charset="0"/>
              </a:rPr>
              <a:t>(A MI Definition Principles &amp; Approach 2011)</a:t>
            </a:r>
          </a:p>
        </p:txBody>
      </p:sp>
    </p:spTree>
    <p:extLst>
      <p:ext uri="{BB962C8B-B14F-4D97-AF65-F5344CB8AC3E}">
        <p14:creationId xmlns:p14="http://schemas.microsoft.com/office/powerpoint/2010/main" val="2440455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0"/>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BENEFITS OF MOTIVATIONAL INTERVIEWING</a:t>
            </a:r>
          </a:p>
        </p:txBody>
      </p:sp>
      <p:sp>
        <p:nvSpPr>
          <p:cNvPr id="3" name="Marcador de contenido 2"/>
          <p:cNvSpPr>
            <a:spLocks noGrp="1"/>
          </p:cNvSpPr>
          <p:nvPr>
            <p:ph idx="1"/>
          </p:nvPr>
        </p:nvSpPr>
        <p:spPr>
          <a:xfrm>
            <a:off x="917985" y="1918447"/>
            <a:ext cx="6809591" cy="3621741"/>
          </a:xfrm>
        </p:spPr>
        <p:txBody>
          <a:bodyPr>
            <a:noAutofit/>
          </a:bodyPr>
          <a:lstStyle/>
          <a:p>
            <a:pPr marL="0" indent="0" algn="just">
              <a:buNone/>
            </a:pPr>
            <a:endParaRPr lang="en-US" sz="2800" b="1" dirty="0">
              <a:solidFill>
                <a:srgbClr val="000000"/>
              </a:solidFill>
              <a:latin typeface="Times New Roman" panose="02020603050405020304" pitchFamily="18" charset="0"/>
            </a:endParaRPr>
          </a:p>
          <a:p>
            <a:pPr algn="just">
              <a:buFont typeface="Arial" panose="020B0604020202020204" pitchFamily="34" charset="0"/>
              <a:buChar char="•"/>
            </a:pPr>
            <a:r>
              <a:rPr lang="en-US" sz="4400" b="1" dirty="0">
                <a:solidFill>
                  <a:srgbClr val="000000"/>
                </a:solidFill>
                <a:latin typeface="Times New Roman" panose="02020603050405020304" pitchFamily="18" charset="0"/>
              </a:rPr>
              <a:t> Low cost</a:t>
            </a:r>
            <a:endParaRPr lang="en-US" sz="4400" dirty="0">
              <a:solidFill>
                <a:srgbClr val="000000"/>
              </a:solidFill>
              <a:latin typeface="Times New Roman" panose="02020603050405020304" pitchFamily="18" charset="0"/>
            </a:endParaRPr>
          </a:p>
          <a:p>
            <a:pPr algn="just">
              <a:buFont typeface="Arial" panose="020B0604020202020204" pitchFamily="34" charset="0"/>
              <a:buChar char="•"/>
            </a:pPr>
            <a:r>
              <a:rPr lang="en-US" sz="4400" b="1" dirty="0">
                <a:solidFill>
                  <a:srgbClr val="000000"/>
                </a:solidFill>
                <a:latin typeface="Times New Roman" panose="02020603050405020304" pitchFamily="18" charset="0"/>
              </a:rPr>
              <a:t> Efficacy</a:t>
            </a:r>
            <a:r>
              <a:rPr lang="en-US" sz="4400" dirty="0">
                <a:solidFill>
                  <a:srgbClr val="000000"/>
                </a:solidFill>
                <a:latin typeface="Times New Roman" panose="02020603050405020304" pitchFamily="18" charset="0"/>
              </a:rPr>
              <a:t> </a:t>
            </a:r>
          </a:p>
          <a:p>
            <a:pPr algn="just">
              <a:buFont typeface="Arial" panose="020B0604020202020204" pitchFamily="34" charset="0"/>
              <a:buChar char="•"/>
            </a:pPr>
            <a:r>
              <a:rPr lang="en-US" sz="4400" b="1" dirty="0">
                <a:solidFill>
                  <a:srgbClr val="000000"/>
                </a:solidFill>
                <a:latin typeface="Times New Roman" panose="02020603050405020304" pitchFamily="18" charset="0"/>
              </a:rPr>
              <a:t> Effectiveness</a:t>
            </a:r>
          </a:p>
          <a:p>
            <a:pPr algn="just">
              <a:buFont typeface="Arial" panose="020B0604020202020204" pitchFamily="34" charset="0"/>
              <a:buChar char="•"/>
            </a:pPr>
            <a:r>
              <a:rPr lang="en-US" sz="4400" b="1" dirty="0">
                <a:solidFill>
                  <a:srgbClr val="000000"/>
                </a:solidFill>
                <a:latin typeface="Times New Roman" panose="02020603050405020304" pitchFamily="18" charset="0"/>
              </a:rPr>
              <a:t> Mobilizing client resources</a:t>
            </a:r>
            <a:endParaRPr lang="en-US" sz="3600" dirty="0"/>
          </a:p>
        </p:txBody>
      </p:sp>
      <p:sp>
        <p:nvSpPr>
          <p:cNvPr id="5" name="CuadroTexto 4"/>
          <p:cNvSpPr txBox="1"/>
          <p:nvPr/>
        </p:nvSpPr>
        <p:spPr>
          <a:xfrm>
            <a:off x="7560527" y="6315142"/>
            <a:ext cx="4631473"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Tretment</a:t>
            </a:r>
            <a:r>
              <a:rPr lang="en-US" sz="2000" b="1" dirty="0">
                <a:solidFill>
                  <a:schemeClr val="bg1"/>
                </a:solidFill>
                <a:latin typeface="Times New Roman" panose="02020603050405020304" pitchFamily="18" charset="0"/>
                <a:cs typeface="Times New Roman" panose="02020603050405020304" pitchFamily="18" charset="0"/>
              </a:rPr>
              <a:t> Improvement Protocol 1999)</a:t>
            </a:r>
          </a:p>
        </p:txBody>
      </p:sp>
      <p:pic>
        <p:nvPicPr>
          <p:cNvPr id="4" name="Imagen 3"/>
          <p:cNvPicPr>
            <a:picLocks noChangeAspect="1"/>
          </p:cNvPicPr>
          <p:nvPr/>
        </p:nvPicPr>
        <p:blipFill>
          <a:blip r:embed="rId3"/>
          <a:stretch>
            <a:fillRect/>
          </a:stretch>
        </p:blipFill>
        <p:spPr>
          <a:xfrm>
            <a:off x="6126480" y="2058141"/>
            <a:ext cx="4318188" cy="2811482"/>
          </a:xfrm>
          <a:prstGeom prst="rect">
            <a:avLst/>
          </a:prstGeom>
        </p:spPr>
      </p:pic>
    </p:spTree>
    <p:extLst>
      <p:ext uri="{BB962C8B-B14F-4D97-AF65-F5344CB8AC3E}">
        <p14:creationId xmlns:p14="http://schemas.microsoft.com/office/powerpoint/2010/main" val="3847751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0"/>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BENEFITS OF MOTIVATIONAL INTERVIEWING</a:t>
            </a:r>
          </a:p>
        </p:txBody>
      </p:sp>
      <p:sp>
        <p:nvSpPr>
          <p:cNvPr id="3" name="Marcador de contenido 2"/>
          <p:cNvSpPr>
            <a:spLocks noGrp="1"/>
          </p:cNvSpPr>
          <p:nvPr>
            <p:ph idx="1"/>
          </p:nvPr>
        </p:nvSpPr>
        <p:spPr>
          <a:xfrm>
            <a:off x="1097280" y="2078815"/>
            <a:ext cx="9068696" cy="2403537"/>
          </a:xfrm>
        </p:spPr>
        <p:txBody>
          <a:bodyPr>
            <a:noAutofit/>
          </a:bodyPr>
          <a:lstStyle/>
          <a:p>
            <a:pPr algn="just">
              <a:buFont typeface="Arial" panose="020B0604020202020204" pitchFamily="34" charset="0"/>
              <a:buChar char="•"/>
            </a:pPr>
            <a:r>
              <a:rPr lang="en-US" sz="4000" b="1" dirty="0">
                <a:solidFill>
                  <a:srgbClr val="000000"/>
                </a:solidFill>
                <a:latin typeface="Times New Roman" panose="02020603050405020304" pitchFamily="18" charset="0"/>
              </a:rPr>
              <a:t>Compatibility with health care delivery</a:t>
            </a:r>
            <a:endParaRPr lang="en-US" sz="4000" dirty="0">
              <a:solidFill>
                <a:srgbClr val="000000"/>
              </a:solidFill>
              <a:latin typeface="Times New Roman" panose="02020603050405020304" pitchFamily="18" charset="0"/>
            </a:endParaRPr>
          </a:p>
          <a:p>
            <a:pPr algn="just">
              <a:buFont typeface="Arial" panose="020B0604020202020204" pitchFamily="34" charset="0"/>
              <a:buChar char="•"/>
            </a:pPr>
            <a:r>
              <a:rPr lang="en-US" sz="4000" b="1" dirty="0">
                <a:solidFill>
                  <a:srgbClr val="000000"/>
                </a:solidFill>
                <a:latin typeface="Times New Roman" panose="02020603050405020304" pitchFamily="18" charset="0"/>
              </a:rPr>
              <a:t>Emphasizing client motivation</a:t>
            </a:r>
          </a:p>
          <a:p>
            <a:pPr algn="just">
              <a:buFont typeface="Arial" panose="020B0604020202020204" pitchFamily="34" charset="0"/>
              <a:buChar char="•"/>
            </a:pPr>
            <a:r>
              <a:rPr lang="en-US" sz="4000" b="1" dirty="0">
                <a:solidFill>
                  <a:srgbClr val="000000"/>
                </a:solidFill>
                <a:latin typeface="Times New Roman" panose="02020603050405020304" pitchFamily="18" charset="0"/>
              </a:rPr>
              <a:t>Enhancing adherence</a:t>
            </a:r>
          </a:p>
          <a:p>
            <a:pPr marL="0" indent="0" algn="just">
              <a:buNone/>
            </a:pPr>
            <a:endParaRPr lang="en-US" dirty="0"/>
          </a:p>
        </p:txBody>
      </p:sp>
      <p:sp>
        <p:nvSpPr>
          <p:cNvPr id="4" name="CuadroTexto 3"/>
          <p:cNvSpPr txBox="1"/>
          <p:nvPr/>
        </p:nvSpPr>
        <p:spPr>
          <a:xfrm>
            <a:off x="7560527" y="6315142"/>
            <a:ext cx="4631473"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1999)</a:t>
            </a:r>
          </a:p>
        </p:txBody>
      </p:sp>
      <p:pic>
        <p:nvPicPr>
          <p:cNvPr id="5" name="Imagen 4"/>
          <p:cNvPicPr>
            <a:picLocks noChangeAspect="1"/>
          </p:cNvPicPr>
          <p:nvPr/>
        </p:nvPicPr>
        <p:blipFill>
          <a:blip r:embed="rId3"/>
          <a:stretch>
            <a:fillRect/>
          </a:stretch>
        </p:blipFill>
        <p:spPr>
          <a:xfrm>
            <a:off x="6278384" y="3586162"/>
            <a:ext cx="4877296" cy="2438648"/>
          </a:xfrm>
          <a:prstGeom prst="rect">
            <a:avLst/>
          </a:prstGeom>
        </p:spPr>
      </p:pic>
    </p:spTree>
    <p:extLst>
      <p:ext uri="{BB962C8B-B14F-4D97-AF65-F5344CB8AC3E}">
        <p14:creationId xmlns:p14="http://schemas.microsoft.com/office/powerpoint/2010/main" val="363287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68943" y="192506"/>
            <a:ext cx="10058400" cy="95129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a:solidFill>
                  <a:schemeClr val="accent2"/>
                </a:solidFill>
                <a:latin typeface="Times New Roman" panose="02020603050405020304" pitchFamily="18" charset="0"/>
                <a:cs typeface="Times New Roman" panose="02020603050405020304" pitchFamily="18" charset="0"/>
              </a:rPr>
              <a:t>ROLE PLAY</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680185" y="799470"/>
            <a:ext cx="10635916" cy="56323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Hi, (insert person’s name), tell me a little about why you are here? (We are trying to learn our client’s goal. Ask more questions if necessary to obtain this information.) </a:t>
            </a:r>
          </a:p>
          <a:p>
            <a:r>
              <a:rPr lang="en-US" sz="2400" dirty="0">
                <a:latin typeface="Times New Roman" panose="02020603050405020304" pitchFamily="18" charset="0"/>
                <a:cs typeface="Times New Roman" panose="02020603050405020304" pitchFamily="18" charset="0"/>
              </a:rPr>
              <a:t>• Why is (insert goal) most important to you? </a:t>
            </a:r>
          </a:p>
          <a:p>
            <a:r>
              <a:rPr lang="en-US" sz="2400" dirty="0">
                <a:latin typeface="Times New Roman" panose="02020603050405020304" pitchFamily="18" charset="0"/>
                <a:cs typeface="Times New Roman" panose="02020603050405020304" pitchFamily="18" charset="0"/>
              </a:rPr>
              <a:t>• If you don’t make these changes and stay the way that you are or regress in your health and fitness, how would that affect your life? What consequences would occur? </a:t>
            </a:r>
          </a:p>
          <a:p>
            <a:r>
              <a:rPr lang="en-US" sz="2400" dirty="0">
                <a:latin typeface="Times New Roman" panose="02020603050405020304" pitchFamily="18" charset="0"/>
                <a:cs typeface="Times New Roman" panose="02020603050405020304" pitchFamily="18" charset="0"/>
              </a:rPr>
              <a:t>• When you do successfully reach your goal, in what way(s) will life be different? </a:t>
            </a:r>
          </a:p>
          <a:p>
            <a:r>
              <a:rPr lang="en-US" sz="2400" dirty="0">
                <a:latin typeface="Times New Roman" panose="02020603050405020304" pitchFamily="18" charset="0"/>
                <a:cs typeface="Times New Roman" panose="02020603050405020304" pitchFamily="18" charset="0"/>
              </a:rPr>
              <a:t>• What benefits are important to you? </a:t>
            </a:r>
          </a:p>
          <a:p>
            <a:r>
              <a:rPr lang="en-US" sz="2400" dirty="0">
                <a:latin typeface="Times New Roman" panose="02020603050405020304" pitchFamily="18" charset="0"/>
                <a:cs typeface="Times New Roman" panose="02020603050405020304" pitchFamily="18" charset="0"/>
              </a:rPr>
              <a:t>• On a scale of 1-10, how important is it for you to make these changes right now? </a:t>
            </a:r>
          </a:p>
          <a:p>
            <a:r>
              <a:rPr lang="en-US" sz="2400" dirty="0">
                <a:latin typeface="Times New Roman" panose="02020603050405020304" pitchFamily="18" charset="0"/>
                <a:cs typeface="Times New Roman" panose="02020603050405020304" pitchFamily="18" charset="0"/>
              </a:rPr>
              <a:t>• Why is it not a 2 or 3? </a:t>
            </a:r>
          </a:p>
          <a:p>
            <a:r>
              <a:rPr lang="en-US" sz="2400" dirty="0">
                <a:latin typeface="Times New Roman" panose="02020603050405020304" pitchFamily="18" charset="0"/>
                <a:cs typeface="Times New Roman" panose="02020603050405020304" pitchFamily="18" charset="0"/>
              </a:rPr>
              <a:t>• What would make it a (insert higher number)? </a:t>
            </a:r>
          </a:p>
          <a:p>
            <a:r>
              <a:rPr lang="en-US" sz="2400" dirty="0">
                <a:latin typeface="Times New Roman" panose="02020603050405020304" pitchFamily="18" charset="0"/>
                <a:cs typeface="Times New Roman" panose="02020603050405020304" pitchFamily="18" charset="0"/>
              </a:rPr>
              <a:t>• Do you believe you can make these changes? </a:t>
            </a:r>
          </a:p>
          <a:p>
            <a:r>
              <a:rPr lang="en-US" sz="2400" dirty="0">
                <a:latin typeface="Times New Roman" panose="02020603050405020304" pitchFamily="18" charset="0"/>
                <a:cs typeface="Times New Roman" panose="02020603050405020304" pitchFamily="18" charset="0"/>
              </a:rPr>
              <a:t>• On a scale of 1-10, how confident are you? </a:t>
            </a:r>
          </a:p>
          <a:p>
            <a:r>
              <a:rPr lang="en-US" sz="2400" dirty="0">
                <a:latin typeface="Times New Roman" panose="02020603050405020304" pitchFamily="18" charset="0"/>
                <a:cs typeface="Times New Roman" panose="02020603050405020304" pitchFamily="18" charset="0"/>
              </a:rPr>
              <a:t>• What would make your confidence one number higher? </a:t>
            </a:r>
          </a:p>
          <a:p>
            <a:r>
              <a:rPr lang="en-US" sz="2400" dirty="0">
                <a:latin typeface="Times New Roman" panose="02020603050405020304" pitchFamily="18" charset="0"/>
                <a:cs typeface="Times New Roman" panose="02020603050405020304" pitchFamily="18" charset="0"/>
              </a:rPr>
              <a:t>• Are you ready and willing to change at this time? </a:t>
            </a:r>
          </a:p>
          <a:p>
            <a:r>
              <a:rPr lang="en-US" sz="2400" dirty="0">
                <a:latin typeface="Times New Roman" panose="02020603050405020304" pitchFamily="18" charset="0"/>
                <a:cs typeface="Times New Roman" panose="02020603050405020304" pitchFamily="18" charset="0"/>
              </a:rPr>
              <a:t>• In what ways do you believe I can help you?</a:t>
            </a:r>
          </a:p>
        </p:txBody>
      </p:sp>
    </p:spTree>
    <p:extLst>
      <p:ext uri="{BB962C8B-B14F-4D97-AF65-F5344CB8AC3E}">
        <p14:creationId xmlns:p14="http://schemas.microsoft.com/office/powerpoint/2010/main" val="3563979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COGNITIVE BEHAVIORAL THERAPY (CBT)</a:t>
            </a:r>
          </a:p>
        </p:txBody>
      </p:sp>
      <p:sp>
        <p:nvSpPr>
          <p:cNvPr id="3" name="Marcador de contenido 2"/>
          <p:cNvSpPr>
            <a:spLocks noGrp="1"/>
          </p:cNvSpPr>
          <p:nvPr>
            <p:ph idx="1"/>
          </p:nvPr>
        </p:nvSpPr>
        <p:spPr>
          <a:xfrm>
            <a:off x="1097280" y="2168463"/>
            <a:ext cx="10538908" cy="3676526"/>
          </a:xfrm>
        </p:spPr>
        <p:txBody>
          <a:bodyPr>
            <a:noAutofit/>
          </a:bodyPr>
          <a:lstStyle/>
          <a:p>
            <a:pPr lvl="0" algn="just" eaLnBrk="0" fontAlgn="base" hangingPunct="0">
              <a:lnSpc>
                <a:spcPct val="100000"/>
              </a:lnSpc>
              <a:spcBef>
                <a:spcPct val="20000"/>
              </a:spcBef>
              <a:spcAft>
                <a:spcPct val="0"/>
              </a:spcAft>
              <a:buSzTx/>
              <a:buFont typeface="Wingdings" panose="05000000000000000000" pitchFamily="2" charset="2"/>
              <a:buChar char="Ø"/>
            </a:pPr>
            <a:r>
              <a:rPr lang="en-US" altLang="es-ES_tradnl" sz="32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Based on theory that learning processes play an important role in the development of maladaptive behaviors.</a:t>
            </a:r>
          </a:p>
          <a:p>
            <a:pPr lvl="0" eaLnBrk="0" fontAlgn="base" hangingPunct="0">
              <a:lnSpc>
                <a:spcPct val="100000"/>
              </a:lnSpc>
              <a:spcBef>
                <a:spcPct val="20000"/>
              </a:spcBef>
              <a:spcAft>
                <a:spcPct val="0"/>
              </a:spcAft>
              <a:buSzTx/>
              <a:buFont typeface="Wingdings" panose="05000000000000000000" pitchFamily="2" charset="2"/>
              <a:buChar char="Ø"/>
            </a:pPr>
            <a:r>
              <a:rPr lang="en-US" altLang="es-ES_tradnl" sz="32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Anticipation of likely problems and enhancement of self-control by helping develop effective coping skills</a:t>
            </a:r>
          </a:p>
          <a:p>
            <a:pPr lvl="0" eaLnBrk="0" fontAlgn="base" hangingPunct="0">
              <a:lnSpc>
                <a:spcPct val="100000"/>
              </a:lnSpc>
              <a:spcBef>
                <a:spcPct val="20000"/>
              </a:spcBef>
              <a:spcAft>
                <a:spcPct val="0"/>
              </a:spcAft>
              <a:buSzTx/>
              <a:buFont typeface="Wingdings" panose="05000000000000000000" pitchFamily="2" charset="2"/>
              <a:buChar char="Ø"/>
            </a:pPr>
            <a:r>
              <a:rPr lang="en-US" altLang="es-ES_tradnl" sz="32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Skills-building around AOD use and other problems which co-occur</a:t>
            </a:r>
          </a:p>
          <a:p>
            <a:endParaRPr lang="en-US" sz="32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7515963" y="6315409"/>
            <a:ext cx="4676037" cy="542591"/>
          </a:xfrm>
          <a:prstGeom prst="rect">
            <a:avLst/>
          </a:prstGeom>
        </p:spPr>
      </p:pic>
    </p:spTree>
    <p:extLst>
      <p:ext uri="{BB962C8B-B14F-4D97-AF65-F5344CB8AC3E}">
        <p14:creationId xmlns:p14="http://schemas.microsoft.com/office/powerpoint/2010/main" val="3902814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010248"/>
            <a:ext cx="10520979" cy="4023360"/>
          </a:xfrm>
        </p:spPr>
        <p:txBody>
          <a:bodyPr>
            <a:normAutofit/>
          </a:bodyPr>
          <a:lstStyle/>
          <a:p>
            <a:pPr algn="just" fontAlgn="base">
              <a:lnSpc>
                <a:spcPct val="100000"/>
              </a:lnSpc>
              <a:spcBef>
                <a:spcPct val="20000"/>
              </a:spcBef>
              <a:spcAft>
                <a:spcPct val="0"/>
              </a:spcAft>
              <a:buSzTx/>
              <a:buFont typeface="Wingdings" panose="05000000000000000000" pitchFamily="2" charset="2"/>
              <a:buChar char="Ø"/>
            </a:pPr>
            <a:r>
              <a:rPr lang="en-US" altLang="es-ES_tradnl" sz="36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Utilization of specific techniques by trained personnel in non-structured intervention</a:t>
            </a:r>
          </a:p>
          <a:p>
            <a:pPr fontAlgn="base">
              <a:lnSpc>
                <a:spcPct val="100000"/>
              </a:lnSpc>
              <a:spcBef>
                <a:spcPct val="20000"/>
              </a:spcBef>
              <a:spcAft>
                <a:spcPct val="0"/>
              </a:spcAft>
              <a:buSzTx/>
              <a:buFont typeface="Wingdings" panose="05000000000000000000" pitchFamily="2" charset="2"/>
              <a:buChar char="Ø"/>
            </a:pPr>
            <a:r>
              <a:rPr lang="en-US" altLang="es-ES_tradnl" sz="36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Provides critical concepts of addiction and how to not use drugs</a:t>
            </a:r>
          </a:p>
          <a:p>
            <a:pPr fontAlgn="base">
              <a:lnSpc>
                <a:spcPct val="100000"/>
              </a:lnSpc>
              <a:spcBef>
                <a:spcPct val="20000"/>
              </a:spcBef>
              <a:spcAft>
                <a:spcPct val="0"/>
              </a:spcAft>
              <a:buSzTx/>
              <a:buFont typeface="Wingdings" panose="05000000000000000000" pitchFamily="2" charset="2"/>
              <a:buChar char="Ø"/>
            </a:pPr>
            <a:r>
              <a:rPr lang="en-US" altLang="es-ES_tradnl" sz="36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Emphasizes the development of new skills</a:t>
            </a:r>
          </a:p>
          <a:p>
            <a:pPr fontAlgn="base">
              <a:lnSpc>
                <a:spcPct val="100000"/>
              </a:lnSpc>
              <a:spcBef>
                <a:spcPct val="20000"/>
              </a:spcBef>
              <a:spcAft>
                <a:spcPct val="0"/>
              </a:spcAft>
              <a:buSzTx/>
              <a:buFont typeface="Wingdings" panose="05000000000000000000" pitchFamily="2" charset="2"/>
              <a:buChar char="Ø"/>
            </a:pPr>
            <a:r>
              <a:rPr lang="en-US" altLang="es-ES_tradnl" sz="3600" kern="0" dirty="0">
                <a:solidFill>
                  <a:srgbClr val="595959"/>
                </a:solidFill>
                <a:latin typeface="Times New Roman" panose="02020603050405020304" pitchFamily="18" charset="0"/>
                <a:ea typeface="Arial Narrow" panose="020B0606020202030204" pitchFamily="34" charset="0"/>
                <a:cs typeface="Times New Roman" panose="02020603050405020304" pitchFamily="18" charset="0"/>
              </a:rPr>
              <a:t>Involves the mastery of skills through practice</a:t>
            </a:r>
          </a:p>
        </p:txBody>
      </p:sp>
      <p:sp>
        <p:nvSpPr>
          <p:cNvPr id="4"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COGNITIVE BEHAVIORAL THERAPY (CBT)</a:t>
            </a:r>
          </a:p>
        </p:txBody>
      </p:sp>
      <p:sp>
        <p:nvSpPr>
          <p:cNvPr id="5" name="Rectángulo 4"/>
          <p:cNvSpPr/>
          <p:nvPr/>
        </p:nvSpPr>
        <p:spPr>
          <a:xfrm>
            <a:off x="6936058" y="6306496"/>
            <a:ext cx="5255941" cy="400110"/>
          </a:xfrm>
          <a:prstGeom prst="rect">
            <a:avLst/>
          </a:prstGeom>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Treatnet</a:t>
            </a:r>
            <a:r>
              <a:rPr lang="en-US" sz="2000" b="1" dirty="0">
                <a:solidFill>
                  <a:schemeClr val="bg1"/>
                </a:solidFill>
                <a:latin typeface="Times New Roman" panose="02020603050405020304" pitchFamily="18" charset="0"/>
                <a:cs typeface="Times New Roman" panose="02020603050405020304" pitchFamily="18" charset="0"/>
              </a:rPr>
              <a:t> Training Volume B, Module 3. 2007)</a:t>
            </a:r>
          </a:p>
        </p:txBody>
      </p:sp>
    </p:spTree>
    <p:extLst>
      <p:ext uri="{BB962C8B-B14F-4D97-AF65-F5344CB8AC3E}">
        <p14:creationId xmlns:p14="http://schemas.microsoft.com/office/powerpoint/2010/main" val="471073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517" b="20762"/>
          <a:stretch/>
        </p:blipFill>
        <p:spPr>
          <a:xfrm>
            <a:off x="9195267" y="1845733"/>
            <a:ext cx="2996733" cy="3766173"/>
          </a:xfrm>
          <a:prstGeom prst="rect">
            <a:avLst/>
          </a:prstGeom>
        </p:spPr>
      </p:pic>
      <p:sp>
        <p:nvSpPr>
          <p:cNvPr id="3" name="Marcador de contenido 2"/>
          <p:cNvSpPr>
            <a:spLocks noGrp="1"/>
          </p:cNvSpPr>
          <p:nvPr>
            <p:ph idx="1"/>
          </p:nvPr>
        </p:nvSpPr>
        <p:spPr>
          <a:xfrm>
            <a:off x="1097280" y="1845733"/>
            <a:ext cx="7867426" cy="4469675"/>
          </a:xfrm>
        </p:spPr>
        <p:txBody>
          <a:bodyPr>
            <a:noAutofit/>
          </a:bodyPr>
          <a:lstStyle/>
          <a:p>
            <a:pPr algn="just">
              <a:spcBef>
                <a:spcPct val="0"/>
              </a:spcBef>
              <a:buFont typeface="Wingdings" panose="05000000000000000000" pitchFamily="2" charset="2"/>
              <a:buChar char="§"/>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CBT is a counseling-teaching approach </a:t>
            </a:r>
          </a:p>
          <a:p>
            <a:pPr marL="0" indent="0" algn="just">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CBT is structured, goal-oriented, and focused on the immediate problems </a:t>
            </a:r>
          </a:p>
          <a:p>
            <a:pPr marL="0" indent="0" algn="just">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spcBef>
                <a:spcPct val="0"/>
              </a:spcBef>
              <a:buFont typeface="Wingdings" panose="05000000000000000000" pitchFamily="2" charset="2"/>
              <a:buChar char="§"/>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CBT is compatible with a range of other treatments</a:t>
            </a:r>
            <a:endParaRPr lang="en-US" sz="36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COGNITIVE BEHAVIORAL THERAPY (CBT)</a:t>
            </a:r>
          </a:p>
        </p:txBody>
      </p:sp>
      <p:pic>
        <p:nvPicPr>
          <p:cNvPr id="6" name="Imagen 5"/>
          <p:cNvPicPr>
            <a:picLocks noChangeAspect="1"/>
          </p:cNvPicPr>
          <p:nvPr/>
        </p:nvPicPr>
        <p:blipFill>
          <a:blip r:embed="rId4"/>
          <a:stretch>
            <a:fillRect/>
          </a:stretch>
        </p:blipFill>
        <p:spPr>
          <a:xfrm>
            <a:off x="6869731" y="6315409"/>
            <a:ext cx="5322269" cy="542591"/>
          </a:xfrm>
          <a:prstGeom prst="rect">
            <a:avLst/>
          </a:prstGeom>
        </p:spPr>
      </p:pic>
    </p:spTree>
    <p:extLst>
      <p:ext uri="{BB962C8B-B14F-4D97-AF65-F5344CB8AC3E}">
        <p14:creationId xmlns:p14="http://schemas.microsoft.com/office/powerpoint/2010/main" val="374618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132604"/>
            <a:ext cx="10058400" cy="4023360"/>
          </a:xfrm>
        </p:spPr>
        <p:txBody>
          <a:bodyPr>
            <a:noAutofit/>
          </a:bodyPr>
          <a:lstStyle/>
          <a:p>
            <a:pPr>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Exploration of the positive and negative consequences of AOD use</a:t>
            </a:r>
          </a:p>
          <a:p>
            <a:pPr>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Self-monitoring to recognize cravings and situations that might increase risk of use</a:t>
            </a:r>
          </a:p>
          <a:p>
            <a:pPr>
              <a:buFont typeface="Wingdings" panose="05000000000000000000" pitchFamily="2" charset="2"/>
              <a:buChar char="Ø"/>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Development of strategies for coping with cravings and high-risk situations</a:t>
            </a:r>
          </a:p>
          <a:p>
            <a:pPr algn="just">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a:xfrm>
            <a:off x="1097280" y="271659"/>
            <a:ext cx="10058400" cy="11277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CBT TECHNIQUES</a:t>
            </a:r>
          </a:p>
        </p:txBody>
      </p:sp>
      <p:pic>
        <p:nvPicPr>
          <p:cNvPr id="6" name="Imagen 5"/>
          <p:cNvPicPr>
            <a:picLocks noChangeAspect="1"/>
          </p:cNvPicPr>
          <p:nvPr/>
        </p:nvPicPr>
        <p:blipFill>
          <a:blip r:embed="rId3"/>
          <a:stretch>
            <a:fillRect/>
          </a:stretch>
        </p:blipFill>
        <p:spPr>
          <a:xfrm>
            <a:off x="6869731" y="6315409"/>
            <a:ext cx="5322269" cy="542591"/>
          </a:xfrm>
          <a:prstGeom prst="rect">
            <a:avLst/>
          </a:prstGeom>
        </p:spPr>
      </p:pic>
    </p:spTree>
    <p:extLst>
      <p:ext uri="{BB962C8B-B14F-4D97-AF65-F5344CB8AC3E}">
        <p14:creationId xmlns:p14="http://schemas.microsoft.com/office/powerpoint/2010/main" val="885747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04800"/>
            <a:ext cx="10058400" cy="12801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ROLE OF THE CLINICIAN IN CBT</a:t>
            </a:r>
          </a:p>
        </p:txBody>
      </p:sp>
      <p:sp>
        <p:nvSpPr>
          <p:cNvPr id="3" name="Marcador de contenido 2"/>
          <p:cNvSpPr>
            <a:spLocks noGrp="1"/>
          </p:cNvSpPr>
          <p:nvPr>
            <p:ph idx="1"/>
          </p:nvPr>
        </p:nvSpPr>
        <p:spPr>
          <a:xfrm>
            <a:off x="1097280" y="1864320"/>
            <a:ext cx="10216179" cy="4474034"/>
          </a:xfrm>
        </p:spPr>
        <p:txBody>
          <a:bodyPr>
            <a:noAutofit/>
          </a:bodyPr>
          <a:lstStyle/>
          <a:p>
            <a:pPr marL="0" indent="0" algn="just">
              <a:buNone/>
            </a:pPr>
            <a:r>
              <a:rPr lang="en-US" sz="3600" dirty="0">
                <a:latin typeface="Times New Roman" panose="02020603050405020304" pitchFamily="18" charset="0"/>
                <a:cs typeface="Times New Roman" panose="02020603050405020304" pitchFamily="18" charset="0"/>
              </a:rPr>
              <a:t>The CBT clinician has to strike a balance between:</a:t>
            </a:r>
          </a:p>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Being a good listener and asking good questions in order to understand the client </a:t>
            </a:r>
          </a:p>
          <a:p>
            <a:pPr algn="just">
              <a:buFont typeface="Wingdings" panose="05000000000000000000" pitchFamily="2" charset="2"/>
              <a:buChar char="q"/>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Teaching new information and skills</a:t>
            </a:r>
          </a:p>
          <a:p>
            <a:pPr marL="0" indent="0" algn="just">
              <a:buNone/>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Providing direction and creating expectations </a:t>
            </a:r>
          </a:p>
        </p:txBody>
      </p:sp>
      <p:pic>
        <p:nvPicPr>
          <p:cNvPr id="4" name="Imagen 3"/>
          <p:cNvPicPr>
            <a:picLocks noChangeAspect="1"/>
          </p:cNvPicPr>
          <p:nvPr/>
        </p:nvPicPr>
        <p:blipFill>
          <a:blip r:embed="rId3"/>
          <a:stretch>
            <a:fillRect/>
          </a:stretch>
        </p:blipFill>
        <p:spPr>
          <a:xfrm>
            <a:off x="6869731" y="6338354"/>
            <a:ext cx="5322269" cy="542591"/>
          </a:xfrm>
          <a:prstGeom prst="rect">
            <a:avLst/>
          </a:prstGeom>
        </p:spPr>
      </p:pic>
    </p:spTree>
    <p:extLst>
      <p:ext uri="{BB962C8B-B14F-4D97-AF65-F5344CB8AC3E}">
        <p14:creationId xmlns:p14="http://schemas.microsoft.com/office/powerpoint/2010/main" val="2775889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04800"/>
            <a:ext cx="10058400" cy="12801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ROLE OF THE CLINICIAN IN CBT</a:t>
            </a:r>
          </a:p>
        </p:txBody>
      </p:sp>
      <p:sp>
        <p:nvSpPr>
          <p:cNvPr id="3" name="Marcador de contenido 2"/>
          <p:cNvSpPr>
            <a:spLocks noGrp="1"/>
          </p:cNvSpPr>
          <p:nvPr>
            <p:ph idx="1"/>
          </p:nvPr>
        </p:nvSpPr>
        <p:spPr>
          <a:xfrm>
            <a:off x="1097280" y="1864320"/>
            <a:ext cx="10476199" cy="4474034"/>
          </a:xfrm>
        </p:spPr>
        <p:txBody>
          <a:bodyPr>
            <a:noAutofit/>
          </a:bodyPr>
          <a:lstStyle/>
          <a:p>
            <a:pPr marL="0" indent="0">
              <a:buNone/>
            </a:pPr>
            <a:r>
              <a:rPr lang="en-US" sz="3600" dirty="0">
                <a:latin typeface="Times New Roman" panose="02020603050405020304" pitchFamily="18" charset="0"/>
                <a:cs typeface="Times New Roman" panose="02020603050405020304" pitchFamily="18" charset="0"/>
              </a:rPr>
              <a:t>The CBT clinician has to strike a balance between:</a:t>
            </a:r>
          </a:p>
          <a:p>
            <a:pPr>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Reinforcing small steps of progress and providing support and hope in cases of relapse.</a:t>
            </a:r>
          </a:p>
          <a:p>
            <a:pPr marL="0" indent="0">
              <a:buNone/>
            </a:pP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CBT is a very active form of CBT is a very active form of counselling.</a:t>
            </a:r>
          </a:p>
          <a:p>
            <a:pPr algn="just">
              <a:buFont typeface="Wingdings" panose="05000000000000000000" pitchFamily="2" charset="2"/>
              <a:buChar char="q"/>
            </a:pPr>
            <a:endParaRPr lang="en-US" sz="36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6869731" y="6338354"/>
            <a:ext cx="5322269" cy="542591"/>
          </a:xfrm>
          <a:prstGeom prst="rect">
            <a:avLst/>
          </a:prstGeom>
        </p:spPr>
      </p:pic>
    </p:spTree>
    <p:extLst>
      <p:ext uri="{BB962C8B-B14F-4D97-AF65-F5344CB8AC3E}">
        <p14:creationId xmlns:p14="http://schemas.microsoft.com/office/powerpoint/2010/main" val="45751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sz="4000" b="1" dirty="0">
                <a:solidFill>
                  <a:schemeClr val="accent2"/>
                </a:solidFill>
                <a:latin typeface="Times New Roman" panose="02020603050405020304" pitchFamily="18" charset="0"/>
                <a:cs typeface="Times New Roman" panose="02020603050405020304" pitchFamily="18" charset="0"/>
              </a:rPr>
              <a:t>ADOLESCENT DRUG TREATMENT INTERVENTION</a:t>
            </a:r>
            <a:endParaRPr lang="es-ES" sz="4000" dirty="0"/>
          </a:p>
        </p:txBody>
      </p:sp>
      <p:sp>
        <p:nvSpPr>
          <p:cNvPr id="3" name="Marcador de contenido 2"/>
          <p:cNvSpPr>
            <a:spLocks noGrp="1"/>
          </p:cNvSpPr>
          <p:nvPr>
            <p:ph idx="1"/>
          </p:nvPr>
        </p:nvSpPr>
        <p:spPr/>
        <p:txBody>
          <a:bodyPr>
            <a:normAutofit fontScale="85000" lnSpcReduction="10000"/>
          </a:bodyPr>
          <a:lstStyle/>
          <a:p>
            <a:pPr marL="201168" lvl="1" indent="0">
              <a:buNone/>
            </a:pPr>
            <a:r>
              <a:rPr lang="en-US" sz="42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42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 To u</a:t>
            </a:r>
            <a:r>
              <a:rPr lang="en-US" altLang="es-ES_tradnl" sz="4200" dirty="0">
                <a:latin typeface="Times New Roman" panose="02020603050405020304" pitchFamily="18" charset="0"/>
                <a:ea typeface="Arial Narrow" panose="020B0606020202030204" pitchFamily="34" charset="0"/>
                <a:cs typeface="Times New Roman" panose="02020603050405020304" pitchFamily="18" charset="0"/>
              </a:rPr>
              <a:t>nderstand the role of family therapy in the treatment of adolescents.</a:t>
            </a:r>
          </a:p>
          <a:p>
            <a:pPr lvl="1" algn="just">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 To describe general impact of drugs use on families.</a:t>
            </a:r>
            <a:endParaRPr lang="es-ES" sz="42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s-ES" sz="4200" dirty="0">
                <a:latin typeface="Times New Roman" panose="02020603050405020304" pitchFamily="18" charset="0"/>
                <a:cs typeface="Times New Roman" panose="02020603050405020304" pitchFamily="18" charset="0"/>
              </a:rPr>
              <a:t> </a:t>
            </a:r>
            <a:r>
              <a:rPr lang="en-US" sz="4200" dirty="0">
                <a:latin typeface="Times New Roman" panose="02020603050405020304" pitchFamily="18" charset="0"/>
                <a:cs typeface="Times New Roman" panose="02020603050405020304" pitchFamily="18" charset="0"/>
              </a:rPr>
              <a:t>To</a:t>
            </a:r>
            <a:r>
              <a:rPr lang="es-ES" sz="4200" dirty="0">
                <a:latin typeface="Times New Roman" panose="02020603050405020304" pitchFamily="18" charset="0"/>
                <a:cs typeface="Times New Roman" panose="02020603050405020304" pitchFamily="18" charset="0"/>
              </a:rPr>
              <a:t> describe </a:t>
            </a:r>
            <a:r>
              <a:rPr lang="en-US" sz="4200" dirty="0">
                <a:latin typeface="Times New Roman" panose="02020603050405020304" pitchFamily="18" charset="0"/>
                <a:cs typeface="Times New Roman" panose="02020603050405020304" pitchFamily="18" charset="0"/>
              </a:rPr>
              <a:t>family</a:t>
            </a:r>
            <a:r>
              <a:rPr lang="es-ES" sz="4200" dirty="0">
                <a:latin typeface="Times New Roman" panose="02020603050405020304" pitchFamily="18" charset="0"/>
                <a:cs typeface="Times New Roman" panose="02020603050405020304" pitchFamily="18" charset="0"/>
              </a:rPr>
              <a:t> roles and rules</a:t>
            </a:r>
          </a:p>
          <a:p>
            <a:pPr lvl="1" algn="just">
              <a:buFont typeface="Arial" panose="020B0604020202020204" pitchFamily="34" charset="0"/>
              <a:buChar char="•"/>
            </a:pPr>
            <a:r>
              <a:rPr lang="es-ES" sz="4200" dirty="0">
                <a:latin typeface="Times New Roman" panose="02020603050405020304" pitchFamily="18" charset="0"/>
                <a:cs typeface="Times New Roman" panose="02020603050405020304" pitchFamily="18" charset="0"/>
              </a:rPr>
              <a:t> To explain </a:t>
            </a:r>
            <a:r>
              <a:rPr lang="en-US" sz="4200" dirty="0">
                <a:latin typeface="Times New Roman" panose="02020603050405020304" pitchFamily="18" charset="0"/>
                <a:cs typeface="Times New Roman" panose="02020603050405020304" pitchFamily="18" charset="0"/>
              </a:rPr>
              <a:t>level of involvement </a:t>
            </a:r>
            <a:r>
              <a:rPr lang="en-US" sz="3900" dirty="0">
                <a:latin typeface="Times New Roman" panose="02020603050405020304" pitchFamily="18" charset="0"/>
                <a:cs typeface="Times New Roman" panose="02020603050405020304" pitchFamily="18" charset="0"/>
              </a:rPr>
              <a:t>of families in adolescentsˈ treatment</a:t>
            </a:r>
            <a:endParaRPr lang="es-ES" sz="3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712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04800"/>
            <a:ext cx="10058400" cy="12801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ROLE OF THE CLINICIAN IN CBT</a:t>
            </a:r>
          </a:p>
        </p:txBody>
      </p:sp>
      <p:sp>
        <p:nvSpPr>
          <p:cNvPr id="3" name="Marcador de contenido 2"/>
          <p:cNvSpPr>
            <a:spLocks noGrp="1"/>
          </p:cNvSpPr>
          <p:nvPr>
            <p:ph idx="1"/>
          </p:nvPr>
        </p:nvSpPr>
        <p:spPr>
          <a:xfrm>
            <a:off x="923321" y="1986240"/>
            <a:ext cx="10232360" cy="3774480"/>
          </a:xfrm>
        </p:spPr>
        <p:txBody>
          <a:bodyPr>
            <a:noAutofit/>
          </a:bodyPr>
          <a:lstStyle/>
          <a:p>
            <a:pP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A good CBT clinician is a teacher, a coach, a “guide” to recovery, a source reinforcement and support, and a source of corrective information. </a:t>
            </a:r>
          </a:p>
          <a:p>
            <a:pPr>
              <a:buFont typeface="Wingdings" panose="05000000000000000000" pitchFamily="2" charset="2"/>
              <a:buChar char="q"/>
            </a:pPr>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Effective CBT requires an empathetic clinician who can truly understand the  difficult challenges of addiction recovery</a:t>
            </a:r>
          </a:p>
        </p:txBody>
      </p:sp>
      <p:pic>
        <p:nvPicPr>
          <p:cNvPr id="4" name="Imagen 3"/>
          <p:cNvPicPr>
            <a:picLocks noChangeAspect="1"/>
          </p:cNvPicPr>
          <p:nvPr/>
        </p:nvPicPr>
        <p:blipFill>
          <a:blip r:embed="rId3"/>
          <a:stretch>
            <a:fillRect/>
          </a:stretch>
        </p:blipFill>
        <p:spPr>
          <a:xfrm>
            <a:off x="6869731" y="6338354"/>
            <a:ext cx="5322269" cy="542591"/>
          </a:xfrm>
          <a:prstGeom prst="rect">
            <a:avLst/>
          </a:prstGeom>
        </p:spPr>
      </p:pic>
    </p:spTree>
    <p:extLst>
      <p:ext uri="{BB962C8B-B14F-4D97-AF65-F5344CB8AC3E}">
        <p14:creationId xmlns:p14="http://schemas.microsoft.com/office/powerpoint/2010/main" val="1866217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 OF NEW STRATEGIES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fontScale="92500" lnSpcReduction="20000"/>
          </a:bodyPr>
          <a:lstStyle/>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CBT techniques must be accompanied by instructions and encouragement</a:t>
            </a:r>
          </a:p>
          <a:p>
            <a:pPr marL="0" indent="0">
              <a:buNone/>
            </a:pP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Many clients have poor or non-existent repertoires of drug-free activities.</a:t>
            </a:r>
          </a:p>
          <a:p>
            <a:pPr marL="0" indent="0">
              <a:buNone/>
            </a:pP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Efforts to “shape and reinforce” attempts to try new behaviors</a:t>
            </a:r>
            <a:endParaRPr lang="en-US" dirty="0"/>
          </a:p>
        </p:txBody>
      </p:sp>
      <p:pic>
        <p:nvPicPr>
          <p:cNvPr id="5" name="Imagen 4"/>
          <p:cNvPicPr>
            <a:picLocks noChangeAspect="1"/>
          </p:cNvPicPr>
          <p:nvPr/>
        </p:nvPicPr>
        <p:blipFill>
          <a:blip r:embed="rId3"/>
          <a:stretch>
            <a:fillRect/>
          </a:stretch>
        </p:blipFill>
        <p:spPr>
          <a:xfrm>
            <a:off x="6869731" y="6315409"/>
            <a:ext cx="5322269" cy="542591"/>
          </a:xfrm>
          <a:prstGeom prst="rect">
            <a:avLst/>
          </a:prstGeom>
        </p:spPr>
      </p:pic>
    </p:spTree>
    <p:extLst>
      <p:ext uri="{BB962C8B-B14F-4D97-AF65-F5344CB8AC3E}">
        <p14:creationId xmlns:p14="http://schemas.microsoft.com/office/powerpoint/2010/main" val="2350302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A650A-B285-48AC-870E-1F92DE969E54}"/>
              </a:ext>
            </a:extLst>
          </p:cNvPr>
          <p:cNvSpPr>
            <a:spLocks noGrp="1"/>
          </p:cNvSpPr>
          <p:nvPr>
            <p:ph type="title"/>
          </p:nvPr>
        </p:nvSpPr>
        <p:spPr>
          <a:xfrm>
            <a:off x="721086" y="5382188"/>
            <a:ext cx="10909073" cy="1057655"/>
          </a:xfrm>
        </p:spPr>
        <p:txBody>
          <a:bodyPr vert="horz" lIns="91440" tIns="45720" rIns="91440" bIns="45720" rtlCol="0" anchor="b">
            <a:normAutofit/>
          </a:bodyPr>
          <a:lstStyle/>
          <a:p>
            <a:pPr algn="ctr"/>
            <a:r>
              <a:rPr lang="en-US" sz="5400" b="1" dirty="0">
                <a:solidFill>
                  <a:schemeClr val="accent2"/>
                </a:solidFill>
                <a:latin typeface="Times New Roman" panose="02020603050405020304" pitchFamily="18" charset="0"/>
                <a:cs typeface="Times New Roman" panose="02020603050405020304" pitchFamily="18" charset="0"/>
              </a:rPr>
              <a:t>Example</a:t>
            </a:r>
          </a:p>
        </p:txBody>
      </p:sp>
      <p:pic>
        <p:nvPicPr>
          <p:cNvPr id="4" name="Picture 3">
            <a:extLst>
              <a:ext uri="{FF2B5EF4-FFF2-40B4-BE49-F238E27FC236}">
                <a16:creationId xmlns:a16="http://schemas.microsoft.com/office/drawing/2014/main" id="{FDCC5426-D09E-4DD5-BF54-5B4C8D85C701}"/>
              </a:ext>
            </a:extLst>
          </p:cNvPr>
          <p:cNvPicPr>
            <a:picLocks noChangeAspect="1"/>
          </p:cNvPicPr>
          <p:nvPr/>
        </p:nvPicPr>
        <p:blipFill rotWithShape="1">
          <a:blip r:embed="rId3"/>
          <a:srcRect l="17904" t="21505" r="19193" b="25334"/>
          <a:stretch/>
        </p:blipFill>
        <p:spPr>
          <a:xfrm>
            <a:off x="721086" y="282100"/>
            <a:ext cx="11086179" cy="5270186"/>
          </a:xfrm>
          <a:prstGeom prst="rect">
            <a:avLst/>
          </a:prstGeom>
        </p:spPr>
      </p:pic>
      <p:cxnSp>
        <p:nvCxnSpPr>
          <p:cNvPr id="40" name="Straight Connector 39">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3795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820B-1CE7-4CF8-A760-91CE79B2A6E5}"/>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8000" b="1" dirty="0">
                <a:solidFill>
                  <a:schemeClr val="accent2"/>
                </a:solidFill>
                <a:latin typeface="Times New Roman" panose="02020603050405020304" pitchFamily="18" charset="0"/>
                <a:cs typeface="Times New Roman" panose="02020603050405020304" pitchFamily="18" charset="0"/>
              </a:rPr>
              <a:t>Let’s Practice! </a:t>
            </a:r>
          </a:p>
        </p:txBody>
      </p:sp>
      <p:pic>
        <p:nvPicPr>
          <p:cNvPr id="2050" name="Picture 2" descr="Image result for role play">
            <a:extLst>
              <a:ext uri="{FF2B5EF4-FFF2-40B4-BE49-F238E27FC236}">
                <a16:creationId xmlns:a16="http://schemas.microsoft.com/office/drawing/2014/main" id="{CEFEC84D-C2FF-46B5-9257-62285C64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9083"/>
            <a:ext cx="5462001" cy="391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238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p>
        </p:txBody>
      </p:sp>
      <p:sp>
        <p:nvSpPr>
          <p:cNvPr id="3" name="Marcador de contenido 2"/>
          <p:cNvSpPr>
            <a:spLocks noGrp="1"/>
          </p:cNvSpPr>
          <p:nvPr>
            <p:ph idx="1"/>
          </p:nvPr>
        </p:nvSpPr>
        <p:spPr/>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TF-CBT is:</a:t>
            </a:r>
          </a:p>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 evidence-based treatment for children experiencing trauma related difficulties</a:t>
            </a:r>
          </a:p>
          <a:p>
            <a:pPr marL="0" indent="0" algn="just">
              <a:buNone/>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Addresses wide range of traumas </a:t>
            </a:r>
          </a:p>
          <a:p>
            <a:pPr marL="0" indent="0" algn="just">
              <a:buNone/>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Developed for youth ages 3-18 years </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8601308" y="6457890"/>
            <a:ext cx="359069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(https://rm.coe.int/1680470eeb)</a:t>
            </a:r>
          </a:p>
        </p:txBody>
      </p:sp>
      <p:pic>
        <p:nvPicPr>
          <p:cNvPr id="5" name="Imagen 4"/>
          <p:cNvPicPr>
            <a:picLocks noChangeAspect="1"/>
          </p:cNvPicPr>
          <p:nvPr/>
        </p:nvPicPr>
        <p:blipFill rotWithShape="1">
          <a:blip r:embed="rId3"/>
          <a:srcRect l="1037" b="15352"/>
          <a:stretch/>
        </p:blipFill>
        <p:spPr>
          <a:xfrm>
            <a:off x="8426823" y="3070972"/>
            <a:ext cx="3424517" cy="2254063"/>
          </a:xfrm>
          <a:prstGeom prst="rect">
            <a:avLst/>
          </a:prstGeom>
        </p:spPr>
      </p:pic>
    </p:spTree>
    <p:extLst>
      <p:ext uri="{BB962C8B-B14F-4D97-AF65-F5344CB8AC3E}">
        <p14:creationId xmlns:p14="http://schemas.microsoft.com/office/powerpoint/2010/main" val="3442196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p>
        </p:txBody>
      </p:sp>
      <p:sp>
        <p:nvSpPr>
          <p:cNvPr id="3" name="Marcador de contenido 2"/>
          <p:cNvSpPr>
            <a:spLocks noGrp="1"/>
          </p:cNvSpPr>
          <p:nvPr>
            <p:ph idx="1"/>
          </p:nvPr>
        </p:nvSpPr>
        <p:spPr>
          <a:xfrm>
            <a:off x="1097280" y="2085945"/>
            <a:ext cx="10058400" cy="4023360"/>
          </a:xfrm>
        </p:spPr>
        <p:txBody>
          <a:bodyP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TF-CBT is:</a:t>
            </a:r>
          </a:p>
          <a:p>
            <a:pP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 Components-based treatment protocol </a:t>
            </a:r>
          </a:p>
          <a:p>
            <a:pPr marL="0" indent="0">
              <a:buNone/>
            </a:pPr>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 Time limited, structured (12-20 sessions) </a:t>
            </a:r>
          </a:p>
          <a:p>
            <a:pPr marL="0" indent="0">
              <a:buNone/>
            </a:pPr>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 Parents are an integral part of treatment</a:t>
            </a: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8601308" y="6457890"/>
            <a:ext cx="359069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(https://rm.coe.int/1680470eeb)</a:t>
            </a:r>
          </a:p>
        </p:txBody>
      </p:sp>
    </p:spTree>
    <p:extLst>
      <p:ext uri="{BB962C8B-B14F-4D97-AF65-F5344CB8AC3E}">
        <p14:creationId xmlns:p14="http://schemas.microsoft.com/office/powerpoint/2010/main" val="3115634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p>
        </p:txBody>
      </p:sp>
      <p:sp>
        <p:nvSpPr>
          <p:cNvPr id="3" name="Marcador de contenido 2"/>
          <p:cNvSpPr>
            <a:spLocks noGrp="1"/>
          </p:cNvSpPr>
          <p:nvPr>
            <p:ph idx="1"/>
          </p:nvPr>
        </p:nvSpPr>
        <p:spPr>
          <a:xfrm>
            <a:off x="1097280" y="1845734"/>
            <a:ext cx="9786310" cy="4376646"/>
          </a:xfrm>
        </p:spPr>
        <p:txBody>
          <a:bodyPr>
            <a:normAutofit fontScale="92500" lnSpcReduction="10000"/>
          </a:bodyPr>
          <a:lstStyle/>
          <a:p>
            <a:pPr marL="0" indent="0">
              <a:buNone/>
            </a:pPr>
            <a:r>
              <a:rPr lang="en-US" sz="2800" dirty="0">
                <a:latin typeface="Times New Roman" panose="02020603050405020304" pitchFamily="18" charset="0"/>
                <a:cs typeface="Times New Roman" panose="02020603050405020304" pitchFamily="18" charset="0"/>
              </a:rPr>
              <a:t>Components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sychoeducation and Parenting skills</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elaxation skills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ffective Modulation skills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ognitive coping skills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rauma narrative and cognitive processing of the traumatic event(s)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n vivo mastery of trauma reminders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onjoint child-parent sessions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nhancing safety and future developmental trajectory </a:t>
            </a:r>
          </a:p>
        </p:txBody>
      </p:sp>
      <p:sp>
        <p:nvSpPr>
          <p:cNvPr id="4" name="CuadroTexto 3"/>
          <p:cNvSpPr txBox="1"/>
          <p:nvPr/>
        </p:nvSpPr>
        <p:spPr>
          <a:xfrm>
            <a:off x="8601308" y="6457890"/>
            <a:ext cx="359069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(https://rm.coe.int/1680470eeb)</a:t>
            </a:r>
          </a:p>
        </p:txBody>
      </p:sp>
    </p:spTree>
    <p:extLst>
      <p:ext uri="{BB962C8B-B14F-4D97-AF65-F5344CB8AC3E}">
        <p14:creationId xmlns:p14="http://schemas.microsoft.com/office/powerpoint/2010/main" val="2424154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79" y="1821102"/>
            <a:ext cx="10419217" cy="4451157"/>
          </a:xfrm>
        </p:spPr>
        <p:txBody>
          <a:bodyPr>
            <a:normAutofit fontScale="92500" lnSpcReduction="10000"/>
          </a:bodyPr>
          <a:lstStyle/>
          <a:p>
            <a:pPr marL="0" indent="0">
              <a:buNone/>
            </a:pPr>
            <a:r>
              <a:rPr lang="en-US" sz="3600" dirty="0">
                <a:latin typeface="Times New Roman" panose="02020603050405020304" pitchFamily="18" charset="0"/>
                <a:cs typeface="Times New Roman" panose="02020603050405020304" pitchFamily="18" charset="0"/>
              </a:rPr>
              <a:t>The first adaptation simply changed the labels for the various steps, in order to facilitate ease of understanding:</a:t>
            </a:r>
          </a:p>
          <a:p>
            <a:pPr marL="0" indent="0">
              <a:buNone/>
            </a:pPr>
            <a:r>
              <a:rPr lang="en-US" sz="3600" dirty="0">
                <a:latin typeface="Times New Roman" panose="02020603050405020304" pitchFamily="18" charset="0"/>
                <a:cs typeface="Times New Roman" panose="02020603050405020304" pitchFamily="18" charset="0"/>
              </a:rPr>
              <a:t>10 steps to work with TF-CBT</a:t>
            </a:r>
          </a:p>
          <a:p>
            <a:pPr marL="0" indent="0">
              <a:buNone/>
            </a:pPr>
            <a:r>
              <a:rPr lang="en-US" sz="3600" dirty="0">
                <a:latin typeface="Times New Roman" panose="02020603050405020304" pitchFamily="18" charset="0"/>
                <a:cs typeface="Times New Roman" panose="02020603050405020304" pitchFamily="18" charset="0"/>
              </a:rPr>
              <a:t>Step 1: Gathering</a:t>
            </a:r>
          </a:p>
          <a:p>
            <a:pPr marL="0" indent="0">
              <a:buNone/>
            </a:pPr>
            <a:r>
              <a:rPr lang="en-US" sz="3600" dirty="0">
                <a:latin typeface="Times New Roman" panose="02020603050405020304" pitchFamily="18" charset="0"/>
                <a:cs typeface="Times New Roman" panose="02020603050405020304" pitchFamily="18" charset="0"/>
              </a:rPr>
              <a:t>Step 2: Learning</a:t>
            </a:r>
          </a:p>
          <a:p>
            <a:pPr marL="0" indent="0">
              <a:buNone/>
            </a:pPr>
            <a:r>
              <a:rPr lang="en-US" sz="3600" dirty="0">
                <a:latin typeface="Times New Roman" panose="02020603050405020304" pitchFamily="18" charset="0"/>
                <a:cs typeface="Times New Roman" panose="02020603050405020304" pitchFamily="18" charset="0"/>
              </a:rPr>
              <a:t>Step 3: Helping</a:t>
            </a:r>
          </a:p>
          <a:p>
            <a:pPr marL="0" indent="0">
              <a:buNone/>
            </a:pPr>
            <a:r>
              <a:rPr lang="en-US" sz="3600" dirty="0">
                <a:latin typeface="Times New Roman" panose="02020603050405020304" pitchFamily="18" charset="0"/>
                <a:cs typeface="Times New Roman" panose="02020603050405020304" pitchFamily="18" charset="0"/>
              </a:rPr>
              <a:t>Step 4: Relaxing</a:t>
            </a:r>
          </a:p>
          <a:p>
            <a:pPr marL="0" indent="0">
              <a:buNone/>
            </a:pPr>
            <a:r>
              <a:rPr lang="en-US" sz="3600" dirty="0">
                <a:latin typeface="Times New Roman" panose="02020603050405020304" pitchFamily="18" charset="0"/>
                <a:cs typeface="Times New Roman" panose="02020603050405020304" pitchFamily="18" charset="0"/>
              </a:rPr>
              <a:t>Step 5: Feeling</a:t>
            </a:r>
          </a:p>
        </p:txBody>
      </p:sp>
      <p:sp>
        <p:nvSpPr>
          <p:cNvPr id="5" name="Marcador de contenido 2"/>
          <p:cNvSpPr txBox="1">
            <a:spLocks/>
          </p:cNvSpPr>
          <p:nvPr/>
        </p:nvSpPr>
        <p:spPr>
          <a:xfrm>
            <a:off x="4586154" y="3518920"/>
            <a:ext cx="7333998" cy="3059502"/>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3600" dirty="0">
                <a:latin typeface="Times New Roman" panose="02020603050405020304" pitchFamily="18" charset="0"/>
                <a:cs typeface="Times New Roman" panose="02020603050405020304" pitchFamily="18" charset="0"/>
              </a:rPr>
              <a:t>Step 6: Thinking</a:t>
            </a:r>
          </a:p>
          <a:p>
            <a:pPr marL="0" indent="0">
              <a:buFont typeface="Calibri" panose="020F0502020204030204" pitchFamily="34" charset="0"/>
              <a:buNone/>
            </a:pPr>
            <a:r>
              <a:rPr lang="en-US" sz="3600" dirty="0">
                <a:latin typeface="Times New Roman" panose="02020603050405020304" pitchFamily="18" charset="0"/>
                <a:cs typeface="Times New Roman" panose="02020603050405020304" pitchFamily="18" charset="0"/>
              </a:rPr>
              <a:t>Step 7: Sharing 1 (trauma narrative)</a:t>
            </a:r>
          </a:p>
          <a:p>
            <a:pPr marL="0" indent="0">
              <a:buFont typeface="Calibri" panose="020F0502020204030204" pitchFamily="34" charset="0"/>
              <a:buNone/>
            </a:pPr>
            <a:r>
              <a:rPr lang="en-US" sz="3600" dirty="0">
                <a:latin typeface="Times New Roman" panose="02020603050405020304" pitchFamily="18" charset="0"/>
                <a:cs typeface="Times New Roman" panose="02020603050405020304" pitchFamily="18" charset="0"/>
              </a:rPr>
              <a:t>Step 8: Evaluating</a:t>
            </a:r>
          </a:p>
          <a:p>
            <a:pPr marL="0" indent="0">
              <a:buNone/>
            </a:pPr>
            <a:r>
              <a:rPr lang="en-US" sz="3600" dirty="0">
                <a:latin typeface="Times New Roman" panose="02020603050405020304" pitchFamily="18" charset="0"/>
                <a:cs typeface="Times New Roman" panose="02020603050405020304" pitchFamily="18" charset="0"/>
              </a:rPr>
              <a:t>Step 9: Sharing 2</a:t>
            </a:r>
          </a:p>
          <a:p>
            <a:pPr marL="0" indent="0">
              <a:buFont typeface="Calibri" panose="020F0502020204030204" pitchFamily="34" charset="0"/>
              <a:buNone/>
            </a:pPr>
            <a:r>
              <a:rPr lang="en-US" sz="3600" dirty="0">
                <a:latin typeface="Times New Roman" panose="02020603050405020304" pitchFamily="18" charset="0"/>
                <a:cs typeface="Times New Roman" panose="02020603050405020304" pitchFamily="18" charset="0"/>
              </a:rPr>
              <a:t>Step 10: Living</a:t>
            </a:r>
          </a:p>
        </p:txBody>
      </p:sp>
      <p:sp>
        <p:nvSpPr>
          <p:cNvPr id="7" name="CuadroTexto 6"/>
          <p:cNvSpPr txBox="1"/>
          <p:nvPr/>
        </p:nvSpPr>
        <p:spPr>
          <a:xfrm>
            <a:off x="8830962" y="6378367"/>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451855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pPr algn="just"/>
            <a:r>
              <a:rPr lang="en-US" sz="2800" b="1" cap="all" dirty="0">
                <a:latin typeface="Times New Roman" panose="02020603050405020304" pitchFamily="18" charset="0"/>
                <a:cs typeface="Times New Roman" panose="02020603050405020304" pitchFamily="18" charset="0"/>
              </a:rPr>
              <a:t>TF-CBT Step 1: Gathering</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Objective: </a:t>
            </a:r>
            <a:r>
              <a:rPr lang="en-US" sz="3200" dirty="0">
                <a:latin typeface="Times New Roman" panose="02020603050405020304" pitchFamily="18" charset="0"/>
                <a:cs typeface="Times New Roman" panose="02020603050405020304" pitchFamily="18" charset="0"/>
              </a:rPr>
              <a:t>To develop a positive, safe, therapeutic relationship and to gather needed and helpful information..</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Establish rapport</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Client motivations</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Complete initial symptom &amp; clinical assessments</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Practice storytelling/recalling a positive memory</a:t>
            </a:r>
            <a:endParaRPr lang="en-US" sz="2800" b="1"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2848154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r>
              <a:rPr lang="en-US" sz="2800" b="1" cap="all" dirty="0">
                <a:latin typeface="Times New Roman" panose="02020603050405020304" pitchFamily="18" charset="0"/>
                <a:cs typeface="Times New Roman" panose="02020603050405020304" pitchFamily="18" charset="0"/>
              </a:rPr>
              <a:t>TF-CBT Step 2: Learning</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To educate victims about abuse and trauma and other important related topics .</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Provide Psychoeducation about abuse, trauma</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Provide Psychoeducation on self-esteem and relationships</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Other Beneficial Topics (based on individual/group needs)</a:t>
            </a: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26551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97280" y="2258110"/>
            <a:ext cx="9785873" cy="3515160"/>
          </a:xfrm>
        </p:spPr>
        <p:txBody>
          <a:bodyPr>
            <a:normAutofit/>
          </a:bodyPr>
          <a:lstStyle/>
          <a:p>
            <a:pPr algn="just">
              <a:buFont typeface="Wingdings" panose="05000000000000000000" pitchFamily="2" charset="2"/>
              <a:buChar char="v"/>
            </a:pPr>
            <a:r>
              <a:rPr lang="en-US" altLang="es-ES_tradnl" sz="3200" dirty="0">
                <a:latin typeface="Times New Roman" panose="02020603050405020304" pitchFamily="18" charset="0"/>
                <a:ea typeface="Arial Narrow" panose="020B0606020202030204" pitchFamily="34" charset="0"/>
                <a:cs typeface="Times New Roman" panose="02020603050405020304" pitchFamily="18" charset="0"/>
              </a:rPr>
              <a:t> </a:t>
            </a: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Adolescent substance use must be identified and addressed as soon as possible.</a:t>
            </a:r>
          </a:p>
          <a:p>
            <a:pPr marL="0" indent="0" algn="just">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Adolescents can benefit from an intervention even if they are not addicted to a drug.</a:t>
            </a:r>
          </a:p>
          <a:p>
            <a:pPr marL="0" indent="0" algn="just">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p:txBody>
      </p:sp>
      <p:sp>
        <p:nvSpPr>
          <p:cNvPr id="4" name="CuadroTexto 3"/>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3840495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r>
              <a:rPr lang="en-US" sz="2800" b="1" cap="all" dirty="0">
                <a:latin typeface="Times New Roman" panose="02020603050405020304" pitchFamily="18" charset="0"/>
                <a:cs typeface="Times New Roman" panose="02020603050405020304" pitchFamily="18" charset="0"/>
              </a:rPr>
              <a:t>TF-CBT Step 3: helping (</a:t>
            </a:r>
            <a:r>
              <a:rPr lang="en-US" sz="2800" b="1" dirty="0">
                <a:latin typeface="Times New Roman" panose="02020603050405020304" pitchFamily="18" charset="0"/>
                <a:cs typeface="Times New Roman" panose="02020603050405020304" pitchFamily="18" charset="0"/>
              </a:rPr>
              <a:t>parenting skills</a:t>
            </a:r>
            <a:r>
              <a:rPr lang="en-US" sz="2800" b="1" cap="all"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Objective: </a:t>
            </a:r>
            <a:r>
              <a:rPr lang="en-US" sz="2800" dirty="0">
                <a:latin typeface="Times New Roman" panose="02020603050405020304" pitchFamily="18" charset="0"/>
                <a:cs typeface="Times New Roman" panose="02020603050405020304" pitchFamily="18" charset="0"/>
              </a:rPr>
              <a:t>To help caregivers deal effectively with trauma victims.</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Educate about child development (if applicable)</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Discuss caregiver reactions to the victim’s experience(s)</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Help Caregivers anticipate client’s emotionally difficult times</a:t>
            </a: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876150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lnSpcReduction="10000"/>
          </a:bodyPr>
          <a:lstStyle/>
          <a:p>
            <a:r>
              <a:rPr lang="en-US" sz="2800" b="1" cap="all" dirty="0">
                <a:latin typeface="Times New Roman" panose="02020603050405020304" pitchFamily="18" charset="0"/>
                <a:cs typeface="Times New Roman" panose="02020603050405020304" pitchFamily="18" charset="0"/>
              </a:rPr>
              <a:t>TF-CBT Step 4: relaxing </a:t>
            </a:r>
          </a:p>
          <a:p>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To teach tools to help the individual calm and control unwanted emotion and thoughts.</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Provide information (</a:t>
            </a:r>
            <a:r>
              <a:rPr lang="en-US" sz="3200" dirty="0" err="1">
                <a:latin typeface="Times New Roman" panose="02020603050405020304" pitchFamily="18" charset="0"/>
                <a:cs typeface="Times New Roman" panose="02020603050405020304" pitchFamily="18" charset="0"/>
              </a:rPr>
              <a:t>psychoeducation</a:t>
            </a:r>
            <a:r>
              <a:rPr lang="en-US" sz="3200" dirty="0">
                <a:latin typeface="Times New Roman" panose="02020603050405020304" pitchFamily="18" charset="0"/>
                <a:cs typeface="Times New Roman" panose="02020603050405020304" pitchFamily="18" charset="0"/>
              </a:rPr>
              <a:t>) about the body’s response to stress </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Identify and discuss both negative and positive coping strategies (substance use, risk-taking,…)</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Practice relaxation strategies</a:t>
            </a: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3062916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fontScale="92500" lnSpcReduction="10000"/>
          </a:bodyPr>
          <a:lstStyle/>
          <a:p>
            <a:r>
              <a:rPr lang="en-US" sz="2800" b="1" cap="all" dirty="0">
                <a:latin typeface="Times New Roman" panose="02020603050405020304" pitchFamily="18" charset="0"/>
                <a:cs typeface="Times New Roman" panose="02020603050405020304" pitchFamily="18" charset="0"/>
              </a:rPr>
              <a:t>TF-CBT Step 5: feeling </a:t>
            </a:r>
          </a:p>
          <a:p>
            <a:pPr algn="just"/>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To empower the victim to identify and demonstrate a variety of emotions, when they are experienced and at what intensity (affect regulation and attunement skills) and to be aware of personal emotional triggers.</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Present </a:t>
            </a:r>
            <a:r>
              <a:rPr lang="en-US" sz="3200" dirty="0" err="1">
                <a:latin typeface="Times New Roman" panose="02020603050405020304" pitchFamily="18" charset="0"/>
                <a:cs typeface="Times New Roman" panose="02020603050405020304" pitchFamily="18" charset="0"/>
              </a:rPr>
              <a:t>psychoeducation</a:t>
            </a:r>
            <a:r>
              <a:rPr lang="en-US" sz="3200" dirty="0">
                <a:latin typeface="Times New Roman" panose="02020603050405020304" pitchFamily="18" charset="0"/>
                <a:cs typeface="Times New Roman" panose="02020603050405020304" pitchFamily="18" charset="0"/>
              </a:rPr>
              <a:t> regarding emotional expression including: What, How, When, Why and How much (intensity).</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Discuss the role of body language and facial expressions in the communication of various emotions. </a:t>
            </a: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1477175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r>
              <a:rPr lang="en-US" sz="2800" b="1" cap="all" dirty="0">
                <a:latin typeface="Times New Roman" panose="02020603050405020304" pitchFamily="18" charset="0"/>
                <a:cs typeface="Times New Roman" panose="02020603050405020304" pitchFamily="18" charset="0"/>
              </a:rPr>
              <a:t>TF-CBT Step 6: thinking</a:t>
            </a:r>
          </a:p>
          <a:p>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Help victim identify the difference between thoughts and feelings as well as the relationship between them and behavior.</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Explain the difference between “thoughts” and “feelings”</a:t>
            </a:r>
          </a:p>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Teach the Cognitive Triangle: How our Thoughts affect our Feelings, which lead to our Behavior (role play examples)</a:t>
            </a:r>
          </a:p>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Review common inaccurate, unhelpful thoughts</a:t>
            </a:r>
            <a:r>
              <a:rPr lang="en-US" sz="3200"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1427491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fontScale="25000" lnSpcReduction="20000"/>
          </a:bodyPr>
          <a:lstStyle/>
          <a:p>
            <a:r>
              <a:rPr lang="en-US" sz="11200" b="1" cap="all" dirty="0">
                <a:latin typeface="Times New Roman" panose="02020603050405020304" pitchFamily="18" charset="0"/>
                <a:cs typeface="Times New Roman" panose="02020603050405020304" pitchFamily="18" charset="0"/>
              </a:rPr>
              <a:t>TF-CBT Step 7:  Sharing 1 </a:t>
            </a:r>
          </a:p>
          <a:p>
            <a:r>
              <a:rPr lang="en-US" sz="11200" b="1" dirty="0">
                <a:latin typeface="Times New Roman" panose="02020603050405020304" pitchFamily="18" charset="0"/>
                <a:cs typeface="Times New Roman" panose="02020603050405020304" pitchFamily="18" charset="0"/>
              </a:rPr>
              <a:t>Objective:</a:t>
            </a:r>
            <a:r>
              <a:rPr lang="en-US" sz="7000" dirty="0">
                <a:latin typeface="Times New Roman" panose="02020603050405020304" pitchFamily="18" charset="0"/>
                <a:cs typeface="Times New Roman" panose="02020603050405020304" pitchFamily="18" charset="0"/>
              </a:rPr>
              <a:t> </a:t>
            </a:r>
            <a:r>
              <a:rPr lang="en-US" sz="11200" dirty="0">
                <a:latin typeface="Times New Roman" panose="02020603050405020304" pitchFamily="18" charset="0"/>
                <a:cs typeface="Times New Roman" panose="02020603050405020304" pitchFamily="18" charset="0"/>
              </a:rPr>
              <a:t>The person shares her/his trauma/abuse story – helping to lessen the pain and shame and its effect.</a:t>
            </a:r>
          </a:p>
          <a:p>
            <a:r>
              <a:rPr lang="en-US" sz="11200" b="1" dirty="0">
                <a:latin typeface="Times New Roman" panose="02020603050405020304" pitchFamily="18" charset="0"/>
                <a:cs typeface="Times New Roman" panose="02020603050405020304" pitchFamily="18" charset="0"/>
              </a:rPr>
              <a:t>Activities: </a:t>
            </a:r>
          </a:p>
          <a:p>
            <a:pPr algn="just">
              <a:buFont typeface="Wingdings" panose="05000000000000000000" pitchFamily="2" charset="2"/>
              <a:buChar char="Ø"/>
            </a:pPr>
            <a:r>
              <a:rPr lang="en-US" sz="11200" b="1" dirty="0">
                <a:latin typeface="Times New Roman" panose="02020603050405020304" pitchFamily="18" charset="0"/>
                <a:cs typeface="Times New Roman" panose="02020603050405020304" pitchFamily="18" charset="0"/>
              </a:rPr>
              <a:t> </a:t>
            </a:r>
            <a:r>
              <a:rPr lang="en-US" sz="11200" dirty="0">
                <a:latin typeface="Times New Roman" panose="02020603050405020304" pitchFamily="18" charset="0"/>
                <a:cs typeface="Times New Roman" panose="02020603050405020304" pitchFamily="18" charset="0"/>
              </a:rPr>
              <a:t>Read a story about someone’s experience of abuse/trauma (to normalize the sharing and provide an example)</a:t>
            </a:r>
          </a:p>
          <a:p>
            <a:pPr algn="just">
              <a:buFont typeface="Wingdings" panose="05000000000000000000" pitchFamily="2" charset="2"/>
              <a:buChar char="Ø"/>
            </a:pPr>
            <a:r>
              <a:rPr lang="en-US" sz="11200" dirty="0">
                <a:latin typeface="Times New Roman" panose="02020603050405020304" pitchFamily="18" charset="0"/>
                <a:cs typeface="Times New Roman" panose="02020603050405020304" pitchFamily="18" charset="0"/>
              </a:rPr>
              <a:t>Have the client tell her story using format personally chosen and age appropriate</a:t>
            </a:r>
          </a:p>
          <a:p>
            <a:pPr algn="just">
              <a:buFont typeface="Wingdings" panose="05000000000000000000" pitchFamily="2" charset="2"/>
              <a:buChar char="Ø"/>
            </a:pPr>
            <a:r>
              <a:rPr lang="en-US" sz="11200" b="1" dirty="0">
                <a:latin typeface="Times New Roman" panose="02020603050405020304" pitchFamily="18" charset="0"/>
                <a:cs typeface="Times New Roman" panose="02020603050405020304" pitchFamily="18" charset="0"/>
              </a:rPr>
              <a:t> </a:t>
            </a:r>
            <a:r>
              <a:rPr lang="en-US" sz="11200" dirty="0">
                <a:latin typeface="Times New Roman" panose="02020603050405020304" pitchFamily="18" charset="0"/>
                <a:cs typeface="Times New Roman" panose="02020603050405020304" pitchFamily="18" charset="0"/>
              </a:rPr>
              <a:t>Praise the client for bravely sharing her personal story of trauma and remind her that it reflects only part of and not the totality of her life’s story</a:t>
            </a:r>
            <a:r>
              <a:rPr lang="en-US" sz="6400" dirty="0">
                <a:latin typeface="Times New Roman" panose="02020603050405020304" pitchFamily="18" charset="0"/>
                <a:cs typeface="Times New Roman" panose="02020603050405020304" pitchFamily="18" charset="0"/>
              </a:rPr>
              <a:t>.</a:t>
            </a:r>
            <a:endParaRPr lang="en-US" sz="64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42121596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r>
              <a:rPr lang="en-US" sz="2800" b="1" cap="all" dirty="0">
                <a:latin typeface="Times New Roman" panose="02020603050405020304" pitchFamily="18" charset="0"/>
                <a:cs typeface="Times New Roman" panose="02020603050405020304" pitchFamily="18" charset="0"/>
              </a:rPr>
              <a:t>TF-CBT Step 8: Evaluating </a:t>
            </a:r>
          </a:p>
          <a:p>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Use what was taught in Step 6 (identifying and correcting unhelpful, inaccurate thinking) on what was shared in Step 7.</a:t>
            </a:r>
          </a:p>
          <a:p>
            <a:pPr algn="just"/>
            <a:r>
              <a:rPr lang="en-US" sz="2800" b="1" dirty="0">
                <a:latin typeface="Times New Roman" panose="02020603050405020304" pitchFamily="18" charset="0"/>
                <a:cs typeface="Times New Roman" panose="02020603050405020304" pitchFamily="18" charset="0"/>
              </a:rPr>
              <a:t>Activities:</a:t>
            </a:r>
            <a:r>
              <a:rPr lang="en-US" sz="32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Review the client’s story prior to the session(s)</a:t>
            </a:r>
          </a:p>
          <a:p>
            <a:pPr algn="jus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Review the story with the client adding thoughts and feelings to further describe</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Assist the client in developing accurate/ helpful thoughts</a:t>
            </a: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22702265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fontScale="70000" lnSpcReduction="20000"/>
          </a:bodyPr>
          <a:lstStyle/>
          <a:p>
            <a:r>
              <a:rPr lang="en-US" sz="4000" b="1" cap="all" dirty="0">
                <a:latin typeface="Times New Roman" panose="02020603050405020304" pitchFamily="18" charset="0"/>
                <a:cs typeface="Times New Roman" panose="02020603050405020304" pitchFamily="18" charset="0"/>
              </a:rPr>
              <a:t>TF-CBT Step 9: sharing 2 </a:t>
            </a:r>
          </a:p>
          <a:p>
            <a:pPr algn="just"/>
            <a:r>
              <a:rPr lang="en-US" sz="4000" b="1" dirty="0">
                <a:latin typeface="Times New Roman" panose="02020603050405020304" pitchFamily="18" charset="0"/>
                <a:cs typeface="Times New Roman" panose="02020603050405020304" pitchFamily="18" charset="0"/>
              </a:rPr>
              <a:t>Objective</a:t>
            </a:r>
            <a:r>
              <a:rPr lang="en-US" sz="51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The person shares his/her trauma story with someone other than the counselor</a:t>
            </a:r>
          </a:p>
          <a:p>
            <a:pPr algn="just"/>
            <a:r>
              <a:rPr lang="en-US" sz="4000" b="1" dirty="0">
                <a:latin typeface="Times New Roman" panose="02020603050405020304" pitchFamily="18" charset="0"/>
                <a:cs typeface="Times New Roman" panose="02020603050405020304" pitchFamily="18" charset="0"/>
              </a:rPr>
              <a:t>Activities:</a:t>
            </a:r>
            <a:r>
              <a:rPr lang="en-US" sz="46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41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Assess client’s readiness to share his/her story with someone other than the counselor </a:t>
            </a:r>
          </a:p>
          <a:p>
            <a:pPr algn="just">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Client identifies a supportive person with whom to share her personal abuse/trauma story </a:t>
            </a:r>
          </a:p>
          <a:p>
            <a:pPr algn="just">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Assess the support person’s readiness to hear the client’s trauma story and prepare (‘coach’) the person in how best to respond</a:t>
            </a:r>
            <a:endParaRPr lang="en-US" sz="40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3895343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FOCUSED COGNITIVE BEHAVIORAL THERAPY</a:t>
            </a:r>
            <a:endParaRPr lang="en-US" dirty="0"/>
          </a:p>
        </p:txBody>
      </p:sp>
      <p:sp>
        <p:nvSpPr>
          <p:cNvPr id="3" name="Marcador de contenido 2"/>
          <p:cNvSpPr>
            <a:spLocks noGrp="1"/>
          </p:cNvSpPr>
          <p:nvPr>
            <p:ph idx="1"/>
          </p:nvPr>
        </p:nvSpPr>
        <p:spPr>
          <a:xfrm>
            <a:off x="1097280" y="1845734"/>
            <a:ext cx="10058400" cy="4555066"/>
          </a:xfrm>
        </p:spPr>
        <p:txBody>
          <a:bodyPr>
            <a:normAutofit/>
          </a:bodyPr>
          <a:lstStyle/>
          <a:p>
            <a:pPr algn="just"/>
            <a:r>
              <a:rPr lang="en-US" sz="2800" b="1" cap="all" dirty="0">
                <a:latin typeface="Times New Roman" panose="02020603050405020304" pitchFamily="18" charset="0"/>
                <a:cs typeface="Times New Roman" panose="02020603050405020304" pitchFamily="18" charset="0"/>
              </a:rPr>
              <a:t>TF-CBT Step 10: living (</a:t>
            </a:r>
            <a:r>
              <a:rPr lang="en-US" sz="2800" dirty="0">
                <a:latin typeface="Times New Roman" panose="02020603050405020304" pitchFamily="18" charset="0"/>
                <a:cs typeface="Times New Roman" panose="02020603050405020304" pitchFamily="18" charset="0"/>
              </a:rPr>
              <a:t>In Vivo Mastery; Enhancing Future Safety)</a:t>
            </a:r>
            <a:endParaRPr lang="en-US" sz="2800" b="1" cap="all"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Objective:</a:t>
            </a:r>
            <a:r>
              <a:rPr lang="en-US" sz="2800" dirty="0">
                <a:latin typeface="Times New Roman" panose="02020603050405020304" pitchFamily="18" charset="0"/>
                <a:cs typeface="Times New Roman" panose="02020603050405020304" pitchFamily="18" charset="0"/>
              </a:rPr>
              <a:t> To live free of fear, with a sense of safety and with future goals.</a:t>
            </a:r>
          </a:p>
          <a:p>
            <a:pPr algn="just"/>
            <a:r>
              <a:rPr lang="en-US" sz="2800" b="1" dirty="0">
                <a:latin typeface="Times New Roman" panose="02020603050405020304" pitchFamily="18" charset="0"/>
                <a:cs typeface="Times New Roman" panose="02020603050405020304" pitchFamily="18" charset="0"/>
              </a:rPr>
              <a:t>Activities: </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Identify avoidance areas, develop &amp; implement a gradual desensitization plan</a:t>
            </a:r>
          </a:p>
          <a:p>
            <a:pPr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Teach personal safety skills</a:t>
            </a:r>
          </a:p>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Set goals for the future</a:t>
            </a:r>
          </a:p>
          <a:p>
            <a:pPr algn="just">
              <a:buFont typeface="Wingdings" panose="05000000000000000000" pitchFamily="2" charset="2"/>
              <a:buChar char="Ø"/>
            </a:pPr>
            <a:endParaRPr lang="en-US" sz="32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830962" y="6400800"/>
            <a:ext cx="336103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Becca</a:t>
            </a:r>
            <a:r>
              <a:rPr lang="en-US" sz="2000" b="1" dirty="0">
                <a:solidFill>
                  <a:schemeClr val="bg1"/>
                </a:solidFill>
                <a:latin typeface="Times New Roman" panose="02020603050405020304" pitchFamily="18" charset="0"/>
                <a:cs typeface="Times New Roman" panose="02020603050405020304" pitchFamily="18" charset="0"/>
              </a:rPr>
              <a:t> Johnson, </a:t>
            </a:r>
            <a:r>
              <a:rPr lang="en-US" sz="2000" b="1" dirty="0" err="1">
                <a:solidFill>
                  <a:schemeClr val="bg1"/>
                </a:solidFill>
                <a:latin typeface="Times New Roman" panose="02020603050405020304" pitchFamily="18" charset="0"/>
                <a:cs typeface="Times New Roman" panose="02020603050405020304" pitchFamily="18" charset="0"/>
              </a:rPr>
              <a:t>Ph.D</a:t>
            </a:r>
            <a:r>
              <a:rPr lang="en-US" sz="2000"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921306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OTHER INTERVENTIONS</a:t>
            </a:r>
          </a:p>
        </p:txBody>
      </p:sp>
      <p:sp>
        <p:nvSpPr>
          <p:cNvPr id="3" name="Marcador de contenido 2"/>
          <p:cNvSpPr>
            <a:spLocks noGrp="1"/>
          </p:cNvSpPr>
          <p:nvPr>
            <p:ph idx="1"/>
          </p:nvPr>
        </p:nvSpPr>
        <p:spPr>
          <a:xfrm>
            <a:off x="1097280" y="2204322"/>
            <a:ext cx="10058400" cy="3497231"/>
          </a:xfrm>
        </p:spPr>
        <p:txBody>
          <a:bodyPr/>
          <a:lstStyle/>
          <a:p>
            <a:pPr lvl="1"/>
            <a:r>
              <a:rPr lang="en-US" sz="4000" dirty="0">
                <a:latin typeface="Times New Roman" panose="02020603050405020304" pitchFamily="18" charset="0"/>
                <a:cs typeface="Times New Roman" panose="02020603050405020304" pitchFamily="18" charset="0"/>
              </a:rPr>
              <a:t>Behavioral Therapy</a:t>
            </a:r>
          </a:p>
          <a:p>
            <a:pPr lvl="1"/>
            <a:r>
              <a:rPr lang="en-US" sz="4000" dirty="0">
                <a:latin typeface="Times New Roman" panose="02020603050405020304" pitchFamily="18" charset="0"/>
                <a:cs typeface="Times New Roman" panose="02020603050405020304" pitchFamily="18" charset="0"/>
              </a:rPr>
              <a:t>Adolescent Community Reinforcement Approach (A-CRA)</a:t>
            </a:r>
          </a:p>
          <a:p>
            <a:pPr lvl="1"/>
            <a:r>
              <a:rPr lang="en-US" sz="4000" dirty="0">
                <a:latin typeface="Times New Roman" panose="02020603050405020304" pitchFamily="18" charset="0"/>
                <a:cs typeface="Times New Roman" panose="02020603050405020304" pitchFamily="18" charset="0"/>
              </a:rPr>
              <a:t>Motivational Enhancement Therapy </a:t>
            </a:r>
          </a:p>
          <a:p>
            <a:pPr lvl="1"/>
            <a:r>
              <a:rPr lang="en-US" sz="4000" dirty="0">
                <a:latin typeface="Times New Roman" panose="02020603050405020304" pitchFamily="18" charset="0"/>
                <a:cs typeface="Times New Roman" panose="02020603050405020304" pitchFamily="18" charset="0"/>
              </a:rPr>
              <a:t>Contingency Management</a:t>
            </a:r>
          </a:p>
          <a:p>
            <a:endParaRPr lang="en-US" dirty="0"/>
          </a:p>
        </p:txBody>
      </p:sp>
    </p:spTree>
    <p:extLst>
      <p:ext uri="{BB962C8B-B14F-4D97-AF65-F5344CB8AC3E}">
        <p14:creationId xmlns:p14="http://schemas.microsoft.com/office/powerpoint/2010/main" val="2626153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43841"/>
            <a:ext cx="10058400" cy="11277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BEHAVIORAL THERAPY</a:t>
            </a:r>
            <a:endParaRPr lang="en-US" b="1" dirty="0">
              <a:solidFill>
                <a:schemeClr val="accent2"/>
              </a:solidFill>
            </a:endParaRPr>
          </a:p>
        </p:txBody>
      </p:sp>
      <p:sp>
        <p:nvSpPr>
          <p:cNvPr id="3" name="Marcador de contenido 2"/>
          <p:cNvSpPr>
            <a:spLocks noGrp="1"/>
          </p:cNvSpPr>
          <p:nvPr>
            <p:ph idx="1"/>
          </p:nvPr>
        </p:nvSpPr>
        <p:spPr>
          <a:xfrm>
            <a:off x="1097280" y="1845733"/>
            <a:ext cx="10058400" cy="4497493"/>
          </a:xfrm>
        </p:spPr>
        <p:txBody>
          <a:bodyPr>
            <a:normAutofit fontScale="92500"/>
          </a:bodyPr>
          <a:lstStyle/>
          <a:p>
            <a:pPr>
              <a:buFont typeface="Wingdings" panose="05000000000000000000" pitchFamily="2" charset="2"/>
              <a:buChar char="§"/>
            </a:pPr>
            <a:r>
              <a:rPr lang="en-TT" altLang="es-ES_tradnl" sz="3600" dirty="0">
                <a:latin typeface="Times New Roman" panose="02020603050405020304" pitchFamily="18" charset="0"/>
                <a:ea typeface="Arial Narrow" panose="020B0606020202030204" pitchFamily="34" charset="0"/>
                <a:cs typeface="Times New Roman" panose="02020603050405020304" pitchFamily="18" charset="0"/>
              </a:rPr>
              <a:t> </a:t>
            </a:r>
            <a:r>
              <a:rPr lang="en-TT" altLang="es-ES_tradnl" sz="3900" dirty="0">
                <a:latin typeface="Times New Roman" panose="02020603050405020304" pitchFamily="18" charset="0"/>
                <a:ea typeface="Arial Narrow" panose="020B0606020202030204" pitchFamily="34" charset="0"/>
                <a:cs typeface="Times New Roman" panose="02020603050405020304" pitchFamily="18" charset="0"/>
              </a:rPr>
              <a:t>Behavior therapy is focused on behavior and feeling. </a:t>
            </a:r>
          </a:p>
          <a:p>
            <a:pPr marL="0" indent="0">
              <a:buNone/>
            </a:pPr>
            <a:endParaRPr lang="en-TT" altLang="es-ES_tradnl" sz="3900" dirty="0">
              <a:latin typeface="Times New Roman" panose="02020603050405020304" pitchFamily="18" charset="0"/>
              <a:ea typeface="Arial Narrow" panose="020B0606020202030204" pitchFamily="34" charset="0"/>
              <a:cs typeface="Times New Roman" panose="02020603050405020304" pitchFamily="18" charset="0"/>
            </a:endParaRPr>
          </a:p>
          <a:p>
            <a:pPr>
              <a:buFont typeface="Wingdings" panose="05000000000000000000" pitchFamily="2" charset="2"/>
              <a:buChar char="§"/>
            </a:pPr>
            <a:r>
              <a:rPr lang="en-TT" altLang="es-ES_tradnl" sz="3900" dirty="0">
                <a:latin typeface="Times New Roman" panose="02020603050405020304" pitchFamily="18" charset="0"/>
                <a:ea typeface="Arial Narrow" panose="020B0606020202030204" pitchFamily="34" charset="0"/>
                <a:cs typeface="Times New Roman" panose="02020603050405020304" pitchFamily="18" charset="0"/>
              </a:rPr>
              <a:t> The goal focused on increasing the person’s engagement in positive activities. </a:t>
            </a:r>
          </a:p>
          <a:p>
            <a:pPr>
              <a:buFont typeface="Wingdings" panose="05000000000000000000" pitchFamily="2" charset="2"/>
              <a:buChar char="§"/>
            </a:pPr>
            <a:endParaRPr lang="en-TT" altLang="es-ES_tradnl" sz="3900" dirty="0">
              <a:latin typeface="Times New Roman" panose="02020603050405020304" pitchFamily="18" charset="0"/>
              <a:ea typeface="Arial Narrow" panose="020B0606020202030204" pitchFamily="34" charset="0"/>
              <a:cs typeface="Times New Roman" panose="02020603050405020304" pitchFamily="18" charset="0"/>
            </a:endParaRPr>
          </a:p>
          <a:p>
            <a:pPr>
              <a:buFont typeface="Wingdings" panose="05000000000000000000" pitchFamily="2" charset="2"/>
              <a:buChar char="§"/>
            </a:pPr>
            <a:r>
              <a:rPr lang="en-TT" altLang="es-ES_tradnl" sz="3900" dirty="0">
                <a:latin typeface="Times New Roman" panose="02020603050405020304" pitchFamily="18" charset="0"/>
                <a:ea typeface="Arial Narrow" panose="020B0606020202030204" pitchFamily="34" charset="0"/>
                <a:cs typeface="Times New Roman" panose="02020603050405020304" pitchFamily="18" charset="0"/>
              </a:rPr>
              <a:t> Behavior therapy seeks to increase chances for positive experience.</a:t>
            </a:r>
          </a:p>
          <a:p>
            <a:pPr algn="just"/>
            <a:endParaRPr lang="en-TT" altLang="es-ES_tradnl" sz="3600" dirty="0">
              <a:latin typeface="Arial Narrow" panose="020B0606020202030204" pitchFamily="34" charset="0"/>
              <a:ea typeface="Arial Narrow" panose="020B0606020202030204" pitchFamily="34" charset="0"/>
              <a:cs typeface="Arial Narrow" panose="020B0606020202030204" pitchFamily="34" charset="0"/>
            </a:endParaRPr>
          </a:p>
          <a:p>
            <a:pPr algn="just">
              <a:buFont typeface="Wingdings" panose="05000000000000000000" pitchFamily="2" charset="2"/>
              <a:buChar char="§"/>
            </a:pPr>
            <a:endParaRPr lang="en-TT"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buFontTx/>
              <a:buNone/>
            </a:pPr>
            <a:endParaRPr lang="en-US" altLang="es-ES_tradnl" sz="1400" dirty="0">
              <a:latin typeface="Arial Narrow" panose="020B0606020202030204" pitchFamily="34" charset="0"/>
              <a:ea typeface="Arial Narrow" panose="020B0606020202030204" pitchFamily="34" charset="0"/>
              <a:cs typeface="Arial Narrow" panose="020B0606020202030204" pitchFamily="34" charset="0"/>
            </a:endParaRPr>
          </a:p>
          <a:p>
            <a:endParaRPr lang="en-US" dirty="0"/>
          </a:p>
        </p:txBody>
      </p:sp>
      <p:sp>
        <p:nvSpPr>
          <p:cNvPr id="4" name="Rectángulo 3"/>
          <p:cNvSpPr/>
          <p:nvPr/>
        </p:nvSpPr>
        <p:spPr>
          <a:xfrm>
            <a:off x="8775424" y="6343227"/>
            <a:ext cx="3416576" cy="400110"/>
          </a:xfrm>
          <a:prstGeom prst="rect">
            <a:avLst/>
          </a:prstGeom>
        </p:spPr>
        <p:txBody>
          <a:bodyPr wrap="none">
            <a:spAutoFit/>
          </a:bodyPr>
          <a:lstStyle/>
          <a:p>
            <a:r>
              <a:rPr lang="en-US" sz="2000" b="1" dirty="0">
                <a:solidFill>
                  <a:schemeClr val="bg1"/>
                </a:solidFill>
                <a:latin typeface="Times New Roman" panose="02020603050405020304" pitchFamily="18" charset="0"/>
                <a:cs typeface="Times New Roman" panose="02020603050405020304" pitchFamily="18" charset="0"/>
              </a:rPr>
              <a:t>(Michael </a:t>
            </a:r>
            <a:r>
              <a:rPr lang="en-US" sz="2000" b="1" dirty="0" err="1">
                <a:solidFill>
                  <a:schemeClr val="bg1"/>
                </a:solidFill>
                <a:latin typeface="Times New Roman" panose="02020603050405020304" pitchFamily="18" charset="0"/>
                <a:cs typeface="Times New Roman" panose="02020603050405020304" pitchFamily="18" charset="0"/>
              </a:rPr>
              <a:t>Herkov</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a:t>
            </a:r>
            <a:r>
              <a:rPr lang="en-US" sz="2000" b="1" dirty="0">
                <a:solidFill>
                  <a:schemeClr val="bg1"/>
                </a:solidFill>
                <a:latin typeface="Times New Roman" panose="02020603050405020304" pitchFamily="18" charset="0"/>
                <a:cs typeface="Times New Roman" panose="02020603050405020304" pitchFamily="18" charset="0"/>
              </a:rPr>
              <a:t> D, 2019</a:t>
            </a:r>
            <a:r>
              <a:rPr lang="en-US" dirty="0"/>
              <a:t>)</a:t>
            </a:r>
          </a:p>
        </p:txBody>
      </p:sp>
    </p:spTree>
    <p:extLst>
      <p:ext uri="{BB962C8B-B14F-4D97-AF65-F5344CB8AC3E}">
        <p14:creationId xmlns:p14="http://schemas.microsoft.com/office/powerpoint/2010/main" val="213497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97280" y="2114675"/>
            <a:ext cx="10058400" cy="3766172"/>
          </a:xfrm>
        </p:spPr>
        <p:txBody>
          <a:bodyPr>
            <a:normAutofit/>
          </a:bodyPr>
          <a:lstStyle/>
          <a:p>
            <a:pPr algn="just">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Routine medical/mental health visits are an opportunity to screen adolescents about substance use.</a:t>
            </a:r>
          </a:p>
          <a:p>
            <a:pPr marL="0" indent="0" algn="just">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Testing adolescents for STDs/HIV is an important part of AOD treatment.</a:t>
            </a:r>
          </a:p>
          <a:p>
            <a:pPr marL="0" indent="0" algn="just">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p:txBody>
      </p:sp>
      <p:sp>
        <p:nvSpPr>
          <p:cNvPr id="4" name="CuadroTexto 3"/>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1518033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460" y="0"/>
            <a:ext cx="11838039" cy="1563329"/>
          </a:xfrm>
        </p:spPr>
        <p:txBody>
          <a:bodyPr>
            <a:noAutofit/>
          </a:bodyPr>
          <a:lstStyle/>
          <a:p>
            <a:pPr algn="ctr"/>
            <a:r>
              <a:rPr lang="en-US" b="1" dirty="0">
                <a:solidFill>
                  <a:schemeClr val="accent2"/>
                </a:solidFill>
                <a:latin typeface="Times New Roman" panose="02020603050405020304" pitchFamily="18" charset="0"/>
                <a:cs typeface="Times New Roman" panose="02020603050405020304" pitchFamily="18" charset="0"/>
              </a:rPr>
              <a:t>ADOLESCENT COMMUNITY REINFORCEMENT APPROACH (A-CRA)</a:t>
            </a:r>
          </a:p>
        </p:txBody>
      </p:sp>
      <p:sp>
        <p:nvSpPr>
          <p:cNvPr id="3" name="Marcador de contenido 2"/>
          <p:cNvSpPr>
            <a:spLocks noGrp="1"/>
          </p:cNvSpPr>
          <p:nvPr>
            <p:ph idx="1"/>
          </p:nvPr>
        </p:nvSpPr>
        <p:spPr>
          <a:xfrm>
            <a:off x="770966" y="2111297"/>
            <a:ext cx="6293222" cy="3712384"/>
          </a:xfrm>
        </p:spPr>
        <p:txBody>
          <a:bodyPr>
            <a:normAutofit/>
          </a:bodyPr>
          <a:lstStyle/>
          <a:p>
            <a:r>
              <a:rPr lang="en-US" sz="4000" dirty="0">
                <a:latin typeface="Times New Roman" panose="02020603050405020304" pitchFamily="18" charset="0"/>
                <a:cs typeface="Times New Roman" panose="02020603050405020304" pitchFamily="18" charset="0"/>
              </a:rPr>
              <a:t>A-CRA is an intervention that seeks to help adolescents achieve and maintain abstinence from drugs by replacing influences in their lives.</a:t>
            </a:r>
          </a:p>
        </p:txBody>
      </p:sp>
      <p:pic>
        <p:nvPicPr>
          <p:cNvPr id="4" name="Imagen 3"/>
          <p:cNvPicPr>
            <a:picLocks noChangeAspect="1"/>
          </p:cNvPicPr>
          <p:nvPr/>
        </p:nvPicPr>
        <p:blipFill>
          <a:blip r:embed="rId3"/>
          <a:stretch>
            <a:fillRect/>
          </a:stretch>
        </p:blipFill>
        <p:spPr>
          <a:xfrm>
            <a:off x="7874008" y="2456622"/>
            <a:ext cx="4171491" cy="2507380"/>
          </a:xfrm>
          <a:prstGeom prst="rect">
            <a:avLst/>
          </a:prstGeom>
        </p:spPr>
      </p:pic>
      <p:sp>
        <p:nvSpPr>
          <p:cNvPr id="5" name="CuadroTexto 4"/>
          <p:cNvSpPr txBox="1"/>
          <p:nvPr/>
        </p:nvSpPr>
        <p:spPr>
          <a:xfrm>
            <a:off x="7582829" y="6371649"/>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2289323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460" y="0"/>
            <a:ext cx="11838039" cy="1563329"/>
          </a:xfrm>
        </p:spPr>
        <p:txBody>
          <a:bodyPr>
            <a:no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MOTIVATIONAL ENHANCEMENT THERAPY</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4169860" y="2400178"/>
            <a:ext cx="7875639" cy="3282081"/>
          </a:xfrm>
        </p:spPr>
        <p:txBody>
          <a:bodyPr>
            <a:normAutofit/>
          </a:bodyPr>
          <a:lstStyle/>
          <a:p>
            <a:r>
              <a:rPr lang="en-US" sz="4000" dirty="0">
                <a:latin typeface="Times New Roman" panose="02020603050405020304" pitchFamily="18" charset="0"/>
                <a:cs typeface="Times New Roman" panose="02020603050405020304" pitchFamily="18" charset="0"/>
              </a:rPr>
              <a:t>Motivational Enhancement Therapy (MET) is an intervention and counseling approach specifically designed to evoke internally motivated change. </a:t>
            </a:r>
          </a:p>
        </p:txBody>
      </p:sp>
      <p:pic>
        <p:nvPicPr>
          <p:cNvPr id="6" name="Imagen 5"/>
          <p:cNvPicPr>
            <a:picLocks noChangeAspect="1"/>
          </p:cNvPicPr>
          <p:nvPr/>
        </p:nvPicPr>
        <p:blipFill>
          <a:blip r:embed="rId3"/>
          <a:stretch>
            <a:fillRect/>
          </a:stretch>
        </p:blipFill>
        <p:spPr>
          <a:xfrm rot="18816426">
            <a:off x="-126083" y="3242174"/>
            <a:ext cx="4541940" cy="1598090"/>
          </a:xfrm>
          <a:prstGeom prst="rect">
            <a:avLst/>
          </a:prstGeom>
        </p:spPr>
      </p:pic>
      <p:sp>
        <p:nvSpPr>
          <p:cNvPr id="7" name="CuadroTexto 6"/>
          <p:cNvSpPr txBox="1"/>
          <p:nvPr/>
        </p:nvSpPr>
        <p:spPr>
          <a:xfrm>
            <a:off x="9173497" y="6424150"/>
            <a:ext cx="2872002"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t>
            </a:r>
            <a:r>
              <a:rPr lang="en-US" sz="2000" b="1" dirty="0">
                <a:solidFill>
                  <a:schemeClr val="bg1"/>
                </a:solidFill>
                <a:latin typeface="Times New Roman" panose="02020603050405020304" pitchFamily="18" charset="0"/>
                <a:cs typeface="Times New Roman" panose="02020603050405020304" pitchFamily="18" charset="0"/>
              </a:rPr>
              <a:t>Jeffrey </a:t>
            </a:r>
            <a:r>
              <a:rPr lang="en-US" sz="2000" b="1" dirty="0" err="1">
                <a:solidFill>
                  <a:schemeClr val="bg1"/>
                </a:solidFill>
                <a:latin typeface="Times New Roman" panose="02020603050405020304" pitchFamily="18" charset="0"/>
                <a:cs typeface="Times New Roman" panose="02020603050405020304" pitchFamily="18" charset="0"/>
              </a:rPr>
              <a:t>Juergens</a:t>
            </a:r>
            <a:r>
              <a:rPr lang="en-US" sz="2000" b="1" dirty="0">
                <a:solidFill>
                  <a:schemeClr val="bg1"/>
                </a:solidFill>
                <a:latin typeface="Times New Roman" panose="02020603050405020304" pitchFamily="18" charset="0"/>
                <a:cs typeface="Times New Roman" panose="02020603050405020304" pitchFamily="18" charset="0"/>
              </a:rPr>
              <a:t>, 2019)</a:t>
            </a:r>
          </a:p>
        </p:txBody>
      </p:sp>
    </p:spTree>
    <p:extLst>
      <p:ext uri="{BB962C8B-B14F-4D97-AF65-F5344CB8AC3E}">
        <p14:creationId xmlns:p14="http://schemas.microsoft.com/office/powerpoint/2010/main" val="3120528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24465"/>
            <a:ext cx="10058400" cy="1058934"/>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CONTINGENCY MANAGMENT</a:t>
            </a:r>
          </a:p>
        </p:txBody>
      </p:sp>
      <p:sp>
        <p:nvSpPr>
          <p:cNvPr id="3" name="Marcador de contenido 2"/>
          <p:cNvSpPr>
            <a:spLocks noGrp="1"/>
          </p:cNvSpPr>
          <p:nvPr>
            <p:ph idx="1"/>
          </p:nvPr>
        </p:nvSpPr>
        <p:spPr>
          <a:xfrm>
            <a:off x="588779" y="2146982"/>
            <a:ext cx="7079226" cy="3198213"/>
          </a:xfrm>
        </p:spPr>
        <p:txBody>
          <a:bodyPr>
            <a:normAutofit/>
          </a:bodyPr>
          <a:lstStyle/>
          <a:p>
            <a:pPr algn="just"/>
            <a:r>
              <a:rPr lang="en-US" sz="3600" dirty="0">
                <a:latin typeface="Times New Roman" panose="02020603050405020304" pitchFamily="18" charset="0"/>
                <a:cs typeface="Times New Roman" panose="02020603050405020304" pitchFamily="18" charset="0"/>
              </a:rPr>
              <a:t>Contingency management refers to a type of behavioral therapy in which individuals are ‘reinforced’, or rewarded, for evidence of positive behavioral change.</a:t>
            </a:r>
          </a:p>
        </p:txBody>
      </p:sp>
      <p:pic>
        <p:nvPicPr>
          <p:cNvPr id="6" name="Imagen 5"/>
          <p:cNvPicPr>
            <a:picLocks noChangeAspect="1"/>
          </p:cNvPicPr>
          <p:nvPr/>
        </p:nvPicPr>
        <p:blipFill>
          <a:blip r:embed="rId3"/>
          <a:stretch>
            <a:fillRect/>
          </a:stretch>
        </p:blipFill>
        <p:spPr>
          <a:xfrm>
            <a:off x="7991372" y="2448232"/>
            <a:ext cx="3913411" cy="2595715"/>
          </a:xfrm>
          <a:prstGeom prst="rect">
            <a:avLst/>
          </a:prstGeom>
        </p:spPr>
      </p:pic>
      <p:sp>
        <p:nvSpPr>
          <p:cNvPr id="7" name="CuadroTexto 6"/>
          <p:cNvSpPr txBox="1"/>
          <p:nvPr/>
        </p:nvSpPr>
        <p:spPr>
          <a:xfrm>
            <a:off x="8793972" y="6457890"/>
            <a:ext cx="3398028"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(NANCY M. PETRY, 2011)</a:t>
            </a:r>
          </a:p>
        </p:txBody>
      </p:sp>
    </p:spTree>
    <p:extLst>
      <p:ext uri="{BB962C8B-B14F-4D97-AF65-F5344CB8AC3E}">
        <p14:creationId xmlns:p14="http://schemas.microsoft.com/office/powerpoint/2010/main" val="30554871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5654" y="339397"/>
            <a:ext cx="10058400" cy="1117928"/>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THE FAMILY</a:t>
            </a:r>
          </a:p>
        </p:txBody>
      </p:sp>
      <p:pic>
        <p:nvPicPr>
          <p:cNvPr id="4" name="Marcador de contenido 3"/>
          <p:cNvPicPr>
            <a:picLocks noGrp="1" noChangeAspect="1"/>
          </p:cNvPicPr>
          <p:nvPr>
            <p:ph idx="1"/>
          </p:nvPr>
        </p:nvPicPr>
        <p:blipFill>
          <a:blip r:embed="rId3"/>
          <a:stretch>
            <a:fillRect/>
          </a:stretch>
        </p:blipFill>
        <p:spPr>
          <a:xfrm>
            <a:off x="3465281" y="1737360"/>
            <a:ext cx="5419146" cy="4515956"/>
          </a:xfrm>
          <a:prstGeom prst="rect">
            <a:avLst/>
          </a:prstGeom>
        </p:spPr>
      </p:pic>
      <p:pic>
        <p:nvPicPr>
          <p:cNvPr id="5" name="Imagen 4"/>
          <p:cNvPicPr>
            <a:picLocks noChangeAspect="1"/>
          </p:cNvPicPr>
          <p:nvPr/>
        </p:nvPicPr>
        <p:blipFill>
          <a:blip r:embed="rId4"/>
          <a:stretch>
            <a:fillRect/>
          </a:stretch>
        </p:blipFill>
        <p:spPr>
          <a:xfrm>
            <a:off x="8884426" y="3597120"/>
            <a:ext cx="3061767" cy="2032024"/>
          </a:xfrm>
          <a:prstGeom prst="rect">
            <a:avLst/>
          </a:prstGeom>
        </p:spPr>
      </p:pic>
      <p:pic>
        <p:nvPicPr>
          <p:cNvPr id="6" name="Imagen 5"/>
          <p:cNvPicPr>
            <a:picLocks noChangeAspect="1"/>
          </p:cNvPicPr>
          <p:nvPr/>
        </p:nvPicPr>
        <p:blipFill>
          <a:blip r:embed="rId5"/>
          <a:stretch>
            <a:fillRect/>
          </a:stretch>
        </p:blipFill>
        <p:spPr>
          <a:xfrm>
            <a:off x="403515" y="2081497"/>
            <a:ext cx="2965017" cy="1973084"/>
          </a:xfrm>
          <a:prstGeom prst="rect">
            <a:avLst/>
          </a:prstGeom>
        </p:spPr>
      </p:pic>
    </p:spTree>
    <p:extLst>
      <p:ext uri="{BB962C8B-B14F-4D97-AF65-F5344CB8AC3E}">
        <p14:creationId xmlns:p14="http://schemas.microsoft.com/office/powerpoint/2010/main" val="40282669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altLang="es-ES_tradnl" b="1" dirty="0">
                <a:solidFill>
                  <a:schemeClr val="accent2"/>
                </a:solidFill>
                <a:latin typeface="Arial Narrow" panose="020B0606020202030204" pitchFamily="34" charset="0"/>
                <a:ea typeface="Arial Narrow" panose="020B0606020202030204" pitchFamily="34" charset="0"/>
                <a:cs typeface="Arial Narrow" panose="020B0606020202030204" pitchFamily="34" charset="0"/>
              </a:rPr>
              <a:t>GENERAL IMPACT OF AOD USE ON FAMILY</a:t>
            </a:r>
            <a:endParaRPr lang="en-US" b="1" dirty="0">
              <a:solidFill>
                <a:schemeClr val="accent2"/>
              </a:solidFill>
            </a:endParaRPr>
          </a:p>
        </p:txBody>
      </p:sp>
      <p:sp>
        <p:nvSpPr>
          <p:cNvPr id="3" name="Marcador de contenido 2"/>
          <p:cNvSpPr>
            <a:spLocks noGrp="1"/>
          </p:cNvSpPr>
          <p:nvPr>
            <p:ph idx="1"/>
          </p:nvPr>
        </p:nvSpPr>
        <p:spPr>
          <a:xfrm>
            <a:off x="1097280" y="1845734"/>
            <a:ext cx="10058400" cy="4302818"/>
          </a:xfrm>
        </p:spPr>
        <p:txBody>
          <a:bodyPr>
            <a:normAutofit/>
          </a:bodyPr>
          <a:lstStyle/>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The effect on the family may differ according to family structure.</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The effects on families may continue for generations..</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In some cases, a family might present a healthy face to the community while substance abuse issues lie just below the surface</a:t>
            </a:r>
            <a:r>
              <a:rPr lang="en-US" sz="3600" dirty="0"/>
              <a:t>.</a:t>
            </a:r>
          </a:p>
        </p:txBody>
      </p:sp>
      <p:sp>
        <p:nvSpPr>
          <p:cNvPr id="4" name="CuadroTexto 3"/>
          <p:cNvSpPr txBox="1"/>
          <p:nvPr/>
        </p:nvSpPr>
        <p:spPr>
          <a:xfrm>
            <a:off x="7441324" y="6457890"/>
            <a:ext cx="4750676"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2004)</a:t>
            </a:r>
          </a:p>
        </p:txBody>
      </p:sp>
    </p:spTree>
    <p:extLst>
      <p:ext uri="{BB962C8B-B14F-4D97-AF65-F5344CB8AC3E}">
        <p14:creationId xmlns:p14="http://schemas.microsoft.com/office/powerpoint/2010/main" val="1044660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altLang="es-ES_tradnl" b="1" dirty="0">
                <a:solidFill>
                  <a:schemeClr val="accent2"/>
                </a:solidFill>
                <a:latin typeface="Arial Narrow" panose="020B0606020202030204" pitchFamily="34" charset="0"/>
                <a:ea typeface="Arial Narrow" panose="020B0606020202030204" pitchFamily="34" charset="0"/>
                <a:cs typeface="Arial Narrow" panose="020B0606020202030204" pitchFamily="34" charset="0"/>
              </a:rPr>
              <a:t>GENERAL IMPACT OF AOD USE ON FAMILY</a:t>
            </a:r>
            <a:endParaRPr lang="en-US" b="1" dirty="0">
              <a:solidFill>
                <a:schemeClr val="accent2"/>
              </a:solidFill>
            </a:endParaRPr>
          </a:p>
        </p:txBody>
      </p:sp>
      <p:sp>
        <p:nvSpPr>
          <p:cNvPr id="3" name="Marcador de contenido 2"/>
          <p:cNvSpPr>
            <a:spLocks noGrp="1"/>
          </p:cNvSpPr>
          <p:nvPr>
            <p:ph idx="1"/>
          </p:nvPr>
        </p:nvSpPr>
        <p:spPr>
          <a:xfrm>
            <a:off x="1097280" y="1845734"/>
            <a:ext cx="10058400" cy="4302818"/>
          </a:xfrm>
        </p:spPr>
        <p:txBody>
          <a:bodyPr>
            <a:normAutofit/>
          </a:bodyPr>
          <a:lstStyle/>
          <a:p>
            <a:pPr>
              <a:spcBef>
                <a:spcPct val="0"/>
              </a:spcBef>
              <a:buFont typeface="Wingdings" panose="05000000000000000000" pitchFamily="2" charset="2"/>
              <a:buChar char="Ø"/>
            </a:pPr>
            <a:r>
              <a:rPr lang="en-US" sz="3600" dirty="0"/>
              <a:t>  </a:t>
            </a: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Negativism</a:t>
            </a:r>
          </a:p>
          <a:p>
            <a:pPr>
              <a:spcBef>
                <a:spcPct val="0"/>
              </a:spcBef>
              <a:buFont typeface="Wingdings" panose="05000000000000000000" pitchFamily="2" charset="2"/>
              <a:buChar char="Ø"/>
            </a:pP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 Parental inconsistency</a:t>
            </a:r>
          </a:p>
          <a:p>
            <a:pPr>
              <a:spcBef>
                <a:spcPct val="0"/>
              </a:spcBef>
              <a:buFont typeface="Wingdings" panose="05000000000000000000" pitchFamily="2" charset="2"/>
              <a:buChar char="Ø"/>
            </a:pP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 Parental denial</a:t>
            </a:r>
          </a:p>
          <a:p>
            <a:pPr>
              <a:spcBef>
                <a:spcPct val="0"/>
              </a:spcBef>
              <a:buFont typeface="Wingdings" panose="05000000000000000000" pitchFamily="2" charset="2"/>
              <a:buChar char="Ø"/>
            </a:pP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 Miscarried expression of anger</a:t>
            </a:r>
          </a:p>
          <a:p>
            <a:pPr>
              <a:spcBef>
                <a:spcPct val="0"/>
              </a:spcBef>
              <a:buFont typeface="Wingdings" panose="05000000000000000000" pitchFamily="2" charset="2"/>
              <a:buChar char="Ø"/>
            </a:pP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 Self-medication</a:t>
            </a:r>
          </a:p>
          <a:p>
            <a:pPr>
              <a:spcBef>
                <a:spcPct val="0"/>
              </a:spcBef>
              <a:buFont typeface="Wingdings" panose="05000000000000000000" pitchFamily="2" charset="2"/>
              <a:buChar char="Ø"/>
            </a:pPr>
            <a:r>
              <a:rPr lang="en-US" altLang="es-ES_tradnl" sz="4400" dirty="0">
                <a:latin typeface="Times New Roman" panose="02020603050405020304" pitchFamily="18" charset="0"/>
                <a:ea typeface="Arial Narrow" panose="020B0606020202030204" pitchFamily="34" charset="0"/>
                <a:cs typeface="Times New Roman" panose="02020603050405020304" pitchFamily="18" charset="0"/>
              </a:rPr>
              <a:t> Unrealistic parental expectations</a:t>
            </a:r>
          </a:p>
          <a:p>
            <a:pPr algn="just">
              <a:buFont typeface="Wingdings" panose="05000000000000000000" pitchFamily="2" charset="2"/>
              <a:buChar char="Ø"/>
            </a:pPr>
            <a:endParaRPr lang="en-US" sz="44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7441324" y="6457890"/>
            <a:ext cx="4750676"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2004)</a:t>
            </a:r>
          </a:p>
        </p:txBody>
      </p:sp>
    </p:spTree>
    <p:extLst>
      <p:ext uri="{BB962C8B-B14F-4D97-AF65-F5344CB8AC3E}">
        <p14:creationId xmlns:p14="http://schemas.microsoft.com/office/powerpoint/2010/main" val="39544187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5654" y="339397"/>
            <a:ext cx="10058400" cy="1117928"/>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ROLE OF THE FAMILY</a:t>
            </a:r>
          </a:p>
        </p:txBody>
      </p:sp>
      <p:sp>
        <p:nvSpPr>
          <p:cNvPr id="3" name="Marcador de contenido 2"/>
          <p:cNvSpPr>
            <a:spLocks noGrp="1"/>
          </p:cNvSpPr>
          <p:nvPr>
            <p:ph idx="1"/>
          </p:nvPr>
        </p:nvSpPr>
        <p:spPr>
          <a:xfrm>
            <a:off x="550998" y="1904727"/>
            <a:ext cx="7531118" cy="4023360"/>
          </a:xfrm>
        </p:spPr>
        <p:txBody>
          <a:bodyPr/>
          <a:lstStyle/>
          <a:p>
            <a:r>
              <a:rPr lang="en-US" altLang="es-ES_tradnl" sz="4800" dirty="0">
                <a:latin typeface="Times New Roman" panose="02020603050405020304" pitchFamily="18" charset="0"/>
                <a:ea typeface="Arial Narrow" panose="020B0606020202030204" pitchFamily="34" charset="0"/>
                <a:cs typeface="Times New Roman" panose="02020603050405020304" pitchFamily="18" charset="0"/>
              </a:rPr>
              <a:t>Why is it important to consider and integrate the family into treatment for adolescent AOD use?</a:t>
            </a:r>
          </a:p>
          <a:p>
            <a:endParaRPr lang="en-US" dirty="0"/>
          </a:p>
        </p:txBody>
      </p:sp>
      <p:pic>
        <p:nvPicPr>
          <p:cNvPr id="7" name="Imagen 6"/>
          <p:cNvPicPr>
            <a:picLocks noChangeAspect="1"/>
          </p:cNvPicPr>
          <p:nvPr/>
        </p:nvPicPr>
        <p:blipFill>
          <a:blip r:embed="rId3"/>
          <a:stretch>
            <a:fillRect/>
          </a:stretch>
        </p:blipFill>
        <p:spPr>
          <a:xfrm>
            <a:off x="8285671" y="2654710"/>
            <a:ext cx="3604602" cy="3604602"/>
          </a:xfrm>
          <a:prstGeom prst="rect">
            <a:avLst/>
          </a:prstGeom>
        </p:spPr>
      </p:pic>
    </p:spTree>
    <p:extLst>
      <p:ext uri="{BB962C8B-B14F-4D97-AF65-F5344CB8AC3E}">
        <p14:creationId xmlns:p14="http://schemas.microsoft.com/office/powerpoint/2010/main" val="32556551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5654" y="339397"/>
            <a:ext cx="10058400" cy="1117928"/>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ROLE OF THE FAMILY</a:t>
            </a:r>
          </a:p>
        </p:txBody>
      </p:sp>
      <p:sp>
        <p:nvSpPr>
          <p:cNvPr id="3" name="Marcador de contenido 2"/>
          <p:cNvSpPr>
            <a:spLocks noGrp="1"/>
          </p:cNvSpPr>
          <p:nvPr>
            <p:ph idx="1"/>
          </p:nvPr>
        </p:nvSpPr>
        <p:spPr>
          <a:xfrm>
            <a:off x="550997" y="2119880"/>
            <a:ext cx="10653057" cy="4101626"/>
          </a:xfrm>
        </p:spPr>
        <p:txBody>
          <a:bodyPr>
            <a:noAutofit/>
          </a:bodyPr>
          <a:lstStyle/>
          <a:p>
            <a:pPr algn="just"/>
            <a:r>
              <a:rPr lang="en-US" sz="3200" dirty="0">
                <a:latin typeface="Times New Roman" panose="02020603050405020304" pitchFamily="18" charset="0"/>
                <a:cs typeface="Times New Roman" panose="02020603050405020304" pitchFamily="18" charset="0"/>
              </a:rPr>
              <a:t>Family members can play an important role in treatment engagement and in treatment outcomes.</a:t>
            </a:r>
          </a:p>
          <a:p>
            <a:pPr algn="just"/>
            <a:r>
              <a:rPr lang="en-US" sz="3200" dirty="0">
                <a:latin typeface="Times New Roman" panose="02020603050405020304" pitchFamily="18" charset="0"/>
                <a:cs typeface="Times New Roman" panose="02020603050405020304" pitchFamily="18" charset="0"/>
              </a:rPr>
              <a:t>The role has to be:</a:t>
            </a:r>
          </a:p>
          <a:p>
            <a:pPr algn="just"/>
            <a:r>
              <a:rPr lang="en-US" sz="3200" dirty="0">
                <a:latin typeface="Times New Roman" panose="02020603050405020304" pitchFamily="18" charset="0"/>
                <a:cs typeface="Times New Roman" panose="02020603050405020304" pitchFamily="18" charset="0"/>
              </a:rPr>
              <a:t>- Create clearer rules and standards for behavior</a:t>
            </a:r>
          </a:p>
          <a:p>
            <a:pPr algn="just"/>
            <a:r>
              <a:rPr lang="en-US" sz="3200" dirty="0">
                <a:latin typeface="Times New Roman" panose="02020603050405020304" pitchFamily="18" charset="0"/>
                <a:cs typeface="Times New Roman" panose="02020603050405020304" pitchFamily="18" charset="0"/>
              </a:rPr>
              <a:t>- Develop predictable rewards and punishments</a:t>
            </a:r>
          </a:p>
          <a:p>
            <a:pPr algn="just"/>
            <a:r>
              <a:rPr lang="en-US" sz="3200" dirty="0">
                <a:latin typeface="Times New Roman" panose="02020603050405020304" pitchFamily="18" charset="0"/>
                <a:cs typeface="Times New Roman" panose="02020603050405020304" pitchFamily="18" charset="0"/>
              </a:rPr>
              <a:t>- Improve their effectiveness in monitoring school performance and peer relationships.</a:t>
            </a:r>
          </a:p>
          <a:p>
            <a:pPr algn="just"/>
            <a:r>
              <a:rPr lang="en-US" sz="3200" dirty="0">
                <a:latin typeface="Times New Roman" panose="02020603050405020304" pitchFamily="18" charset="0"/>
                <a:cs typeface="Times New Roman" panose="02020603050405020304" pitchFamily="18" charset="0"/>
              </a:rPr>
              <a:t> </a:t>
            </a:r>
          </a:p>
        </p:txBody>
      </p:sp>
      <p:sp>
        <p:nvSpPr>
          <p:cNvPr id="4" name="CuadroTexto 3"/>
          <p:cNvSpPr txBox="1"/>
          <p:nvPr/>
        </p:nvSpPr>
        <p:spPr>
          <a:xfrm>
            <a:off x="9106413" y="6375489"/>
            <a:ext cx="3085587" cy="400110"/>
          </a:xfrm>
          <a:prstGeom prst="rect">
            <a:avLst/>
          </a:prstGeom>
          <a:noFill/>
        </p:spPr>
        <p:txBody>
          <a:bodyPr wrap="square" rtlCol="0">
            <a:spAutoFit/>
          </a:bodyPr>
          <a:lstStyle/>
          <a:p>
            <a:r>
              <a:rPr lang="en-US" sz="2000" b="1" dirty="0">
                <a:solidFill>
                  <a:schemeClr val="bg1"/>
                </a:solidFill>
              </a:rPr>
              <a:t>(Daniel </a:t>
            </a:r>
            <a:r>
              <a:rPr lang="en-US" sz="2000" b="1" dirty="0" err="1">
                <a:solidFill>
                  <a:schemeClr val="bg1"/>
                </a:solidFill>
              </a:rPr>
              <a:t>Santiesteban</a:t>
            </a:r>
            <a:r>
              <a:rPr lang="en-US" sz="2000" b="1" dirty="0">
                <a:solidFill>
                  <a:schemeClr val="bg1"/>
                </a:solidFill>
              </a:rPr>
              <a:t> PH.D)</a:t>
            </a:r>
          </a:p>
        </p:txBody>
      </p:sp>
    </p:spTree>
    <p:extLst>
      <p:ext uri="{BB962C8B-B14F-4D97-AF65-F5344CB8AC3E}">
        <p14:creationId xmlns:p14="http://schemas.microsoft.com/office/powerpoint/2010/main" val="28981769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US" b="1" dirty="0">
                <a:solidFill>
                  <a:schemeClr val="accent2"/>
                </a:solidFill>
                <a:latin typeface="Times New Roman" panose="02020603050405020304" pitchFamily="18" charset="0"/>
                <a:cs typeface="Times New Roman" panose="02020603050405020304" pitchFamily="18" charset="0"/>
              </a:rPr>
              <a:t>LEVELS OF FAMILY ENGAGEMENT AND CLINICIAN COMPETENCIES</a:t>
            </a:r>
          </a:p>
        </p:txBody>
      </p:sp>
      <p:sp>
        <p:nvSpPr>
          <p:cNvPr id="3" name="Marcador de contenido 2"/>
          <p:cNvSpPr>
            <a:spLocks noGrp="1"/>
          </p:cNvSpPr>
          <p:nvPr>
            <p:ph idx="1"/>
          </p:nvPr>
        </p:nvSpPr>
        <p:spPr>
          <a:xfrm>
            <a:off x="1681145" y="2185594"/>
            <a:ext cx="8890670" cy="4017981"/>
          </a:xfrm>
        </p:spPr>
        <p:txBody>
          <a:bodyPr>
            <a:noAutofit/>
          </a:bodyPr>
          <a:lstStyle/>
          <a:p>
            <a:pPr algn="just"/>
            <a:r>
              <a:rPr lang="en-US" sz="4000" b="1" dirty="0">
                <a:latin typeface="Times New Roman" panose="02020603050405020304" pitchFamily="18" charset="0"/>
                <a:cs typeface="Times New Roman" panose="02020603050405020304" pitchFamily="18" charset="0"/>
              </a:rPr>
              <a:t>Level 1: Minimal Emphasis on Family</a:t>
            </a:r>
            <a:r>
              <a:rPr lang="en-US" sz="4000" dirty="0">
                <a:latin typeface="Times New Roman" panose="02020603050405020304" pitchFamily="18" charset="0"/>
                <a:cs typeface="Times New Roman" panose="02020603050405020304" pitchFamily="18" charset="0"/>
              </a:rPr>
              <a:t> </a:t>
            </a:r>
          </a:p>
          <a:p>
            <a:pPr algn="just"/>
            <a:r>
              <a:rPr lang="en-US" sz="4000" b="1" dirty="0">
                <a:latin typeface="Times New Roman" panose="02020603050405020304" pitchFamily="18" charset="0"/>
                <a:cs typeface="Times New Roman" panose="02020603050405020304" pitchFamily="18" charset="0"/>
              </a:rPr>
              <a:t>Level 2: Information and Advice</a:t>
            </a:r>
          </a:p>
          <a:p>
            <a:pPr algn="just"/>
            <a:r>
              <a:rPr lang="en-US" sz="4000" b="1" dirty="0">
                <a:latin typeface="Times New Roman" panose="02020603050405020304" pitchFamily="18" charset="0"/>
                <a:cs typeface="Times New Roman" panose="02020603050405020304" pitchFamily="18" charset="0"/>
              </a:rPr>
              <a:t>Level 3: Feelings and Support</a:t>
            </a:r>
            <a:endParaRPr lang="en-US" sz="4000"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Level 4: Brief Focused Intervention</a:t>
            </a:r>
          </a:p>
          <a:p>
            <a:pPr algn="just"/>
            <a:r>
              <a:rPr lang="en-US" sz="4000" b="1" dirty="0">
                <a:latin typeface="Times New Roman" panose="02020603050405020304" pitchFamily="18" charset="0"/>
                <a:cs typeface="Times New Roman" panose="02020603050405020304" pitchFamily="18" charset="0"/>
              </a:rPr>
              <a:t>Level 5: Family Therapy</a:t>
            </a:r>
            <a:endParaRPr lang="en-US" sz="40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9106413" y="6375489"/>
            <a:ext cx="3085587" cy="400110"/>
          </a:xfrm>
          <a:prstGeom prst="rect">
            <a:avLst/>
          </a:prstGeom>
          <a:noFill/>
        </p:spPr>
        <p:txBody>
          <a:bodyPr wrap="square" rtlCol="0">
            <a:spAutoFit/>
          </a:bodyPr>
          <a:lstStyle/>
          <a:p>
            <a:r>
              <a:rPr lang="en-US" sz="2000" b="1" dirty="0">
                <a:solidFill>
                  <a:schemeClr val="bg1"/>
                </a:solidFill>
              </a:rPr>
              <a:t>(Daniel </a:t>
            </a:r>
            <a:r>
              <a:rPr lang="en-US" sz="2000" b="1" dirty="0" err="1">
                <a:solidFill>
                  <a:schemeClr val="bg1"/>
                </a:solidFill>
              </a:rPr>
              <a:t>Santiesteban</a:t>
            </a:r>
            <a:r>
              <a:rPr lang="en-US" sz="2000" b="1" dirty="0">
                <a:solidFill>
                  <a:schemeClr val="bg1"/>
                </a:solidFill>
              </a:rPr>
              <a:t> PH.D)</a:t>
            </a:r>
          </a:p>
        </p:txBody>
      </p:sp>
    </p:spTree>
    <p:extLst>
      <p:ext uri="{BB962C8B-B14F-4D97-AF65-F5344CB8AC3E}">
        <p14:creationId xmlns:p14="http://schemas.microsoft.com/office/powerpoint/2010/main" val="42303810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rot="20211228">
            <a:off x="263886" y="3598603"/>
            <a:ext cx="2466975" cy="1847850"/>
          </a:xfrm>
          <a:prstGeom prst="rect">
            <a:avLst/>
          </a:prstGeom>
        </p:spPr>
      </p:pic>
      <p:sp>
        <p:nvSpPr>
          <p:cNvPr id="2" name="Título 1"/>
          <p:cNvSpPr>
            <a:spLocks noGrp="1"/>
          </p:cNvSpPr>
          <p:nvPr>
            <p:ph type="title"/>
          </p:nvPr>
        </p:nvSpPr>
        <p:spPr>
          <a:xfrm>
            <a:off x="1097279" y="286603"/>
            <a:ext cx="10256891" cy="1450757"/>
          </a:xfrm>
        </p:spPr>
        <p:txBody>
          <a:bodyPr>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SUCCESSFUL ENGAGEMENT OF FAMILY MEMBERS</a:t>
            </a:r>
          </a:p>
        </p:txBody>
      </p:sp>
      <p:sp>
        <p:nvSpPr>
          <p:cNvPr id="3" name="Marcador de contenido 2"/>
          <p:cNvSpPr>
            <a:spLocks noGrp="1"/>
          </p:cNvSpPr>
          <p:nvPr>
            <p:ph idx="1"/>
          </p:nvPr>
        </p:nvSpPr>
        <p:spPr>
          <a:xfrm>
            <a:off x="2994747" y="1956816"/>
            <a:ext cx="8359423" cy="4199217"/>
          </a:xfrm>
        </p:spPr>
        <p:txBody>
          <a:bodyPr>
            <a:noAutofit/>
          </a:bodyPr>
          <a:lstStyle/>
          <a:p>
            <a:pPr algn="just"/>
            <a:r>
              <a:rPr lang="en-US" sz="32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a:t> </a:t>
            </a:r>
            <a:r>
              <a:rPr lang="en-US" sz="3200" dirty="0">
                <a:latin typeface="Times New Roman" panose="02020603050405020304" pitchFamily="18" charset="0"/>
                <a:cs typeface="Times New Roman" panose="02020603050405020304" pitchFamily="18" charset="0"/>
              </a:rPr>
              <a:t>Have a flexible understanding of “resistance” as a natural response to requests for change.</a:t>
            </a:r>
          </a:p>
          <a:p>
            <a:pPr algn="just"/>
            <a:r>
              <a:rPr lang="en-US" sz="3200" dirty="0">
                <a:latin typeface="Times New Roman" panose="02020603050405020304" pitchFamily="18" charset="0"/>
                <a:cs typeface="Times New Roman" panose="02020603050405020304" pitchFamily="18" charset="0"/>
              </a:rPr>
              <a:t>2. Be willing to challenge your habitual ways of engaging family members into the process of treatment. </a:t>
            </a:r>
          </a:p>
          <a:p>
            <a:pPr algn="just"/>
            <a:r>
              <a:rPr lang="en-US" sz="3200" dirty="0">
                <a:latin typeface="Times New Roman" panose="02020603050405020304" pitchFamily="18" charset="0"/>
                <a:cs typeface="Times New Roman" panose="02020603050405020304" pitchFamily="18" charset="0"/>
              </a:rPr>
              <a:t>3. Have a clear perspective of the possible benefits of family involvement and help families understand these benefits. </a:t>
            </a:r>
            <a:endParaRPr lang="en-US" sz="28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9106413" y="6375489"/>
            <a:ext cx="3085587" cy="400110"/>
          </a:xfrm>
          <a:prstGeom prst="rect">
            <a:avLst/>
          </a:prstGeom>
          <a:noFill/>
        </p:spPr>
        <p:txBody>
          <a:bodyPr wrap="square" rtlCol="0">
            <a:spAutoFit/>
          </a:bodyPr>
          <a:lstStyle/>
          <a:p>
            <a:r>
              <a:rPr lang="en-US" sz="2000" b="1" dirty="0">
                <a:solidFill>
                  <a:schemeClr val="bg1"/>
                </a:solidFill>
              </a:rPr>
              <a:t>(Daniel </a:t>
            </a:r>
            <a:r>
              <a:rPr lang="en-US" sz="2000" b="1" dirty="0" err="1">
                <a:solidFill>
                  <a:schemeClr val="bg1"/>
                </a:solidFill>
              </a:rPr>
              <a:t>Santiesteban</a:t>
            </a:r>
            <a:r>
              <a:rPr lang="en-US" sz="2000" b="1" dirty="0">
                <a:solidFill>
                  <a:schemeClr val="bg1"/>
                </a:solidFill>
              </a:rPr>
              <a:t> PH.D)</a:t>
            </a:r>
          </a:p>
        </p:txBody>
      </p:sp>
    </p:spTree>
    <p:extLst>
      <p:ext uri="{BB962C8B-B14F-4D97-AF65-F5344CB8AC3E}">
        <p14:creationId xmlns:p14="http://schemas.microsoft.com/office/powerpoint/2010/main" val="367758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p>
        </p:txBody>
      </p:sp>
      <p:sp>
        <p:nvSpPr>
          <p:cNvPr id="3" name="Marcador de contenido 2"/>
          <p:cNvSpPr>
            <a:spLocks noGrp="1"/>
          </p:cNvSpPr>
          <p:nvPr>
            <p:ph idx="1"/>
          </p:nvPr>
        </p:nvSpPr>
        <p:spPr>
          <a:xfrm>
            <a:off x="1097280" y="2007886"/>
            <a:ext cx="10058400" cy="4023360"/>
          </a:xfrm>
        </p:spPr>
        <p:txBody>
          <a:bodyPr/>
          <a:lstStyle/>
          <a:p>
            <a:pPr algn="just">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Legal interventions/sanctions or family pressure may play an important role in getting adolescents to enter, stay in and complete treatment.</a:t>
            </a:r>
          </a:p>
          <a:p>
            <a:pPr marL="0" indent="0" algn="just">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Treatment should be tailored to the unique needs of the adolescent.</a:t>
            </a:r>
          </a:p>
          <a:p>
            <a:pPr>
              <a:buFont typeface="Wingdings" panose="05000000000000000000" pitchFamily="2" charset="2"/>
              <a:buChar char="v"/>
            </a:pPr>
            <a:endParaRPr lang="en-US" altLang="es-ES_tradnl" dirty="0">
              <a:latin typeface="Arial Narrow" panose="020B0606020202030204" pitchFamily="34" charset="0"/>
              <a:ea typeface="Arial Narrow" panose="020B0606020202030204" pitchFamily="34" charset="0"/>
              <a:cs typeface="Arial Narrow" panose="020B0606020202030204" pitchFamily="34" charset="0"/>
            </a:endParaRPr>
          </a:p>
          <a:p>
            <a:pPr>
              <a:buFont typeface="Wingdings" panose="05000000000000000000" pitchFamily="2" charset="2"/>
              <a:buChar char="v"/>
            </a:pPr>
            <a:endParaRPr lang="en-US" dirty="0"/>
          </a:p>
        </p:txBody>
      </p:sp>
      <p:sp>
        <p:nvSpPr>
          <p:cNvPr id="5" name="CuadroTexto 4"/>
          <p:cNvSpPr txBox="1"/>
          <p:nvPr/>
        </p:nvSpPr>
        <p:spPr>
          <a:xfrm>
            <a:off x="7582829" y="630177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1662053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79" y="286603"/>
            <a:ext cx="10256891" cy="1450757"/>
          </a:xfrm>
        </p:spPr>
        <p:txBody>
          <a:bodyPr>
            <a:normAutofit fontScale="90000"/>
          </a:bodyPr>
          <a:lstStyle/>
          <a:p>
            <a:pPr algn="ctr"/>
            <a:r>
              <a:rPr lang="en-US" b="1" dirty="0">
                <a:solidFill>
                  <a:schemeClr val="accent2"/>
                </a:solidFill>
                <a:latin typeface="Times New Roman" panose="02020603050405020304" pitchFamily="18" charset="0"/>
                <a:cs typeface="Times New Roman" panose="02020603050405020304" pitchFamily="18" charset="0"/>
              </a:rPr>
              <a:t>TIPS FOR SUCCESSFUL ENGAGEMENT OF FAMILY MEMBERS</a:t>
            </a:r>
          </a:p>
        </p:txBody>
      </p:sp>
      <p:sp>
        <p:nvSpPr>
          <p:cNvPr id="3" name="Marcador de contenido 2"/>
          <p:cNvSpPr>
            <a:spLocks noGrp="1"/>
          </p:cNvSpPr>
          <p:nvPr>
            <p:ph idx="1"/>
          </p:nvPr>
        </p:nvSpPr>
        <p:spPr>
          <a:xfrm>
            <a:off x="809142" y="2146530"/>
            <a:ext cx="7599752" cy="4161416"/>
          </a:xfrm>
        </p:spPr>
        <p:txBody>
          <a:bodyPr>
            <a:noAutofit/>
          </a:bodyPr>
          <a:lstStyle/>
          <a:p>
            <a:pPr algn="just"/>
            <a:r>
              <a:rPr lang="en-US" sz="3600" dirty="0">
                <a:latin typeface="Times New Roman" panose="02020603050405020304" pitchFamily="18" charset="0"/>
                <a:cs typeface="Times New Roman" panose="02020603050405020304" pitchFamily="18" charset="0"/>
              </a:rPr>
              <a:t>4. Have a clear vision of the type and level of family involvement that is optimal given the resources and family situation. </a:t>
            </a:r>
          </a:p>
          <a:p>
            <a:pPr algn="just"/>
            <a:r>
              <a:rPr lang="en-US" sz="3600" dirty="0">
                <a:latin typeface="Times New Roman" panose="02020603050405020304" pitchFamily="18" charset="0"/>
                <a:cs typeface="Times New Roman" panose="02020603050405020304" pitchFamily="18" charset="0"/>
              </a:rPr>
              <a:t>5. Develop a set of strategies for tailoring the engagement interventions to the specific conditions of the family.</a:t>
            </a:r>
            <a:endParaRPr lang="en-US" sz="32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9106413" y="6375489"/>
            <a:ext cx="3085587" cy="400110"/>
          </a:xfrm>
          <a:prstGeom prst="rect">
            <a:avLst/>
          </a:prstGeom>
          <a:noFill/>
        </p:spPr>
        <p:txBody>
          <a:bodyPr wrap="square" rtlCol="0">
            <a:spAutoFit/>
          </a:bodyPr>
          <a:lstStyle/>
          <a:p>
            <a:r>
              <a:rPr lang="en-US" sz="2000" b="1" dirty="0">
                <a:solidFill>
                  <a:schemeClr val="bg1"/>
                </a:solidFill>
              </a:rPr>
              <a:t>(Daniel </a:t>
            </a:r>
            <a:r>
              <a:rPr lang="en-US" sz="2000" b="1" dirty="0" err="1">
                <a:solidFill>
                  <a:schemeClr val="bg1"/>
                </a:solidFill>
              </a:rPr>
              <a:t>Santiesteban</a:t>
            </a:r>
            <a:r>
              <a:rPr lang="en-US" sz="2000" b="1" dirty="0">
                <a:solidFill>
                  <a:schemeClr val="bg1"/>
                </a:solidFill>
              </a:rPr>
              <a:t> PH.D)</a:t>
            </a:r>
          </a:p>
        </p:txBody>
      </p:sp>
      <p:pic>
        <p:nvPicPr>
          <p:cNvPr id="4" name="Imagen 3"/>
          <p:cNvPicPr>
            <a:picLocks noChangeAspect="1"/>
          </p:cNvPicPr>
          <p:nvPr/>
        </p:nvPicPr>
        <p:blipFill>
          <a:blip r:embed="rId3"/>
          <a:stretch>
            <a:fillRect/>
          </a:stretch>
        </p:blipFill>
        <p:spPr>
          <a:xfrm>
            <a:off x="8663985" y="3968719"/>
            <a:ext cx="3528015" cy="2339227"/>
          </a:xfrm>
          <a:prstGeom prst="rect">
            <a:avLst/>
          </a:prstGeom>
        </p:spPr>
      </p:pic>
    </p:spTree>
    <p:extLst>
      <p:ext uri="{BB962C8B-B14F-4D97-AF65-F5344CB8AC3E}">
        <p14:creationId xmlns:p14="http://schemas.microsoft.com/office/powerpoint/2010/main" val="4756650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GENOGRAM IN FAMILY THERAPY</a:t>
            </a:r>
          </a:p>
        </p:txBody>
      </p:sp>
      <p:sp>
        <p:nvSpPr>
          <p:cNvPr id="3" name="Marcador de contenido 2"/>
          <p:cNvSpPr>
            <a:spLocks noGrp="1"/>
          </p:cNvSpPr>
          <p:nvPr>
            <p:ph idx="1"/>
          </p:nvPr>
        </p:nvSpPr>
        <p:spPr>
          <a:xfrm>
            <a:off x="1097280" y="2168463"/>
            <a:ext cx="10058400" cy="3712384"/>
          </a:xfrm>
        </p:spPr>
        <p:txBody>
          <a:bodyPr>
            <a:normAutofit/>
          </a:bodyPr>
          <a:lstStyle/>
          <a:p>
            <a:pPr algn="just"/>
            <a:r>
              <a:rPr lang="en-US" sz="4000" dirty="0">
                <a:latin typeface="Times New Roman" panose="02020603050405020304" pitchFamily="18" charset="0"/>
                <a:cs typeface="Times New Roman" panose="02020603050405020304" pitchFamily="18" charset="0"/>
              </a:rPr>
              <a:t>A genogram is a popular tool among therapists delving in family therapy. The graphic tool provides detailed information on the interpersonal relationship within a family. It takes into account the past and present aspects that impact the current situation</a:t>
            </a:r>
          </a:p>
        </p:txBody>
      </p:sp>
      <p:sp>
        <p:nvSpPr>
          <p:cNvPr id="4" name="CuadroTexto 3"/>
          <p:cNvSpPr txBox="1"/>
          <p:nvPr/>
        </p:nvSpPr>
        <p:spPr>
          <a:xfrm>
            <a:off x="9796692" y="6412930"/>
            <a:ext cx="2717975" cy="400110"/>
          </a:xfrm>
          <a:prstGeom prst="rect">
            <a:avLst/>
          </a:prstGeom>
          <a:noFill/>
        </p:spPr>
        <p:txBody>
          <a:bodyPr wrap="square" rtlCol="0">
            <a:spAutoFit/>
          </a:bodyPr>
          <a:lstStyle/>
          <a:p>
            <a:r>
              <a:rPr lang="en-US" dirty="0">
                <a:solidFill>
                  <a:schemeClr val="bg1"/>
                </a:solidFill>
              </a:rPr>
              <a:t>(</a:t>
            </a:r>
            <a:r>
              <a:rPr lang="en-US" sz="2000" b="1" dirty="0">
                <a:solidFill>
                  <a:schemeClr val="bg1"/>
                </a:solidFill>
                <a:latin typeface="Times New Roman" panose="02020603050405020304" pitchFamily="18" charset="0"/>
                <a:cs typeface="Times New Roman" panose="02020603050405020304" pitchFamily="18" charset="0"/>
              </a:rPr>
              <a:t>www.genopro.com)</a:t>
            </a:r>
          </a:p>
        </p:txBody>
      </p:sp>
    </p:spTree>
    <p:extLst>
      <p:ext uri="{BB962C8B-B14F-4D97-AF65-F5344CB8AC3E}">
        <p14:creationId xmlns:p14="http://schemas.microsoft.com/office/powerpoint/2010/main" val="24863725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3" name="Marcador de contenido 2"/>
          <p:cNvSpPr>
            <a:spLocks noGrp="1"/>
          </p:cNvSpPr>
          <p:nvPr>
            <p:ph idx="1"/>
          </p:nvPr>
        </p:nvSpPr>
        <p:spPr>
          <a:xfrm>
            <a:off x="1097280" y="1971858"/>
            <a:ext cx="10058400" cy="4023360"/>
          </a:xfrm>
        </p:spPr>
        <p:txBody>
          <a:bodyPr>
            <a:normAutofit fontScale="92500"/>
          </a:bodyPr>
          <a:lstStyle/>
          <a:p>
            <a:pPr algn="just" fontAlgn="base"/>
            <a:r>
              <a:rPr lang="en-US" sz="3600" dirty="0">
                <a:latin typeface="Times New Roman" panose="02020603050405020304" pitchFamily="18" charset="0"/>
                <a:cs typeface="Times New Roman" panose="02020603050405020304" pitchFamily="18" charset="0"/>
              </a:rPr>
              <a:t>Genograms use a combination of special rules and symbols to depict a lot of information about families as succinctly as possible. Some of these rules and practices have been standardized, and should be followed so future readers can understand your documentation.</a:t>
            </a:r>
          </a:p>
          <a:p>
            <a:pPr algn="just" fontAlgn="base"/>
            <a:r>
              <a:rPr lang="en-US" sz="3600" dirty="0">
                <a:latin typeface="Times New Roman" panose="02020603050405020304" pitchFamily="18" charset="0"/>
                <a:cs typeface="Times New Roman" panose="02020603050405020304" pitchFamily="18" charset="0"/>
              </a:rPr>
              <a:t>Other rules and symbols used in genograms differ depending on who you ask, or what reference you use.</a:t>
            </a:r>
          </a:p>
          <a:p>
            <a:pPr algn="just"/>
            <a:endParaRPr lang="en-US" dirty="0"/>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Tree>
    <p:extLst>
      <p:ext uri="{BB962C8B-B14F-4D97-AF65-F5344CB8AC3E}">
        <p14:creationId xmlns:p14="http://schemas.microsoft.com/office/powerpoint/2010/main" val="3775157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11094720" cy="584775"/>
          </a:xfrm>
          <a:prstGeom prst="rect">
            <a:avLst/>
          </a:prstGeom>
        </p:spPr>
        <p:txBody>
          <a:bodyPr wrap="square">
            <a:spAutoFit/>
          </a:bodyPr>
          <a:lstStyle/>
          <a:p>
            <a:pPr fontAlgn="base"/>
            <a:r>
              <a:rPr lang="en-US" sz="3200" b="1" u="sng" dirty="0">
                <a:solidFill>
                  <a:srgbClr val="000000"/>
                </a:solidFill>
                <a:latin typeface="Times New Roman" panose="02020603050405020304" pitchFamily="18" charset="0"/>
                <a:cs typeface="Times New Roman" panose="02020603050405020304" pitchFamily="18" charset="0"/>
              </a:rPr>
              <a:t>Gender</a:t>
            </a:r>
          </a:p>
        </p:txBody>
      </p:sp>
      <p:pic>
        <p:nvPicPr>
          <p:cNvPr id="1030" name="Picture 6" descr="Genogram gender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731" y="3417350"/>
            <a:ext cx="8890831" cy="210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039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11094720" cy="1077218"/>
          </a:xfrm>
          <a:prstGeom prst="rect">
            <a:avLst/>
          </a:prstGeom>
        </p:spPr>
        <p:txBody>
          <a:bodyPr wrap="square">
            <a:spAutoFit/>
          </a:bodyPr>
          <a:lstStyle/>
          <a:p>
            <a:pPr algn="just" fontAlgn="base"/>
            <a:r>
              <a:rPr lang="en-US" sz="3200" b="1" u="sng" dirty="0">
                <a:latin typeface="Times New Roman" panose="02020603050405020304" pitchFamily="18" charset="0"/>
                <a:cs typeface="Times New Roman" panose="02020603050405020304" pitchFamily="18" charset="0"/>
              </a:rPr>
              <a:t>Family Relationships</a:t>
            </a:r>
          </a:p>
          <a:p>
            <a:pPr algn="just" fontAlgn="base"/>
            <a:endParaRPr lang="en-US" sz="32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1643097" y="2433889"/>
            <a:ext cx="8573596" cy="3462414"/>
          </a:xfrm>
          <a:prstGeom prst="rect">
            <a:avLst/>
          </a:prstGeom>
        </p:spPr>
      </p:pic>
    </p:spTree>
    <p:extLst>
      <p:ext uri="{BB962C8B-B14F-4D97-AF65-F5344CB8AC3E}">
        <p14:creationId xmlns:p14="http://schemas.microsoft.com/office/powerpoint/2010/main" val="37612181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11094720" cy="1077218"/>
          </a:xfrm>
          <a:prstGeom prst="rect">
            <a:avLst/>
          </a:prstGeom>
        </p:spPr>
        <p:txBody>
          <a:bodyPr wrap="square">
            <a:spAutoFit/>
          </a:bodyPr>
          <a:lstStyle/>
          <a:p>
            <a:pPr algn="just" fontAlgn="base"/>
            <a:r>
              <a:rPr lang="en-US" sz="3200" b="1" u="sng" dirty="0">
                <a:latin typeface="Times New Roman" panose="02020603050405020304" pitchFamily="18" charset="0"/>
                <a:cs typeface="Times New Roman" panose="02020603050405020304" pitchFamily="18" charset="0"/>
              </a:rPr>
              <a:t>Family Relationships</a:t>
            </a:r>
          </a:p>
          <a:p>
            <a:pPr algn="just" fontAlgn="base"/>
            <a:endParaRPr lang="en-US" sz="3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2129498" y="2339296"/>
            <a:ext cx="7993963" cy="3730516"/>
          </a:xfrm>
          <a:prstGeom prst="rect">
            <a:avLst/>
          </a:prstGeom>
        </p:spPr>
      </p:pic>
    </p:spTree>
    <p:extLst>
      <p:ext uri="{BB962C8B-B14F-4D97-AF65-F5344CB8AC3E}">
        <p14:creationId xmlns:p14="http://schemas.microsoft.com/office/powerpoint/2010/main" val="37968553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954924" y="2166000"/>
            <a:ext cx="7827842" cy="4139724"/>
          </a:xfrm>
          <a:prstGeom prst="rect">
            <a:avLst/>
          </a:prstGeom>
        </p:spPr>
      </p:pic>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4749625" cy="1077218"/>
          </a:xfrm>
          <a:prstGeom prst="rect">
            <a:avLst/>
          </a:prstGeom>
        </p:spPr>
        <p:txBody>
          <a:bodyPr wrap="square">
            <a:spAutoFit/>
          </a:bodyPr>
          <a:lstStyle/>
          <a:p>
            <a:pPr algn="just" fontAlgn="base"/>
            <a:r>
              <a:rPr lang="en-US" sz="3200" b="1" u="sng" dirty="0">
                <a:latin typeface="Times New Roman" panose="02020603050405020304" pitchFamily="18" charset="0"/>
                <a:cs typeface="Times New Roman" panose="02020603050405020304" pitchFamily="18" charset="0"/>
              </a:rPr>
              <a:t>Emotional Relationships</a:t>
            </a:r>
          </a:p>
          <a:p>
            <a:pPr algn="just" fontAlgn="base"/>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7582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4749625" cy="1077218"/>
          </a:xfrm>
          <a:prstGeom prst="rect">
            <a:avLst/>
          </a:prstGeom>
        </p:spPr>
        <p:txBody>
          <a:bodyPr wrap="square">
            <a:spAutoFit/>
          </a:bodyPr>
          <a:lstStyle/>
          <a:p>
            <a:pPr algn="just" fontAlgn="base"/>
            <a:r>
              <a:rPr lang="en-US" sz="3200" b="1" u="sng" dirty="0">
                <a:latin typeface="Times New Roman" panose="02020603050405020304" pitchFamily="18" charset="0"/>
                <a:cs typeface="Times New Roman" panose="02020603050405020304" pitchFamily="18" charset="0"/>
              </a:rPr>
              <a:t>Children</a:t>
            </a:r>
          </a:p>
          <a:p>
            <a:pPr algn="just" fontAlgn="base"/>
            <a:endParaRPr lang="en-US" sz="3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2115458" y="2339296"/>
            <a:ext cx="8022044" cy="3441481"/>
          </a:xfrm>
          <a:prstGeom prst="rect">
            <a:avLst/>
          </a:prstGeom>
        </p:spPr>
      </p:pic>
    </p:spTree>
    <p:extLst>
      <p:ext uri="{BB962C8B-B14F-4D97-AF65-F5344CB8AC3E}">
        <p14:creationId xmlns:p14="http://schemas.microsoft.com/office/powerpoint/2010/main" val="18925369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74638"/>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HOW TO CREATE A GENOGRAM</a:t>
            </a:r>
          </a:p>
        </p:txBody>
      </p:sp>
      <p:sp>
        <p:nvSpPr>
          <p:cNvPr id="4" name="CuadroTexto 3"/>
          <p:cNvSpPr txBox="1"/>
          <p:nvPr/>
        </p:nvSpPr>
        <p:spPr>
          <a:xfrm>
            <a:off x="9228083" y="6305724"/>
            <a:ext cx="2963917"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(www.therapistaid.com)</a:t>
            </a:r>
          </a:p>
        </p:txBody>
      </p:sp>
      <p:sp>
        <p:nvSpPr>
          <p:cNvPr id="7" name="Rectángulo 6"/>
          <p:cNvSpPr/>
          <p:nvPr/>
        </p:nvSpPr>
        <p:spPr>
          <a:xfrm>
            <a:off x="579120" y="1800687"/>
            <a:ext cx="4749625" cy="1077218"/>
          </a:xfrm>
          <a:prstGeom prst="rect">
            <a:avLst/>
          </a:prstGeom>
        </p:spPr>
        <p:txBody>
          <a:bodyPr wrap="square">
            <a:spAutoFit/>
          </a:bodyPr>
          <a:lstStyle/>
          <a:p>
            <a:pPr algn="just" fontAlgn="base"/>
            <a:r>
              <a:rPr lang="en-US" sz="3200" b="1" u="sng" dirty="0">
                <a:latin typeface="Times New Roman" panose="02020603050405020304" pitchFamily="18" charset="0"/>
                <a:cs typeface="Times New Roman" panose="02020603050405020304" pitchFamily="18" charset="0"/>
              </a:rPr>
              <a:t>Lifespan</a:t>
            </a:r>
          </a:p>
          <a:p>
            <a:pPr algn="just" fontAlgn="base"/>
            <a:endParaRPr lang="en-US" sz="32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1627541" y="2938385"/>
            <a:ext cx="8313932" cy="1690195"/>
          </a:xfrm>
          <a:prstGeom prst="rect">
            <a:avLst/>
          </a:prstGeom>
        </p:spPr>
      </p:pic>
    </p:spTree>
    <p:extLst>
      <p:ext uri="{BB962C8B-B14F-4D97-AF65-F5344CB8AC3E}">
        <p14:creationId xmlns:p14="http://schemas.microsoft.com/office/powerpoint/2010/main" val="1776682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3"/>
          <a:stretch>
            <a:fillRect/>
          </a:stretch>
        </p:blipFill>
        <p:spPr>
          <a:xfrm>
            <a:off x="3540906" y="320440"/>
            <a:ext cx="5130127" cy="5643141"/>
          </a:xfrm>
          <a:prstGeom prst="rect">
            <a:avLst/>
          </a:prstGeom>
        </p:spPr>
      </p:pic>
      <p:sp>
        <p:nvSpPr>
          <p:cNvPr id="4" name="CuadroTexto 3"/>
          <p:cNvSpPr txBox="1"/>
          <p:nvPr/>
        </p:nvSpPr>
        <p:spPr>
          <a:xfrm>
            <a:off x="9796692" y="6412930"/>
            <a:ext cx="2717975" cy="400110"/>
          </a:xfrm>
          <a:prstGeom prst="rect">
            <a:avLst/>
          </a:prstGeom>
          <a:noFill/>
        </p:spPr>
        <p:txBody>
          <a:bodyPr wrap="square" rtlCol="0">
            <a:spAutoFit/>
          </a:bodyPr>
          <a:lstStyle/>
          <a:p>
            <a:r>
              <a:rPr lang="en-US" dirty="0">
                <a:solidFill>
                  <a:schemeClr val="bg1"/>
                </a:solidFill>
              </a:rPr>
              <a:t>(</a:t>
            </a:r>
            <a:r>
              <a:rPr lang="en-US" sz="2000" b="1" dirty="0">
                <a:solidFill>
                  <a:schemeClr val="bg1"/>
                </a:solidFill>
                <a:latin typeface="Times New Roman" panose="02020603050405020304" pitchFamily="18" charset="0"/>
                <a:cs typeface="Times New Roman" panose="02020603050405020304" pitchFamily="18" charset="0"/>
              </a:rPr>
              <a:t>www.genopro.com)</a:t>
            </a:r>
          </a:p>
        </p:txBody>
      </p:sp>
    </p:spTree>
    <p:extLst>
      <p:ext uri="{BB962C8B-B14F-4D97-AF65-F5344CB8AC3E}">
        <p14:creationId xmlns:p14="http://schemas.microsoft.com/office/powerpoint/2010/main" val="181733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PRINCIPLES OF ADOLESCENTS AOD TREATMENT</a:t>
            </a:r>
            <a:endParaRPr lang="en-US" sz="4000" dirty="0"/>
          </a:p>
        </p:txBody>
      </p:sp>
      <p:sp>
        <p:nvSpPr>
          <p:cNvPr id="3" name="Marcador de contenido 2"/>
          <p:cNvSpPr>
            <a:spLocks noGrp="1"/>
          </p:cNvSpPr>
          <p:nvPr>
            <p:ph idx="1"/>
          </p:nvPr>
        </p:nvSpPr>
        <p:spPr>
          <a:xfrm>
            <a:off x="1097280" y="2240181"/>
            <a:ext cx="10058400" cy="3622737"/>
          </a:xfrm>
        </p:spPr>
        <p:txBody>
          <a:bodyPr>
            <a:normAutofit/>
          </a:bodyPr>
          <a:lstStyle/>
          <a:p>
            <a:pPr algn="just">
              <a:lnSpc>
                <a:spcPct val="100000"/>
              </a:lnSpc>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Treatment should address the needs of the whole person, not just his/her AOD use.</a:t>
            </a:r>
          </a:p>
          <a:p>
            <a:pPr marL="0" indent="0" algn="just">
              <a:lnSpc>
                <a:spcPct val="100000"/>
              </a:lnSpc>
              <a:spcBef>
                <a:spcPct val="0"/>
              </a:spcBef>
              <a:buNone/>
            </a:pPr>
            <a:endPar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endParaRPr>
          </a:p>
          <a:p>
            <a:pPr algn="just">
              <a:lnSpc>
                <a:spcPct val="100000"/>
              </a:lnSpc>
              <a:spcBef>
                <a:spcPct val="0"/>
              </a:spcBef>
              <a:buFont typeface="Wingdings" panose="05000000000000000000" pitchFamily="2" charset="2"/>
              <a:buChar char="v"/>
            </a:pPr>
            <a:r>
              <a:rPr lang="en-US" altLang="es-ES_tradnl" sz="3600" dirty="0">
                <a:latin typeface="Times New Roman" panose="02020603050405020304" pitchFamily="18" charset="0"/>
                <a:ea typeface="Arial Narrow" panose="020B0606020202030204" pitchFamily="34" charset="0"/>
                <a:cs typeface="Times New Roman" panose="02020603050405020304" pitchFamily="18" charset="0"/>
              </a:rPr>
              <a:t> Behavioral therapies are effective in addressing adolescent AOD use.</a:t>
            </a:r>
          </a:p>
        </p:txBody>
      </p:sp>
      <p:sp>
        <p:nvSpPr>
          <p:cNvPr id="6" name="CuadroTexto 5"/>
          <p:cNvSpPr txBox="1"/>
          <p:nvPr/>
        </p:nvSpPr>
        <p:spPr>
          <a:xfrm>
            <a:off x="7582829" y="6284303"/>
            <a:ext cx="460917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(National Institute on Drug Abuse 2014)</a:t>
            </a:r>
          </a:p>
        </p:txBody>
      </p:sp>
    </p:spTree>
    <p:extLst>
      <p:ext uri="{BB962C8B-B14F-4D97-AF65-F5344CB8AC3E}">
        <p14:creationId xmlns:p14="http://schemas.microsoft.com/office/powerpoint/2010/main" val="27814852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796692" y="6412930"/>
            <a:ext cx="2717975" cy="400110"/>
          </a:xfrm>
          <a:prstGeom prst="rect">
            <a:avLst/>
          </a:prstGeom>
          <a:noFill/>
        </p:spPr>
        <p:txBody>
          <a:bodyPr wrap="square" rtlCol="0">
            <a:spAutoFit/>
          </a:bodyPr>
          <a:lstStyle/>
          <a:p>
            <a:r>
              <a:rPr lang="en-US" dirty="0">
                <a:solidFill>
                  <a:schemeClr val="bg1"/>
                </a:solidFill>
              </a:rPr>
              <a:t>(</a:t>
            </a:r>
            <a:r>
              <a:rPr lang="en-US" sz="2000" b="1" dirty="0">
                <a:solidFill>
                  <a:schemeClr val="bg1"/>
                </a:solidFill>
                <a:latin typeface="Times New Roman" panose="02020603050405020304" pitchFamily="18" charset="0"/>
                <a:cs typeface="Times New Roman" panose="02020603050405020304" pitchFamily="18" charset="0"/>
              </a:rPr>
              <a:t>www.genopro.com)</a:t>
            </a:r>
          </a:p>
        </p:txBody>
      </p:sp>
      <p:sp>
        <p:nvSpPr>
          <p:cNvPr id="2" name="Marcador de contenido 1"/>
          <p:cNvSpPr>
            <a:spLocks noGrp="1"/>
          </p:cNvSpPr>
          <p:nvPr>
            <p:ph idx="1"/>
          </p:nvPr>
        </p:nvSpPr>
        <p:spPr>
          <a:xfrm>
            <a:off x="1097280" y="1845733"/>
            <a:ext cx="10162391" cy="4334349"/>
          </a:xfrm>
        </p:spPr>
        <p:txBody>
          <a:bodyPr>
            <a:noAutofit/>
          </a:bodyPr>
          <a:lstStyle/>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 genogram helps clients gain a wider perspective in tackling their family problems. </a:t>
            </a: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A genogram isn’t all about pointing the weaknesses in the family relationship. </a:t>
            </a: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Can also be used to identify strengths that will act as the client’s support toward recovery from trauma or similar stressful circumstances.</a:t>
            </a:r>
          </a:p>
        </p:txBody>
      </p:sp>
      <p:sp>
        <p:nvSpPr>
          <p:cNvPr id="3" name="CuadroTexto 2"/>
          <p:cNvSpPr txBox="1"/>
          <p:nvPr/>
        </p:nvSpPr>
        <p:spPr>
          <a:xfrm>
            <a:off x="2125191" y="470901"/>
            <a:ext cx="8002577" cy="830997"/>
          </a:xfrm>
          <a:prstGeom prst="rect">
            <a:avLst/>
          </a:prstGeom>
          <a:noFill/>
        </p:spPr>
        <p:txBody>
          <a:bodyPr wrap="square" rtlCol="0">
            <a:spAutoFit/>
          </a:bodyPr>
          <a:lstStyle/>
          <a:p>
            <a:pPr algn="ctr"/>
            <a:r>
              <a:rPr lang="en-US" sz="4800" b="1" dirty="0">
                <a:solidFill>
                  <a:schemeClr val="accent2"/>
                </a:solidFill>
                <a:latin typeface="Times New Roman" panose="02020603050405020304" pitchFamily="18" charset="0"/>
                <a:cs typeface="Times New Roman" panose="02020603050405020304" pitchFamily="18" charset="0"/>
              </a:rPr>
              <a:t>POINTS OUT STRENGTHS</a:t>
            </a:r>
          </a:p>
        </p:txBody>
      </p:sp>
    </p:spTree>
    <p:extLst>
      <p:ext uri="{BB962C8B-B14F-4D97-AF65-F5344CB8AC3E}">
        <p14:creationId xmlns:p14="http://schemas.microsoft.com/office/powerpoint/2010/main" val="14090706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04800"/>
            <a:ext cx="10058400" cy="1091901"/>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Exercise: FAMILY GENOGRAM</a:t>
            </a:r>
            <a:endParaRPr lang="en-US" dirty="0"/>
          </a:p>
        </p:txBody>
      </p:sp>
      <p:sp>
        <p:nvSpPr>
          <p:cNvPr id="3" name="Marcador de contenido 2"/>
          <p:cNvSpPr>
            <a:spLocks noGrp="1"/>
          </p:cNvSpPr>
          <p:nvPr>
            <p:ph idx="1"/>
          </p:nvPr>
        </p:nvSpPr>
        <p:spPr>
          <a:xfrm>
            <a:off x="1220251" y="2034919"/>
            <a:ext cx="9812458" cy="4334349"/>
          </a:xfrm>
        </p:spPr>
        <p:txBody>
          <a:bodyPr>
            <a:normAutofit lnSpcReduction="10000"/>
          </a:bodyPr>
          <a:lstStyle/>
          <a:p>
            <a:pPr algn="just"/>
            <a:r>
              <a:rPr lang="en-US" sz="2800" dirty="0">
                <a:latin typeface="Times New Roman" panose="02020603050405020304" pitchFamily="18" charset="0"/>
                <a:cs typeface="Times New Roman" panose="02020603050405020304" pitchFamily="18" charset="0"/>
              </a:rPr>
              <a:t>1.Draw your genogram for at least 3 generations. Label anything that seems important to you. See if you can locate pictures of family members to go with the circles and squares on your page.</a:t>
            </a:r>
          </a:p>
          <a:p>
            <a:pPr algn="just"/>
            <a:r>
              <a:rPr lang="en-US" sz="2800" dirty="0">
                <a:latin typeface="Times New Roman" panose="02020603050405020304" pitchFamily="18" charset="0"/>
                <a:cs typeface="Times New Roman" panose="02020603050405020304" pitchFamily="18" charset="0"/>
              </a:rPr>
              <a:t>2. Try to identify any addictions, family tension, conflicts, or incidents of children parenting their parents. What patterns emerge? What do you now know about yourself that you failed to see before? What stories are important enough to be handed down? Who/what is the family proud of? What secrets does the family hide from others? </a:t>
            </a:r>
          </a:p>
          <a:p>
            <a:pPr algn="just"/>
            <a:r>
              <a:rPr lang="en-US" sz="2800" dirty="0">
                <a:latin typeface="Times New Roman" panose="02020603050405020304" pitchFamily="18" charset="0"/>
                <a:cs typeface="Times New Roman" panose="02020603050405020304" pitchFamily="18" charset="0"/>
              </a:rPr>
              <a:t>3. Discuss your genogram with 2 other people in your class that you choose.</a:t>
            </a:r>
          </a:p>
        </p:txBody>
      </p:sp>
    </p:spTree>
    <p:extLst>
      <p:ext uri="{BB962C8B-B14F-4D97-AF65-F5344CB8AC3E}">
        <p14:creationId xmlns:p14="http://schemas.microsoft.com/office/powerpoint/2010/main" val="21298086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189" y="289933"/>
            <a:ext cx="10058400" cy="1090589"/>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FAMILY INTERVENTIONS</a:t>
            </a:r>
          </a:p>
        </p:txBody>
      </p:sp>
      <p:pic>
        <p:nvPicPr>
          <p:cNvPr id="6" name="Marcador de contenido 5"/>
          <p:cNvPicPr>
            <a:picLocks noGrp="1" noChangeAspect="1"/>
          </p:cNvPicPr>
          <p:nvPr>
            <p:ph idx="1"/>
          </p:nvPr>
        </p:nvPicPr>
        <p:blipFill>
          <a:blip r:embed="rId3"/>
          <a:stretch>
            <a:fillRect/>
          </a:stretch>
        </p:blipFill>
        <p:spPr>
          <a:xfrm>
            <a:off x="3225685" y="2087067"/>
            <a:ext cx="5851408" cy="3510845"/>
          </a:xfrm>
          <a:prstGeom prst="rect">
            <a:avLst/>
          </a:prstGeom>
        </p:spPr>
      </p:pic>
    </p:spTree>
    <p:extLst>
      <p:ext uri="{BB962C8B-B14F-4D97-AF65-F5344CB8AC3E}">
        <p14:creationId xmlns:p14="http://schemas.microsoft.com/office/powerpoint/2010/main" val="42817710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3780"/>
            <a:ext cx="10058400" cy="1232863"/>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MULTISYSTEMIC THERAPY</a:t>
            </a:r>
          </a:p>
        </p:txBody>
      </p:sp>
      <p:sp>
        <p:nvSpPr>
          <p:cNvPr id="3" name="Marcador de contenido 2"/>
          <p:cNvSpPr>
            <a:spLocks noGrp="1"/>
          </p:cNvSpPr>
          <p:nvPr>
            <p:ph idx="1"/>
          </p:nvPr>
        </p:nvSpPr>
        <p:spPr/>
        <p:txBody>
          <a:bodyPr>
            <a:noAutofit/>
          </a:bodyPr>
          <a:lstStyle/>
          <a:p>
            <a:r>
              <a:rPr lang="en-US" sz="4400" dirty="0">
                <a:latin typeface="Times New Roman" panose="02020603050405020304" pitchFamily="18" charset="0"/>
                <a:cs typeface="Times New Roman" panose="02020603050405020304" pitchFamily="18" charset="0"/>
              </a:rPr>
              <a:t>Multisystemic Therapy (MST) is an intensive family and community-based intervention for children and young people aged 11-17, where young people are at risk of out of home placement in either care or custody and families have not engaged with other services</a:t>
            </a: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spTree>
    <p:extLst>
      <p:ext uri="{BB962C8B-B14F-4D97-AF65-F5344CB8AC3E}">
        <p14:creationId xmlns:p14="http://schemas.microsoft.com/office/powerpoint/2010/main" val="26034824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3404" y="252249"/>
            <a:ext cx="10058400" cy="1232863"/>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MULTISYSTEMIC THERAPY</a:t>
            </a: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pic>
        <p:nvPicPr>
          <p:cNvPr id="6" name="Marcador de contenido 5"/>
          <p:cNvPicPr>
            <a:picLocks noGrp="1" noChangeAspect="1"/>
          </p:cNvPicPr>
          <p:nvPr>
            <p:ph idx="1"/>
          </p:nvPr>
        </p:nvPicPr>
        <p:blipFill>
          <a:blip r:embed="rId3"/>
          <a:stretch>
            <a:fillRect/>
          </a:stretch>
        </p:blipFill>
        <p:spPr>
          <a:xfrm>
            <a:off x="3376832" y="1862766"/>
            <a:ext cx="5751543" cy="4533569"/>
          </a:xfrm>
          <a:prstGeom prst="rect">
            <a:avLst/>
          </a:prstGeom>
        </p:spPr>
      </p:pic>
    </p:spTree>
    <p:extLst>
      <p:ext uri="{BB962C8B-B14F-4D97-AF65-F5344CB8AC3E}">
        <p14:creationId xmlns:p14="http://schemas.microsoft.com/office/powerpoint/2010/main" val="2138860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23404" y="252249"/>
            <a:ext cx="10058400" cy="84057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a:solidFill>
                  <a:schemeClr val="accent2"/>
                </a:solidFill>
                <a:latin typeface="Times New Roman" panose="02020603050405020304" pitchFamily="18" charset="0"/>
                <a:cs typeface="Times New Roman" panose="02020603050405020304" pitchFamily="18" charset="0"/>
              </a:rPr>
              <a:t>MULTISYSTEMIC THERAPY</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Marcador de contenido 2"/>
          <p:cNvSpPr txBox="1">
            <a:spLocks/>
          </p:cNvSpPr>
          <p:nvPr/>
        </p:nvSpPr>
        <p:spPr>
          <a:xfrm>
            <a:off x="629385" y="1833955"/>
            <a:ext cx="10903432" cy="456237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Work intensively with parents or careers to empower them with the tools and resources to manage the young person’s behavior's</a:t>
            </a:r>
          </a:p>
          <a:p>
            <a:pPr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Increase young people’s engagement with and success in education and training</a:t>
            </a:r>
          </a:p>
          <a:p>
            <a:pPr algn="just">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Promote positive activities for parent and young person</a:t>
            </a:r>
          </a:p>
          <a:p>
            <a:pPr marL="0" indent="0" algn="just">
              <a:buNone/>
            </a:pPr>
            <a:endParaRPr lang="en-US" sz="28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cxnSp>
        <p:nvCxnSpPr>
          <p:cNvPr id="6" name="Conector recto 5"/>
          <p:cNvCxnSpPr/>
          <p:nvPr/>
        </p:nvCxnSpPr>
        <p:spPr>
          <a:xfrm>
            <a:off x="824753" y="1559859"/>
            <a:ext cx="10255623" cy="17929"/>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43586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23404" y="252249"/>
            <a:ext cx="10058400" cy="84057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a:solidFill>
                  <a:schemeClr val="accent2"/>
                </a:solidFill>
                <a:latin typeface="Times New Roman" panose="02020603050405020304" pitchFamily="18" charset="0"/>
                <a:cs typeface="Times New Roman" panose="02020603050405020304" pitchFamily="18" charset="0"/>
              </a:rPr>
              <a:t>MULTISYSTEMIC THERAPY</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Marcador de contenido 2"/>
          <p:cNvSpPr txBox="1">
            <a:spLocks/>
          </p:cNvSpPr>
          <p:nvPr/>
        </p:nvSpPr>
        <p:spPr>
          <a:xfrm>
            <a:off x="811955" y="1761113"/>
            <a:ext cx="10469849" cy="440660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Reduce young people’s offending and/or anti-social behavior</a:t>
            </a:r>
          </a:p>
          <a:p>
            <a:pPr algn="just">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Improve family relationships</a:t>
            </a:r>
          </a:p>
          <a:p>
            <a:pPr algn="just">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Tackle underlying problems in the young person or parent, including substance misuse.</a:t>
            </a:r>
          </a:p>
          <a:p>
            <a:pPr algn="just">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cxnSp>
        <p:nvCxnSpPr>
          <p:cNvPr id="6" name="Conector recto 5"/>
          <p:cNvCxnSpPr/>
          <p:nvPr/>
        </p:nvCxnSpPr>
        <p:spPr>
          <a:xfrm flipV="1">
            <a:off x="811955" y="1548193"/>
            <a:ext cx="10322210" cy="17929"/>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32415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3404" y="252249"/>
            <a:ext cx="10058400" cy="1232863"/>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MULTISYSTEMIC THERAPY</a:t>
            </a: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sp>
        <p:nvSpPr>
          <p:cNvPr id="5" name="Marcador de contenido 4"/>
          <p:cNvSpPr>
            <a:spLocks noGrp="1"/>
          </p:cNvSpPr>
          <p:nvPr>
            <p:ph idx="1"/>
          </p:nvPr>
        </p:nvSpPr>
        <p:spPr>
          <a:xfrm>
            <a:off x="1223404" y="1929043"/>
            <a:ext cx="10575306" cy="4023360"/>
          </a:xfrm>
        </p:spPr>
        <p:txBody>
          <a:bodyPr>
            <a:normAutofit/>
          </a:bodyPr>
          <a:lstStyle/>
          <a:p>
            <a:r>
              <a:rPr lang="en-US" sz="4000" dirty="0">
                <a:latin typeface="Times New Roman" panose="02020603050405020304" pitchFamily="18" charset="0"/>
                <a:cs typeface="Times New Roman" panose="02020603050405020304" pitchFamily="18" charset="0"/>
              </a:rPr>
              <a:t>Principle 1: Finding the fit</a:t>
            </a:r>
          </a:p>
          <a:p>
            <a:r>
              <a:rPr lang="en-US" sz="4000" dirty="0">
                <a:latin typeface="Times New Roman" panose="02020603050405020304" pitchFamily="18" charset="0"/>
                <a:cs typeface="Times New Roman" panose="02020603050405020304" pitchFamily="18" charset="0"/>
              </a:rPr>
              <a:t>Principle 2: Focusing on positives and strengths</a:t>
            </a:r>
          </a:p>
          <a:p>
            <a:r>
              <a:rPr lang="en-US" sz="4000" dirty="0">
                <a:latin typeface="Times New Roman" panose="02020603050405020304" pitchFamily="18" charset="0"/>
                <a:cs typeface="Times New Roman" panose="02020603050405020304" pitchFamily="18" charset="0"/>
              </a:rPr>
              <a:t>Principle 3: Increasing responsibility</a:t>
            </a:r>
          </a:p>
          <a:p>
            <a:pPr algn="just"/>
            <a:r>
              <a:rPr lang="en-US" sz="4000" dirty="0">
                <a:latin typeface="Times New Roman" panose="02020603050405020304" pitchFamily="18" charset="0"/>
                <a:cs typeface="Times New Roman" panose="02020603050405020304" pitchFamily="18" charset="0"/>
              </a:rPr>
              <a:t>Principle 4: Present-focused, action-oriented and well-defined</a:t>
            </a:r>
          </a:p>
        </p:txBody>
      </p:sp>
    </p:spTree>
    <p:extLst>
      <p:ext uri="{BB962C8B-B14F-4D97-AF65-F5344CB8AC3E}">
        <p14:creationId xmlns:p14="http://schemas.microsoft.com/office/powerpoint/2010/main" val="17756806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3404" y="252249"/>
            <a:ext cx="10058400" cy="1232863"/>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MULTISYSTEMIC THERAPY</a:t>
            </a:r>
          </a:p>
        </p:txBody>
      </p:sp>
      <p:sp>
        <p:nvSpPr>
          <p:cNvPr id="4" name="CuadroTexto 3"/>
          <p:cNvSpPr txBox="1"/>
          <p:nvPr/>
        </p:nvSpPr>
        <p:spPr>
          <a:xfrm>
            <a:off x="9732580" y="6396335"/>
            <a:ext cx="245942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(www.mstuk.org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endParaRPr>
          </a:p>
        </p:txBody>
      </p:sp>
      <p:sp>
        <p:nvSpPr>
          <p:cNvPr id="5" name="Marcador de contenido 4"/>
          <p:cNvSpPr>
            <a:spLocks noGrp="1"/>
          </p:cNvSpPr>
          <p:nvPr>
            <p:ph idx="1"/>
          </p:nvPr>
        </p:nvSpPr>
        <p:spPr>
          <a:xfrm>
            <a:off x="1223404" y="1929043"/>
            <a:ext cx="9481073" cy="4023360"/>
          </a:xfrm>
        </p:spPr>
        <p:txBody>
          <a:bodyPr>
            <a:normAutofit fontScale="70000" lnSpcReduction="20000"/>
          </a:bodyPr>
          <a:lstStyle/>
          <a:p>
            <a:endParaRPr lang="en-US" sz="6000" dirty="0">
              <a:latin typeface="Times New Roman" panose="02020603050405020304" pitchFamily="18" charset="0"/>
              <a:cs typeface="Times New Roman" panose="02020603050405020304" pitchFamily="18" charset="0"/>
            </a:endParaRPr>
          </a:p>
          <a:p>
            <a:r>
              <a:rPr lang="en-US" sz="6000" dirty="0">
                <a:latin typeface="Times New Roman" panose="02020603050405020304" pitchFamily="18" charset="0"/>
                <a:cs typeface="Times New Roman" panose="02020603050405020304" pitchFamily="18" charset="0"/>
              </a:rPr>
              <a:t>Principle 5: Targeting sequences</a:t>
            </a:r>
          </a:p>
          <a:p>
            <a:r>
              <a:rPr lang="en-US" sz="6000" dirty="0">
                <a:latin typeface="Times New Roman" panose="02020603050405020304" pitchFamily="18" charset="0"/>
                <a:cs typeface="Times New Roman" panose="02020603050405020304" pitchFamily="18" charset="0"/>
              </a:rPr>
              <a:t>Principle 6: Developmentally appropriate</a:t>
            </a:r>
          </a:p>
          <a:p>
            <a:r>
              <a:rPr lang="en-US" sz="6000" dirty="0">
                <a:latin typeface="Times New Roman" panose="02020603050405020304" pitchFamily="18" charset="0"/>
                <a:cs typeface="Times New Roman" panose="02020603050405020304" pitchFamily="18" charset="0"/>
              </a:rPr>
              <a:t>Principle 7: Continuous effort</a:t>
            </a:r>
          </a:p>
          <a:p>
            <a:r>
              <a:rPr lang="en-US" sz="6000" dirty="0">
                <a:latin typeface="Times New Roman" panose="02020603050405020304" pitchFamily="18" charset="0"/>
                <a:cs typeface="Times New Roman" panose="02020603050405020304" pitchFamily="18" charset="0"/>
              </a:rPr>
              <a:t>Principle 8: Evaluation and accountability</a:t>
            </a:r>
          </a:p>
          <a:p>
            <a:r>
              <a:rPr lang="en-US" sz="6000" dirty="0">
                <a:latin typeface="Times New Roman" panose="02020603050405020304" pitchFamily="18" charset="0"/>
                <a:cs typeface="Times New Roman" panose="02020603050405020304" pitchFamily="18" charset="0"/>
              </a:rPr>
              <a:t>Principle 9: Generalization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8503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79" y="391886"/>
            <a:ext cx="10058400" cy="1051560"/>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STUDY</a:t>
            </a:r>
          </a:p>
        </p:txBody>
      </p:sp>
      <p:sp>
        <p:nvSpPr>
          <p:cNvPr id="3" name="Marcador de contenido 2"/>
          <p:cNvSpPr>
            <a:spLocks noGrp="1"/>
          </p:cNvSpPr>
          <p:nvPr>
            <p:ph idx="1"/>
          </p:nvPr>
        </p:nvSpPr>
        <p:spPr>
          <a:xfrm>
            <a:off x="705394" y="1737359"/>
            <a:ext cx="10842171" cy="4794069"/>
          </a:xfrm>
        </p:spPr>
        <p:txBody>
          <a:bodyPr>
            <a:noAutofit/>
          </a:bodyPr>
          <a:lstStyle/>
          <a:p>
            <a:pPr algn="just"/>
            <a:r>
              <a:rPr lang="en-US" sz="2800" dirty="0">
                <a:latin typeface="Times New Roman" panose="02020603050405020304" pitchFamily="18" charset="0"/>
                <a:cs typeface="Times New Roman" panose="02020603050405020304" pitchFamily="18" charset="0"/>
              </a:rPr>
              <a:t>Michael was referred to MST by the Youth Offending Team (YOT) when he was 15 years old. At this time he subject to a Referral Order for stabbing a young woman and there were concerns about his antisocial behavior in the community (loitering and unruly behavior) which was placing his family’s housing tenancy at risk. There were also concerns regarding aggression at home and at school. Michael’s parents reported that he was having regular physical fights with his 17 year old brother (who was also known to the YOT). There had also been a number of aggressive incidents at school ranging from throwing furniture to assaulting students and members of staff between November 2012 and April 2013, which had resulted in three school exclusions. At the start of the work with MST, Michael was not in any form of education. </a:t>
            </a:r>
          </a:p>
        </p:txBody>
      </p:sp>
    </p:spTree>
    <p:extLst>
      <p:ext uri="{BB962C8B-B14F-4D97-AF65-F5344CB8AC3E}">
        <p14:creationId xmlns:p14="http://schemas.microsoft.com/office/powerpoint/2010/main" val="173125709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15927</Words>
  <Application>Microsoft Office PowerPoint</Application>
  <PresentationFormat>Widescreen</PresentationFormat>
  <Paragraphs>1151</Paragraphs>
  <Slides>108</Slides>
  <Notes>107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108</vt:i4>
      </vt:variant>
    </vt:vector>
  </HeadingPairs>
  <TitlesOfParts>
    <vt:vector size="116" baseType="lpstr">
      <vt:lpstr>Arial</vt:lpstr>
      <vt:lpstr>Arial Narrow</vt:lpstr>
      <vt:lpstr>Calibri</vt:lpstr>
      <vt:lpstr>Calibri Light</vt:lpstr>
      <vt:lpstr>Courier New</vt:lpstr>
      <vt:lpstr>Times New Roman</vt:lpstr>
      <vt:lpstr>Wingdings</vt:lpstr>
      <vt:lpstr>Retrospect</vt:lpstr>
      <vt:lpstr>Adolescent Drug Treatment</vt:lpstr>
      <vt:lpstr>ADOLESCENT DRUG TREATMENT INTERVENTION </vt:lpstr>
      <vt:lpstr>ADOLESCENT DRUG TREATMENT INTERVENTION</vt:lpstr>
      <vt:lpstr>PowerPoint Presentation</vt:lpstr>
      <vt:lpstr>ADOLESCENT DRUG TREATMENT INTERVENTION</vt:lpstr>
      <vt:lpstr>PRINCIPLES OF ADOLESCENTS AOD TREATMENT</vt:lpstr>
      <vt:lpstr>PRINCIPLES OF ADOLESCENTS AOD TREATMENT</vt:lpstr>
      <vt:lpstr>PRINCIPLES OF ADOLESCENTS AOD TREATMENT</vt:lpstr>
      <vt:lpstr>PRINCIPLES OF ADOLESCENTS AOD TREATMENT</vt:lpstr>
      <vt:lpstr>PRINCIPLES OF ADOLESCENTS AOD TREATMENT</vt:lpstr>
      <vt:lpstr>PRINCIPLES OF ADOLESCENTS AOD TREATMENT</vt:lpstr>
      <vt:lpstr>FACTORS FOR CONSIDERATION</vt:lpstr>
      <vt:lpstr>FACTORS FOR CONSIDERATION</vt:lpstr>
      <vt:lpstr>FACTORS FOR CONSIDERATION</vt:lpstr>
      <vt:lpstr>FACTORS FOR CONSIDERATION</vt:lpstr>
      <vt:lpstr>FACTORS FOR CONSIDERATION</vt:lpstr>
      <vt:lpstr>FACTORS FOR CONSIDERATION</vt:lpstr>
      <vt:lpstr>ADOLESCENT AND TREATMENT</vt:lpstr>
      <vt:lpstr>ADOLESCENT AND TREATMENT</vt:lpstr>
      <vt:lpstr>ADOLESCENT AND TREATMENT</vt:lpstr>
      <vt:lpstr>ADOLESCENT AND TREATMENT</vt:lpstr>
      <vt:lpstr>ADOLESCENT AND TREATMENT</vt:lpstr>
      <vt:lpstr>COMPONENTS OF COMPREHENSIVE DRUG ABUSE TREATMENT</vt:lpstr>
      <vt:lpstr>LEGAL AND ETHICAL CONCERNS</vt:lpstr>
      <vt:lpstr>AREAS OF TRAINING NEEDS TO DEVELOP TREATMENT PROFESSIONALS.</vt:lpstr>
      <vt:lpstr>AREAS OF TRAINING NEEDS TO DEVELOP TREATMENT PROFESSIONALS.</vt:lpstr>
      <vt:lpstr>INTERVENTIONS</vt:lpstr>
      <vt:lpstr>STAGES OF CHANGE</vt:lpstr>
      <vt:lpstr>PowerPoint Presentation</vt:lpstr>
      <vt:lpstr>CASE STUDY</vt:lpstr>
      <vt:lpstr>CASE STUDY</vt:lpstr>
      <vt:lpstr>CASE STUDY</vt:lpstr>
      <vt:lpstr>CASE STUDY</vt:lpstr>
      <vt:lpstr>STAGES OF CHANGE</vt:lpstr>
      <vt:lpstr>LIMITATIONS OF THE STAGES OF CHANGE</vt:lpstr>
      <vt:lpstr>MOTIVATIONAL INTERVIEWING</vt:lpstr>
      <vt:lpstr>KEY ELEMENTS OF MOTIVATIONAL INTERVIEWING</vt:lpstr>
      <vt:lpstr>GOALS OF THE THERAPIST IN MOTIVATIONAL INTERVIEWING</vt:lpstr>
      <vt:lpstr>MOTIVATIONAL"INTERVIEWING"SKILLS"</vt:lpstr>
      <vt:lpstr>CHANGE TALK </vt:lpstr>
      <vt:lpstr>BENEFITS OF MOTIVATIONAL INTERVIEWING</vt:lpstr>
      <vt:lpstr>BENEFITS OF MOTIVATIONAL INTERVIEWING</vt:lpstr>
      <vt:lpstr>PowerPoint Presentation</vt:lpstr>
      <vt:lpstr>COGNITIVE BEHAVIORAL THERAPY (CBT)</vt:lpstr>
      <vt:lpstr>COGNITIVE BEHAVIORAL THERAPY (CBT)</vt:lpstr>
      <vt:lpstr>COGNITIVE BEHAVIORAL THERAPY (CBT)</vt:lpstr>
      <vt:lpstr>CBT TECHNIQUES</vt:lpstr>
      <vt:lpstr>ROLE OF THE CLINICIAN IN CBT</vt:lpstr>
      <vt:lpstr>ROLE OF THE CLINICIAN IN CBT</vt:lpstr>
      <vt:lpstr>ROLE OF THE CLINICIAN IN CBT</vt:lpstr>
      <vt:lpstr>DEVELOPMENT OF NEW STRATEGIES</vt:lpstr>
      <vt:lpstr>Example</vt:lpstr>
      <vt:lpstr>Let’s Practice! </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TRAUMA FOCUSED COGNITIVE BEHAVIORAL THERAPY</vt:lpstr>
      <vt:lpstr>OTHER INTERVENTIONS</vt:lpstr>
      <vt:lpstr>BEHAVIORAL THERAPY</vt:lpstr>
      <vt:lpstr>ADOLESCENT COMMUNITY REINFORCEMENT APPROACH (A-CRA)</vt:lpstr>
      <vt:lpstr>MOTIVATIONAL ENHANCEMENT THERAPY</vt:lpstr>
      <vt:lpstr>CONTINGENCY MANAGMENT</vt:lpstr>
      <vt:lpstr>THE FAMILY</vt:lpstr>
      <vt:lpstr>GENERAL IMPACT OF AOD USE ON FAMILY</vt:lpstr>
      <vt:lpstr>GENERAL IMPACT OF AOD USE ON FAMILY</vt:lpstr>
      <vt:lpstr>ROLE OF THE FAMILY</vt:lpstr>
      <vt:lpstr>ROLE OF THE FAMILY</vt:lpstr>
      <vt:lpstr>LEVELS OF FAMILY ENGAGEMENT AND CLINICIAN COMPETENCIES</vt:lpstr>
      <vt:lpstr>SUCCESSFUL ENGAGEMENT OF FAMILY MEMBERS</vt:lpstr>
      <vt:lpstr>TIPS FOR SUCCESSFUL ENGAGEMENT OF FAMILY MEMBERS</vt:lpstr>
      <vt:lpstr>GENOGRAM IN FAMILY THERAPY</vt:lpstr>
      <vt:lpstr>HOW TO CREATE A GENOGRAM</vt:lpstr>
      <vt:lpstr>HOW TO CREATE A GENOGRAM</vt:lpstr>
      <vt:lpstr>HOW TO CREATE A GENOGRAM</vt:lpstr>
      <vt:lpstr>HOW TO CREATE A GENOGRAM</vt:lpstr>
      <vt:lpstr>HOW TO CREATE A GENOGRAM</vt:lpstr>
      <vt:lpstr>HOW TO CREATE A GENOGRAM</vt:lpstr>
      <vt:lpstr>HOW TO CREATE A GENOGRAM</vt:lpstr>
      <vt:lpstr>PowerPoint Presentation</vt:lpstr>
      <vt:lpstr>PowerPoint Presentation</vt:lpstr>
      <vt:lpstr>Exercise: FAMILY GENOGRAM</vt:lpstr>
      <vt:lpstr>FAMILY INTERVENTIONS</vt:lpstr>
      <vt:lpstr>MULTISYSTEMIC THERAPY</vt:lpstr>
      <vt:lpstr>MULTISYSTEMIC THERAPY</vt:lpstr>
      <vt:lpstr>PowerPoint Presentation</vt:lpstr>
      <vt:lpstr>PowerPoint Presentation</vt:lpstr>
      <vt:lpstr>MULTISYSTEMIC THERAPY</vt:lpstr>
      <vt:lpstr>MULTISYSTEMIC THERAPY</vt:lpstr>
      <vt:lpstr>CASE STUDY</vt:lpstr>
      <vt:lpstr>OTHER INTERVENTIONS</vt:lpstr>
      <vt:lpstr>STRUCTURAL/STRATEGIC FAMILY THERAPY</vt:lpstr>
      <vt:lpstr>COGNITIVE BEHAVIORAL FAMILY   THERAPY </vt:lpstr>
      <vt:lpstr>SOLUTION-FOCUSED THERAPY </vt:lpstr>
      <vt:lpstr>MULTIDIMENSIONAL FAMILY THERAPY </vt:lpstr>
      <vt:lpstr>BRIEF STRATEGIC FAMILY THERAPY  </vt:lpstr>
      <vt:lpstr>FAMILY BEHAVIOR THERAPY </vt:lpstr>
      <vt:lpstr>FUNCTIONAL FAMILY THERAPY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Drug Treatment</dc:title>
  <dc:creator>Ana Sierra</dc:creator>
  <cp:lastModifiedBy>Ana Sierra</cp:lastModifiedBy>
  <cp:revision>1</cp:revision>
  <dcterms:created xsi:type="dcterms:W3CDTF">2020-03-06T22:33:39Z</dcterms:created>
  <dcterms:modified xsi:type="dcterms:W3CDTF">2020-03-10T00:42:59Z</dcterms:modified>
</cp:coreProperties>
</file>