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2"/>
  </p:sldMasterIdLst>
  <p:notesMasterIdLst>
    <p:notesMasterId r:id="rId32"/>
  </p:notesMasterIdLst>
  <p:sldIdLst>
    <p:sldId id="256" r:id="rId3"/>
    <p:sldId id="299" r:id="rId4"/>
    <p:sldId id="259" r:id="rId5"/>
    <p:sldId id="276" r:id="rId6"/>
    <p:sldId id="262" r:id="rId7"/>
    <p:sldId id="277" r:id="rId8"/>
    <p:sldId id="278" r:id="rId9"/>
    <p:sldId id="295" r:id="rId10"/>
    <p:sldId id="279" r:id="rId11"/>
    <p:sldId id="280" r:id="rId12"/>
    <p:sldId id="297" r:id="rId13"/>
    <p:sldId id="285" r:id="rId14"/>
    <p:sldId id="284" r:id="rId15"/>
    <p:sldId id="300" r:id="rId16"/>
    <p:sldId id="281" r:id="rId17"/>
    <p:sldId id="298" r:id="rId18"/>
    <p:sldId id="287" r:id="rId19"/>
    <p:sldId id="291" r:id="rId20"/>
    <p:sldId id="290" r:id="rId21"/>
    <p:sldId id="292" r:id="rId22"/>
    <p:sldId id="294" r:id="rId23"/>
    <p:sldId id="288" r:id="rId24"/>
    <p:sldId id="283" r:id="rId25"/>
    <p:sldId id="286" r:id="rId26"/>
    <p:sldId id="289" r:id="rId27"/>
    <p:sldId id="301" r:id="rId28"/>
    <p:sldId id="303" r:id="rId29"/>
    <p:sldId id="302" r:id="rId30"/>
    <p:sldId id="304" r:id="rId3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initials="N." lastIdx="1" clrIdx="0">
    <p:extLst>
      <p:ext uri="{19B8F6BF-5375-455C-9EA6-DF929625EA0E}">
        <p15:presenceInfo xmlns:p15="http://schemas.microsoft.com/office/powerpoint/2012/main" userId="Nic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D4FF"/>
    <a:srgbClr val="69D8FF"/>
    <a:srgbClr val="3333FF"/>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4660" autoAdjust="0"/>
  </p:normalViewPr>
  <p:slideViewPr>
    <p:cSldViewPr>
      <p:cViewPr varScale="1">
        <p:scale>
          <a:sx n="72" d="100"/>
          <a:sy n="72" d="100"/>
        </p:scale>
        <p:origin x="142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2355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2355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355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4131D5E5-52C7-4302-A28E-A1A483A54876}" type="slidenum">
              <a:rPr lang="en-US"/>
              <a:pPr/>
              <a:t>‹Nº›</a:t>
            </a:fld>
            <a:endParaRPr lang="en-US"/>
          </a:p>
        </p:txBody>
      </p:sp>
    </p:spTree>
    <p:extLst>
      <p:ext uri="{BB962C8B-B14F-4D97-AF65-F5344CB8AC3E}">
        <p14:creationId xmlns:p14="http://schemas.microsoft.com/office/powerpoint/2010/main" val="28306377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12BE08-25BE-4361-B8EB-21E03EFE0F50}" type="slidenum">
              <a:rPr lang="en-US"/>
              <a:pPr/>
              <a:t>1</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s-ES" noProof="0"/>
              <a:t>Haga clic para modificar el estilo de título del patrón</a:t>
            </a:r>
            <a:endParaRPr lang="en-US" noProof="0"/>
          </a:p>
        </p:txBody>
      </p:sp>
      <p:sp>
        <p:nvSpPr>
          <p:cNvPr id="1638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es-ES" noProof="0"/>
              <a:t>Haga clic para modificar el estilo de subtítulo del patrón</a:t>
            </a:r>
            <a:endParaRPr lang="en-US" noProof="0"/>
          </a:p>
        </p:txBody>
      </p:sp>
      <p:sp>
        <p:nvSpPr>
          <p:cNvPr id="16388" name="Rectangle 4"/>
          <p:cNvSpPr>
            <a:spLocks noGrp="1" noChangeArrowheads="1"/>
          </p:cNvSpPr>
          <p:nvPr>
            <p:ph type="dt" sz="half" idx="2"/>
          </p:nvPr>
        </p:nvSpPr>
        <p:spPr/>
        <p:txBody>
          <a:bodyPr/>
          <a:lstStyle>
            <a:lvl1pPr>
              <a:defRPr/>
            </a:lvl1pPr>
          </a:lstStyle>
          <a:p>
            <a:endParaRPr lang="en-US"/>
          </a:p>
        </p:txBody>
      </p:sp>
      <p:sp>
        <p:nvSpPr>
          <p:cNvPr id="16389" name="Rectangle 5"/>
          <p:cNvSpPr>
            <a:spLocks noGrp="1" noChangeArrowheads="1"/>
          </p:cNvSpPr>
          <p:nvPr>
            <p:ph type="ftr" sz="quarter" idx="3"/>
          </p:nvPr>
        </p:nvSpPr>
        <p:spPr/>
        <p:txBody>
          <a:bodyPr/>
          <a:lstStyle>
            <a:lvl1pPr>
              <a:defRPr/>
            </a:lvl1pPr>
          </a:lstStyle>
          <a:p>
            <a:endParaRPr lang="en-US"/>
          </a:p>
        </p:txBody>
      </p:sp>
      <p:sp>
        <p:nvSpPr>
          <p:cNvPr id="16390" name="Rectangle 6"/>
          <p:cNvSpPr>
            <a:spLocks noGrp="1" noChangeArrowheads="1"/>
          </p:cNvSpPr>
          <p:nvPr>
            <p:ph type="sldNum" sz="quarter" idx="4"/>
          </p:nvPr>
        </p:nvSpPr>
        <p:spPr/>
        <p:txBody>
          <a:bodyPr/>
          <a:lstStyle>
            <a:lvl1pPr>
              <a:defRPr/>
            </a:lvl1pPr>
          </a:lstStyle>
          <a:p>
            <a:fld id="{44E2F9D6-86E8-4DCA-A9FB-72E7C69BBC2E}" type="slidenum">
              <a:rPr lang="en-US"/>
              <a:pPr/>
              <a:t>‹Nº›</a:t>
            </a:fld>
            <a:endParaRPr lang="en-US"/>
          </a:p>
        </p:txBody>
      </p:sp>
      <p:sp>
        <p:nvSpPr>
          <p:cNvPr id="16392" name="Rectangle 8" descr="Gold bar"/>
          <p:cNvSpPr>
            <a:spLocks noChangeArrowheads="1"/>
          </p:cNvSpPr>
          <p:nvPr/>
        </p:nvSpPr>
        <p:spPr bwMode="auto">
          <a:xfrm>
            <a:off x="228600" y="2889250"/>
            <a:ext cx="2870200" cy="2016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Rectangle 9" descr="Orange bar"/>
          <p:cNvSpPr>
            <a:spLocks noChangeArrowheads="1"/>
          </p:cNvSpPr>
          <p:nvPr/>
        </p:nvSpPr>
        <p:spPr bwMode="auto">
          <a:xfrm>
            <a:off x="3098800" y="2889250"/>
            <a:ext cx="2870200" cy="2016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Rectangle 10" descr="Slate bar"/>
          <p:cNvSpPr>
            <a:spLocks noChangeArrowheads="1"/>
          </p:cNvSpPr>
          <p:nvPr/>
        </p:nvSpPr>
        <p:spPr bwMode="auto">
          <a:xfrm>
            <a:off x="5969000" y="2889250"/>
            <a:ext cx="2870200" cy="2016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517DF2-C411-4EF1-9B07-30E5CAAAF344}" type="slidenum">
              <a:rPr lang="en-US"/>
              <a:pPr/>
              <a:t>‹Nº›</a:t>
            </a:fld>
            <a:endParaRPr lang="en-US"/>
          </a:p>
        </p:txBody>
      </p:sp>
    </p:spTree>
    <p:extLst>
      <p:ext uri="{BB962C8B-B14F-4D97-AF65-F5344CB8AC3E}">
        <p14:creationId xmlns:p14="http://schemas.microsoft.com/office/powerpoint/2010/main" val="2645034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29123DC-144B-4716-BBD2-6B2AC30714D1}" type="slidenum">
              <a:rPr lang="en-US"/>
              <a:pPr/>
              <a:t>‹Nº›</a:t>
            </a:fld>
            <a:endParaRPr lang="en-US"/>
          </a:p>
        </p:txBody>
      </p:sp>
    </p:spTree>
    <p:extLst>
      <p:ext uri="{BB962C8B-B14F-4D97-AF65-F5344CB8AC3E}">
        <p14:creationId xmlns:p14="http://schemas.microsoft.com/office/powerpoint/2010/main" val="355137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s-ES"/>
              <a:t>Haga clic para modificar el estilo de título del patrón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Date Placeholder 5"/>
          <p:cNvSpPr>
            <a:spLocks noGrp="1"/>
          </p:cNvSpPr>
          <p:nvPr>
            <p:ph type="dt" sz="half" idx="10"/>
          </p:nvPr>
        </p:nvSpPr>
        <p:spPr>
          <a:xfrm>
            <a:off x="457200" y="6248400"/>
            <a:ext cx="21336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69F6A461-E18F-4E94-8934-85B16B7CE178}" type="slidenum">
              <a:rPr lang="en-US"/>
              <a:pPr/>
              <a:t>‹Nº›</a:t>
            </a:fld>
            <a:endParaRPr lang="en-US"/>
          </a:p>
        </p:txBody>
      </p:sp>
    </p:spTree>
    <p:extLst>
      <p:ext uri="{BB962C8B-B14F-4D97-AF65-F5344CB8AC3E}">
        <p14:creationId xmlns:p14="http://schemas.microsoft.com/office/powerpoint/2010/main" val="4011357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s-ES"/>
              <a:t>Haga clic para modificar el estilo de título del patrón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lipArt Placeholder 3"/>
          <p:cNvSpPr>
            <a:spLocks noGrp="1"/>
          </p:cNvSpPr>
          <p:nvPr>
            <p:ph type="clipArt" sz="half" idx="2"/>
          </p:nvPr>
        </p:nvSpPr>
        <p:spPr>
          <a:xfrm>
            <a:off x="4648200" y="1600200"/>
            <a:ext cx="4038600" cy="4530725"/>
          </a:xfrm>
        </p:spPr>
        <p:txBody>
          <a:bodyPr/>
          <a:lstStyle/>
          <a:p>
            <a:r>
              <a:rPr lang="es-ES"/>
              <a:t>Haga clic en el icono para agregar una imagen en línea</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031ED88A-3027-4FB0-9789-7A212961D0EB}" type="slidenum">
              <a:rPr lang="en-US"/>
              <a:pPr/>
              <a:t>‹Nº›</a:t>
            </a:fld>
            <a:endParaRPr lang="en-US"/>
          </a:p>
        </p:txBody>
      </p:sp>
    </p:spTree>
    <p:extLst>
      <p:ext uri="{BB962C8B-B14F-4D97-AF65-F5344CB8AC3E}">
        <p14:creationId xmlns:p14="http://schemas.microsoft.com/office/powerpoint/2010/main" val="384543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C53770-B093-41E4-9067-D0CCA085ACB1}" type="slidenum">
              <a:rPr lang="en-US"/>
              <a:pPr/>
              <a:t>‹Nº›</a:t>
            </a:fld>
            <a:endParaRPr lang="en-US"/>
          </a:p>
        </p:txBody>
      </p:sp>
    </p:spTree>
    <p:extLst>
      <p:ext uri="{BB962C8B-B14F-4D97-AF65-F5344CB8AC3E}">
        <p14:creationId xmlns:p14="http://schemas.microsoft.com/office/powerpoint/2010/main" val="210151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9A84B6-0B3F-40D1-92AA-19B8BEC7BA46}" type="slidenum">
              <a:rPr lang="en-US"/>
              <a:pPr/>
              <a:t>‹Nº›</a:t>
            </a:fld>
            <a:endParaRPr lang="en-US"/>
          </a:p>
        </p:txBody>
      </p:sp>
    </p:spTree>
    <p:extLst>
      <p:ext uri="{BB962C8B-B14F-4D97-AF65-F5344CB8AC3E}">
        <p14:creationId xmlns:p14="http://schemas.microsoft.com/office/powerpoint/2010/main" val="3439436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1420BB8-967E-4300-899D-2763DCE5043B}" type="slidenum">
              <a:rPr lang="en-US"/>
              <a:pPr/>
              <a:t>‹Nº›</a:t>
            </a:fld>
            <a:endParaRPr lang="en-US"/>
          </a:p>
        </p:txBody>
      </p:sp>
    </p:spTree>
    <p:extLst>
      <p:ext uri="{BB962C8B-B14F-4D97-AF65-F5344CB8AC3E}">
        <p14:creationId xmlns:p14="http://schemas.microsoft.com/office/powerpoint/2010/main" val="264446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7F178C-E0E7-486A-B9EC-20CB4B05272D}" type="slidenum">
              <a:rPr lang="en-US"/>
              <a:pPr/>
              <a:t>‹Nº›</a:t>
            </a:fld>
            <a:endParaRPr lang="en-US"/>
          </a:p>
        </p:txBody>
      </p:sp>
    </p:spTree>
    <p:extLst>
      <p:ext uri="{BB962C8B-B14F-4D97-AF65-F5344CB8AC3E}">
        <p14:creationId xmlns:p14="http://schemas.microsoft.com/office/powerpoint/2010/main" val="21836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3B80A59-594B-4B16-8A59-CD9EAD978237}" type="slidenum">
              <a:rPr lang="en-US"/>
              <a:pPr/>
              <a:t>‹Nº›</a:t>
            </a:fld>
            <a:endParaRPr lang="en-US"/>
          </a:p>
        </p:txBody>
      </p:sp>
    </p:spTree>
    <p:extLst>
      <p:ext uri="{BB962C8B-B14F-4D97-AF65-F5344CB8AC3E}">
        <p14:creationId xmlns:p14="http://schemas.microsoft.com/office/powerpoint/2010/main" val="114312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2AE358D-5D1A-4B89-94C3-32AFA17CF49A}" type="slidenum">
              <a:rPr lang="en-US"/>
              <a:pPr/>
              <a:t>‹Nº›</a:t>
            </a:fld>
            <a:endParaRPr lang="en-US"/>
          </a:p>
        </p:txBody>
      </p:sp>
    </p:spTree>
    <p:extLst>
      <p:ext uri="{BB962C8B-B14F-4D97-AF65-F5344CB8AC3E}">
        <p14:creationId xmlns:p14="http://schemas.microsoft.com/office/powerpoint/2010/main" val="3165647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81CE8DB-3FE2-4E40-8633-43D74511FAA9}" type="slidenum">
              <a:rPr lang="en-US"/>
              <a:pPr/>
              <a:t>‹Nº›</a:t>
            </a:fld>
            <a:endParaRPr lang="en-US"/>
          </a:p>
        </p:txBody>
      </p:sp>
    </p:spTree>
    <p:extLst>
      <p:ext uri="{BB962C8B-B14F-4D97-AF65-F5344CB8AC3E}">
        <p14:creationId xmlns:p14="http://schemas.microsoft.com/office/powerpoint/2010/main" val="3560302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130CFA0-4855-4B64-845D-938330EB2EA6}" type="slidenum">
              <a:rPr lang="en-US"/>
              <a:pPr/>
              <a:t>‹Nº›</a:t>
            </a:fld>
            <a:endParaRPr lang="en-US"/>
          </a:p>
        </p:txBody>
      </p:sp>
    </p:spTree>
    <p:extLst>
      <p:ext uri="{BB962C8B-B14F-4D97-AF65-F5344CB8AC3E}">
        <p14:creationId xmlns:p14="http://schemas.microsoft.com/office/powerpoint/2010/main" val="337659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Haga clic para modificar el estilo de título del patrón</a:t>
            </a:r>
          </a:p>
        </p:txBody>
      </p:sp>
      <p:sp>
        <p:nvSpPr>
          <p:cNvPr id="15363"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15364"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1536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5366"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6F26A452-B431-41D1-847A-70A15FB65F54}" type="slidenum">
              <a:rPr lang="en-US"/>
              <a:pPr/>
              <a:t>‹Nº›</a:t>
            </a:fld>
            <a:endParaRPr lang="en-US"/>
          </a:p>
        </p:txBody>
      </p:sp>
      <p:sp>
        <p:nvSpPr>
          <p:cNvPr id="15367" name="Rectangle 7" descr="Gold bar"/>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5368"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Rectangle 9" descr="Orange bar"/>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5370" name="Rectangle 10" descr="Slate bar"/>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issup.net/national-chapters/issup-argentina" TargetMode="External"/><Relationship Id="rId5" Type="http://schemas.openxmlformats.org/officeDocument/2006/relationships/hyperlink" Target="http://www.issup.net/"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s://www.issup.net/national-chapters/issup-argentina" TargetMode="External"/><Relationship Id="rId5" Type="http://schemas.openxmlformats.org/officeDocument/2006/relationships/hyperlink" Target="http://www.issup.net/" TargetMode="Externa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060907B-3474-49AF-BCA7-44B2C42FA7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3888" y="5904507"/>
            <a:ext cx="1466850" cy="809625"/>
          </a:xfrm>
          <a:prstGeom prst="rect">
            <a:avLst/>
          </a:prstGeom>
        </p:spPr>
      </p:pic>
      <p:pic>
        <p:nvPicPr>
          <p:cNvPr id="7" name="Imagen 6">
            <a:extLst>
              <a:ext uri="{FF2B5EF4-FFF2-40B4-BE49-F238E27FC236}">
                <a16:creationId xmlns:a16="http://schemas.microsoft.com/office/drawing/2014/main" id="{95F4F8E1-B658-4583-8C82-D2998A05889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1049" y="79598"/>
            <a:ext cx="5157886" cy="2445549"/>
          </a:xfrm>
          <a:prstGeom prst="rect">
            <a:avLst/>
          </a:prstGeom>
        </p:spPr>
      </p:pic>
      <p:sp>
        <p:nvSpPr>
          <p:cNvPr id="8" name="Rectángulo 7">
            <a:extLst>
              <a:ext uri="{FF2B5EF4-FFF2-40B4-BE49-F238E27FC236}">
                <a16:creationId xmlns:a16="http://schemas.microsoft.com/office/drawing/2014/main" id="{F2DF0875-8386-4AAF-9B26-724317CC725F}"/>
              </a:ext>
            </a:extLst>
          </p:cNvPr>
          <p:cNvSpPr/>
          <p:nvPr/>
        </p:nvSpPr>
        <p:spPr>
          <a:xfrm>
            <a:off x="467544" y="3334340"/>
            <a:ext cx="8064896" cy="3046988"/>
          </a:xfrm>
          <a:prstGeom prst="rect">
            <a:avLst/>
          </a:prstGeom>
        </p:spPr>
        <p:txBody>
          <a:bodyPr wrap="square">
            <a:spAutoFit/>
          </a:bodyPr>
          <a:lstStyle/>
          <a:p>
            <a:pPr marL="0" indent="0" algn="ctr">
              <a:buNone/>
            </a:pPr>
            <a:r>
              <a:rPr lang="es-AR" sz="2400" b="1" dirty="0">
                <a:solidFill>
                  <a:schemeClr val="tx2"/>
                </a:solidFill>
                <a:latin typeface="Calibri Light" panose="020F0302020204030204" pitchFamily="34" charset="0"/>
                <a:cs typeface="Calibri Light" panose="020F0302020204030204" pitchFamily="34" charset="0"/>
              </a:rPr>
              <a:t>Webinar: </a:t>
            </a:r>
          </a:p>
          <a:p>
            <a:pPr marL="0" indent="0" algn="ctr">
              <a:buNone/>
            </a:pPr>
            <a:r>
              <a:rPr lang="es-AR" sz="24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ctr"/>
            <a:r>
              <a:rPr lang="es-AR" sz="2400" b="1" dirty="0">
                <a:solidFill>
                  <a:schemeClr val="tx2"/>
                </a:solidFill>
                <a:latin typeface="Calibri Light" panose="020F0302020204030204" pitchFamily="34" charset="0"/>
                <a:cs typeface="Calibri Light" panose="020F0302020204030204" pitchFamily="34" charset="0"/>
              </a:rPr>
              <a:t>Prevención participativa en consumos problemáticos</a:t>
            </a:r>
          </a:p>
          <a:p>
            <a:pPr algn="ctr"/>
            <a:r>
              <a:rPr lang="es-AR" sz="2400" b="1" dirty="0">
                <a:solidFill>
                  <a:schemeClr val="tx2"/>
                </a:solidFill>
                <a:latin typeface="Calibri Light" panose="020F0302020204030204" pitchFamily="34" charset="0"/>
                <a:cs typeface="Calibri Light" panose="020F0302020204030204" pitchFamily="34" charset="0"/>
              </a:rPr>
              <a:t>					</a:t>
            </a:r>
          </a:p>
          <a:p>
            <a:pPr algn="ctr"/>
            <a:r>
              <a:rPr lang="es-AR" sz="2400" b="1" i="1" dirty="0">
                <a:solidFill>
                  <a:schemeClr val="tx2"/>
                </a:solidFill>
                <a:latin typeface="Calibri Light" panose="020F0302020204030204" pitchFamily="34" charset="0"/>
                <a:cs typeface="Calibri Light" panose="020F0302020204030204" pitchFamily="34" charset="0"/>
              </a:rPr>
              <a:t>						</a:t>
            </a:r>
          </a:p>
          <a:p>
            <a:pPr marL="0" indent="0" algn="ctr">
              <a:buNone/>
            </a:pPr>
            <a:endParaRPr lang="es-AR" sz="2400" b="1" dirty="0">
              <a:solidFill>
                <a:schemeClr val="tx2"/>
              </a:solidFill>
              <a:latin typeface="Calibri Light" panose="020F0302020204030204" pitchFamily="34" charset="0"/>
              <a:cs typeface="Calibri Light" panose="020F0302020204030204" pitchFamily="34" charset="0"/>
            </a:endParaRPr>
          </a:p>
          <a:p>
            <a:pPr marL="0" indent="0" algn="ctr">
              <a:buNone/>
            </a:pPr>
            <a:endParaRPr lang="es-AR" sz="2400" b="1" dirty="0">
              <a:solidFill>
                <a:schemeClr val="tx2"/>
              </a:solidFill>
              <a:latin typeface="Calibri Light" panose="020F0302020204030204" pitchFamily="34" charset="0"/>
              <a:cs typeface="Calibri Light" panose="020F0302020204030204" pitchFamily="34" charset="0"/>
            </a:endParaRPr>
          </a:p>
        </p:txBody>
      </p:sp>
      <p:sp>
        <p:nvSpPr>
          <p:cNvPr id="2" name="CuadroTexto 1">
            <a:extLst>
              <a:ext uri="{FF2B5EF4-FFF2-40B4-BE49-F238E27FC236}">
                <a16:creationId xmlns:a16="http://schemas.microsoft.com/office/drawing/2014/main" id="{95171EB1-841F-45E2-8787-DBA8B8012B6C}"/>
              </a:ext>
            </a:extLst>
          </p:cNvPr>
          <p:cNvSpPr txBox="1"/>
          <p:nvPr/>
        </p:nvSpPr>
        <p:spPr>
          <a:xfrm>
            <a:off x="6014977" y="5229200"/>
            <a:ext cx="2661479" cy="503984"/>
          </a:xfrm>
          <a:prstGeom prst="rect">
            <a:avLst/>
          </a:prstGeom>
          <a:noFill/>
        </p:spPr>
        <p:txBody>
          <a:bodyPr wrap="square" rtlCol="0">
            <a:spAutoFit/>
          </a:bodyPr>
          <a:lstStyle/>
          <a:p>
            <a:pPr>
              <a:lnSpc>
                <a:spcPts val="1600"/>
              </a:lnSpc>
            </a:pPr>
            <a:r>
              <a:rPr lang="es-AR" sz="2400" b="1" i="1" dirty="0">
                <a:solidFill>
                  <a:schemeClr val="tx2"/>
                </a:solidFill>
                <a:latin typeface="Calibri Light" panose="020F0302020204030204" pitchFamily="34" charset="0"/>
                <a:cs typeface="Calibri Light" panose="020F0302020204030204" pitchFamily="34" charset="0"/>
              </a:rPr>
              <a:t>Nicolás Poliansky</a:t>
            </a:r>
          </a:p>
          <a:p>
            <a:pPr>
              <a:lnSpc>
                <a:spcPts val="1600"/>
              </a:lnSpc>
            </a:pPr>
            <a:endParaRPr lang="es-AR" dirty="0"/>
          </a:p>
        </p:txBody>
      </p:sp>
      <p:sp>
        <p:nvSpPr>
          <p:cNvPr id="3" name="CuadroTexto 2">
            <a:extLst>
              <a:ext uri="{FF2B5EF4-FFF2-40B4-BE49-F238E27FC236}">
                <a16:creationId xmlns:a16="http://schemas.microsoft.com/office/drawing/2014/main" id="{496710F6-55E5-4F9F-83D6-B9779FC838A3}"/>
              </a:ext>
            </a:extLst>
          </p:cNvPr>
          <p:cNvSpPr txBox="1"/>
          <p:nvPr/>
        </p:nvSpPr>
        <p:spPr>
          <a:xfrm>
            <a:off x="1259632" y="2516415"/>
            <a:ext cx="1538858" cy="615553"/>
          </a:xfrm>
          <a:prstGeom prst="rect">
            <a:avLst/>
          </a:prstGeom>
          <a:noFill/>
        </p:spPr>
        <p:txBody>
          <a:bodyPr wrap="square" rtlCol="0">
            <a:spAutoFit/>
          </a:bodyPr>
          <a:lstStyle/>
          <a:p>
            <a:r>
              <a:rPr lang="es-AR" sz="1600" dirty="0">
                <a:hlinkClick r:id="rId5" tooltip="http://www.issup.net"/>
              </a:rPr>
              <a:t>www.issup.net</a:t>
            </a:r>
            <a:r>
              <a:rPr lang="es-AR" dirty="0"/>
              <a:t>  </a:t>
            </a:r>
          </a:p>
        </p:txBody>
      </p:sp>
      <p:sp>
        <p:nvSpPr>
          <p:cNvPr id="6" name="Rectangle 2">
            <a:extLst>
              <a:ext uri="{FF2B5EF4-FFF2-40B4-BE49-F238E27FC236}">
                <a16:creationId xmlns:a16="http://schemas.microsoft.com/office/drawing/2014/main" id="{228AC813-3F74-4C99-89E2-70CD58BC5447}"/>
              </a:ext>
            </a:extLst>
          </p:cNvPr>
          <p:cNvSpPr>
            <a:spLocks noChangeArrowheads="1"/>
          </p:cNvSpPr>
          <p:nvPr/>
        </p:nvSpPr>
        <p:spPr bwMode="auto">
          <a:xfrm>
            <a:off x="2699792" y="2516415"/>
            <a:ext cx="5157886" cy="3385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6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6"/>
              </a:rPr>
              <a:t>https://www.issup.net/national-chapters/issup-argentina</a:t>
            </a:r>
            <a:r>
              <a:rPr kumimoji="0" lang="es-AR" altLang="es-AR" sz="1400" b="0" i="0" u="none" strike="noStrike" cap="none" normalizeH="0" baseline="0" dirty="0">
                <a:ln>
                  <a:noFill/>
                </a:ln>
                <a:solidFill>
                  <a:schemeClr val="tx1"/>
                </a:solidFill>
                <a:effectLst/>
              </a:rPr>
              <a:t> </a:t>
            </a:r>
            <a:endParaRPr kumimoji="0" lang="es-AR" altLang="es-AR" sz="14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229600" cy="4530725"/>
          </a:xfrm>
        </p:spPr>
        <p:txBody>
          <a:bodyPr/>
          <a:lstStyle/>
          <a:p>
            <a:pPr algn="just"/>
            <a:r>
              <a:rPr lang="es-AR" sz="2400" dirty="0"/>
              <a:t>Ministerio de Salud de la Nación. Dirección Nacional de Salud Mental y Adicciones recomienda sostener la continuidad de la atención ambulatoria en salud mental y adicciones durante la pandemia a través de</a:t>
            </a:r>
            <a:r>
              <a:rPr lang="es-AR" sz="2400" b="1" dirty="0"/>
              <a:t> medios virtuales</a:t>
            </a:r>
            <a:r>
              <a:rPr lang="es-AR" sz="2400" dirty="0"/>
              <a:t>. </a:t>
            </a:r>
          </a:p>
          <a:p>
            <a:pPr algn="just"/>
            <a:r>
              <a:rPr lang="es-AR" sz="2400" dirty="0"/>
              <a:t>Nos encontramos en el marco de una </a:t>
            </a:r>
            <a:r>
              <a:rPr lang="es-AR" sz="2400" b="1" dirty="0"/>
              <a:t>emergencia sanitaria</a:t>
            </a:r>
            <a:r>
              <a:rPr lang="es-AR" sz="2400" dirty="0"/>
              <a:t>, producto de una pandemia global, en un escenario sanitario altamente dinámico, y que por lo tanto implica poder encontrar </a:t>
            </a:r>
            <a:r>
              <a:rPr lang="es-AR" sz="2400" b="1" dirty="0"/>
              <a:t>métodos flexibles para sostener actividades</a:t>
            </a:r>
            <a:r>
              <a:rPr lang="es-AR" sz="2400" dirty="0"/>
              <a:t> básicas como la atención en salud/salud mental y adicciones.</a:t>
            </a:r>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Tree>
    <p:extLst>
      <p:ext uri="{BB962C8B-B14F-4D97-AF65-F5344CB8AC3E}">
        <p14:creationId xmlns:p14="http://schemas.microsoft.com/office/powerpoint/2010/main" val="159819550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4"/>
            <a:ext cx="8021132" cy="523100"/>
          </a:xfrm>
        </p:spPr>
        <p:txBody>
          <a:bodyPr/>
          <a:lstStyle/>
          <a:p>
            <a:pPr algn="ctr"/>
            <a:r>
              <a:rPr lang="es-AR" sz="2400" dirty="0"/>
              <a:t>Enfoques para trabajar en prevención </a:t>
            </a:r>
            <a:r>
              <a:rPr lang="es-AR" sz="1400" dirty="0"/>
              <a:t>(Romaní 2008)</a:t>
            </a:r>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Flecha: doblada hacia arriba 2">
            <a:extLst>
              <a:ext uri="{FF2B5EF4-FFF2-40B4-BE49-F238E27FC236}">
                <a16:creationId xmlns:a16="http://schemas.microsoft.com/office/drawing/2014/main" id="{8FAD80E0-5E53-4EB5-8BC8-0AF93F1ADA9D}"/>
              </a:ext>
            </a:extLst>
          </p:cNvPr>
          <p:cNvSpPr/>
          <p:nvPr/>
        </p:nvSpPr>
        <p:spPr bwMode="auto">
          <a:xfrm rot="10800000">
            <a:off x="1431351" y="2255482"/>
            <a:ext cx="2199862" cy="540000"/>
          </a:xfrm>
          <a:prstGeom prst="bentUp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9" name="Flecha: doblada hacia arriba 8">
            <a:extLst>
              <a:ext uri="{FF2B5EF4-FFF2-40B4-BE49-F238E27FC236}">
                <a16:creationId xmlns:a16="http://schemas.microsoft.com/office/drawing/2014/main" id="{6CE89074-73B3-44B8-9EA3-9FA204D0AB15}"/>
              </a:ext>
            </a:extLst>
          </p:cNvPr>
          <p:cNvSpPr/>
          <p:nvPr/>
        </p:nvSpPr>
        <p:spPr bwMode="auto">
          <a:xfrm flipV="1">
            <a:off x="5612498" y="2255482"/>
            <a:ext cx="2199862" cy="540000"/>
          </a:xfrm>
          <a:prstGeom prst="bentUp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8" name="CuadroTexto 7">
            <a:extLst>
              <a:ext uri="{FF2B5EF4-FFF2-40B4-BE49-F238E27FC236}">
                <a16:creationId xmlns:a16="http://schemas.microsoft.com/office/drawing/2014/main" id="{69CB330F-9402-4800-8FE2-6528D3E83FA1}"/>
              </a:ext>
            </a:extLst>
          </p:cNvPr>
          <p:cNvSpPr txBox="1"/>
          <p:nvPr/>
        </p:nvSpPr>
        <p:spPr>
          <a:xfrm>
            <a:off x="561434" y="2776820"/>
            <a:ext cx="3240360" cy="400110"/>
          </a:xfrm>
          <a:prstGeom prst="rect">
            <a:avLst/>
          </a:prstGeom>
          <a:noFill/>
        </p:spPr>
        <p:txBody>
          <a:bodyPr wrap="square" rtlCol="0">
            <a:spAutoFit/>
          </a:bodyPr>
          <a:lstStyle/>
          <a:p>
            <a:r>
              <a:rPr lang="es-AR" dirty="0"/>
              <a:t>Modelo clásico/</a:t>
            </a:r>
            <a:r>
              <a:rPr lang="es-AR" sz="2000" dirty="0"/>
              <a:t>prescriptivo</a:t>
            </a:r>
            <a:endParaRPr lang="es-AR" dirty="0"/>
          </a:p>
        </p:txBody>
      </p:sp>
      <p:sp>
        <p:nvSpPr>
          <p:cNvPr id="10" name="CuadroTexto 9">
            <a:extLst>
              <a:ext uri="{FF2B5EF4-FFF2-40B4-BE49-F238E27FC236}">
                <a16:creationId xmlns:a16="http://schemas.microsoft.com/office/drawing/2014/main" id="{FE24CDFA-69AE-4E78-B315-515612904B1B}"/>
              </a:ext>
            </a:extLst>
          </p:cNvPr>
          <p:cNvSpPr txBox="1"/>
          <p:nvPr/>
        </p:nvSpPr>
        <p:spPr>
          <a:xfrm>
            <a:off x="6444208" y="2806784"/>
            <a:ext cx="3466105" cy="400110"/>
          </a:xfrm>
          <a:prstGeom prst="rect">
            <a:avLst/>
          </a:prstGeom>
          <a:noFill/>
        </p:spPr>
        <p:txBody>
          <a:bodyPr wrap="square" rtlCol="0">
            <a:spAutoFit/>
          </a:bodyPr>
          <a:lstStyle/>
          <a:p>
            <a:r>
              <a:rPr lang="es-AR" sz="2000" dirty="0"/>
              <a:t>Modelo participativo</a:t>
            </a:r>
          </a:p>
        </p:txBody>
      </p:sp>
      <p:sp>
        <p:nvSpPr>
          <p:cNvPr id="11" name="Rectángulo: esquinas redondeadas 10">
            <a:extLst>
              <a:ext uri="{FF2B5EF4-FFF2-40B4-BE49-F238E27FC236}">
                <a16:creationId xmlns:a16="http://schemas.microsoft.com/office/drawing/2014/main" id="{D529F845-A95E-4028-A116-A83D8FDC67DF}"/>
              </a:ext>
            </a:extLst>
          </p:cNvPr>
          <p:cNvSpPr/>
          <p:nvPr/>
        </p:nvSpPr>
        <p:spPr bwMode="auto">
          <a:xfrm>
            <a:off x="457200" y="3202523"/>
            <a:ext cx="4218912" cy="286056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a:ln>
                  <a:noFill/>
                </a:ln>
                <a:solidFill>
                  <a:schemeClr val="tx1"/>
                </a:solidFill>
                <a:effectLst/>
                <a:latin typeface="Arial" charset="0"/>
              </a:rPr>
              <a:t>-Es </a:t>
            </a:r>
            <a:r>
              <a:rPr kumimoji="0" lang="es-AR" sz="1400" b="0" i="0" u="none" strike="noStrike" cap="none" normalizeH="0" baseline="0" dirty="0" err="1">
                <a:ln>
                  <a:noFill/>
                </a:ln>
                <a:solidFill>
                  <a:schemeClr val="tx1"/>
                </a:solidFill>
                <a:effectLst/>
                <a:latin typeface="Arial" charset="0"/>
              </a:rPr>
              <a:t>unidirecional</a:t>
            </a:r>
            <a:r>
              <a:rPr lang="es-AR" sz="1400" dirty="0"/>
              <a:t>,</a:t>
            </a:r>
            <a:r>
              <a:rPr kumimoji="0" lang="es-AR" sz="1400" b="0" i="0" u="none" strike="noStrike" cap="none" normalizeH="0" baseline="0" dirty="0">
                <a:ln>
                  <a:noFill/>
                </a:ln>
                <a:solidFill>
                  <a:schemeClr val="tx1"/>
                </a:solidFill>
                <a:effectLst/>
                <a:latin typeface="Arial" charset="0"/>
              </a:rPr>
              <a:t> va de arriba hacia abajo.</a:t>
            </a:r>
          </a:p>
          <a:p>
            <a:pPr marL="0" marR="0" indent="0" algn="just" defTabSz="914400" rtl="0" eaLnBrk="0" fontAlgn="base" latinLnBrk="0" hangingPunct="0">
              <a:lnSpc>
                <a:spcPct val="100000"/>
              </a:lnSpc>
              <a:spcBef>
                <a:spcPct val="0"/>
              </a:spcBef>
              <a:spcAft>
                <a:spcPct val="0"/>
              </a:spcAft>
              <a:buClrTx/>
              <a:buSzTx/>
              <a:buFontTx/>
              <a:buNone/>
              <a:tabLst/>
            </a:pPr>
            <a:r>
              <a:rPr lang="es-AR" sz="1400" dirty="0"/>
              <a:t>-E</a:t>
            </a:r>
            <a:r>
              <a:rPr kumimoji="0" lang="es-AR" sz="1400" b="0" i="0" u="none" strike="noStrike" cap="none" normalizeH="0" baseline="0" dirty="0">
                <a:ln>
                  <a:noFill/>
                </a:ln>
                <a:solidFill>
                  <a:schemeClr val="tx1"/>
                </a:solidFill>
                <a:effectLst/>
                <a:latin typeface="Arial" charset="0"/>
              </a:rPr>
              <a:t>l saber y el conocimiento queda sólo del lado del profesional y/o experto que prescribe o indica qué y cómo debe hacerse.</a:t>
            </a:r>
            <a:endParaRPr lang="es-AR" dirty="0"/>
          </a:p>
          <a:p>
            <a:pPr marL="0" marR="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a:ln>
                  <a:noFill/>
                </a:ln>
                <a:solidFill>
                  <a:schemeClr val="tx1"/>
                </a:solidFill>
                <a:effectLst/>
                <a:latin typeface="Arial" charset="0"/>
              </a:rPr>
              <a:t>-Las personas quedan ubicadas en un lugar pasivo de recepción de información.</a:t>
            </a:r>
          </a:p>
          <a:p>
            <a:pPr marL="0" marR="0" indent="0" algn="just" defTabSz="914400" rtl="0" eaLnBrk="0" fontAlgn="base" latinLnBrk="0" hangingPunct="0">
              <a:lnSpc>
                <a:spcPct val="100000"/>
              </a:lnSpc>
              <a:spcBef>
                <a:spcPct val="0"/>
              </a:spcBef>
              <a:spcAft>
                <a:spcPct val="0"/>
              </a:spcAft>
              <a:buClrTx/>
              <a:buSzTx/>
              <a:buFontTx/>
              <a:buNone/>
              <a:tabLst/>
            </a:pPr>
            <a:r>
              <a:rPr lang="es-AR" sz="1400" dirty="0"/>
              <a:t>-Se apoyan en campañas publicitarias en grandes medios de comunicación.</a:t>
            </a:r>
          </a:p>
          <a:p>
            <a:pPr marL="0" marR="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a:ln>
                  <a:noFill/>
                </a:ln>
                <a:solidFill>
                  <a:schemeClr val="tx1"/>
                </a:solidFill>
                <a:effectLst/>
                <a:latin typeface="Arial" charset="0"/>
              </a:rPr>
              <a:t>-Su nivel de impacto suele ser </a:t>
            </a:r>
            <a:r>
              <a:rPr lang="es-AR" sz="1400" dirty="0"/>
              <a:t>bajo porque plantean objetivos inalcanzables.</a:t>
            </a:r>
          </a:p>
          <a:p>
            <a:pPr marL="0" marR="0" indent="0" algn="just" defTabSz="914400" rtl="0" eaLnBrk="0" fontAlgn="base" latinLnBrk="0" hangingPunct="0">
              <a:lnSpc>
                <a:spcPct val="100000"/>
              </a:lnSpc>
              <a:spcBef>
                <a:spcPct val="0"/>
              </a:spcBef>
              <a:spcAft>
                <a:spcPct val="0"/>
              </a:spcAft>
              <a:buClrTx/>
              <a:buSzTx/>
              <a:buFontTx/>
              <a:buNone/>
              <a:tabLst/>
            </a:pPr>
            <a:r>
              <a:rPr lang="es-AR" sz="1400" dirty="0"/>
              <a:t>-Plantea consignas muy amplias y universales.</a:t>
            </a:r>
          </a:p>
          <a:p>
            <a:pPr marL="0" marR="0" indent="0" algn="l" defTabSz="914400" rtl="0" eaLnBrk="0" fontAlgn="base" latinLnBrk="0" hangingPunct="0">
              <a:lnSpc>
                <a:spcPct val="100000"/>
              </a:lnSpc>
              <a:spcBef>
                <a:spcPct val="0"/>
              </a:spcBef>
              <a:spcAft>
                <a:spcPct val="0"/>
              </a:spcAft>
              <a:buClrTx/>
              <a:buSzTx/>
              <a:buFontTx/>
              <a:buNone/>
              <a:tabLst/>
            </a:pPr>
            <a:endParaRPr kumimoji="0" lang="es-AR" sz="1400" b="0" i="0" u="none" strike="noStrike" cap="none" normalizeH="0" baseline="0" dirty="0">
              <a:ln>
                <a:noFill/>
              </a:ln>
              <a:solidFill>
                <a:schemeClr val="tx1"/>
              </a:solidFill>
              <a:effectLst/>
              <a:latin typeface="Arial" charset="0"/>
            </a:endParaRPr>
          </a:p>
        </p:txBody>
      </p:sp>
      <p:sp>
        <p:nvSpPr>
          <p:cNvPr id="12" name="Rectángulo: esquinas redondeadas 11">
            <a:extLst>
              <a:ext uri="{FF2B5EF4-FFF2-40B4-BE49-F238E27FC236}">
                <a16:creationId xmlns:a16="http://schemas.microsoft.com/office/drawing/2014/main" id="{116DE541-7747-4CBB-A8E1-4810A51202D4}"/>
              </a:ext>
            </a:extLst>
          </p:cNvPr>
          <p:cNvSpPr/>
          <p:nvPr/>
        </p:nvSpPr>
        <p:spPr bwMode="auto">
          <a:xfrm>
            <a:off x="7236296" y="3429000"/>
            <a:ext cx="1242036" cy="400110"/>
          </a:xfrm>
          <a:prstGeom prst="round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2400" b="1" i="0" u="none" strike="noStrike" cap="none" normalizeH="0" baseline="0" dirty="0">
                <a:ln>
                  <a:noFill/>
                </a:ln>
                <a:solidFill>
                  <a:schemeClr val="tx1"/>
                </a:solidFill>
                <a:effectLst/>
                <a:latin typeface="Arial" charset="0"/>
              </a:rPr>
              <a:t>…</a:t>
            </a:r>
          </a:p>
        </p:txBody>
      </p:sp>
    </p:spTree>
    <p:extLst>
      <p:ext uri="{BB962C8B-B14F-4D97-AF65-F5344CB8AC3E}">
        <p14:creationId xmlns:p14="http://schemas.microsoft.com/office/powerpoint/2010/main" val="1344303449"/>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229600" cy="4530725"/>
          </a:xfrm>
        </p:spPr>
        <p:txBody>
          <a:bodyPr/>
          <a:lstStyle/>
          <a:p>
            <a:r>
              <a:rPr lang="es-AR" sz="2000" b="1" dirty="0"/>
              <a:t>El modelo clásico o prescriptivo</a:t>
            </a:r>
            <a:r>
              <a:rPr lang="es-AR" sz="2000" dirty="0"/>
              <a:t> incluye tres niveles: </a:t>
            </a:r>
          </a:p>
          <a:p>
            <a:pPr marL="0" indent="0">
              <a:buNone/>
            </a:pPr>
            <a:endParaRPr lang="es-AR" sz="2000" dirty="0"/>
          </a:p>
          <a:p>
            <a:pPr algn="just"/>
            <a:r>
              <a:rPr lang="es-AR" sz="2000" dirty="0"/>
              <a:t>-</a:t>
            </a:r>
            <a:r>
              <a:rPr lang="es-AR" sz="2000" u="sng" dirty="0"/>
              <a:t>Prevención</a:t>
            </a:r>
            <a:r>
              <a:rPr lang="es-AR" sz="2000" dirty="0"/>
              <a:t> </a:t>
            </a:r>
            <a:r>
              <a:rPr lang="es-AR" sz="2000" u="sng" dirty="0"/>
              <a:t>Universal:</a:t>
            </a:r>
            <a:r>
              <a:rPr lang="es-AR" sz="2000" dirty="0"/>
              <a:t> es la forma más amplia de informar para anticiparnos a los riesgos del consumo. Cuanto más temprano se inicie, mejores probabilidades de llegar fortalecidos cuando toque enfrentar los desafíos de la vida. </a:t>
            </a:r>
          </a:p>
          <a:p>
            <a:pPr algn="just"/>
            <a:r>
              <a:rPr lang="es-AR" sz="2000" dirty="0"/>
              <a:t>-</a:t>
            </a:r>
            <a:r>
              <a:rPr lang="es-AR" sz="2000" u="sng" dirty="0"/>
              <a:t>Prevención Selectiva</a:t>
            </a:r>
            <a:r>
              <a:rPr lang="es-AR" sz="2000" dirty="0"/>
              <a:t>: la información es más específica y se circunscribe a una determinada población que puede encontrarse en riesgo, por ejemplo, los adolescentes.</a:t>
            </a:r>
          </a:p>
          <a:p>
            <a:pPr algn="just"/>
            <a:r>
              <a:rPr lang="es-AR" sz="2000" dirty="0"/>
              <a:t>-</a:t>
            </a:r>
            <a:r>
              <a:rPr lang="es-AR" sz="2000" u="sng" dirty="0"/>
              <a:t>Prevención Indicada</a:t>
            </a:r>
            <a:r>
              <a:rPr lang="es-AR" sz="2000" dirty="0"/>
              <a:t>: se focaliza en la población que ya ha iniciado el consumo. Se busca que accedan a los Centros de Tratamiento especializados, fortalecer sus redes subjetivas para que sean saludables y le brinden contención y acompañamiento.</a:t>
            </a:r>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Tree>
    <p:extLst>
      <p:ext uri="{BB962C8B-B14F-4D97-AF65-F5344CB8AC3E}">
        <p14:creationId xmlns:p14="http://schemas.microsoft.com/office/powerpoint/2010/main" val="1540884896"/>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4"/>
            <a:ext cx="3466728" cy="502702"/>
          </a:xfrm>
        </p:spPr>
        <p:txBody>
          <a:bodyPr/>
          <a:lstStyle/>
          <a:p>
            <a:r>
              <a:rPr lang="es-AR" sz="2000" u="sng" dirty="0"/>
              <a:t>Modelo Participativo</a:t>
            </a:r>
            <a:r>
              <a:rPr lang="es-AR" sz="2000" dirty="0"/>
              <a:t> </a:t>
            </a:r>
          </a:p>
          <a:p>
            <a:pPr marL="0" indent="0">
              <a:buNone/>
            </a:pPr>
            <a:endParaRPr lang="es-AR" sz="2000"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esquinas redondeadas 2">
            <a:extLst>
              <a:ext uri="{FF2B5EF4-FFF2-40B4-BE49-F238E27FC236}">
                <a16:creationId xmlns:a16="http://schemas.microsoft.com/office/drawing/2014/main" id="{407A7BBA-6E4E-488B-AD96-15759E07A3CD}"/>
              </a:ext>
            </a:extLst>
          </p:cNvPr>
          <p:cNvSpPr/>
          <p:nvPr/>
        </p:nvSpPr>
        <p:spPr bwMode="auto">
          <a:xfrm>
            <a:off x="608766" y="2132856"/>
            <a:ext cx="7545596" cy="3904570"/>
          </a:xfrm>
          <a:prstGeom prst="roundRect">
            <a:avLst/>
          </a:prstGeom>
          <a:solidFill>
            <a:srgbClr val="5BD4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indent="-285750" algn="just">
              <a:buFont typeface="Arial" panose="020B0604020202020204" pitchFamily="34" charset="0"/>
              <a:buChar char="•"/>
            </a:pPr>
            <a:r>
              <a:rPr kumimoji="0" lang="es-AR" sz="1800" b="1" i="0" u="none" strike="noStrike" cap="none" normalizeH="0" baseline="0" dirty="0">
                <a:ln>
                  <a:noFill/>
                </a:ln>
                <a:solidFill>
                  <a:schemeClr val="tx1"/>
                </a:solidFill>
                <a:effectLst/>
                <a:latin typeface="Arial" charset="0"/>
              </a:rPr>
              <a:t>Objetivo: </a:t>
            </a:r>
            <a:r>
              <a:rPr lang="es-AR" dirty="0"/>
              <a:t>construir vías de interlocución entre las instituciones y las opiniones y saberes de las poblaciones con las que se trabaja.</a:t>
            </a:r>
          </a:p>
          <a:p>
            <a:pPr algn="just"/>
            <a:endParaRPr kumimoji="0" lang="es-AR" sz="1800" b="0" i="0" u="none" strike="noStrike" cap="none" normalizeH="0" baseline="0" dirty="0">
              <a:ln>
                <a:noFill/>
              </a:ln>
              <a:solidFill>
                <a:schemeClr val="tx1"/>
              </a:solidFill>
              <a:effectLst/>
              <a:latin typeface="Arial" charset="0"/>
            </a:endParaRPr>
          </a:p>
          <a:p>
            <a:pPr marL="285750" indent="-285750" algn="just">
              <a:buFont typeface="Arial" panose="020B0604020202020204" pitchFamily="34" charset="0"/>
              <a:buChar char="•"/>
            </a:pPr>
            <a:r>
              <a:rPr kumimoji="0" lang="es-AR" sz="1800" b="0" i="0" u="none" strike="noStrike" cap="none" normalizeH="0" baseline="0" dirty="0">
                <a:ln>
                  <a:noFill/>
                </a:ln>
                <a:solidFill>
                  <a:schemeClr val="tx1"/>
                </a:solidFill>
                <a:effectLst/>
                <a:latin typeface="Arial" charset="0"/>
              </a:rPr>
              <a:t>Plantea una lógica multidireccional: </a:t>
            </a:r>
            <a:r>
              <a:rPr lang="es-AR" b="1" dirty="0"/>
              <a:t>de abajo hacia arriba, de arriba hacia abajo, y transversal</a:t>
            </a:r>
            <a:r>
              <a:rPr lang="es-AR" dirty="0"/>
              <a:t>. Esto implica un fuerte compromiso entre al menos tres niveles: el Estado y sus Instituciones, las Organizaciones de la Sociedad Civil, y las Comunidades y sus miembros.</a:t>
            </a:r>
          </a:p>
          <a:p>
            <a:pPr algn="just"/>
            <a:endParaRPr lang="es-AR" dirty="0"/>
          </a:p>
          <a:p>
            <a:pPr marL="285750" indent="-285750" algn="just">
              <a:buFont typeface="Arial" panose="020B0604020202020204" pitchFamily="34" charset="0"/>
              <a:buChar char="•"/>
            </a:pPr>
            <a:r>
              <a:rPr lang="es-AR" dirty="0"/>
              <a:t>Busca incorporar el conjunto de necesidades de la población e identificar </a:t>
            </a:r>
            <a:r>
              <a:rPr lang="es-AR" b="1" dirty="0"/>
              <a:t>en, con y para</a:t>
            </a:r>
            <a:r>
              <a:rPr lang="es-AR" dirty="0"/>
              <a:t> la Comunidad los problemas, criterios de abordaje y posibles soluciones.</a:t>
            </a:r>
          </a:p>
          <a:p>
            <a:pPr marL="285750" indent="-285750" algn="just">
              <a:buFont typeface="Arial" panose="020B0604020202020204" pitchFamily="34" charset="0"/>
              <a:buChar char="•"/>
            </a:pPr>
            <a:endParaRPr kumimoji="0" lang="es-AR" sz="1800" b="0" i="0" u="none" strike="noStrike" cap="none" normalizeH="0" baseline="0" dirty="0">
              <a:ln>
                <a:noFill/>
              </a:ln>
              <a:solidFill>
                <a:schemeClr val="tx1"/>
              </a:solidFill>
              <a:effectLst/>
              <a:latin typeface="Arial" charset="0"/>
            </a:endParaRPr>
          </a:p>
          <a:p>
            <a:endParaRPr kumimoji="0" lang="es-AR"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97451838"/>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4"/>
            <a:ext cx="3466728" cy="502702"/>
          </a:xfrm>
        </p:spPr>
        <p:txBody>
          <a:bodyPr/>
          <a:lstStyle/>
          <a:p>
            <a:r>
              <a:rPr lang="es-AR" sz="2000" u="sng" dirty="0"/>
              <a:t>Modelo Participativo</a:t>
            </a:r>
            <a:r>
              <a:rPr lang="es-AR" sz="2000" dirty="0"/>
              <a:t> </a:t>
            </a:r>
          </a:p>
          <a:p>
            <a:pPr marL="0" indent="0">
              <a:buNone/>
            </a:pPr>
            <a:endParaRPr lang="es-AR" sz="2000"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751"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esquinas redondeadas 2">
            <a:extLst>
              <a:ext uri="{FF2B5EF4-FFF2-40B4-BE49-F238E27FC236}">
                <a16:creationId xmlns:a16="http://schemas.microsoft.com/office/drawing/2014/main" id="{407A7BBA-6E4E-488B-AD96-15759E07A3CD}"/>
              </a:ext>
            </a:extLst>
          </p:cNvPr>
          <p:cNvSpPr/>
          <p:nvPr/>
        </p:nvSpPr>
        <p:spPr bwMode="auto">
          <a:xfrm>
            <a:off x="608766" y="2132856"/>
            <a:ext cx="7545596" cy="3904570"/>
          </a:xfrm>
          <a:prstGeom prst="roundRect">
            <a:avLst/>
          </a:prstGeom>
          <a:solidFill>
            <a:srgbClr val="5BD4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indent="-285750" algn="just">
              <a:buFont typeface="Arial" panose="020B0604020202020204" pitchFamily="34" charset="0"/>
              <a:buChar char="•"/>
            </a:pPr>
            <a:r>
              <a:rPr lang="es-AR" b="1" dirty="0"/>
              <a:t>Las redes comunitarias</a:t>
            </a:r>
            <a:r>
              <a:rPr lang="es-AR" dirty="0"/>
              <a:t> están integradas por promotores de salud, operadores comunitarios, profesionales y todas aquellas Organizaciones de la Sociedad Civil que articulan </a:t>
            </a:r>
            <a:r>
              <a:rPr lang="es-AR" b="1" dirty="0"/>
              <a:t>en, con y para</a:t>
            </a:r>
            <a:r>
              <a:rPr lang="es-AR" dirty="0"/>
              <a:t> la comunidad buscando generar un </a:t>
            </a:r>
            <a:r>
              <a:rPr lang="es-AR" b="1" dirty="0"/>
              <a:t>impacto psicosocial positivo.</a:t>
            </a:r>
          </a:p>
          <a:p>
            <a:pPr marL="285750" indent="-285750" algn="just">
              <a:buFont typeface="Arial" panose="020B0604020202020204" pitchFamily="34" charset="0"/>
              <a:buChar char="•"/>
            </a:pPr>
            <a:r>
              <a:rPr lang="es-AR" dirty="0"/>
              <a:t>Se busca trabajar con la </a:t>
            </a:r>
            <a:r>
              <a:rPr lang="es-AR" b="1" dirty="0" err="1"/>
              <a:t>microcultura</a:t>
            </a:r>
            <a:r>
              <a:rPr lang="es-AR" b="1" dirty="0"/>
              <a:t> de los grupos</a:t>
            </a:r>
            <a:r>
              <a:rPr lang="es-AR" dirty="0"/>
              <a:t> desde un modelo participativo, lo que implica ver las posibles vías de prevención en base a sus intereses.</a:t>
            </a:r>
          </a:p>
          <a:p>
            <a:pPr marL="285750" indent="-285750" algn="just">
              <a:buFont typeface="Arial" panose="020B0604020202020204" pitchFamily="34" charset="0"/>
              <a:buChar char="•"/>
            </a:pPr>
            <a:r>
              <a:rPr lang="es-AR" dirty="0"/>
              <a:t>De este modo, existen </a:t>
            </a:r>
            <a:r>
              <a:rPr lang="es-AR" b="1" dirty="0"/>
              <a:t>más posibilidades de lograr los objetivos </a:t>
            </a:r>
            <a:r>
              <a:rPr lang="es-AR" dirty="0"/>
              <a:t>propuestos ya que se relacionan directamente con la vida de las personas en su comunidad.</a:t>
            </a:r>
          </a:p>
          <a:p>
            <a:pPr algn="just"/>
            <a:endParaRPr kumimoji="0" lang="es-AR"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890993565"/>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echa: arriba y abajo 6">
            <a:extLst>
              <a:ext uri="{FF2B5EF4-FFF2-40B4-BE49-F238E27FC236}">
                <a16:creationId xmlns:a16="http://schemas.microsoft.com/office/drawing/2014/main" id="{6B323DAC-67B1-4DC4-8292-38976D78A964}"/>
              </a:ext>
            </a:extLst>
          </p:cNvPr>
          <p:cNvSpPr/>
          <p:nvPr/>
        </p:nvSpPr>
        <p:spPr bwMode="auto">
          <a:xfrm>
            <a:off x="4211960" y="2334188"/>
            <a:ext cx="720080" cy="3843052"/>
          </a:xfrm>
          <a:prstGeom prst="upDownArrow">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9459" name="Rectangle 3"/>
          <p:cNvSpPr>
            <a:spLocks noGrp="1" noChangeArrowheads="1"/>
          </p:cNvSpPr>
          <p:nvPr>
            <p:ph type="body" idx="1"/>
          </p:nvPr>
        </p:nvSpPr>
        <p:spPr>
          <a:xfrm>
            <a:off x="457200" y="1553461"/>
            <a:ext cx="7858593" cy="983401"/>
          </a:xfrm>
        </p:spPr>
        <p:txBody>
          <a:bodyPr/>
          <a:lstStyle/>
          <a:p>
            <a:pPr algn="ctr"/>
            <a:r>
              <a:rPr lang="es-AR" sz="2000" dirty="0"/>
              <a:t>Las </a:t>
            </a:r>
            <a:r>
              <a:rPr lang="es-AR" sz="2000" b="1" dirty="0"/>
              <a:t>estrategias de prevención</a:t>
            </a:r>
            <a:r>
              <a:rPr lang="es-AR" sz="2000" dirty="0"/>
              <a:t> en el abordaje de los consumos problemáticos </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2">
            <a:extLst>
              <a:ext uri="{FF2B5EF4-FFF2-40B4-BE49-F238E27FC236}">
                <a16:creationId xmlns:a16="http://schemas.microsoft.com/office/drawing/2014/main" id="{40B6B520-592A-4918-AEE7-FA602AE128B7}"/>
              </a:ext>
            </a:extLst>
          </p:cNvPr>
          <p:cNvSpPr/>
          <p:nvPr/>
        </p:nvSpPr>
        <p:spPr>
          <a:xfrm>
            <a:off x="1716068" y="2536862"/>
            <a:ext cx="5711864" cy="3437705"/>
          </a:xfrm>
          <a:prstGeom prst="rect">
            <a:avLst/>
          </a:prstGeom>
        </p:spPr>
        <p:txBody>
          <a:bodyPr wrap="square">
            <a:spAutoFit/>
          </a:bodyPr>
          <a:lstStyle/>
          <a:p>
            <a:pPr marL="0" indent="0" algn="ctr">
              <a:lnSpc>
                <a:spcPct val="150000"/>
              </a:lnSpc>
              <a:buNone/>
            </a:pPr>
            <a:r>
              <a:rPr lang="es-AR" b="1" dirty="0"/>
              <a:t>promover encuentros</a:t>
            </a:r>
          </a:p>
          <a:p>
            <a:pPr marL="0" indent="0" algn="ctr">
              <a:lnSpc>
                <a:spcPct val="150000"/>
              </a:lnSpc>
              <a:buNone/>
            </a:pPr>
            <a:r>
              <a:rPr lang="es-AR" b="1" dirty="0"/>
              <a:t>construir lazos</a:t>
            </a:r>
          </a:p>
          <a:p>
            <a:pPr marL="0" indent="0" algn="ctr">
              <a:lnSpc>
                <a:spcPct val="150000"/>
              </a:lnSpc>
              <a:buNone/>
            </a:pPr>
            <a:r>
              <a:rPr lang="es-AR" b="1" dirty="0"/>
              <a:t>tender puentes entre las personas </a:t>
            </a:r>
          </a:p>
          <a:p>
            <a:pPr marL="0" indent="0" algn="ctr">
              <a:lnSpc>
                <a:spcPct val="150000"/>
              </a:lnSpc>
              <a:buNone/>
            </a:pPr>
            <a:r>
              <a:rPr lang="es-AR" b="1" dirty="0"/>
              <a:t>que forman parte de la comunidad</a:t>
            </a:r>
          </a:p>
          <a:p>
            <a:pPr marL="0" indent="0" algn="ctr">
              <a:lnSpc>
                <a:spcPct val="150000"/>
              </a:lnSpc>
              <a:buNone/>
            </a:pPr>
            <a:r>
              <a:rPr lang="es-AR" b="1" dirty="0"/>
              <a:t>entre la comunidad y las Organizaciones</a:t>
            </a:r>
          </a:p>
          <a:p>
            <a:pPr marL="0" indent="0" algn="ctr">
              <a:lnSpc>
                <a:spcPct val="150000"/>
              </a:lnSpc>
              <a:buNone/>
            </a:pPr>
            <a:r>
              <a:rPr lang="es-AR" dirty="0"/>
              <a:t> </a:t>
            </a:r>
            <a:r>
              <a:rPr lang="es-AR" b="1" dirty="0"/>
              <a:t>de la Sociedad Civil </a:t>
            </a:r>
          </a:p>
          <a:p>
            <a:pPr marL="0" indent="0" algn="ctr">
              <a:lnSpc>
                <a:spcPct val="150000"/>
              </a:lnSpc>
              <a:buNone/>
            </a:pPr>
            <a:r>
              <a:rPr lang="es-AR" b="1" dirty="0"/>
              <a:t>entre la comunidad y las Instituciones</a:t>
            </a:r>
          </a:p>
          <a:p>
            <a:pPr marL="0" indent="0" algn="ctr">
              <a:lnSpc>
                <a:spcPct val="150000"/>
              </a:lnSpc>
              <a:buNone/>
            </a:pPr>
            <a:r>
              <a:rPr lang="es-AR" dirty="0"/>
              <a:t> </a:t>
            </a:r>
            <a:r>
              <a:rPr lang="es-AR" b="1" dirty="0"/>
              <a:t>que representan al Estado</a:t>
            </a:r>
          </a:p>
        </p:txBody>
      </p:sp>
      <p:sp>
        <p:nvSpPr>
          <p:cNvPr id="8" name="Flecha: curvada hacia la derecha 7">
            <a:extLst>
              <a:ext uri="{FF2B5EF4-FFF2-40B4-BE49-F238E27FC236}">
                <a16:creationId xmlns:a16="http://schemas.microsoft.com/office/drawing/2014/main" id="{B0D9F428-9F2D-480A-97D5-DE06136CFFEC}"/>
              </a:ext>
            </a:extLst>
          </p:cNvPr>
          <p:cNvSpPr/>
          <p:nvPr/>
        </p:nvSpPr>
        <p:spPr bwMode="auto">
          <a:xfrm>
            <a:off x="2531282" y="2708920"/>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1" name="Flecha: curvada hacia la derecha 10">
            <a:extLst>
              <a:ext uri="{FF2B5EF4-FFF2-40B4-BE49-F238E27FC236}">
                <a16:creationId xmlns:a16="http://schemas.microsoft.com/office/drawing/2014/main" id="{8CD2FAA6-A385-4FC6-9F5A-9F9DCB037599}"/>
              </a:ext>
            </a:extLst>
          </p:cNvPr>
          <p:cNvSpPr/>
          <p:nvPr/>
        </p:nvSpPr>
        <p:spPr bwMode="auto">
          <a:xfrm>
            <a:off x="1835696" y="3268235"/>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2" name="Flecha: curvada hacia la derecha 11">
            <a:extLst>
              <a:ext uri="{FF2B5EF4-FFF2-40B4-BE49-F238E27FC236}">
                <a16:creationId xmlns:a16="http://schemas.microsoft.com/office/drawing/2014/main" id="{B4696D04-1A29-417C-B9EC-2FAC6870A58A}"/>
              </a:ext>
            </a:extLst>
          </p:cNvPr>
          <p:cNvSpPr/>
          <p:nvPr/>
        </p:nvSpPr>
        <p:spPr bwMode="auto">
          <a:xfrm>
            <a:off x="1517998" y="4007009"/>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3" name="Flecha: curvada hacia la derecha 12">
            <a:extLst>
              <a:ext uri="{FF2B5EF4-FFF2-40B4-BE49-F238E27FC236}">
                <a16:creationId xmlns:a16="http://schemas.microsoft.com/office/drawing/2014/main" id="{9C56BDB5-A62C-47E4-891C-406D2D033A37}"/>
              </a:ext>
            </a:extLst>
          </p:cNvPr>
          <p:cNvSpPr/>
          <p:nvPr/>
        </p:nvSpPr>
        <p:spPr bwMode="auto">
          <a:xfrm>
            <a:off x="1619672" y="4837132"/>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5" name="Flecha: curvada hacia la derecha 14">
            <a:extLst>
              <a:ext uri="{FF2B5EF4-FFF2-40B4-BE49-F238E27FC236}">
                <a16:creationId xmlns:a16="http://schemas.microsoft.com/office/drawing/2014/main" id="{1AB977C3-D73F-4A6A-A2EE-B9D82D84E123}"/>
              </a:ext>
            </a:extLst>
          </p:cNvPr>
          <p:cNvSpPr/>
          <p:nvPr/>
        </p:nvSpPr>
        <p:spPr bwMode="auto">
          <a:xfrm rot="10800000">
            <a:off x="5856369" y="2663840"/>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7" name="Flecha: curvada hacia la derecha 16">
            <a:extLst>
              <a:ext uri="{FF2B5EF4-FFF2-40B4-BE49-F238E27FC236}">
                <a16:creationId xmlns:a16="http://schemas.microsoft.com/office/drawing/2014/main" id="{4BD751C7-20C8-43F3-8622-C115282B6B2A}"/>
              </a:ext>
            </a:extLst>
          </p:cNvPr>
          <p:cNvSpPr/>
          <p:nvPr/>
        </p:nvSpPr>
        <p:spPr bwMode="auto">
          <a:xfrm rot="10800000">
            <a:off x="6851762" y="3933056"/>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8" name="Flecha: curvada hacia la derecha 17">
            <a:extLst>
              <a:ext uri="{FF2B5EF4-FFF2-40B4-BE49-F238E27FC236}">
                <a16:creationId xmlns:a16="http://schemas.microsoft.com/office/drawing/2014/main" id="{1CBD7415-F509-4CB6-8A26-F441B2998E9B}"/>
              </a:ext>
            </a:extLst>
          </p:cNvPr>
          <p:cNvSpPr/>
          <p:nvPr/>
        </p:nvSpPr>
        <p:spPr bwMode="auto">
          <a:xfrm rot="10800000">
            <a:off x="6533608" y="3180013"/>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9" name="Flecha: curvada hacia la derecha 18">
            <a:extLst>
              <a:ext uri="{FF2B5EF4-FFF2-40B4-BE49-F238E27FC236}">
                <a16:creationId xmlns:a16="http://schemas.microsoft.com/office/drawing/2014/main" id="{7861D873-C9C8-4EF3-89E4-A0D96D3D1DD9}"/>
              </a:ext>
            </a:extLst>
          </p:cNvPr>
          <p:cNvSpPr/>
          <p:nvPr/>
        </p:nvSpPr>
        <p:spPr bwMode="auto">
          <a:xfrm rot="10800000">
            <a:off x="6672952" y="4837132"/>
            <a:ext cx="816582" cy="504056"/>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670876072"/>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95411"/>
            <a:ext cx="7715200" cy="1229533"/>
          </a:xfrm>
        </p:spPr>
        <p:txBody>
          <a:bodyPr/>
          <a:lstStyle/>
          <a:p>
            <a:pPr algn="just"/>
            <a:r>
              <a:rPr lang="es-AR" sz="2200" dirty="0"/>
              <a:t>A nivel singular</a:t>
            </a:r>
          </a:p>
          <a:p>
            <a:pPr marL="0" indent="0" algn="just">
              <a:buNone/>
            </a:pPr>
            <a:endParaRPr lang="es-AR" sz="2200" dirty="0"/>
          </a:p>
          <a:p>
            <a:pPr marL="0" indent="0" algn="just">
              <a:buNone/>
            </a:pPr>
            <a:endParaRPr lang="es-AR" sz="2200" dirty="0"/>
          </a:p>
          <a:p>
            <a:pPr algn="just"/>
            <a:endParaRPr lang="es-ES" sz="1400" dirty="0"/>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cxnSp>
        <p:nvCxnSpPr>
          <p:cNvPr id="6" name="Conector: angular 5">
            <a:extLst>
              <a:ext uri="{FF2B5EF4-FFF2-40B4-BE49-F238E27FC236}">
                <a16:creationId xmlns:a16="http://schemas.microsoft.com/office/drawing/2014/main" id="{A9E87163-5B47-4E8E-BC8E-C39FB4DAE10F}"/>
              </a:ext>
            </a:extLst>
          </p:cNvPr>
          <p:cNvCxnSpPr/>
          <p:nvPr/>
        </p:nvCxnSpPr>
        <p:spPr bwMode="auto">
          <a:xfrm>
            <a:off x="487896" y="2132856"/>
            <a:ext cx="900000" cy="648000"/>
          </a:xfrm>
          <a:prstGeom prst="bentConnector3">
            <a:avLst>
              <a:gd name="adj1" fmla="val 66197"/>
            </a:avLst>
          </a:prstGeom>
          <a:solidFill>
            <a:schemeClr val="accent1"/>
          </a:solidFill>
          <a:ln w="5715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Rectángulo 2">
            <a:extLst>
              <a:ext uri="{FF2B5EF4-FFF2-40B4-BE49-F238E27FC236}">
                <a16:creationId xmlns:a16="http://schemas.microsoft.com/office/drawing/2014/main" id="{E807B044-25D6-4BBF-8471-80C503DD4465}"/>
              </a:ext>
            </a:extLst>
          </p:cNvPr>
          <p:cNvSpPr/>
          <p:nvPr/>
        </p:nvSpPr>
        <p:spPr>
          <a:xfrm>
            <a:off x="1510446" y="2561863"/>
            <a:ext cx="7072120" cy="1785104"/>
          </a:xfrm>
          <a:prstGeom prst="rect">
            <a:avLst/>
          </a:prstGeom>
        </p:spPr>
        <p:txBody>
          <a:bodyPr wrap="square">
            <a:spAutoFit/>
          </a:bodyPr>
          <a:lstStyle/>
          <a:p>
            <a:pPr algn="just"/>
            <a:r>
              <a:rPr lang="es-AR" sz="2200" dirty="0"/>
              <a:t>Valorizar las historias de vida de las personas, sus experiencias, fortalecer su identidad y su capacidad de relación con otros para aumentar los factores de protección y su red de relaciones con otras personas y/o instituciones</a:t>
            </a:r>
            <a:r>
              <a:rPr lang="es-AR" dirty="0"/>
              <a:t>. </a:t>
            </a:r>
            <a:r>
              <a:rPr lang="es-AR" sz="1400" dirty="0"/>
              <a:t>(</a:t>
            </a:r>
            <a:r>
              <a:rPr lang="es-AR" sz="1400" dirty="0" err="1"/>
              <a:t>Milanese</a:t>
            </a:r>
            <a:r>
              <a:rPr lang="es-AR" sz="1400" dirty="0"/>
              <a:t> 2012)</a:t>
            </a:r>
            <a:endParaRPr lang="es-AR" dirty="0"/>
          </a:p>
        </p:txBody>
      </p:sp>
      <p:sp>
        <p:nvSpPr>
          <p:cNvPr id="7" name="Rectángulo 6">
            <a:extLst>
              <a:ext uri="{FF2B5EF4-FFF2-40B4-BE49-F238E27FC236}">
                <a16:creationId xmlns:a16="http://schemas.microsoft.com/office/drawing/2014/main" id="{9B681D22-39B3-426D-8643-209CF0507B75}"/>
              </a:ext>
            </a:extLst>
          </p:cNvPr>
          <p:cNvSpPr/>
          <p:nvPr/>
        </p:nvSpPr>
        <p:spPr>
          <a:xfrm>
            <a:off x="1835696" y="5213419"/>
            <a:ext cx="6143600" cy="369332"/>
          </a:xfrm>
          <a:prstGeom prst="rect">
            <a:avLst/>
          </a:prstGeom>
        </p:spPr>
        <p:txBody>
          <a:bodyPr wrap="square">
            <a:spAutoFit/>
          </a:bodyPr>
          <a:lstStyle/>
          <a:p>
            <a:pPr marL="0" indent="0" algn="ctr">
              <a:buNone/>
            </a:pPr>
            <a:r>
              <a:rPr lang="es-AR" b="1" dirty="0"/>
              <a:t>Promover una mejor calidad de vida de las personas</a:t>
            </a:r>
            <a:r>
              <a:rPr lang="es-AR" dirty="0"/>
              <a:t>.</a:t>
            </a:r>
            <a:endParaRPr lang="es-ES" dirty="0"/>
          </a:p>
        </p:txBody>
      </p:sp>
      <p:sp>
        <p:nvSpPr>
          <p:cNvPr id="9" name="Flecha: hacia abajo 8">
            <a:extLst>
              <a:ext uri="{FF2B5EF4-FFF2-40B4-BE49-F238E27FC236}">
                <a16:creationId xmlns:a16="http://schemas.microsoft.com/office/drawing/2014/main" id="{BEF705B0-2843-4679-A6E9-B5872B1828C6}"/>
              </a:ext>
            </a:extLst>
          </p:cNvPr>
          <p:cNvSpPr/>
          <p:nvPr/>
        </p:nvSpPr>
        <p:spPr bwMode="auto">
          <a:xfrm>
            <a:off x="4098663" y="4359345"/>
            <a:ext cx="504056" cy="803243"/>
          </a:xfrm>
          <a:prstGeom prst="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04568358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1" y="1449645"/>
            <a:ext cx="7499176" cy="611203"/>
          </a:xfrm>
        </p:spPr>
        <p:txBody>
          <a:bodyPr/>
          <a:lstStyle/>
          <a:p>
            <a:r>
              <a:rPr lang="es-AR" sz="2400" dirty="0"/>
              <a:t>Modelo participativo: </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2">
            <a:extLst>
              <a:ext uri="{FF2B5EF4-FFF2-40B4-BE49-F238E27FC236}">
                <a16:creationId xmlns:a16="http://schemas.microsoft.com/office/drawing/2014/main" id="{A484662B-0E72-47B4-AF30-08C57D0EB640}"/>
              </a:ext>
            </a:extLst>
          </p:cNvPr>
          <p:cNvSpPr/>
          <p:nvPr/>
        </p:nvSpPr>
        <p:spPr>
          <a:xfrm>
            <a:off x="971600" y="2083790"/>
            <a:ext cx="7811258" cy="1631216"/>
          </a:xfrm>
          <a:prstGeom prst="rect">
            <a:avLst/>
          </a:prstGeom>
        </p:spPr>
        <p:txBody>
          <a:bodyPr wrap="square">
            <a:spAutoFit/>
          </a:bodyPr>
          <a:lstStyle/>
          <a:p>
            <a:pPr marL="285750" indent="-285750" algn="just">
              <a:buFont typeface="Arial" panose="020B0604020202020204" pitchFamily="34" charset="0"/>
              <a:buChar char="•"/>
            </a:pPr>
            <a:r>
              <a:rPr lang="es-AR" sz="2000" dirty="0"/>
              <a:t>Redefine la prevención como el conjunto de esfuerzos que una comunidad produce para reducir, de forma razonable, la probabilidad de que aparezcan problemas relacionados con los consumos de drogas. </a:t>
            </a:r>
          </a:p>
          <a:p>
            <a:pPr marL="285750" indent="-285750" algn="just">
              <a:buFont typeface="Arial" panose="020B0604020202020204" pitchFamily="34" charset="0"/>
              <a:buChar char="•"/>
            </a:pPr>
            <a:r>
              <a:rPr lang="es-AR" sz="2000" dirty="0"/>
              <a:t>Esta estrategia debe ser integral, multidireccional y participativa.</a:t>
            </a:r>
          </a:p>
        </p:txBody>
      </p:sp>
      <p:sp>
        <p:nvSpPr>
          <p:cNvPr id="6" name="Rectángulo 5">
            <a:extLst>
              <a:ext uri="{FF2B5EF4-FFF2-40B4-BE49-F238E27FC236}">
                <a16:creationId xmlns:a16="http://schemas.microsoft.com/office/drawing/2014/main" id="{E72A2A55-6B46-4099-B3DC-C3208E939FFB}"/>
              </a:ext>
            </a:extLst>
          </p:cNvPr>
          <p:cNvSpPr/>
          <p:nvPr/>
        </p:nvSpPr>
        <p:spPr>
          <a:xfrm>
            <a:off x="2337632" y="4274735"/>
            <a:ext cx="5442454" cy="1538883"/>
          </a:xfrm>
          <a:prstGeom prst="rect">
            <a:avLst/>
          </a:prstGeom>
        </p:spPr>
        <p:txBody>
          <a:bodyPr wrap="square">
            <a:spAutoFit/>
          </a:bodyPr>
          <a:lstStyle/>
          <a:p>
            <a:pPr marL="0" indent="0" algn="just">
              <a:buNone/>
            </a:pPr>
            <a:r>
              <a:rPr lang="es-AR" sz="2000" dirty="0"/>
              <a:t>Una </a:t>
            </a:r>
            <a:r>
              <a:rPr lang="es-AR" sz="2000" b="1" dirty="0"/>
              <a:t>intervención sociosanitaria </a:t>
            </a:r>
            <a:r>
              <a:rPr lang="es-AR" sz="2000" dirty="0"/>
              <a:t>que busque tener cierta eficacia tiene que apoyarse, al menos hasta cierto nivel, en la “visión de mundo” de las personas que busca asistir. </a:t>
            </a:r>
          </a:p>
          <a:p>
            <a:pPr marL="0" indent="0" algn="just">
              <a:buNone/>
            </a:pPr>
            <a:r>
              <a:rPr lang="es-AR" sz="1400" dirty="0"/>
              <a:t>(Romaní 2008)</a:t>
            </a:r>
            <a:endParaRPr lang="es-AR" sz="2000" dirty="0"/>
          </a:p>
        </p:txBody>
      </p:sp>
      <p:sp>
        <p:nvSpPr>
          <p:cNvPr id="7" name="Flecha: curvada hacia la derecha 6">
            <a:extLst>
              <a:ext uri="{FF2B5EF4-FFF2-40B4-BE49-F238E27FC236}">
                <a16:creationId xmlns:a16="http://schemas.microsoft.com/office/drawing/2014/main" id="{EB56DEDD-687E-487F-821D-63427655FF4C}"/>
              </a:ext>
            </a:extLst>
          </p:cNvPr>
          <p:cNvSpPr/>
          <p:nvPr/>
        </p:nvSpPr>
        <p:spPr bwMode="auto">
          <a:xfrm>
            <a:off x="1372500" y="3890022"/>
            <a:ext cx="717960" cy="1154154"/>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193051147"/>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125366" cy="1316439"/>
          </a:xfrm>
        </p:spPr>
        <p:txBody>
          <a:bodyPr/>
          <a:lstStyle/>
          <a:p>
            <a:pPr marL="0" indent="0" algn="ctr">
              <a:lnSpc>
                <a:spcPct val="150000"/>
              </a:lnSpc>
              <a:buNone/>
            </a:pPr>
            <a:r>
              <a:rPr lang="es-AR" sz="2400" dirty="0"/>
              <a:t>Modelo de Prevención Participativo</a:t>
            </a:r>
          </a:p>
          <a:p>
            <a:pPr marL="0" indent="0">
              <a:lnSpc>
                <a:spcPct val="150000"/>
              </a:lnSpc>
              <a:buNone/>
            </a:pPr>
            <a:r>
              <a:rPr lang="es-AR" sz="2400" dirty="0"/>
              <a:t>                      Reducción de Riesgos y daños</a:t>
            </a:r>
            <a:endParaRPr lang="es-ES" sz="2400"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11" name="Flecha: curvada hacia la derecha 10">
            <a:extLst>
              <a:ext uri="{FF2B5EF4-FFF2-40B4-BE49-F238E27FC236}">
                <a16:creationId xmlns:a16="http://schemas.microsoft.com/office/drawing/2014/main" id="{D6DE0F77-5BAF-4EAD-AEE1-1CBDE21A88FA}"/>
              </a:ext>
            </a:extLst>
          </p:cNvPr>
          <p:cNvSpPr/>
          <p:nvPr/>
        </p:nvSpPr>
        <p:spPr bwMode="auto">
          <a:xfrm rot="10621180">
            <a:off x="7038079" y="2001456"/>
            <a:ext cx="503433" cy="698057"/>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3" name="Flecha: curvada hacia la derecha 12">
            <a:extLst>
              <a:ext uri="{FF2B5EF4-FFF2-40B4-BE49-F238E27FC236}">
                <a16:creationId xmlns:a16="http://schemas.microsoft.com/office/drawing/2014/main" id="{C498057D-CB78-4DBA-AC4A-5576B0249736}"/>
              </a:ext>
            </a:extLst>
          </p:cNvPr>
          <p:cNvSpPr/>
          <p:nvPr/>
        </p:nvSpPr>
        <p:spPr bwMode="auto">
          <a:xfrm>
            <a:off x="1547664" y="2060848"/>
            <a:ext cx="503433" cy="698057"/>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0" name="Rectángulo 9">
            <a:extLst>
              <a:ext uri="{FF2B5EF4-FFF2-40B4-BE49-F238E27FC236}">
                <a16:creationId xmlns:a16="http://schemas.microsoft.com/office/drawing/2014/main" id="{33A4F9E6-3368-4850-8891-76DCE66E2055}"/>
              </a:ext>
            </a:extLst>
          </p:cNvPr>
          <p:cNvSpPr/>
          <p:nvPr/>
        </p:nvSpPr>
        <p:spPr>
          <a:xfrm>
            <a:off x="1082644" y="3550004"/>
            <a:ext cx="7466949" cy="2123658"/>
          </a:xfrm>
          <a:prstGeom prst="rect">
            <a:avLst/>
          </a:prstGeom>
        </p:spPr>
        <p:txBody>
          <a:bodyPr wrap="square">
            <a:spAutoFit/>
          </a:bodyPr>
          <a:lstStyle/>
          <a:p>
            <a:pPr marL="342900" indent="-342900" algn="just">
              <a:buFont typeface="Arial" panose="020B0604020202020204" pitchFamily="34" charset="0"/>
              <a:buChar char="•"/>
            </a:pPr>
            <a:r>
              <a:rPr lang="es-AR" sz="2200" dirty="0"/>
              <a:t>Se trata de una prevención integral que articula los diferentes saberes y experiencias en juego.</a:t>
            </a:r>
          </a:p>
          <a:p>
            <a:pPr marL="342900" indent="-342900" algn="just">
              <a:buFont typeface="Arial" panose="020B0604020202020204" pitchFamily="34" charset="0"/>
              <a:buChar char="•"/>
            </a:pPr>
            <a:r>
              <a:rPr lang="es-AR" sz="2200" dirty="0"/>
              <a:t>La participación de todos los actores involucrados resulta esencial para lograr el mayor nivel de cuidado posible de las personas usuarias de drogas, a la vez que busca mejorar su calidad de vida.</a:t>
            </a:r>
          </a:p>
        </p:txBody>
      </p:sp>
    </p:spTree>
    <p:extLst>
      <p:ext uri="{BB962C8B-B14F-4D97-AF65-F5344CB8AC3E}">
        <p14:creationId xmlns:p14="http://schemas.microsoft.com/office/powerpoint/2010/main" val="2404820303"/>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125366" cy="3908727"/>
          </a:xfrm>
        </p:spPr>
        <p:txBody>
          <a:bodyPr/>
          <a:lstStyle/>
          <a:p>
            <a:pPr marL="0" indent="0">
              <a:buNone/>
            </a:pPr>
            <a:r>
              <a:rPr lang="es-AR" sz="2400" dirty="0"/>
              <a:t>Ante la </a:t>
            </a:r>
            <a:r>
              <a:rPr lang="es-AR" sz="2400" b="1" dirty="0"/>
              <a:t>imposibilidad de evitar el consumo:</a:t>
            </a:r>
          </a:p>
          <a:p>
            <a:pPr marL="0" indent="0">
              <a:buNone/>
            </a:pPr>
            <a:endParaRPr lang="es-AR" sz="2400" b="1" dirty="0"/>
          </a:p>
          <a:p>
            <a:r>
              <a:rPr lang="es-AR" sz="2000" b="1" dirty="0"/>
              <a:t>Facilitar y promover el cuidado</a:t>
            </a:r>
            <a:r>
              <a:rPr lang="es-AR" sz="2000" dirty="0"/>
              <a:t> de sí mismos y de las personas con quienes interactúan.</a:t>
            </a:r>
          </a:p>
          <a:p>
            <a:r>
              <a:rPr lang="es-AR" sz="2000" dirty="0"/>
              <a:t>Detener un consumo problemático es </a:t>
            </a:r>
            <a:r>
              <a:rPr lang="es-AR" sz="2000" b="1" dirty="0"/>
              <a:t>decisión de cada persona </a:t>
            </a:r>
            <a:r>
              <a:rPr lang="es-AR" sz="2000" dirty="0"/>
              <a:t>y no debería plantearse desde una exterioridad ajena a las personas.</a:t>
            </a:r>
          </a:p>
          <a:p>
            <a:r>
              <a:rPr lang="es-AR" sz="2000" dirty="0"/>
              <a:t>La </a:t>
            </a:r>
            <a:r>
              <a:rPr lang="es-AR" sz="2000" b="1" dirty="0"/>
              <a:t>dimensión ética es fundamental</a:t>
            </a:r>
            <a:r>
              <a:rPr lang="es-AR" sz="2000" dirty="0"/>
              <a:t> y debe respetarse la singularidad de las personas desde el marco de los </a:t>
            </a:r>
            <a:r>
              <a:rPr lang="es-AR" sz="2000" b="1" dirty="0"/>
              <a:t>derechos humanos, la perspectiva de género y la interculturalidad.</a:t>
            </a:r>
            <a:endParaRPr lang="es-AR" sz="2000" dirty="0"/>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Tree>
    <p:extLst>
      <p:ext uri="{BB962C8B-B14F-4D97-AF65-F5344CB8AC3E}">
        <p14:creationId xmlns:p14="http://schemas.microsoft.com/office/powerpoint/2010/main" val="1913359197"/>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827584" y="1561477"/>
            <a:ext cx="7859216" cy="4558447"/>
          </a:xfrm>
        </p:spPr>
        <p:txBody>
          <a:bodyPr/>
          <a:lstStyle/>
          <a:p>
            <a:r>
              <a:rPr lang="es-AR" sz="2400" dirty="0">
                <a:ea typeface="Verdana" panose="020B0604030504040204" pitchFamily="34" charset="0"/>
              </a:rPr>
              <a:t>Consideraciones preliminares</a:t>
            </a:r>
          </a:p>
          <a:p>
            <a:pPr marL="0" indent="0" algn="just">
              <a:lnSpc>
                <a:spcPct val="100000"/>
              </a:lnSpc>
              <a:spcBef>
                <a:spcPts val="0"/>
              </a:spcBef>
              <a:buNone/>
            </a:pPr>
            <a:endParaRPr lang="es-AR" sz="2400" dirty="0">
              <a:ea typeface="Verdana" panose="020B0604030504040204" pitchFamily="34" charset="0"/>
            </a:endParaRPr>
          </a:p>
          <a:p>
            <a:pPr marL="0" indent="0" algn="just">
              <a:lnSpc>
                <a:spcPct val="100000"/>
              </a:lnSpc>
              <a:spcBef>
                <a:spcPts val="0"/>
              </a:spcBef>
              <a:buNone/>
            </a:pPr>
            <a:r>
              <a:rPr lang="es-AR" sz="1800" dirty="0">
                <a:ea typeface="Verdana" panose="020B0604030504040204" pitchFamily="34" charset="0"/>
              </a:rPr>
              <a:t>En esta presentación se utiliza el género gramatical masculino a modo de simplificación del discurso pero teniendo en cuenta la complejidad que radica en la diversidad de género. En lo personal y profesional apoyo y fomento un trato no sexista ni discriminatorio en los actos y en el lenguaje. </a:t>
            </a:r>
          </a:p>
          <a:p>
            <a:pPr marL="0" indent="0" algn="just">
              <a:lnSpc>
                <a:spcPct val="100000"/>
              </a:lnSpc>
              <a:spcBef>
                <a:spcPts val="0"/>
              </a:spcBef>
              <a:buNone/>
            </a:pPr>
            <a:endParaRPr lang="es-AR" sz="1800" dirty="0">
              <a:ea typeface="Verdana" panose="020B0604030504040204" pitchFamily="34" charset="0"/>
            </a:endParaRPr>
          </a:p>
          <a:p>
            <a:pPr marL="0" indent="0" algn="just">
              <a:lnSpc>
                <a:spcPct val="100000"/>
              </a:lnSpc>
              <a:spcBef>
                <a:spcPts val="0"/>
              </a:spcBef>
              <a:buNone/>
            </a:pPr>
            <a:r>
              <a:rPr lang="es-AR" sz="1800" dirty="0">
                <a:ea typeface="Verdana" panose="020B0604030504040204" pitchFamily="34" charset="0"/>
              </a:rPr>
              <a:t>Sustancias psicoactivas – drogas – consumos problemáticos – adicción – adicciones – usuarios – personas usuarias</a:t>
            </a:r>
          </a:p>
          <a:p>
            <a:pPr marL="0" indent="0" algn="just">
              <a:lnSpc>
                <a:spcPct val="100000"/>
              </a:lnSpc>
              <a:spcBef>
                <a:spcPts val="0"/>
              </a:spcBef>
              <a:buNone/>
            </a:pPr>
            <a:endParaRPr lang="es-AR" sz="1800" dirty="0">
              <a:ea typeface="Verdana" panose="020B0604030504040204" pitchFamily="34" charset="0"/>
            </a:endParaRPr>
          </a:p>
          <a:p>
            <a:pPr marL="0" indent="0" algn="just">
              <a:lnSpc>
                <a:spcPct val="100000"/>
              </a:lnSpc>
              <a:spcBef>
                <a:spcPts val="0"/>
              </a:spcBef>
              <a:buNone/>
            </a:pPr>
            <a:r>
              <a:rPr lang="es-AR" sz="1800" u="sng" dirty="0">
                <a:ea typeface="Verdana" panose="020B0604030504040204" pitchFamily="34" charset="0"/>
              </a:rPr>
              <a:t>Participación:</a:t>
            </a:r>
          </a:p>
          <a:p>
            <a:pPr marL="0" indent="0" algn="just">
              <a:lnSpc>
                <a:spcPct val="100000"/>
              </a:lnSpc>
              <a:spcBef>
                <a:spcPts val="0"/>
              </a:spcBef>
              <a:buNone/>
            </a:pPr>
            <a:endParaRPr lang="es-AR" sz="1800" dirty="0">
              <a:ea typeface="Verdana" panose="020B0604030504040204" pitchFamily="34" charset="0"/>
            </a:endParaRPr>
          </a:p>
          <a:p>
            <a:pPr marL="0" indent="0" algn="just">
              <a:lnSpc>
                <a:spcPct val="100000"/>
              </a:lnSpc>
              <a:spcBef>
                <a:spcPts val="0"/>
              </a:spcBef>
              <a:buNone/>
            </a:pPr>
            <a:r>
              <a:rPr lang="es-AR" sz="1800" dirty="0">
                <a:ea typeface="Verdana" panose="020B0604030504040204" pitchFamily="34" charset="0"/>
              </a:rPr>
              <a:t>Por favor, interrumpan en cualquier momento de la exposición en que consideren necesario realizar una pregunta, o un comentario.</a:t>
            </a:r>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9" name="Flecha: cheurón 8">
            <a:extLst>
              <a:ext uri="{FF2B5EF4-FFF2-40B4-BE49-F238E27FC236}">
                <a16:creationId xmlns:a16="http://schemas.microsoft.com/office/drawing/2014/main" id="{94D514AF-8FB1-4C23-B20B-7A2808672636}"/>
              </a:ext>
            </a:extLst>
          </p:cNvPr>
          <p:cNvSpPr/>
          <p:nvPr/>
        </p:nvSpPr>
        <p:spPr>
          <a:xfrm>
            <a:off x="791592" y="2420888"/>
            <a:ext cx="108000" cy="1080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
        <p:nvSpPr>
          <p:cNvPr id="10" name="Flecha: cheurón 9">
            <a:extLst>
              <a:ext uri="{FF2B5EF4-FFF2-40B4-BE49-F238E27FC236}">
                <a16:creationId xmlns:a16="http://schemas.microsoft.com/office/drawing/2014/main" id="{4D1FC044-BC2F-4300-8232-763D50BBE356}"/>
              </a:ext>
            </a:extLst>
          </p:cNvPr>
          <p:cNvSpPr/>
          <p:nvPr/>
        </p:nvSpPr>
        <p:spPr>
          <a:xfrm>
            <a:off x="791592" y="3789040"/>
            <a:ext cx="108000" cy="1080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
        <p:nvSpPr>
          <p:cNvPr id="11" name="Flecha: cheurón 10">
            <a:extLst>
              <a:ext uri="{FF2B5EF4-FFF2-40B4-BE49-F238E27FC236}">
                <a16:creationId xmlns:a16="http://schemas.microsoft.com/office/drawing/2014/main" id="{14489E1A-C3B4-4F83-83B8-B63A0514E15D}"/>
              </a:ext>
            </a:extLst>
          </p:cNvPr>
          <p:cNvSpPr/>
          <p:nvPr/>
        </p:nvSpPr>
        <p:spPr>
          <a:xfrm>
            <a:off x="791592" y="4617144"/>
            <a:ext cx="108000" cy="1080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Tree>
    <p:extLst>
      <p:ext uri="{BB962C8B-B14F-4D97-AF65-F5344CB8AC3E}">
        <p14:creationId xmlns:p14="http://schemas.microsoft.com/office/powerpoint/2010/main" val="3036904476"/>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509317" y="2189183"/>
            <a:ext cx="8125366" cy="4433443"/>
          </a:xfrm>
        </p:spPr>
        <p:txBody>
          <a:bodyPr/>
          <a:lstStyle/>
          <a:p>
            <a:pPr algn="just"/>
            <a:r>
              <a:rPr lang="es-AR" sz="1800" dirty="0"/>
              <a:t>Brindar información clara y pragmática sobre las implicancias del uso de drogas dirigida a los usuarios, para que sea un factor clave en la toma de decisiones y puedan gestionar prácticas de menor riesgo y mayor cuidado.</a:t>
            </a:r>
          </a:p>
          <a:p>
            <a:pPr algn="just"/>
            <a:r>
              <a:rPr lang="es-AR" sz="1800" dirty="0"/>
              <a:t>Comprender que la persona usuaria de sustancias es capaz de decidir y, a su vez, es competente para reducir los daños y gestionar los riesgos del uso de sustancias, tanto de manera individual como colectiva.</a:t>
            </a:r>
          </a:p>
          <a:p>
            <a:pPr algn="just"/>
            <a:r>
              <a:rPr lang="es-AR" sz="1800" dirty="0"/>
              <a:t>Compartir con la comunidad la importancia de ser inclusivos y solidarios, luchando contra la exclusión y la segregación de las personas usuarias de drogas.</a:t>
            </a:r>
          </a:p>
          <a:p>
            <a:pPr algn="just"/>
            <a:r>
              <a:rPr lang="es-AR" sz="1800" dirty="0"/>
              <a:t>Promover la participación de las personas usuarias de drogas como agentes de salud.</a:t>
            </a:r>
          </a:p>
          <a:p>
            <a:pPr algn="just"/>
            <a:r>
              <a:rPr lang="es-AR" sz="1800" dirty="0"/>
              <a:t>Eliminar las barreras para el acceso a los Centros de Salud.</a:t>
            </a:r>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2">
            <a:extLst>
              <a:ext uri="{FF2B5EF4-FFF2-40B4-BE49-F238E27FC236}">
                <a16:creationId xmlns:a16="http://schemas.microsoft.com/office/drawing/2014/main" id="{F2A9B76B-F7BF-4A6B-96FE-4B2F8BF53004}"/>
              </a:ext>
            </a:extLst>
          </p:cNvPr>
          <p:cNvSpPr/>
          <p:nvPr/>
        </p:nvSpPr>
        <p:spPr>
          <a:xfrm>
            <a:off x="561434" y="1556792"/>
            <a:ext cx="5145961" cy="430887"/>
          </a:xfrm>
          <a:prstGeom prst="rect">
            <a:avLst/>
          </a:prstGeom>
        </p:spPr>
        <p:txBody>
          <a:bodyPr wrap="none">
            <a:spAutoFit/>
          </a:bodyPr>
          <a:lstStyle/>
          <a:p>
            <a:pPr marL="0" indent="0">
              <a:buNone/>
            </a:pPr>
            <a:r>
              <a:rPr lang="es-AR" sz="2200" dirty="0"/>
              <a:t>Parte del trabajo de prevención incluye:</a:t>
            </a:r>
          </a:p>
        </p:txBody>
      </p:sp>
    </p:spTree>
    <p:extLst>
      <p:ext uri="{BB962C8B-B14F-4D97-AF65-F5344CB8AC3E}">
        <p14:creationId xmlns:p14="http://schemas.microsoft.com/office/powerpoint/2010/main" val="674599299"/>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7643192" cy="596359"/>
          </a:xfrm>
        </p:spPr>
        <p:txBody>
          <a:bodyPr/>
          <a:lstStyle/>
          <a:p>
            <a:pPr marL="0" indent="0">
              <a:buNone/>
            </a:pPr>
            <a:r>
              <a:rPr lang="es-ES" dirty="0"/>
              <a:t>Medidas de cuidado frente al COVID-19</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7" name="Rectangle 3">
            <a:extLst>
              <a:ext uri="{FF2B5EF4-FFF2-40B4-BE49-F238E27FC236}">
                <a16:creationId xmlns:a16="http://schemas.microsoft.com/office/drawing/2014/main" id="{77949356-A365-48C7-B4A5-7B15D8199B87}"/>
              </a:ext>
            </a:extLst>
          </p:cNvPr>
          <p:cNvSpPr txBox="1">
            <a:spLocks noChangeArrowheads="1"/>
          </p:cNvSpPr>
          <p:nvPr/>
        </p:nvSpPr>
        <p:spPr bwMode="auto">
          <a:xfrm>
            <a:off x="594835" y="2420888"/>
            <a:ext cx="7845634"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r>
              <a:rPr lang="es-AR" sz="2000" kern="0" dirty="0"/>
              <a:t>Todas las medidas de cuidado que podamos tomar para </a:t>
            </a:r>
            <a:r>
              <a:rPr lang="es-AR" sz="2000" b="1" kern="0" dirty="0"/>
              <a:t>acompañar y contener</a:t>
            </a:r>
            <a:r>
              <a:rPr lang="es-AR" sz="2000" kern="0" dirty="0"/>
              <a:t> a las personas usuarias de drogas deben tener como contrapartida medidas claras de</a:t>
            </a:r>
            <a:r>
              <a:rPr lang="es-AR" sz="2000" b="1" kern="0" dirty="0"/>
              <a:t> autocuidado</a:t>
            </a:r>
            <a:r>
              <a:rPr lang="es-AR" sz="2000" kern="0" dirty="0"/>
              <a:t> para las personas que trabajamos en el campo de la salud mental y adicciones.</a:t>
            </a:r>
          </a:p>
          <a:p>
            <a:pPr algn="just"/>
            <a:r>
              <a:rPr lang="es-AR" sz="2000" kern="0" dirty="0"/>
              <a:t>Estás medidas de autocuidado son fundamentales para evitar que los equipos de asistencia atraviesen episodios de </a:t>
            </a:r>
            <a:r>
              <a:rPr lang="es-AR" sz="2000" b="1" kern="0" dirty="0"/>
              <a:t>burnout y/o de fatiga por asistencia</a:t>
            </a:r>
            <a:r>
              <a:rPr lang="es-AR" sz="2000" kern="0" dirty="0"/>
              <a:t>.</a:t>
            </a:r>
          </a:p>
          <a:p>
            <a:endParaRPr lang="es-ES" kern="0" dirty="0"/>
          </a:p>
        </p:txBody>
      </p:sp>
    </p:spTree>
    <p:extLst>
      <p:ext uri="{BB962C8B-B14F-4D97-AF65-F5344CB8AC3E}">
        <p14:creationId xmlns:p14="http://schemas.microsoft.com/office/powerpoint/2010/main" val="3304224118"/>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Marcador de contenido 2">
            <a:extLst>
              <a:ext uri="{FF2B5EF4-FFF2-40B4-BE49-F238E27FC236}">
                <a16:creationId xmlns:a16="http://schemas.microsoft.com/office/drawing/2014/main" id="{2AA27298-D05D-4B39-8EBF-9555E3A540C9}"/>
              </a:ext>
            </a:extLst>
          </p:cNvPr>
          <p:cNvSpPr>
            <a:spLocks noGrp="1"/>
          </p:cNvSpPr>
          <p:nvPr>
            <p:ph idx="1"/>
          </p:nvPr>
        </p:nvSpPr>
        <p:spPr>
          <a:xfrm>
            <a:off x="561434" y="1994619"/>
            <a:ext cx="8229600" cy="4530725"/>
          </a:xfrm>
        </p:spPr>
        <p:txBody>
          <a:bodyPr/>
          <a:lstStyle/>
          <a:p>
            <a:pPr algn="just">
              <a:spcBef>
                <a:spcPts val="0"/>
              </a:spcBef>
              <a:spcAft>
                <a:spcPts val="500"/>
              </a:spcAft>
            </a:pPr>
            <a:r>
              <a:rPr lang="es-AR" sz="1800" dirty="0"/>
              <a:t>Trabajar bajo los protocolos vigentes del ente rector de salud.</a:t>
            </a:r>
          </a:p>
          <a:p>
            <a:pPr algn="just">
              <a:spcBef>
                <a:spcPts val="0"/>
              </a:spcBef>
              <a:spcAft>
                <a:spcPts val="500"/>
              </a:spcAft>
            </a:pPr>
            <a:r>
              <a:rPr lang="es-AR" sz="1800" dirty="0"/>
              <a:t>Contar con los elementos de seguridad indicados.</a:t>
            </a:r>
          </a:p>
          <a:p>
            <a:pPr algn="just">
              <a:spcBef>
                <a:spcPts val="0"/>
              </a:spcBef>
              <a:spcAft>
                <a:spcPts val="500"/>
              </a:spcAft>
            </a:pPr>
            <a:r>
              <a:rPr lang="es-AR" sz="1800" dirty="0"/>
              <a:t>Mantener la distancia social.</a:t>
            </a:r>
          </a:p>
          <a:p>
            <a:pPr algn="just">
              <a:spcBef>
                <a:spcPts val="0"/>
              </a:spcBef>
              <a:spcAft>
                <a:spcPts val="500"/>
              </a:spcAft>
            </a:pPr>
            <a:r>
              <a:rPr lang="es-AR" sz="1800" dirty="0"/>
              <a:t>Evitar tomar decisiones unilaterales y apoyarse en el trabajo de equipo.</a:t>
            </a:r>
          </a:p>
          <a:p>
            <a:pPr algn="just">
              <a:spcBef>
                <a:spcPts val="0"/>
              </a:spcBef>
              <a:spcAft>
                <a:spcPts val="500"/>
              </a:spcAft>
            </a:pPr>
            <a:r>
              <a:rPr lang="es-AR" sz="1800" dirty="0"/>
              <a:t>Evitar la sobrecarga de trabajo (Tomarse unos minutos de descanso).</a:t>
            </a:r>
          </a:p>
          <a:p>
            <a:pPr algn="just">
              <a:spcBef>
                <a:spcPts val="0"/>
              </a:spcBef>
              <a:spcAft>
                <a:spcPts val="500"/>
              </a:spcAft>
            </a:pPr>
            <a:r>
              <a:rPr lang="es-AR" sz="1800" dirty="0"/>
              <a:t>Reconocer el trabajo valioso de todas las personas del equipo.</a:t>
            </a:r>
          </a:p>
          <a:p>
            <a:pPr algn="just">
              <a:spcBef>
                <a:spcPts val="0"/>
              </a:spcBef>
              <a:spcAft>
                <a:spcPts val="500"/>
              </a:spcAft>
            </a:pPr>
            <a:r>
              <a:rPr lang="es-AR" sz="1800" dirty="0"/>
              <a:t>Mantener rutinas estables de trabajo, alimentación y ciclo de sueño.</a:t>
            </a:r>
          </a:p>
          <a:p>
            <a:pPr algn="just">
              <a:spcBef>
                <a:spcPts val="0"/>
              </a:spcBef>
              <a:spcAft>
                <a:spcPts val="500"/>
              </a:spcAft>
            </a:pPr>
            <a:r>
              <a:rPr lang="es-AR" sz="1800" dirty="0"/>
              <a:t>Planificar actividades y/o ejercicio luego de terminar la jornada.</a:t>
            </a:r>
          </a:p>
          <a:p>
            <a:pPr algn="just">
              <a:spcBef>
                <a:spcPts val="0"/>
              </a:spcBef>
              <a:spcAft>
                <a:spcPts val="500"/>
              </a:spcAft>
            </a:pPr>
            <a:r>
              <a:rPr lang="es-AR" sz="1800" dirty="0"/>
              <a:t>Mantener contacto con familiares y amigos (Hablar de otra cosa).</a:t>
            </a:r>
          </a:p>
          <a:p>
            <a:pPr algn="just">
              <a:spcBef>
                <a:spcPts val="0"/>
              </a:spcBef>
              <a:spcAft>
                <a:spcPts val="500"/>
              </a:spcAft>
            </a:pPr>
            <a:r>
              <a:rPr lang="es-AR" sz="1800" dirty="0"/>
              <a:t>Compartir información de modo constructivo (No contribuir al pánico).</a:t>
            </a:r>
          </a:p>
          <a:p>
            <a:pPr algn="just">
              <a:spcBef>
                <a:spcPts val="0"/>
              </a:spcBef>
              <a:spcAft>
                <a:spcPts val="500"/>
              </a:spcAft>
            </a:pPr>
            <a:r>
              <a:rPr lang="es-AR" sz="1800" dirty="0"/>
              <a:t>Validar sentimientos y emociones (No negarlas).</a:t>
            </a:r>
          </a:p>
          <a:p>
            <a:pPr algn="just">
              <a:spcBef>
                <a:spcPts val="0"/>
              </a:spcBef>
              <a:spcAft>
                <a:spcPts val="500"/>
              </a:spcAft>
            </a:pPr>
            <a:r>
              <a:rPr lang="es-AR" sz="1800" dirty="0"/>
              <a:t>Limitar la propia exposición a los medios de comunicación (Noticias)</a:t>
            </a:r>
          </a:p>
        </p:txBody>
      </p:sp>
      <p:sp>
        <p:nvSpPr>
          <p:cNvPr id="6" name="CuadroTexto 5">
            <a:extLst>
              <a:ext uri="{FF2B5EF4-FFF2-40B4-BE49-F238E27FC236}">
                <a16:creationId xmlns:a16="http://schemas.microsoft.com/office/drawing/2014/main" id="{46A50BE3-0BD9-47CD-BD14-AE58081B3961}"/>
              </a:ext>
            </a:extLst>
          </p:cNvPr>
          <p:cNvSpPr txBox="1"/>
          <p:nvPr/>
        </p:nvSpPr>
        <p:spPr>
          <a:xfrm>
            <a:off x="280777" y="1474018"/>
            <a:ext cx="8790914" cy="461665"/>
          </a:xfrm>
          <a:prstGeom prst="rect">
            <a:avLst/>
          </a:prstGeom>
          <a:noFill/>
        </p:spPr>
        <p:txBody>
          <a:bodyPr wrap="square" rtlCol="0">
            <a:spAutoFit/>
          </a:bodyPr>
          <a:lstStyle/>
          <a:p>
            <a:r>
              <a:rPr lang="es-AR" sz="2400" dirty="0"/>
              <a:t>Algunas recomendaciones de cuidado para los profesionales</a:t>
            </a:r>
          </a:p>
        </p:txBody>
      </p:sp>
    </p:spTree>
    <p:extLst>
      <p:ext uri="{BB962C8B-B14F-4D97-AF65-F5344CB8AC3E}">
        <p14:creationId xmlns:p14="http://schemas.microsoft.com/office/powerpoint/2010/main" val="232296191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2327275"/>
            <a:ext cx="8229600" cy="4530725"/>
          </a:xfrm>
        </p:spPr>
        <p:txBody>
          <a:bodyPr/>
          <a:lstStyle/>
          <a:p>
            <a:pPr lvl="0" algn="just"/>
            <a:r>
              <a:rPr lang="es-AR" sz="1800" dirty="0"/>
              <a:t>Lo primero que tenés que saber es que el coronavirus afecta de manera más agresiva a las personas que por tener alguna otra enfermedad tienen su sistema inmunológico más debilitado.</a:t>
            </a:r>
          </a:p>
          <a:p>
            <a:pPr lvl="0" algn="just"/>
            <a:r>
              <a:rPr lang="es-AR" sz="1800" dirty="0"/>
              <a:t>El consumo abusivo de alcohol y drogas debilita tu sistema inmunológico, por eso si sos una persona usuaria de drogas sos también población de riesgo.</a:t>
            </a:r>
          </a:p>
          <a:p>
            <a:pPr lvl="0" algn="just"/>
            <a:r>
              <a:rPr lang="es-AR" sz="1800" dirty="0"/>
              <a:t>Las situaciones de aislamiento pueden agravar tus síntomas de abstinencia, si estás sin consumir o intensificar el impulso de consumo si estás en situación de consumo activo.</a:t>
            </a:r>
          </a:p>
          <a:p>
            <a:pPr lvl="0" algn="just"/>
            <a:r>
              <a:rPr lang="es-AR" sz="1800" dirty="0"/>
              <a:t>Tené en cuenta que debido a la cuarentena no está permitido circular por la calle salvo por excepciones justificadas y enfrentás el riesgo de tener problemas con la policía, incluso ser detenido.</a:t>
            </a:r>
          </a:p>
          <a:p>
            <a:endParaRPr lang="es-AR" sz="2000"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2">
            <a:extLst>
              <a:ext uri="{FF2B5EF4-FFF2-40B4-BE49-F238E27FC236}">
                <a16:creationId xmlns:a16="http://schemas.microsoft.com/office/drawing/2014/main" id="{4BE02818-0F29-4C9F-BB86-174DD79559E4}"/>
              </a:ext>
            </a:extLst>
          </p:cNvPr>
          <p:cNvSpPr/>
          <p:nvPr/>
        </p:nvSpPr>
        <p:spPr>
          <a:xfrm>
            <a:off x="457200" y="1564365"/>
            <a:ext cx="8229600" cy="646331"/>
          </a:xfrm>
          <a:prstGeom prst="rect">
            <a:avLst/>
          </a:prstGeom>
        </p:spPr>
        <p:txBody>
          <a:bodyPr wrap="square">
            <a:spAutoFit/>
          </a:bodyPr>
          <a:lstStyle/>
          <a:p>
            <a:r>
              <a:rPr lang="es-AR" b="1" dirty="0"/>
              <a:t>Algunas recomendaciones de cuidado para las personas usuarias de drogas frente a la pandemia de coronavirus COVID19 I</a:t>
            </a:r>
          </a:p>
        </p:txBody>
      </p:sp>
    </p:spTree>
    <p:extLst>
      <p:ext uri="{BB962C8B-B14F-4D97-AF65-F5344CB8AC3E}">
        <p14:creationId xmlns:p14="http://schemas.microsoft.com/office/powerpoint/2010/main" val="3189241404"/>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545658" y="2556286"/>
            <a:ext cx="8229600" cy="4530725"/>
          </a:xfrm>
        </p:spPr>
        <p:txBody>
          <a:bodyPr/>
          <a:lstStyle/>
          <a:p>
            <a:pPr lvl="0" algn="just"/>
            <a:r>
              <a:rPr lang="es-AR" sz="1800" dirty="0"/>
              <a:t>Mantené la distancia social de más de un metro con otra persona es la mejor protección. Aunque también podés usar barbijo o tapaboca.</a:t>
            </a:r>
          </a:p>
          <a:p>
            <a:pPr lvl="0" algn="just"/>
            <a:r>
              <a:rPr lang="es-AR" sz="1800" dirty="0"/>
              <a:t>Tenés que saber que el coronavirus se contagia a través del contacto con la boca, la nariz y los ojos. Así que intentá no tocarte la cara y no compartir los elementos que usas para consumir.</a:t>
            </a:r>
          </a:p>
          <a:p>
            <a:pPr lvl="0" algn="just"/>
            <a:r>
              <a:rPr lang="es-AR" sz="1800" dirty="0"/>
              <a:t>Si vas a consumir intentá hacerlo en un lugar seguro en el que sólo vos manipules la sustancia (alcohol y/o drogas) y en el que puedas lavarte las manos antes de empezar a consumir. No olvides que los billetes los tocan muchas personas y pueden ser foco de transmisión y contagio de coronavirus.</a:t>
            </a:r>
          </a:p>
          <a:p>
            <a:pPr marL="0" indent="0">
              <a:buNone/>
            </a:pPr>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Rectángulo 5">
            <a:extLst>
              <a:ext uri="{FF2B5EF4-FFF2-40B4-BE49-F238E27FC236}">
                <a16:creationId xmlns:a16="http://schemas.microsoft.com/office/drawing/2014/main" id="{632C7A34-309F-4B67-94DB-926FD74CD0F1}"/>
              </a:ext>
            </a:extLst>
          </p:cNvPr>
          <p:cNvSpPr/>
          <p:nvPr/>
        </p:nvSpPr>
        <p:spPr>
          <a:xfrm>
            <a:off x="457200" y="1564365"/>
            <a:ext cx="8229600" cy="646331"/>
          </a:xfrm>
          <a:prstGeom prst="rect">
            <a:avLst/>
          </a:prstGeom>
        </p:spPr>
        <p:txBody>
          <a:bodyPr wrap="square">
            <a:spAutoFit/>
          </a:bodyPr>
          <a:lstStyle/>
          <a:p>
            <a:r>
              <a:rPr lang="es-AR" b="1" dirty="0"/>
              <a:t>Algunas recomendaciones de cuidado para las personas usuarias de drogas frente a la pandemia de coronavirus COVID19 II</a:t>
            </a:r>
          </a:p>
        </p:txBody>
      </p:sp>
    </p:spTree>
    <p:extLst>
      <p:ext uri="{BB962C8B-B14F-4D97-AF65-F5344CB8AC3E}">
        <p14:creationId xmlns:p14="http://schemas.microsoft.com/office/powerpoint/2010/main" val="678502209"/>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352228" y="2383154"/>
            <a:ext cx="8436701" cy="4219290"/>
          </a:xfrm>
        </p:spPr>
        <p:txBody>
          <a:bodyPr/>
          <a:lstStyle/>
          <a:p>
            <a:pPr lvl="0" algn="just"/>
            <a:r>
              <a:rPr lang="es-AR" sz="1800" dirty="0"/>
              <a:t>Si no podés evitar consumir, intentá hacerlo de día y dormir de noche, la higiene del sueño es importante para la estabilidad anímica y emocional</a:t>
            </a:r>
          </a:p>
          <a:p>
            <a:pPr lvl="0" algn="just"/>
            <a:r>
              <a:rPr lang="es-AR" sz="1800" dirty="0"/>
              <a:t>Si sos usuario de marihuana intentá no compartir el porro y tenés que saber que, si bien en principio puede hacerte más llevadero el aislamiento porque te sentís más relajado, el consumo en encierro pude provocarte pensamientos negativos, irritabilidad e ideas persecutorias.</a:t>
            </a:r>
          </a:p>
          <a:p>
            <a:pPr lvl="0" algn="just"/>
            <a:r>
              <a:rPr lang="es-AR" sz="1800" dirty="0"/>
              <a:t>Si sos usuario de cocaína no utilices billetes enrollados para aspirar por que los tocan muchas personas y pueden ser foco de contagio. Usa sin compartir tubos de plástico o de otros materiales que puedas lavar o descartar. Tenés que saber que consumir en situaciones de encierro puede aumentar mucho tu ansiedad, tu inquietud corporal y podés tener ideas persecutorias.</a:t>
            </a:r>
          </a:p>
          <a:p>
            <a:pPr lvl="0" algn="just"/>
            <a:endParaRPr lang="es-AR" sz="1600" dirty="0"/>
          </a:p>
          <a:p>
            <a:pPr lvl="0"/>
            <a:endParaRPr lang="es-AR" sz="1400" dirty="0"/>
          </a:p>
          <a:p>
            <a:endParaRPr lang="es-AR"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Rectángulo 5">
            <a:extLst>
              <a:ext uri="{FF2B5EF4-FFF2-40B4-BE49-F238E27FC236}">
                <a16:creationId xmlns:a16="http://schemas.microsoft.com/office/drawing/2014/main" id="{01C6D25D-0264-4A8B-A8DB-5D31A2EF85D5}"/>
              </a:ext>
            </a:extLst>
          </p:cNvPr>
          <p:cNvSpPr/>
          <p:nvPr/>
        </p:nvSpPr>
        <p:spPr>
          <a:xfrm>
            <a:off x="455779" y="1477799"/>
            <a:ext cx="8229600" cy="646331"/>
          </a:xfrm>
          <a:prstGeom prst="rect">
            <a:avLst/>
          </a:prstGeom>
        </p:spPr>
        <p:txBody>
          <a:bodyPr wrap="square">
            <a:spAutoFit/>
          </a:bodyPr>
          <a:lstStyle/>
          <a:p>
            <a:r>
              <a:rPr lang="es-AR" b="1" dirty="0"/>
              <a:t>Algunas recomendaciones de cuidado para las personas usuarias de drogas frente a la pandemia de coronavirus COVID19 III</a:t>
            </a:r>
          </a:p>
        </p:txBody>
      </p:sp>
    </p:spTree>
    <p:extLst>
      <p:ext uri="{BB962C8B-B14F-4D97-AF65-F5344CB8AC3E}">
        <p14:creationId xmlns:p14="http://schemas.microsoft.com/office/powerpoint/2010/main" val="267248726"/>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12" name="Rectangle 3">
            <a:extLst>
              <a:ext uri="{FF2B5EF4-FFF2-40B4-BE49-F238E27FC236}">
                <a16:creationId xmlns:a16="http://schemas.microsoft.com/office/drawing/2014/main" id="{8B1012A1-F081-4D4F-85E1-CDB02F8DA958}"/>
              </a:ext>
            </a:extLst>
          </p:cNvPr>
          <p:cNvSpPr txBox="1">
            <a:spLocks noChangeArrowheads="1"/>
          </p:cNvSpPr>
          <p:nvPr/>
        </p:nvSpPr>
        <p:spPr bwMode="auto">
          <a:xfrm>
            <a:off x="352228" y="2151985"/>
            <a:ext cx="8436701" cy="4219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r>
              <a:rPr lang="es-AR" sz="1800" dirty="0"/>
              <a:t>Si consumís pasta base trata de no compartir la pipa o el implemento que uses para fumarla. No te olvides que una de las principales vías de entrada del coronavirus es la boca. Tené en cuenta que consumir pasta base puede desorientarte, ponerte agresivo/a, provocarte pensamientos confusos y persecutorios. También es importante que sepas que las pasta base daña tus pulmones y el coronavirus afecta principalmente el sistema respiratorio. </a:t>
            </a:r>
          </a:p>
          <a:p>
            <a:pPr lvl="0" algn="just"/>
            <a:r>
              <a:rPr lang="es-AR" sz="1800" dirty="0"/>
              <a:t>Si consumís más de una sustancia tené en cuenta todas las recomendaciones anteriores para que puedas cuidarte lo mejor posible.</a:t>
            </a:r>
          </a:p>
          <a:p>
            <a:pPr lvl="0" algn="just"/>
            <a:r>
              <a:rPr lang="es-AR" sz="1800" dirty="0"/>
              <a:t>Si sos familiar de una persona usuaria de drogas intentá no juzgarla, no castigarla, no la discrimines porque eso genera mayor exclusión social. Dentro de tus posibilidades tratá de acompañar y contener. Y si podés busca ayuda y contención de otros. Cuanto más amplia y fuerte es la red más y mejor contiene.</a:t>
            </a:r>
          </a:p>
        </p:txBody>
      </p:sp>
      <p:sp>
        <p:nvSpPr>
          <p:cNvPr id="13" name="Rectángulo 12">
            <a:extLst>
              <a:ext uri="{FF2B5EF4-FFF2-40B4-BE49-F238E27FC236}">
                <a16:creationId xmlns:a16="http://schemas.microsoft.com/office/drawing/2014/main" id="{593BC917-9A87-4D00-933E-AA477BBF6897}"/>
              </a:ext>
            </a:extLst>
          </p:cNvPr>
          <p:cNvSpPr/>
          <p:nvPr/>
        </p:nvSpPr>
        <p:spPr>
          <a:xfrm>
            <a:off x="455779" y="1477799"/>
            <a:ext cx="8229600" cy="646331"/>
          </a:xfrm>
          <a:prstGeom prst="rect">
            <a:avLst/>
          </a:prstGeom>
        </p:spPr>
        <p:txBody>
          <a:bodyPr wrap="square">
            <a:spAutoFit/>
          </a:bodyPr>
          <a:lstStyle/>
          <a:p>
            <a:r>
              <a:rPr lang="es-AR" b="1" dirty="0"/>
              <a:t>Algunas recomendaciones de cuidado para las personas usuarias de drogas frente a la pandemia de coronavirus COVID19 IV</a:t>
            </a:r>
          </a:p>
        </p:txBody>
      </p:sp>
    </p:spTree>
    <p:extLst>
      <p:ext uri="{BB962C8B-B14F-4D97-AF65-F5344CB8AC3E}">
        <p14:creationId xmlns:p14="http://schemas.microsoft.com/office/powerpoint/2010/main" val="601456491"/>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Rectángulo 5">
            <a:extLst>
              <a:ext uri="{FF2B5EF4-FFF2-40B4-BE49-F238E27FC236}">
                <a16:creationId xmlns:a16="http://schemas.microsoft.com/office/drawing/2014/main" id="{01C6D25D-0264-4A8B-A8DB-5D31A2EF85D5}"/>
              </a:ext>
            </a:extLst>
          </p:cNvPr>
          <p:cNvSpPr/>
          <p:nvPr/>
        </p:nvSpPr>
        <p:spPr>
          <a:xfrm>
            <a:off x="584963" y="3466961"/>
            <a:ext cx="8229600" cy="523220"/>
          </a:xfrm>
          <a:prstGeom prst="rect">
            <a:avLst/>
          </a:prstGeom>
        </p:spPr>
        <p:txBody>
          <a:bodyPr wrap="square">
            <a:spAutoFit/>
          </a:bodyPr>
          <a:lstStyle/>
          <a:p>
            <a:pPr algn="ctr"/>
            <a:r>
              <a:rPr lang="es-AR" sz="2800" dirty="0"/>
              <a:t>Espacio para preguntas…</a:t>
            </a:r>
          </a:p>
        </p:txBody>
      </p:sp>
      <p:pic>
        <p:nvPicPr>
          <p:cNvPr id="8" name="Imagen 7">
            <a:extLst>
              <a:ext uri="{FF2B5EF4-FFF2-40B4-BE49-F238E27FC236}">
                <a16:creationId xmlns:a16="http://schemas.microsoft.com/office/drawing/2014/main" id="{F1E54983-847C-431A-8632-82A15C2F9740}"/>
              </a:ext>
            </a:extLst>
          </p:cNvPr>
          <p:cNvPicPr>
            <a:picLocks noChangeAspect="1"/>
          </p:cNvPicPr>
          <p:nvPr/>
        </p:nvPicPr>
        <p:blipFill>
          <a:blip r:embed="rId4"/>
          <a:stretch>
            <a:fillRect/>
          </a:stretch>
        </p:blipFill>
        <p:spPr>
          <a:xfrm>
            <a:off x="3543300" y="3990181"/>
            <a:ext cx="2057400" cy="1743075"/>
          </a:xfrm>
          <a:prstGeom prst="rect">
            <a:avLst/>
          </a:prstGeom>
        </p:spPr>
      </p:pic>
      <p:sp>
        <p:nvSpPr>
          <p:cNvPr id="3" name="Rectángulo 2">
            <a:extLst>
              <a:ext uri="{FF2B5EF4-FFF2-40B4-BE49-F238E27FC236}">
                <a16:creationId xmlns:a16="http://schemas.microsoft.com/office/drawing/2014/main" id="{15E097BB-411E-46E5-BE78-5914F96E49A3}"/>
              </a:ext>
            </a:extLst>
          </p:cNvPr>
          <p:cNvSpPr/>
          <p:nvPr/>
        </p:nvSpPr>
        <p:spPr>
          <a:xfrm>
            <a:off x="561434" y="1721013"/>
            <a:ext cx="7754359" cy="1569660"/>
          </a:xfrm>
          <a:prstGeom prst="rect">
            <a:avLst/>
          </a:prstGeom>
        </p:spPr>
        <p:txBody>
          <a:bodyPr wrap="square">
            <a:spAutoFit/>
          </a:bodyPr>
          <a:lstStyle/>
          <a:p>
            <a:pPr marL="0" indent="0" algn="ctr">
              <a:buNone/>
            </a:pPr>
            <a:r>
              <a:rPr lang="es-AR" sz="2400" dirty="0"/>
              <a:t>En estos tiempos de incertidumbre es de vital importancia cuidar, cuidarse y cuidarnos.</a:t>
            </a:r>
          </a:p>
          <a:p>
            <a:pPr marL="0" indent="0" algn="ctr">
              <a:buNone/>
            </a:pPr>
            <a:endParaRPr lang="es-AR" sz="2400" dirty="0"/>
          </a:p>
          <a:p>
            <a:pPr marL="0" indent="0" algn="ctr">
              <a:buNone/>
            </a:pPr>
            <a:r>
              <a:rPr lang="es-AR" sz="2400" b="1" dirty="0"/>
              <a:t>¡La prevención la hacemos entre todos!</a:t>
            </a:r>
          </a:p>
        </p:txBody>
      </p:sp>
    </p:spTree>
    <p:extLst>
      <p:ext uri="{BB962C8B-B14F-4D97-AF65-F5344CB8AC3E}">
        <p14:creationId xmlns:p14="http://schemas.microsoft.com/office/powerpoint/2010/main" val="750904925"/>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pic>
        <p:nvPicPr>
          <p:cNvPr id="3" name="Imagen 2">
            <a:extLst>
              <a:ext uri="{FF2B5EF4-FFF2-40B4-BE49-F238E27FC236}">
                <a16:creationId xmlns:a16="http://schemas.microsoft.com/office/drawing/2014/main" id="{A53F35DE-FE74-4337-9376-ED33168C441B}"/>
              </a:ext>
            </a:extLst>
          </p:cNvPr>
          <p:cNvPicPr>
            <a:picLocks noChangeAspect="1"/>
          </p:cNvPicPr>
          <p:nvPr/>
        </p:nvPicPr>
        <p:blipFill>
          <a:blip r:embed="rId4"/>
          <a:stretch>
            <a:fillRect/>
          </a:stretch>
        </p:blipFill>
        <p:spPr>
          <a:xfrm>
            <a:off x="1468202" y="1855005"/>
            <a:ext cx="6207596" cy="2553124"/>
          </a:xfrm>
          <a:prstGeom prst="rect">
            <a:avLst/>
          </a:prstGeom>
        </p:spPr>
      </p:pic>
      <p:sp>
        <p:nvSpPr>
          <p:cNvPr id="9" name="CuadroTexto 8">
            <a:extLst>
              <a:ext uri="{FF2B5EF4-FFF2-40B4-BE49-F238E27FC236}">
                <a16:creationId xmlns:a16="http://schemas.microsoft.com/office/drawing/2014/main" id="{F0C77F3C-24AD-416C-BF8D-7B8EBB510C67}"/>
              </a:ext>
            </a:extLst>
          </p:cNvPr>
          <p:cNvSpPr txBox="1"/>
          <p:nvPr/>
        </p:nvSpPr>
        <p:spPr>
          <a:xfrm>
            <a:off x="4644008" y="5084865"/>
            <a:ext cx="4323297" cy="882293"/>
          </a:xfrm>
          <a:prstGeom prst="rect">
            <a:avLst/>
          </a:prstGeom>
          <a:noFill/>
        </p:spPr>
        <p:txBody>
          <a:bodyPr wrap="square" rtlCol="0">
            <a:spAutoFit/>
          </a:bodyPr>
          <a:lstStyle/>
          <a:p>
            <a:pPr algn="ctr">
              <a:lnSpc>
                <a:spcPts val="2000"/>
              </a:lnSpc>
            </a:pPr>
            <a:r>
              <a:rPr lang="es-AR" sz="2000" b="1" i="1" dirty="0">
                <a:solidFill>
                  <a:schemeClr val="tx2"/>
                </a:solidFill>
                <a:latin typeface="Calibri Light" panose="020F0302020204030204" pitchFamily="34" charset="0"/>
                <a:cs typeface="Calibri Light" panose="020F0302020204030204" pitchFamily="34" charset="0"/>
              </a:rPr>
              <a:t>Nicolás Poliansky</a:t>
            </a:r>
            <a:endParaRPr lang="es-AR" sz="2400" b="1" i="1" dirty="0">
              <a:solidFill>
                <a:schemeClr val="tx2"/>
              </a:solidFill>
              <a:latin typeface="Calibri Light" panose="020F0302020204030204" pitchFamily="34" charset="0"/>
              <a:cs typeface="Calibri Light" panose="020F0302020204030204" pitchFamily="34" charset="0"/>
            </a:endParaRPr>
          </a:p>
          <a:p>
            <a:pPr algn="ctr">
              <a:lnSpc>
                <a:spcPts val="2000"/>
              </a:lnSpc>
            </a:pPr>
            <a:r>
              <a:rPr lang="es-AR" b="1" i="1" dirty="0">
                <a:solidFill>
                  <a:schemeClr val="tx2"/>
                </a:solidFill>
                <a:latin typeface="Calibri Light" panose="020F0302020204030204" pitchFamily="34" charset="0"/>
                <a:cs typeface="Calibri Light" panose="020F0302020204030204" pitchFamily="34" charset="0"/>
              </a:rPr>
              <a:t>nicopoliansky@gmail.com</a:t>
            </a:r>
            <a:endParaRPr lang="es-AR" sz="2000" b="1" i="1" dirty="0">
              <a:solidFill>
                <a:schemeClr val="tx2"/>
              </a:solidFill>
              <a:latin typeface="Calibri Light" panose="020F0302020204030204" pitchFamily="34" charset="0"/>
              <a:cs typeface="Calibri Light" panose="020F0302020204030204" pitchFamily="34" charset="0"/>
            </a:endParaRPr>
          </a:p>
          <a:p>
            <a:endParaRPr lang="es-AR" dirty="0"/>
          </a:p>
        </p:txBody>
      </p:sp>
      <p:sp>
        <p:nvSpPr>
          <p:cNvPr id="7" name="CuadroTexto 6">
            <a:extLst>
              <a:ext uri="{FF2B5EF4-FFF2-40B4-BE49-F238E27FC236}">
                <a16:creationId xmlns:a16="http://schemas.microsoft.com/office/drawing/2014/main" id="{C2C88958-016B-4A5F-9913-653E3D8AD5E9}"/>
              </a:ext>
            </a:extLst>
          </p:cNvPr>
          <p:cNvSpPr txBox="1"/>
          <p:nvPr/>
        </p:nvSpPr>
        <p:spPr>
          <a:xfrm>
            <a:off x="457200" y="5013963"/>
            <a:ext cx="1466850" cy="369332"/>
          </a:xfrm>
          <a:prstGeom prst="rect">
            <a:avLst/>
          </a:prstGeom>
          <a:noFill/>
        </p:spPr>
        <p:txBody>
          <a:bodyPr wrap="square" rtlCol="0">
            <a:spAutoFit/>
          </a:bodyPr>
          <a:lstStyle/>
          <a:p>
            <a:r>
              <a:rPr lang="es-AR" sz="1400" dirty="0">
                <a:hlinkClick r:id="rId5" tooltip="http://www.issup.net"/>
              </a:rPr>
              <a:t>www.issup.net</a:t>
            </a:r>
            <a:r>
              <a:rPr lang="es-AR" dirty="0"/>
              <a:t>  </a:t>
            </a:r>
          </a:p>
        </p:txBody>
      </p:sp>
      <p:sp>
        <p:nvSpPr>
          <p:cNvPr id="10" name="Rectangle 2">
            <a:extLst>
              <a:ext uri="{FF2B5EF4-FFF2-40B4-BE49-F238E27FC236}">
                <a16:creationId xmlns:a16="http://schemas.microsoft.com/office/drawing/2014/main" id="{94F95405-59A3-4670-9937-4D29D3707977}"/>
              </a:ext>
            </a:extLst>
          </p:cNvPr>
          <p:cNvSpPr>
            <a:spLocks noChangeArrowheads="1"/>
          </p:cNvSpPr>
          <p:nvPr/>
        </p:nvSpPr>
        <p:spPr bwMode="auto">
          <a:xfrm>
            <a:off x="428329" y="5382278"/>
            <a:ext cx="456010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4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6"/>
              </a:rPr>
              <a:t>https://www.issup.net/national-chapters/issup-argentina</a:t>
            </a:r>
            <a:r>
              <a:rPr kumimoji="0" lang="es-AR" altLang="es-AR" sz="1400" b="0" i="0" u="none" strike="noStrike" cap="none" normalizeH="0" baseline="0" dirty="0">
                <a:ln>
                  <a:noFill/>
                </a:ln>
                <a:solidFill>
                  <a:schemeClr val="tx1"/>
                </a:solidFill>
                <a:effectLst/>
              </a:rPr>
              <a:t> </a:t>
            </a:r>
            <a:endParaRPr kumimoji="0" lang="es-AR" altLang="es-AR"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0926487"/>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213739"/>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8" name="CuadroTexto 7">
            <a:extLst>
              <a:ext uri="{FF2B5EF4-FFF2-40B4-BE49-F238E27FC236}">
                <a16:creationId xmlns:a16="http://schemas.microsoft.com/office/drawing/2014/main" id="{2B9972B5-C6EA-4ECD-BCB0-C22DB3B7E526}"/>
              </a:ext>
            </a:extLst>
          </p:cNvPr>
          <p:cNvSpPr txBox="1"/>
          <p:nvPr/>
        </p:nvSpPr>
        <p:spPr>
          <a:xfrm>
            <a:off x="452602" y="1474618"/>
            <a:ext cx="8129964" cy="4985980"/>
          </a:xfrm>
          <a:prstGeom prst="rect">
            <a:avLst/>
          </a:prstGeom>
          <a:noFill/>
        </p:spPr>
        <p:txBody>
          <a:bodyPr wrap="square" rtlCol="0">
            <a:spAutoFit/>
          </a:bodyPr>
          <a:lstStyle/>
          <a:p>
            <a:pPr algn="just"/>
            <a:r>
              <a:rPr lang="es-AR" sz="1200" dirty="0"/>
              <a:t>Bibliografía de referencia:</a:t>
            </a:r>
          </a:p>
          <a:p>
            <a:pPr algn="just"/>
            <a:r>
              <a:rPr lang="es-AR" sz="1200" dirty="0"/>
              <a:t>-</a:t>
            </a:r>
            <a:r>
              <a:rPr lang="es-AR" sz="1200" dirty="0" err="1"/>
              <a:t>Augsburger</a:t>
            </a:r>
            <a:r>
              <a:rPr lang="es-AR" sz="1200" dirty="0"/>
              <a:t>, A. (2002) </a:t>
            </a:r>
            <a:r>
              <a:rPr lang="es-AR" sz="1200" i="1" dirty="0"/>
              <a:t>De la epidemiología psiquiátrica a la epidemiología en salud mental: el sufrimiento psíquico como categoría clave</a:t>
            </a:r>
            <a:r>
              <a:rPr lang="es-AR" sz="1200" dirty="0"/>
              <a:t>. Cuadernos Médico sociales </a:t>
            </a:r>
            <a:r>
              <a:rPr lang="es-AR" sz="1200" dirty="0" err="1"/>
              <a:t>n°</a:t>
            </a:r>
            <a:r>
              <a:rPr lang="es-AR" sz="1200" dirty="0"/>
              <a:t> 81, Argentina, 2002.</a:t>
            </a:r>
          </a:p>
          <a:p>
            <a:pPr algn="just"/>
            <a:r>
              <a:rPr lang="es-AR" sz="1200" dirty="0"/>
              <a:t>-Barros, R. Canay; R. </a:t>
            </a:r>
            <a:r>
              <a:rPr lang="es-AR" sz="1200" dirty="0" err="1"/>
              <a:t>Carroli</a:t>
            </a:r>
            <a:r>
              <a:rPr lang="es-AR" sz="1200" dirty="0"/>
              <a:t>; M. </a:t>
            </a:r>
            <a:r>
              <a:rPr lang="es-AR" sz="1200" dirty="0" err="1"/>
              <a:t>Milanese</a:t>
            </a:r>
            <a:r>
              <a:rPr lang="es-AR" sz="1200" dirty="0"/>
              <a:t>, E. et al. (2019). </a:t>
            </a:r>
            <a:r>
              <a:rPr lang="es-AR" sz="1200" i="1" dirty="0"/>
              <a:t>Características estructurales de las redes subjetivas en el Tratamiento Comunitario.</a:t>
            </a:r>
            <a:r>
              <a:rPr lang="es-AR" sz="1200" dirty="0"/>
              <a:t> </a:t>
            </a:r>
            <a:r>
              <a:rPr lang="es-ES" sz="1200" dirty="0"/>
              <a:t>Acta Psiquiátrica y Psicológica de América Latina. 2019; 65(3): 154-167.</a:t>
            </a:r>
            <a:endParaRPr lang="es-AR" sz="1200" dirty="0"/>
          </a:p>
          <a:p>
            <a:pPr algn="just"/>
            <a:r>
              <a:rPr lang="es-ES" sz="1200" dirty="0"/>
              <a:t>-Ferullo de Parajón, A. G. (2006). </a:t>
            </a:r>
            <a:r>
              <a:rPr lang="es-ES" sz="1200" i="1" dirty="0"/>
              <a:t>El triángulo de las tres P: psicología, participación y poder</a:t>
            </a:r>
            <a:r>
              <a:rPr lang="es-ES" sz="1200" dirty="0"/>
              <a:t>. Buenos Aires: Paidós, 2006.</a:t>
            </a:r>
            <a:endParaRPr lang="es-AR" sz="1200" dirty="0"/>
          </a:p>
          <a:p>
            <a:pPr algn="just"/>
            <a:r>
              <a:rPr lang="es-AR" sz="1200" dirty="0"/>
              <a:t>-</a:t>
            </a:r>
            <a:r>
              <a:rPr lang="es-AR" sz="1200" dirty="0" err="1"/>
              <a:t>Milanese</a:t>
            </a:r>
            <a:r>
              <a:rPr lang="es-AR" sz="1200" dirty="0"/>
              <a:t>, E. (2012). </a:t>
            </a:r>
            <a:r>
              <a:rPr lang="es-AR" sz="1200" i="1" dirty="0"/>
              <a:t>Tratamiento Comunitario. Manual de Trabajo I. </a:t>
            </a:r>
            <a:r>
              <a:rPr lang="es-AR" sz="1200" dirty="0"/>
              <a:t>Tercera edición. Brasil. Secretaría Nacional de Políticas sobre Drogas. (SENAD).</a:t>
            </a:r>
          </a:p>
          <a:p>
            <a:pPr algn="just"/>
            <a:r>
              <a:rPr lang="es-ES" sz="1200" dirty="0"/>
              <a:t>-</a:t>
            </a:r>
            <a:r>
              <a:rPr lang="es-ES" sz="1200" dirty="0" err="1"/>
              <a:t>Milanese</a:t>
            </a:r>
            <a:r>
              <a:rPr lang="es-ES" sz="1200" dirty="0"/>
              <a:t>, E; Merlo, R; Machín, J. (2009). </a:t>
            </a:r>
            <a:r>
              <a:rPr lang="es-ES" sz="1200" i="1" dirty="0"/>
              <a:t>Redes sociales y farmacodependencia. Aportes para a intervención. </a:t>
            </a:r>
            <a:r>
              <a:rPr lang="es-ES" sz="1200" dirty="0"/>
              <a:t>México: CONADIC. </a:t>
            </a:r>
            <a:endParaRPr lang="es-AR" sz="1200" dirty="0"/>
          </a:p>
          <a:p>
            <a:pPr algn="just"/>
            <a:r>
              <a:rPr lang="es-ES" sz="1200" dirty="0"/>
              <a:t>-Montero M. (2003). </a:t>
            </a:r>
            <a:r>
              <a:rPr lang="es-ES" sz="1200" i="1" dirty="0"/>
              <a:t>Teoría y práctica de la psicología comunitaria: la tensión entre comunidad y sociedad.</a:t>
            </a:r>
            <a:r>
              <a:rPr lang="es-ES" sz="1200" dirty="0"/>
              <a:t> Buenos aires: Paidós, 2003. </a:t>
            </a:r>
            <a:endParaRPr lang="es-AR" sz="1200" dirty="0"/>
          </a:p>
          <a:p>
            <a:pPr algn="just"/>
            <a:r>
              <a:rPr lang="es-AR" sz="1200" dirty="0"/>
              <a:t>-Poliansky, N.; Gorlero, C.; Gemini, D.; Jones, H. (2018). </a:t>
            </a:r>
            <a:r>
              <a:rPr lang="es-AR" sz="1200" i="1" dirty="0"/>
              <a:t>Percepción de calidad de vida y estado de salud en el tratamiento ambulatorio por consumo problemático de sustancias psicoactiva</a:t>
            </a:r>
            <a:r>
              <a:rPr lang="es-AR" sz="1200" dirty="0"/>
              <a:t>s. </a:t>
            </a:r>
            <a:r>
              <a:rPr lang="es-ES" sz="1200" dirty="0"/>
              <a:t>Acta Psiquiátrica y Psicológica de América Latina. </a:t>
            </a:r>
            <a:r>
              <a:rPr lang="es-AR" sz="1200" dirty="0"/>
              <a:t>2018; 64(3): 176-184.</a:t>
            </a:r>
          </a:p>
          <a:p>
            <a:pPr algn="just"/>
            <a:r>
              <a:rPr lang="es-ES" sz="1200" dirty="0"/>
              <a:t>-Romaní, O. (2008). </a:t>
            </a:r>
            <a:r>
              <a:rPr lang="es-ES" sz="1200" i="1" dirty="0"/>
              <a:t>Políticas de drogas: prevención, participación y reducción del daño.</a:t>
            </a:r>
            <a:r>
              <a:rPr lang="es-ES" sz="1200" dirty="0"/>
              <a:t> </a:t>
            </a:r>
            <a:r>
              <a:rPr lang="es-ES" sz="1200" i="1" dirty="0"/>
              <a:t>Salud Colectiva</a:t>
            </a:r>
            <a:r>
              <a:rPr lang="es-ES" sz="1200" dirty="0"/>
              <a:t>, Buenos Aires, 4(3):301-318. Septiembre - Diciembre, 2008. </a:t>
            </a:r>
            <a:endParaRPr lang="es-AR" sz="1200" dirty="0"/>
          </a:p>
          <a:p>
            <a:pPr algn="just"/>
            <a:r>
              <a:rPr lang="es-ES" sz="1200" dirty="0"/>
              <a:t>-Romaní, O. et al (2018). </a:t>
            </a:r>
            <a:r>
              <a:rPr lang="es-ES" sz="1200" i="1" dirty="0"/>
              <a:t>Malestares y subjetividades adolescentes. Una aproximación desde la Salud Mental colectiva.</a:t>
            </a:r>
            <a:r>
              <a:rPr lang="es-ES" sz="1200" dirty="0"/>
              <a:t> Barcelona. Ed. UOC. </a:t>
            </a:r>
            <a:endParaRPr lang="es-AR" sz="1200" dirty="0"/>
          </a:p>
          <a:p>
            <a:pPr algn="just"/>
            <a:r>
              <a:rPr lang="es-ES" sz="1200" dirty="0"/>
              <a:t>-Romaní O. </a:t>
            </a:r>
            <a:r>
              <a:rPr lang="es-ES" sz="1200" i="1" dirty="0"/>
              <a:t>Globalización, </a:t>
            </a:r>
            <a:r>
              <a:rPr lang="es-ES" sz="1200" i="1" dirty="0" err="1"/>
              <a:t>anti-globalización</a:t>
            </a:r>
            <a:r>
              <a:rPr lang="es-ES" sz="1200" i="1" dirty="0"/>
              <a:t> y políticas de reducción de daños y riesgos.</a:t>
            </a:r>
            <a:r>
              <a:rPr lang="es-ES" sz="1200" dirty="0"/>
              <a:t> </a:t>
            </a:r>
            <a:r>
              <a:rPr lang="es-ES" sz="1200" dirty="0" err="1"/>
              <a:t>Eguzkilore</a:t>
            </a:r>
            <a:r>
              <a:rPr lang="es-ES" sz="1200" dirty="0"/>
              <a:t>: Cuaderno del Instituto Vasco de Criminología. 2005;(19):91-103. </a:t>
            </a:r>
            <a:endParaRPr lang="es-AR" sz="1200" dirty="0"/>
          </a:p>
          <a:p>
            <a:pPr algn="just"/>
            <a:r>
              <a:rPr lang="es-ES" sz="1200" dirty="0"/>
              <a:t>-Romaní, O</a:t>
            </a:r>
            <a:r>
              <a:rPr lang="es-ES" sz="1200" i="1" dirty="0"/>
              <a:t>. Las drogas, sueños y razones.</a:t>
            </a:r>
            <a:r>
              <a:rPr lang="es-ES" sz="1200" dirty="0"/>
              <a:t> 2da ed. Barcelona: Editorial Ariel; 2004. </a:t>
            </a:r>
            <a:endParaRPr lang="es-AR" sz="1200" dirty="0"/>
          </a:p>
          <a:p>
            <a:pPr algn="just"/>
            <a:r>
              <a:rPr lang="es-ES" sz="1200" dirty="0"/>
              <a:t>-Rovira Guardiola J., et al. </a:t>
            </a:r>
            <a:r>
              <a:rPr lang="es-ES" sz="1200" i="1" dirty="0"/>
              <a:t>La reducción de daños en la intervención con drogas. Concepto y buenas prácticas</a:t>
            </a:r>
            <a:r>
              <a:rPr lang="es-ES" sz="1200" dirty="0"/>
              <a:t>. Red Iberoamericana de ONG que trabajan con drogas y adicciones. RIOD.</a:t>
            </a:r>
            <a:endParaRPr lang="es-AR" sz="1200" dirty="0"/>
          </a:p>
          <a:p>
            <a:endParaRPr lang="es-AR" dirty="0"/>
          </a:p>
        </p:txBody>
      </p:sp>
    </p:spTree>
    <p:extLst>
      <p:ext uri="{BB962C8B-B14F-4D97-AF65-F5344CB8AC3E}">
        <p14:creationId xmlns:p14="http://schemas.microsoft.com/office/powerpoint/2010/main" val="2379764020"/>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CFE56805-0AF8-4ADD-9A5F-D3EF2B5AAE12}"/>
              </a:ext>
            </a:extLst>
          </p:cNvPr>
          <p:cNvPicPr>
            <a:picLocks noChangeAspect="1"/>
          </p:cNvPicPr>
          <p:nvPr/>
        </p:nvPicPr>
        <p:blipFill>
          <a:blip r:embed="rId2"/>
          <a:stretch>
            <a:fillRect/>
          </a:stretch>
        </p:blipFill>
        <p:spPr>
          <a:xfrm>
            <a:off x="561434" y="2024844"/>
            <a:ext cx="2919195" cy="2808312"/>
          </a:xfrm>
          <a:prstGeom prst="rect">
            <a:avLst/>
          </a:prstGeom>
        </p:spPr>
      </p:pic>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CuadroTexto 5">
            <a:extLst>
              <a:ext uri="{FF2B5EF4-FFF2-40B4-BE49-F238E27FC236}">
                <a16:creationId xmlns:a16="http://schemas.microsoft.com/office/drawing/2014/main" id="{0B3EC8E6-A313-4D66-B85F-BD8BD5A69909}"/>
              </a:ext>
            </a:extLst>
          </p:cNvPr>
          <p:cNvSpPr txBox="1"/>
          <p:nvPr/>
        </p:nvSpPr>
        <p:spPr>
          <a:xfrm>
            <a:off x="4067321" y="1997122"/>
            <a:ext cx="4248472" cy="2800767"/>
          </a:xfrm>
          <a:prstGeom prst="rect">
            <a:avLst/>
          </a:prstGeom>
          <a:noFill/>
        </p:spPr>
        <p:txBody>
          <a:bodyPr wrap="square" rtlCol="0">
            <a:spAutoFit/>
          </a:bodyPr>
          <a:lstStyle/>
          <a:p>
            <a:pPr marL="342900" indent="-342900">
              <a:buFont typeface="Arial" panose="020B0604020202020204" pitchFamily="34" charset="0"/>
              <a:buChar char="•"/>
            </a:pPr>
            <a:r>
              <a:rPr lang="es-AR" sz="2200" dirty="0">
                <a:latin typeface="+mn-lt"/>
              </a:rPr>
              <a:t>Cambios en la forma de relación social</a:t>
            </a:r>
          </a:p>
          <a:p>
            <a:pPr marL="342900" indent="-342900">
              <a:buFont typeface="Arial" panose="020B0604020202020204" pitchFamily="34" charset="0"/>
              <a:buChar char="•"/>
            </a:pPr>
            <a:r>
              <a:rPr lang="es-AR" sz="2200" dirty="0">
                <a:latin typeface="+mn-lt"/>
              </a:rPr>
              <a:t>Usuarios de drogas/ población de riesgo/población vulnerable y vulnerada</a:t>
            </a:r>
          </a:p>
          <a:p>
            <a:pPr marL="342900" indent="-342900">
              <a:buFont typeface="Arial" panose="020B0604020202020204" pitchFamily="34" charset="0"/>
              <a:buChar char="•"/>
            </a:pPr>
            <a:r>
              <a:rPr lang="es-AR" sz="2200" dirty="0">
                <a:latin typeface="+mn-lt"/>
              </a:rPr>
              <a:t>Prevención</a:t>
            </a:r>
          </a:p>
          <a:p>
            <a:pPr marL="342900" indent="-342900">
              <a:buFont typeface="Arial" panose="020B0604020202020204" pitchFamily="34" charset="0"/>
              <a:buChar char="•"/>
            </a:pPr>
            <a:r>
              <a:rPr lang="es-AR" sz="2200" dirty="0">
                <a:latin typeface="+mn-lt"/>
              </a:rPr>
              <a:t>Asistencia/tratamiento</a:t>
            </a:r>
          </a:p>
          <a:p>
            <a:pPr marL="342900" indent="-342900">
              <a:buFont typeface="Arial" panose="020B0604020202020204" pitchFamily="34" charset="0"/>
              <a:buChar char="•"/>
            </a:pPr>
            <a:r>
              <a:rPr lang="es-AR" sz="2200" dirty="0">
                <a:latin typeface="+mn-lt"/>
              </a:rPr>
              <a:t>Medidas de cuidado</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229600" cy="4530725"/>
          </a:xfrm>
        </p:spPr>
        <p:txBody>
          <a:bodyPr/>
          <a:lstStyle/>
          <a:p>
            <a:pPr marL="0" indent="0">
              <a:buNone/>
            </a:pPr>
            <a:r>
              <a:rPr lang="es-AR" b="1" dirty="0"/>
              <a:t>Pandemia global por el Coronavirus COVID-19</a:t>
            </a:r>
          </a:p>
          <a:p>
            <a:pPr marL="0" indent="0">
              <a:buNone/>
            </a:pPr>
            <a:endParaRPr lang="es-AR" b="1" dirty="0"/>
          </a:p>
          <a:p>
            <a:r>
              <a:rPr lang="es-AR" dirty="0"/>
              <a:t>¿Por qué las </a:t>
            </a:r>
            <a:r>
              <a:rPr lang="es-AR" b="1" dirty="0"/>
              <a:t>personas usuarias de drogas son población de riesgo?</a:t>
            </a:r>
            <a:r>
              <a:rPr lang="es-AR" dirty="0"/>
              <a:t> </a:t>
            </a:r>
          </a:p>
          <a:p>
            <a:r>
              <a:rPr lang="es-AR" dirty="0"/>
              <a:t>¿Cómo poder acompañar y contener a las personas usuarias de drogas que soliciten asistencia y/o se encuentren en tratamiento? </a:t>
            </a:r>
          </a:p>
          <a:p>
            <a:endParaRPr lang="es-ES"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Tree>
    <p:extLst>
      <p:ext uri="{BB962C8B-B14F-4D97-AF65-F5344CB8AC3E}">
        <p14:creationId xmlns:p14="http://schemas.microsoft.com/office/powerpoint/2010/main" val="161855978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echa: arriba y abajo 6">
            <a:extLst>
              <a:ext uri="{FF2B5EF4-FFF2-40B4-BE49-F238E27FC236}">
                <a16:creationId xmlns:a16="http://schemas.microsoft.com/office/drawing/2014/main" id="{59E2CADF-6DBD-413B-B62D-F02180E7A242}"/>
              </a:ext>
            </a:extLst>
          </p:cNvPr>
          <p:cNvSpPr/>
          <p:nvPr/>
        </p:nvSpPr>
        <p:spPr bwMode="auto">
          <a:xfrm>
            <a:off x="4139952" y="1628800"/>
            <a:ext cx="720080" cy="4248472"/>
          </a:xfrm>
          <a:prstGeom prst="upDownArrow">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9459" name="Rectangle 3"/>
          <p:cNvSpPr>
            <a:spLocks noGrp="1" noChangeArrowheads="1"/>
          </p:cNvSpPr>
          <p:nvPr>
            <p:ph type="body" idx="1"/>
          </p:nvPr>
        </p:nvSpPr>
        <p:spPr>
          <a:xfrm>
            <a:off x="352966" y="1916833"/>
            <a:ext cx="8229600" cy="4793826"/>
          </a:xfrm>
        </p:spPr>
        <p:txBody>
          <a:bodyPr/>
          <a:lstStyle/>
          <a:p>
            <a:pPr marL="0" indent="0" algn="ctr">
              <a:buNone/>
            </a:pPr>
            <a:r>
              <a:rPr lang="es-ES" dirty="0"/>
              <a:t>Prevención</a:t>
            </a:r>
          </a:p>
          <a:p>
            <a:pPr marL="0" indent="0" algn="ctr">
              <a:buNone/>
            </a:pPr>
            <a:endParaRPr lang="es-ES" dirty="0"/>
          </a:p>
          <a:p>
            <a:pPr marL="0" indent="0" algn="ctr">
              <a:buNone/>
            </a:pPr>
            <a:r>
              <a:rPr lang="es-ES" dirty="0"/>
              <a:t>Asistencia</a:t>
            </a:r>
          </a:p>
          <a:p>
            <a:pPr marL="0" indent="0" algn="ctr">
              <a:buNone/>
            </a:pPr>
            <a:endParaRPr lang="es-ES" dirty="0"/>
          </a:p>
          <a:p>
            <a:pPr marL="0" indent="0" algn="ctr">
              <a:buNone/>
            </a:pPr>
            <a:r>
              <a:rPr lang="es-ES" dirty="0"/>
              <a:t>Tratamiento</a:t>
            </a:r>
          </a:p>
          <a:p>
            <a:pPr marL="0" indent="0" algn="ctr">
              <a:buNone/>
            </a:pPr>
            <a:endParaRPr lang="es-ES" dirty="0"/>
          </a:p>
          <a:p>
            <a:pPr marL="0" indent="0" algn="ctr">
              <a:buNone/>
            </a:pPr>
            <a:r>
              <a:rPr lang="es-ES" dirty="0"/>
              <a:t>Investigación</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Flecha: curvada hacia la izquierda 5">
            <a:extLst>
              <a:ext uri="{FF2B5EF4-FFF2-40B4-BE49-F238E27FC236}">
                <a16:creationId xmlns:a16="http://schemas.microsoft.com/office/drawing/2014/main" id="{468DB99D-8A2D-4E33-85DE-DA2C5ED6D2D0}"/>
              </a:ext>
            </a:extLst>
          </p:cNvPr>
          <p:cNvSpPr/>
          <p:nvPr/>
        </p:nvSpPr>
        <p:spPr bwMode="auto">
          <a:xfrm>
            <a:off x="5436096" y="2060848"/>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8" name="Flecha: curvada hacia la izquierda 7">
            <a:extLst>
              <a:ext uri="{FF2B5EF4-FFF2-40B4-BE49-F238E27FC236}">
                <a16:creationId xmlns:a16="http://schemas.microsoft.com/office/drawing/2014/main" id="{91C2FBF0-EEB5-4A30-B614-EFC76BB74400}"/>
              </a:ext>
            </a:extLst>
          </p:cNvPr>
          <p:cNvSpPr/>
          <p:nvPr/>
        </p:nvSpPr>
        <p:spPr bwMode="auto">
          <a:xfrm>
            <a:off x="5508104" y="3212976"/>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9" name="Flecha: curvada hacia la izquierda 8">
            <a:extLst>
              <a:ext uri="{FF2B5EF4-FFF2-40B4-BE49-F238E27FC236}">
                <a16:creationId xmlns:a16="http://schemas.microsoft.com/office/drawing/2014/main" id="{5673F31B-8D2C-4B5B-B400-2E2FF2E48CCE}"/>
              </a:ext>
            </a:extLst>
          </p:cNvPr>
          <p:cNvSpPr/>
          <p:nvPr/>
        </p:nvSpPr>
        <p:spPr bwMode="auto">
          <a:xfrm rot="10800000">
            <a:off x="2767042" y="3140968"/>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0" name="Flecha: curvada hacia la izquierda 9">
            <a:extLst>
              <a:ext uri="{FF2B5EF4-FFF2-40B4-BE49-F238E27FC236}">
                <a16:creationId xmlns:a16="http://schemas.microsoft.com/office/drawing/2014/main" id="{1060E7D6-87F8-47F9-8FCB-5B6FBD4A86C8}"/>
              </a:ext>
            </a:extLst>
          </p:cNvPr>
          <p:cNvSpPr/>
          <p:nvPr/>
        </p:nvSpPr>
        <p:spPr bwMode="auto">
          <a:xfrm rot="10800000">
            <a:off x="2771800" y="1988840"/>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1" name="Flecha: curvada hacia la izquierda 10">
            <a:extLst>
              <a:ext uri="{FF2B5EF4-FFF2-40B4-BE49-F238E27FC236}">
                <a16:creationId xmlns:a16="http://schemas.microsoft.com/office/drawing/2014/main" id="{6CA44E97-F1BD-47AB-BDF3-99DE33639593}"/>
              </a:ext>
            </a:extLst>
          </p:cNvPr>
          <p:cNvSpPr/>
          <p:nvPr/>
        </p:nvSpPr>
        <p:spPr bwMode="auto">
          <a:xfrm>
            <a:off x="5580112" y="4365104"/>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2" name="Flecha: curvada hacia la izquierda 11">
            <a:extLst>
              <a:ext uri="{FF2B5EF4-FFF2-40B4-BE49-F238E27FC236}">
                <a16:creationId xmlns:a16="http://schemas.microsoft.com/office/drawing/2014/main" id="{3A8DC783-000A-4B85-8D3C-4DF575C5BC74}"/>
              </a:ext>
            </a:extLst>
          </p:cNvPr>
          <p:cNvSpPr/>
          <p:nvPr/>
        </p:nvSpPr>
        <p:spPr bwMode="auto">
          <a:xfrm rot="10800000">
            <a:off x="2699792" y="4301080"/>
            <a:ext cx="720080" cy="1144144"/>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96555773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198904" cy="2396559"/>
          </a:xfrm>
        </p:spPr>
        <p:txBody>
          <a:bodyPr/>
          <a:lstStyle/>
          <a:p>
            <a:pPr marL="0" indent="0">
              <a:buNone/>
            </a:pPr>
            <a:r>
              <a:rPr lang="es-AR" sz="2400" dirty="0"/>
              <a:t>Pandemia global </a:t>
            </a:r>
          </a:p>
          <a:p>
            <a:pPr marL="0" indent="0">
              <a:buNone/>
            </a:pPr>
            <a:endParaRPr lang="es-AR" sz="2400" dirty="0"/>
          </a:p>
          <a:p>
            <a:pPr marL="0" indent="0">
              <a:buNone/>
            </a:pPr>
            <a:r>
              <a:rPr lang="es-AR" sz="2400" dirty="0"/>
              <a:t>	Aislamiento Social Preventivo Obligatorio</a:t>
            </a:r>
          </a:p>
          <a:p>
            <a:pPr marL="0" indent="0">
              <a:buNone/>
            </a:pPr>
            <a:endParaRPr lang="es-AR" sz="2400" dirty="0"/>
          </a:p>
          <a:p>
            <a:pPr marL="0" indent="0" algn="ctr">
              <a:buNone/>
            </a:pPr>
            <a:endParaRPr lang="es-AR" sz="2400" dirty="0"/>
          </a:p>
          <a:p>
            <a:pPr marL="0" indent="0" algn="ctr">
              <a:buNone/>
            </a:pPr>
            <a:endParaRPr lang="es-AR" sz="2400" dirty="0"/>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cxnSp>
        <p:nvCxnSpPr>
          <p:cNvPr id="6" name="Conector: angular 5">
            <a:extLst>
              <a:ext uri="{FF2B5EF4-FFF2-40B4-BE49-F238E27FC236}">
                <a16:creationId xmlns:a16="http://schemas.microsoft.com/office/drawing/2014/main" id="{E54F361A-6ACE-421B-929E-1DF2D0761B7B}"/>
              </a:ext>
            </a:extLst>
          </p:cNvPr>
          <p:cNvCxnSpPr/>
          <p:nvPr/>
        </p:nvCxnSpPr>
        <p:spPr bwMode="auto">
          <a:xfrm>
            <a:off x="487896" y="2132856"/>
            <a:ext cx="900000" cy="648000"/>
          </a:xfrm>
          <a:prstGeom prst="bentConnector3">
            <a:avLst>
              <a:gd name="adj1" fmla="val 66197"/>
            </a:avLst>
          </a:prstGeom>
          <a:solidFill>
            <a:schemeClr val="accent1"/>
          </a:solidFill>
          <a:ln w="5715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Flecha: hacia abajo 7">
            <a:extLst>
              <a:ext uri="{FF2B5EF4-FFF2-40B4-BE49-F238E27FC236}">
                <a16:creationId xmlns:a16="http://schemas.microsoft.com/office/drawing/2014/main" id="{D581D8F0-62E6-48BB-89C9-A3D9B5149169}"/>
              </a:ext>
            </a:extLst>
          </p:cNvPr>
          <p:cNvSpPr/>
          <p:nvPr/>
        </p:nvSpPr>
        <p:spPr bwMode="auto">
          <a:xfrm>
            <a:off x="4067944" y="3068960"/>
            <a:ext cx="504056" cy="1008112"/>
          </a:xfrm>
          <a:prstGeom prst="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0" name="CuadroTexto 9">
            <a:extLst>
              <a:ext uri="{FF2B5EF4-FFF2-40B4-BE49-F238E27FC236}">
                <a16:creationId xmlns:a16="http://schemas.microsoft.com/office/drawing/2014/main" id="{36FFC093-4375-42A4-BC6B-57F0823E7FC5}"/>
              </a:ext>
            </a:extLst>
          </p:cNvPr>
          <p:cNvSpPr txBox="1"/>
          <p:nvPr/>
        </p:nvSpPr>
        <p:spPr>
          <a:xfrm>
            <a:off x="457200" y="4227614"/>
            <a:ext cx="8021132" cy="1569660"/>
          </a:xfrm>
          <a:prstGeom prst="rect">
            <a:avLst/>
          </a:prstGeom>
          <a:noFill/>
        </p:spPr>
        <p:txBody>
          <a:bodyPr wrap="square" rtlCol="0">
            <a:spAutoFit/>
          </a:bodyPr>
          <a:lstStyle/>
          <a:p>
            <a:pPr marL="0" indent="0" algn="ctr">
              <a:buNone/>
            </a:pPr>
            <a:r>
              <a:rPr lang="es-AR" sz="2400" dirty="0"/>
              <a:t>Emergente con potencialidad de causar </a:t>
            </a:r>
          </a:p>
          <a:p>
            <a:pPr marL="0" indent="0" algn="ctr">
              <a:buNone/>
            </a:pPr>
            <a:r>
              <a:rPr lang="es-AR" sz="2400" dirty="0"/>
              <a:t>Sufrimiento Psíquico </a:t>
            </a:r>
            <a:r>
              <a:rPr lang="es-AR" sz="1400" dirty="0"/>
              <a:t>(</a:t>
            </a:r>
            <a:r>
              <a:rPr lang="es-AR" sz="1400" dirty="0" err="1"/>
              <a:t>Augsburger</a:t>
            </a:r>
            <a:r>
              <a:rPr lang="es-AR" sz="1400" dirty="0"/>
              <a:t> 2004)</a:t>
            </a:r>
            <a:endParaRPr lang="es-AR" sz="2400" dirty="0"/>
          </a:p>
          <a:p>
            <a:pPr marL="0" indent="0" algn="ctr">
              <a:buNone/>
            </a:pPr>
            <a:r>
              <a:rPr lang="es-AR" sz="2400" dirty="0"/>
              <a:t>Sufrimiento Social </a:t>
            </a:r>
            <a:r>
              <a:rPr lang="es-AR" sz="1400" dirty="0"/>
              <a:t>(</a:t>
            </a:r>
            <a:r>
              <a:rPr lang="es-AR" sz="1400" dirty="0" err="1"/>
              <a:t>Milanese</a:t>
            </a:r>
            <a:r>
              <a:rPr lang="es-AR" sz="1400" dirty="0"/>
              <a:t> 2012)</a:t>
            </a:r>
          </a:p>
          <a:p>
            <a:pPr marL="0" indent="0" algn="ctr">
              <a:buNone/>
            </a:pPr>
            <a:r>
              <a:rPr lang="es-AR" sz="2400" dirty="0"/>
              <a:t>Trauma </a:t>
            </a:r>
            <a:r>
              <a:rPr lang="es-AR" sz="1400" dirty="0"/>
              <a:t>(DSM-5/CIE-10)</a:t>
            </a:r>
            <a:endParaRPr lang="es-AR" sz="2400" dirty="0"/>
          </a:p>
        </p:txBody>
      </p:sp>
    </p:spTree>
    <p:extLst>
      <p:ext uri="{BB962C8B-B14F-4D97-AF65-F5344CB8AC3E}">
        <p14:creationId xmlns:p14="http://schemas.microsoft.com/office/powerpoint/2010/main" val="277334275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907704" y="3802899"/>
            <a:ext cx="5122912" cy="2201058"/>
          </a:xfrm>
        </p:spPr>
        <p:txBody>
          <a:bodyPr/>
          <a:lstStyle/>
          <a:p>
            <a:r>
              <a:rPr lang="es-AR" sz="2000" b="1" dirty="0"/>
              <a:t>Angustia </a:t>
            </a:r>
          </a:p>
          <a:p>
            <a:r>
              <a:rPr lang="es-AR" sz="2000" b="1" dirty="0"/>
              <a:t>Ansiedad</a:t>
            </a:r>
          </a:p>
          <a:p>
            <a:r>
              <a:rPr lang="es-AR" sz="2000" b="1" dirty="0"/>
              <a:t>Depresión</a:t>
            </a:r>
          </a:p>
          <a:p>
            <a:r>
              <a:rPr lang="es-AR" sz="2000" b="1" dirty="0"/>
              <a:t>Sensaciones de desesperanza</a:t>
            </a:r>
          </a:p>
          <a:p>
            <a:r>
              <a:rPr lang="es-AR" sz="2000" b="1" dirty="0"/>
              <a:t>Falta de proyección hacia el futuro</a:t>
            </a:r>
            <a:r>
              <a:rPr lang="es-AR" sz="2000" dirty="0"/>
              <a:t> </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6" name="Rectángulo 5">
            <a:extLst>
              <a:ext uri="{FF2B5EF4-FFF2-40B4-BE49-F238E27FC236}">
                <a16:creationId xmlns:a16="http://schemas.microsoft.com/office/drawing/2014/main" id="{2036EC0D-54BD-46CF-97E1-A2B086217FEA}"/>
              </a:ext>
            </a:extLst>
          </p:cNvPr>
          <p:cNvSpPr/>
          <p:nvPr/>
        </p:nvSpPr>
        <p:spPr>
          <a:xfrm>
            <a:off x="1619049" y="1501554"/>
            <a:ext cx="6696744" cy="2018566"/>
          </a:xfrm>
          <a:prstGeom prst="rect">
            <a:avLst/>
          </a:prstGeom>
        </p:spPr>
        <p:txBody>
          <a:bodyPr wrap="square">
            <a:spAutoFit/>
          </a:bodyPr>
          <a:lstStyle/>
          <a:p>
            <a:pPr marL="0" indent="0">
              <a:lnSpc>
                <a:spcPct val="200000"/>
              </a:lnSpc>
              <a:buNone/>
            </a:pPr>
            <a:r>
              <a:rPr lang="es-AR" sz="2200" dirty="0"/>
              <a:t>Aislamiento Preventivo Social Obligatorio</a:t>
            </a:r>
          </a:p>
          <a:p>
            <a:pPr marL="0" indent="0">
              <a:lnSpc>
                <a:spcPct val="200000"/>
              </a:lnSpc>
              <a:buNone/>
            </a:pPr>
            <a:r>
              <a:rPr lang="es-AR" sz="2200" dirty="0"/>
              <a:t>Eleva los niveles de estrés</a:t>
            </a:r>
          </a:p>
          <a:p>
            <a:pPr marL="0" indent="0">
              <a:lnSpc>
                <a:spcPct val="200000"/>
              </a:lnSpc>
              <a:buNone/>
            </a:pPr>
            <a:r>
              <a:rPr lang="es-AR" sz="2200" dirty="0"/>
              <a:t>Desencadenar/ agravar en las personas</a:t>
            </a:r>
          </a:p>
        </p:txBody>
      </p:sp>
      <p:sp>
        <p:nvSpPr>
          <p:cNvPr id="7" name="Flecha: curvada hacia la derecha 6">
            <a:extLst>
              <a:ext uri="{FF2B5EF4-FFF2-40B4-BE49-F238E27FC236}">
                <a16:creationId xmlns:a16="http://schemas.microsoft.com/office/drawing/2014/main" id="{9673B799-CECE-44B8-9D91-0A7999A5DC8D}"/>
              </a:ext>
            </a:extLst>
          </p:cNvPr>
          <p:cNvSpPr/>
          <p:nvPr/>
        </p:nvSpPr>
        <p:spPr bwMode="auto">
          <a:xfrm>
            <a:off x="1115616" y="1938855"/>
            <a:ext cx="503433" cy="698057"/>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9" name="Flecha: curvada hacia la derecha 8">
            <a:extLst>
              <a:ext uri="{FF2B5EF4-FFF2-40B4-BE49-F238E27FC236}">
                <a16:creationId xmlns:a16="http://schemas.microsoft.com/office/drawing/2014/main" id="{161D21FF-4820-40EB-A1A5-569F7E119C10}"/>
              </a:ext>
            </a:extLst>
          </p:cNvPr>
          <p:cNvSpPr/>
          <p:nvPr/>
        </p:nvSpPr>
        <p:spPr bwMode="auto">
          <a:xfrm>
            <a:off x="1115616" y="2708920"/>
            <a:ext cx="503433" cy="698057"/>
          </a:xfrm>
          <a:prstGeom prst="curv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381640562"/>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680513"/>
            <a:ext cx="8229600" cy="4530725"/>
          </a:xfrm>
        </p:spPr>
        <p:txBody>
          <a:bodyPr/>
          <a:lstStyle/>
          <a:p>
            <a:pPr marL="0" indent="0" algn="ctr">
              <a:buNone/>
            </a:pPr>
            <a:r>
              <a:rPr lang="es-AR" sz="2400" dirty="0"/>
              <a:t>Las personas usuarias de drogas </a:t>
            </a:r>
          </a:p>
          <a:p>
            <a:pPr marL="0" indent="0" algn="ctr">
              <a:buNone/>
            </a:pPr>
            <a:endParaRPr lang="es-AR" sz="2400" dirty="0"/>
          </a:p>
          <a:p>
            <a:pPr marL="0" indent="0" algn="ctr">
              <a:buNone/>
            </a:pPr>
            <a:r>
              <a:rPr lang="es-AR" sz="2400" dirty="0"/>
              <a:t>pueden sufrir un impacto mayor </a:t>
            </a:r>
          </a:p>
          <a:p>
            <a:pPr marL="0" indent="0" algn="ctr">
              <a:buNone/>
            </a:pPr>
            <a:endParaRPr lang="es-AR" sz="2400" dirty="0"/>
          </a:p>
          <a:p>
            <a:pPr marL="0" indent="0" algn="ctr">
              <a:buNone/>
            </a:pPr>
            <a:r>
              <a:rPr lang="es-AR" sz="2400" dirty="0"/>
              <a:t>se suman posibles síntomas de abstinencia frente a la dificultad para conseguir determinada sustancia y/o</a:t>
            </a:r>
          </a:p>
          <a:p>
            <a:pPr marL="0" indent="0" algn="ctr">
              <a:buNone/>
            </a:pPr>
            <a:endParaRPr lang="es-AR" sz="2400" dirty="0"/>
          </a:p>
          <a:p>
            <a:pPr marL="0" indent="0" algn="ctr">
              <a:buNone/>
            </a:pPr>
            <a:r>
              <a:rPr lang="es-AR" sz="2400" dirty="0"/>
              <a:t> situaciones de consumo en aquellas personas que se encontraban en abstinencia.</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Flecha: hacia abajo 2">
            <a:extLst>
              <a:ext uri="{FF2B5EF4-FFF2-40B4-BE49-F238E27FC236}">
                <a16:creationId xmlns:a16="http://schemas.microsoft.com/office/drawing/2014/main" id="{4EF55D20-37B4-42F4-AABD-929394B41F8C}"/>
              </a:ext>
            </a:extLst>
          </p:cNvPr>
          <p:cNvSpPr/>
          <p:nvPr/>
        </p:nvSpPr>
        <p:spPr bwMode="auto">
          <a:xfrm>
            <a:off x="4105492" y="2110020"/>
            <a:ext cx="504056" cy="502702"/>
          </a:xfrm>
          <a:prstGeom prst="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7" name="Flecha: hacia abajo 6">
            <a:extLst>
              <a:ext uri="{FF2B5EF4-FFF2-40B4-BE49-F238E27FC236}">
                <a16:creationId xmlns:a16="http://schemas.microsoft.com/office/drawing/2014/main" id="{4293ECC4-FF61-4D5E-B3DC-ACF429C4DD7A}"/>
              </a:ext>
            </a:extLst>
          </p:cNvPr>
          <p:cNvSpPr/>
          <p:nvPr/>
        </p:nvSpPr>
        <p:spPr bwMode="auto">
          <a:xfrm>
            <a:off x="4103238" y="3019156"/>
            <a:ext cx="504056" cy="502702"/>
          </a:xfrm>
          <a:prstGeom prst="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8" name="Flecha: hacia abajo 7">
            <a:extLst>
              <a:ext uri="{FF2B5EF4-FFF2-40B4-BE49-F238E27FC236}">
                <a16:creationId xmlns:a16="http://schemas.microsoft.com/office/drawing/2014/main" id="{83E17EB0-E62A-416D-97D5-009F36123B19}"/>
              </a:ext>
            </a:extLst>
          </p:cNvPr>
          <p:cNvSpPr/>
          <p:nvPr/>
        </p:nvSpPr>
        <p:spPr bwMode="auto">
          <a:xfrm>
            <a:off x="4103238" y="4221088"/>
            <a:ext cx="504056" cy="502702"/>
          </a:xfrm>
          <a:prstGeom prst="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32900721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lobo: flecha derecha 5">
            <a:extLst>
              <a:ext uri="{FF2B5EF4-FFF2-40B4-BE49-F238E27FC236}">
                <a16:creationId xmlns:a16="http://schemas.microsoft.com/office/drawing/2014/main" id="{C59172ED-056E-4DAA-B052-B5003696A950}"/>
              </a:ext>
            </a:extLst>
          </p:cNvPr>
          <p:cNvSpPr/>
          <p:nvPr/>
        </p:nvSpPr>
        <p:spPr bwMode="auto">
          <a:xfrm>
            <a:off x="561434" y="2204864"/>
            <a:ext cx="3650526" cy="2592288"/>
          </a:xfrm>
          <a:prstGeom prst="rightArrowCallou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9459" name="Rectangle 3"/>
          <p:cNvSpPr>
            <a:spLocks noGrp="1" noChangeArrowheads="1"/>
          </p:cNvSpPr>
          <p:nvPr>
            <p:ph type="body" idx="1"/>
          </p:nvPr>
        </p:nvSpPr>
        <p:spPr>
          <a:xfrm>
            <a:off x="4572000" y="1844824"/>
            <a:ext cx="4275296" cy="4032448"/>
          </a:xfrm>
        </p:spPr>
        <p:txBody>
          <a:bodyPr/>
          <a:lstStyle/>
          <a:p>
            <a:pPr marL="0" indent="0" algn="just">
              <a:spcBef>
                <a:spcPts val="1200"/>
              </a:spcBef>
              <a:buNone/>
            </a:pPr>
            <a:r>
              <a:rPr lang="es-AR" sz="2000" dirty="0"/>
              <a:t>Los equipos que trabajamos con población de riesgo debemos intentar brindar marcos estables, construir un espacio seguro y previsible, llevar tranquilidad, validar la angustia, no generar falsas expectativas, mantener una escucha activa y empática a través de los medios virtuales disponibles</a:t>
            </a:r>
            <a:r>
              <a:rPr lang="es-AR" sz="2200" dirty="0"/>
              <a:t>.</a:t>
            </a:r>
          </a:p>
          <a:p>
            <a:pPr marL="0" indent="0" algn="just">
              <a:spcBef>
                <a:spcPts val="1200"/>
              </a:spcBef>
              <a:buNone/>
            </a:pPr>
            <a:endParaRPr lang="es-AR" sz="2200" dirty="0"/>
          </a:p>
          <a:p>
            <a:pPr marL="0" indent="0" algn="ctr">
              <a:buNone/>
            </a:pPr>
            <a:r>
              <a:rPr lang="es-ES" sz="1800" dirty="0"/>
              <a:t>Seguridad-Confiabilidad-Elección-</a:t>
            </a:r>
          </a:p>
          <a:p>
            <a:pPr marL="0" indent="0" algn="ctr">
              <a:buNone/>
            </a:pPr>
            <a:r>
              <a:rPr lang="es-ES" sz="1800" dirty="0"/>
              <a:t>Colaboración-Fortalecimiento</a:t>
            </a:r>
          </a:p>
        </p:txBody>
      </p:sp>
      <p:pic>
        <p:nvPicPr>
          <p:cNvPr id="4" name="Imagen 3">
            <a:extLst>
              <a:ext uri="{FF2B5EF4-FFF2-40B4-BE49-F238E27FC236}">
                <a16:creationId xmlns:a16="http://schemas.microsoft.com/office/drawing/2014/main" id="{8A3022E9-25D1-4688-9B51-5E6095217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35374"/>
            <a:ext cx="2074082" cy="983401"/>
          </a:xfrm>
          <a:prstGeom prst="rect">
            <a:avLst/>
          </a:prstGeom>
        </p:spPr>
      </p:pic>
      <p:pic>
        <p:nvPicPr>
          <p:cNvPr id="5" name="Imagen 4">
            <a:extLst>
              <a:ext uri="{FF2B5EF4-FFF2-40B4-BE49-F238E27FC236}">
                <a16:creationId xmlns:a16="http://schemas.microsoft.com/office/drawing/2014/main" id="{9CBE1EFB-8915-4EA0-BC5D-4078FFE9B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793" y="332656"/>
            <a:ext cx="1440000" cy="794805"/>
          </a:xfrm>
          <a:prstGeom prst="rect">
            <a:avLst/>
          </a:prstGeom>
        </p:spPr>
      </p:pic>
      <p:sp>
        <p:nvSpPr>
          <p:cNvPr id="2" name="CuadroTexto 1">
            <a:extLst>
              <a:ext uri="{FF2B5EF4-FFF2-40B4-BE49-F238E27FC236}">
                <a16:creationId xmlns:a16="http://schemas.microsoft.com/office/drawing/2014/main" id="{EC234F6A-58B0-4640-ABA0-107129B7BE1C}"/>
              </a:ext>
            </a:extLst>
          </p:cNvPr>
          <p:cNvSpPr txBox="1"/>
          <p:nvPr/>
        </p:nvSpPr>
        <p:spPr>
          <a:xfrm>
            <a:off x="561434" y="6119924"/>
            <a:ext cx="8021132" cy="502702"/>
          </a:xfrm>
          <a:prstGeom prst="rect">
            <a:avLst/>
          </a:prstGeom>
          <a:noFill/>
        </p:spPr>
        <p:txBody>
          <a:bodyPr wrap="square" rtlCol="0">
            <a:spAutoFit/>
          </a:bodyPr>
          <a:lstStyle/>
          <a:p>
            <a:pPr marL="0" indent="0" algn="just">
              <a:lnSpc>
                <a:spcPts val="1600"/>
              </a:lnSpc>
              <a:buNone/>
            </a:pPr>
            <a:r>
              <a:rPr lang="es-AR" sz="1500" b="1" dirty="0">
                <a:solidFill>
                  <a:schemeClr val="tx2"/>
                </a:solidFill>
                <a:latin typeface="Calibri Light" panose="020F0302020204030204" pitchFamily="34" charset="0"/>
                <a:cs typeface="Calibri Light" panose="020F0302020204030204" pitchFamily="34" charset="0"/>
              </a:rPr>
              <a:t>Recomendaciones de cuidado para las personas usuarias de drogas frente a la pandemia de COVID-19</a:t>
            </a:r>
          </a:p>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Prevención participativa en consumos problemáticos.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3" name="Rectángulo 2">
            <a:extLst>
              <a:ext uri="{FF2B5EF4-FFF2-40B4-BE49-F238E27FC236}">
                <a16:creationId xmlns:a16="http://schemas.microsoft.com/office/drawing/2014/main" id="{347A0504-E829-4555-9CD1-90E1150CE947}"/>
              </a:ext>
            </a:extLst>
          </p:cNvPr>
          <p:cNvSpPr/>
          <p:nvPr/>
        </p:nvSpPr>
        <p:spPr>
          <a:xfrm>
            <a:off x="683568" y="2459504"/>
            <a:ext cx="2304256" cy="1938992"/>
          </a:xfrm>
          <a:prstGeom prst="rect">
            <a:avLst/>
          </a:prstGeom>
        </p:spPr>
        <p:txBody>
          <a:bodyPr wrap="square">
            <a:spAutoFit/>
          </a:bodyPr>
          <a:lstStyle/>
          <a:p>
            <a:pPr marL="342900" lvl="0" indent="-342900">
              <a:buFont typeface="Arial" panose="020B0604020202020204" pitchFamily="34" charset="0"/>
              <a:buChar char="•"/>
            </a:pPr>
            <a:r>
              <a:rPr lang="es-AR" sz="2400" dirty="0">
                <a:solidFill>
                  <a:srgbClr val="000000"/>
                </a:solidFill>
              </a:rPr>
              <a:t>Sufrimiento Psíquico</a:t>
            </a:r>
          </a:p>
          <a:p>
            <a:pPr marL="342900" lvl="0" indent="-342900">
              <a:buFont typeface="Arial" panose="020B0604020202020204" pitchFamily="34" charset="0"/>
              <a:buChar char="•"/>
            </a:pPr>
            <a:r>
              <a:rPr lang="es-AR" sz="2400" dirty="0">
                <a:solidFill>
                  <a:srgbClr val="000000"/>
                </a:solidFill>
              </a:rPr>
              <a:t>Sufrimiento Social </a:t>
            </a:r>
          </a:p>
          <a:p>
            <a:pPr marL="342900" lvl="0" indent="-342900">
              <a:buFont typeface="Arial" panose="020B0604020202020204" pitchFamily="34" charset="0"/>
              <a:buChar char="•"/>
            </a:pPr>
            <a:r>
              <a:rPr lang="es-AR" sz="2400" dirty="0">
                <a:solidFill>
                  <a:srgbClr val="000000"/>
                </a:solidFill>
              </a:rPr>
              <a:t>Trauma </a:t>
            </a:r>
            <a:endParaRPr lang="es-AR" sz="2400" dirty="0"/>
          </a:p>
        </p:txBody>
      </p:sp>
    </p:spTree>
    <p:extLst>
      <p:ext uri="{BB962C8B-B14F-4D97-AF65-F5344CB8AC3E}">
        <p14:creationId xmlns:p14="http://schemas.microsoft.com/office/powerpoint/2010/main" val="2685864736"/>
      </p:ext>
    </p:extLst>
  </p:cSld>
  <p:clrMapOvr>
    <a:masterClrMapping/>
  </p:clrMapOvr>
  <p:transition spd="med">
    <p:fade/>
  </p:transition>
</p:sld>
</file>

<file path=ppt/theme/theme1.xml><?xml version="1.0" encoding="utf-8"?>
<a:theme xmlns:a="http://schemas.openxmlformats.org/drawingml/2006/main" name="Level">
  <a:themeElements>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fontScheme name="Leve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7784541-BAAA-4632-85C4-99FBFFABB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(Tema de nivel)</Template>
  <TotalTime>8510</TotalTime>
  <Words>3338</Words>
  <Application>Microsoft Office PowerPoint</Application>
  <PresentationFormat>Presentación en pantalla (4:3)</PresentationFormat>
  <Paragraphs>236</Paragraphs>
  <Slides>29</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29</vt:i4>
      </vt:variant>
    </vt:vector>
  </HeadingPairs>
  <TitlesOfParts>
    <vt:vector size="34" baseType="lpstr">
      <vt:lpstr>Arial</vt:lpstr>
      <vt:lpstr>Calibri Light</vt:lpstr>
      <vt:lpstr>Times New Roman</vt:lpstr>
      <vt:lpstr>Wingdings</vt:lpstr>
      <vt:lpstr>Level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Nico</dc:creator>
  <cp:keywords/>
  <dc:description/>
  <cp:lastModifiedBy>Nico</cp:lastModifiedBy>
  <cp:revision>313</cp:revision>
  <dcterms:created xsi:type="dcterms:W3CDTF">2020-04-14T14:00:25Z</dcterms:created>
  <dcterms:modified xsi:type="dcterms:W3CDTF">2020-04-22T19:52:12Z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TC060874523082</vt:lpwstr>
  </property>
</Properties>
</file>