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2"/>
  </p:sldMasterIdLst>
  <p:notesMasterIdLst>
    <p:notesMasterId r:id="rId18"/>
  </p:notesMasterIdLst>
  <p:sldIdLst>
    <p:sldId id="258" r:id="rId3"/>
    <p:sldId id="288" r:id="rId4"/>
    <p:sldId id="290" r:id="rId5"/>
    <p:sldId id="292" r:id="rId6"/>
    <p:sldId id="295" r:id="rId7"/>
    <p:sldId id="278" r:id="rId8"/>
    <p:sldId id="297" r:id="rId9"/>
    <p:sldId id="299" r:id="rId10"/>
    <p:sldId id="300" r:id="rId11"/>
    <p:sldId id="281" r:id="rId12"/>
    <p:sldId id="301" r:id="rId13"/>
    <p:sldId id="283" r:id="rId14"/>
    <p:sldId id="286" r:id="rId15"/>
    <p:sldId id="307" r:id="rId16"/>
    <p:sldId id="298" r:id="rId17"/>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66"/>
    <a:srgbClr val="009900"/>
    <a:srgbClr val="008000"/>
    <a:srgbClr val="99CC00"/>
    <a:srgbClr val="FFFF66"/>
    <a:srgbClr val="FF3300"/>
    <a:srgbClr val="FE3E02"/>
    <a:srgbClr val="FA50AD"/>
    <a:srgbClr val="CDA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94660" autoAdjust="0"/>
  </p:normalViewPr>
  <p:slideViewPr>
    <p:cSldViewPr>
      <p:cViewPr varScale="1">
        <p:scale>
          <a:sx n="90" d="100"/>
          <a:sy n="90" d="100"/>
        </p:scale>
        <p:origin x="146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7281B8-6E8E-4BF2-A78B-E696BF4F370A}"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s-AR"/>
        </a:p>
      </dgm:t>
    </dgm:pt>
    <dgm:pt modelId="{19FC7368-DEAB-4A9B-837F-6BD4EAF08E7A}">
      <dgm:prSet phldrT="[Texto]"/>
      <dgm:spPr>
        <a:solidFill>
          <a:srgbClr val="00B0F0"/>
        </a:solidFill>
      </dgm:spPr>
      <dgm:t>
        <a:bodyPr/>
        <a:lstStyle/>
        <a:p>
          <a:r>
            <a:rPr lang="es-AR" dirty="0"/>
            <a:t>Tratamiento</a:t>
          </a:r>
        </a:p>
      </dgm:t>
    </dgm:pt>
    <dgm:pt modelId="{6C3A7EC7-BA40-4117-A6FB-3DFD863F2EC5}" type="parTrans" cxnId="{B71B5C54-63CC-4A29-B120-C6FB908E6DE8}">
      <dgm:prSet/>
      <dgm:spPr/>
      <dgm:t>
        <a:bodyPr/>
        <a:lstStyle/>
        <a:p>
          <a:endParaRPr lang="es-AR"/>
        </a:p>
      </dgm:t>
    </dgm:pt>
    <dgm:pt modelId="{62EB4738-611B-44A5-B34F-424C731983E3}" type="sibTrans" cxnId="{B71B5C54-63CC-4A29-B120-C6FB908E6DE8}">
      <dgm:prSet custT="1"/>
      <dgm:spPr/>
      <dgm:t>
        <a:bodyPr/>
        <a:lstStyle/>
        <a:p>
          <a:r>
            <a:rPr lang="es-AR" sz="1400" dirty="0"/>
            <a:t>Prevención</a:t>
          </a:r>
        </a:p>
      </dgm:t>
    </dgm:pt>
    <dgm:pt modelId="{F1F6500B-5724-4589-9CE8-8C78D89E5A2A}">
      <dgm:prSet phldrT="[Texto]" custT="1"/>
      <dgm:spPr>
        <a:solidFill>
          <a:srgbClr val="002060"/>
        </a:solidFill>
      </dgm:spPr>
      <dgm:t>
        <a:bodyPr/>
        <a:lstStyle/>
        <a:p>
          <a:r>
            <a:rPr lang="es-AR" sz="1400" dirty="0"/>
            <a:t>Investigación   y        Formación</a:t>
          </a:r>
        </a:p>
      </dgm:t>
    </dgm:pt>
    <dgm:pt modelId="{8884E581-4FCF-4483-9F5E-DF39A2E4D8B6}" type="parTrans" cxnId="{DBA6C6CA-700B-4292-B193-323F48173B03}">
      <dgm:prSet/>
      <dgm:spPr/>
      <dgm:t>
        <a:bodyPr/>
        <a:lstStyle/>
        <a:p>
          <a:endParaRPr lang="es-AR"/>
        </a:p>
      </dgm:t>
    </dgm:pt>
    <dgm:pt modelId="{CEA6C541-A18E-4909-8D28-57AA75E49CED}" type="sibTrans" cxnId="{DBA6C6CA-700B-4292-B193-323F48173B03}">
      <dgm:prSet custT="1"/>
      <dgm:spPr>
        <a:solidFill>
          <a:srgbClr val="99CC00"/>
        </a:solidFill>
      </dgm:spPr>
      <dgm:t>
        <a:bodyPr/>
        <a:lstStyle/>
        <a:p>
          <a:r>
            <a:rPr lang="es-AR" sz="1400" dirty="0"/>
            <a:t>Asesoría  Ciudadana</a:t>
          </a:r>
        </a:p>
      </dgm:t>
    </dgm:pt>
    <dgm:pt modelId="{240174A7-9A47-469A-983B-E410E6FCE318}">
      <dgm:prSet phldrT="[Texto]"/>
      <dgm:spPr>
        <a:solidFill>
          <a:srgbClr val="008000"/>
        </a:solidFill>
      </dgm:spPr>
      <dgm:t>
        <a:bodyPr/>
        <a:lstStyle/>
        <a:p>
          <a:r>
            <a:rPr lang="es-AR" dirty="0"/>
            <a:t>Educación</a:t>
          </a:r>
        </a:p>
      </dgm:t>
    </dgm:pt>
    <dgm:pt modelId="{721FF3FC-4477-488C-B6DB-59B6BA4FF0B8}" type="parTrans" cxnId="{5D723609-7783-4110-A939-E5BC09572D26}">
      <dgm:prSet/>
      <dgm:spPr/>
      <dgm:t>
        <a:bodyPr/>
        <a:lstStyle/>
        <a:p>
          <a:endParaRPr lang="es-AR"/>
        </a:p>
      </dgm:t>
    </dgm:pt>
    <dgm:pt modelId="{450A84D3-2684-4663-B243-CA8059FD2288}" type="sibTrans" cxnId="{5D723609-7783-4110-A939-E5BC09572D26}">
      <dgm:prSet custT="1"/>
      <dgm:spPr>
        <a:solidFill>
          <a:srgbClr val="FF3300"/>
        </a:solidFill>
      </dgm:spPr>
      <dgm:t>
        <a:bodyPr/>
        <a:lstStyle/>
        <a:p>
          <a:r>
            <a:rPr lang="es-AR" sz="1400" dirty="0"/>
            <a:t>Abordaje Comunitario</a:t>
          </a:r>
        </a:p>
      </dgm:t>
    </dgm:pt>
    <dgm:pt modelId="{B3DD3D13-4E82-4F38-9003-6D8AC8DBC44F}" type="pres">
      <dgm:prSet presAssocID="{AF7281B8-6E8E-4BF2-A78B-E696BF4F370A}" presName="Name0" presStyleCnt="0">
        <dgm:presLayoutVars>
          <dgm:chMax/>
          <dgm:chPref/>
          <dgm:dir/>
          <dgm:animLvl val="lvl"/>
        </dgm:presLayoutVars>
      </dgm:prSet>
      <dgm:spPr/>
    </dgm:pt>
    <dgm:pt modelId="{2FB93923-A546-4F82-8DA6-9019224502F9}" type="pres">
      <dgm:prSet presAssocID="{19FC7368-DEAB-4A9B-837F-6BD4EAF08E7A}" presName="composite" presStyleCnt="0"/>
      <dgm:spPr/>
    </dgm:pt>
    <dgm:pt modelId="{49A7A153-3BFF-4677-A916-82A97A23CE24}" type="pres">
      <dgm:prSet presAssocID="{19FC7368-DEAB-4A9B-837F-6BD4EAF08E7A}" presName="Parent1" presStyleLbl="node1" presStyleIdx="0" presStyleCnt="6" custScaleX="121000" custScaleY="121000" custLinFactX="87403" custLinFactNeighborX="100000" custLinFactNeighborY="4622">
        <dgm:presLayoutVars>
          <dgm:chMax val="1"/>
          <dgm:chPref val="1"/>
          <dgm:bulletEnabled val="1"/>
        </dgm:presLayoutVars>
      </dgm:prSet>
      <dgm:spPr/>
    </dgm:pt>
    <dgm:pt modelId="{D64F335A-CDFB-4180-9C92-74E257C24040}" type="pres">
      <dgm:prSet presAssocID="{19FC7368-DEAB-4A9B-837F-6BD4EAF08E7A}" presName="Childtext1" presStyleLbl="revTx" presStyleIdx="0" presStyleCnt="3" custLinFactX="-101850" custLinFactY="-73080" custLinFactNeighborX="-200000" custLinFactNeighborY="-100000">
        <dgm:presLayoutVars>
          <dgm:chMax val="0"/>
          <dgm:chPref val="0"/>
          <dgm:bulletEnabled val="1"/>
        </dgm:presLayoutVars>
      </dgm:prSet>
      <dgm:spPr/>
    </dgm:pt>
    <dgm:pt modelId="{9FD60962-2175-45DC-BD2E-61095CA0739C}" type="pres">
      <dgm:prSet presAssocID="{19FC7368-DEAB-4A9B-837F-6BD4EAF08E7A}" presName="BalanceSpacing" presStyleCnt="0"/>
      <dgm:spPr/>
    </dgm:pt>
    <dgm:pt modelId="{D32BA249-7E1E-4302-9382-BE3BD4298FF7}" type="pres">
      <dgm:prSet presAssocID="{19FC7368-DEAB-4A9B-837F-6BD4EAF08E7A}" presName="BalanceSpacing1" presStyleCnt="0"/>
      <dgm:spPr/>
    </dgm:pt>
    <dgm:pt modelId="{11E53D19-5755-43E6-B58C-E0898B159BD0}" type="pres">
      <dgm:prSet presAssocID="{62EB4738-611B-44A5-B34F-424C731983E3}" presName="Accent1Text" presStyleLbl="node1" presStyleIdx="1" presStyleCnt="6" custScaleX="121000" custScaleY="121000" custLinFactX="-1937" custLinFactNeighborX="-100000" custLinFactNeighborY="23058"/>
      <dgm:spPr/>
    </dgm:pt>
    <dgm:pt modelId="{23C08518-A667-479E-BF00-56855BD3EBEC}" type="pres">
      <dgm:prSet presAssocID="{62EB4738-611B-44A5-B34F-424C731983E3}" presName="spaceBetweenRectangles" presStyleCnt="0"/>
      <dgm:spPr/>
    </dgm:pt>
    <dgm:pt modelId="{9BB99306-1C27-40AB-AACE-45CDF3E46BC7}" type="pres">
      <dgm:prSet presAssocID="{F1F6500B-5724-4589-9CE8-8C78D89E5A2A}" presName="composite" presStyleCnt="0"/>
      <dgm:spPr/>
    </dgm:pt>
    <dgm:pt modelId="{D35ED54C-AEA1-4BD4-A8E9-87208D6DB6E6}" type="pres">
      <dgm:prSet presAssocID="{F1F6500B-5724-4589-9CE8-8C78D89E5A2A}" presName="Parent1" presStyleLbl="node1" presStyleIdx="2" presStyleCnt="6" custScaleX="146410" custScaleY="146410" custLinFactNeighborX="37110" custLinFactNeighborY="-26453">
        <dgm:presLayoutVars>
          <dgm:chMax val="1"/>
          <dgm:chPref val="1"/>
          <dgm:bulletEnabled val="1"/>
        </dgm:presLayoutVars>
      </dgm:prSet>
      <dgm:spPr/>
    </dgm:pt>
    <dgm:pt modelId="{ADB3E2F4-C54F-4FED-9DCB-7D5CD7439CD6}" type="pres">
      <dgm:prSet presAssocID="{F1F6500B-5724-4589-9CE8-8C78D89E5A2A}" presName="Childtext1" presStyleLbl="revTx" presStyleIdx="1" presStyleCnt="3">
        <dgm:presLayoutVars>
          <dgm:chMax val="0"/>
          <dgm:chPref val="0"/>
          <dgm:bulletEnabled val="1"/>
        </dgm:presLayoutVars>
      </dgm:prSet>
      <dgm:spPr/>
    </dgm:pt>
    <dgm:pt modelId="{90A0C364-D4FF-40B5-8DF1-7AB51AC68763}" type="pres">
      <dgm:prSet presAssocID="{F1F6500B-5724-4589-9CE8-8C78D89E5A2A}" presName="BalanceSpacing" presStyleCnt="0"/>
      <dgm:spPr/>
    </dgm:pt>
    <dgm:pt modelId="{D5FCBA7E-20A9-440A-8AAC-FD2AAF05D808}" type="pres">
      <dgm:prSet presAssocID="{F1F6500B-5724-4589-9CE8-8C78D89E5A2A}" presName="BalanceSpacing1" presStyleCnt="0"/>
      <dgm:spPr/>
    </dgm:pt>
    <dgm:pt modelId="{267EA180-75B6-45F9-B912-92335E154B1D}" type="pres">
      <dgm:prSet presAssocID="{CEA6C541-A18E-4909-8D28-57AA75E49CED}" presName="Accent1Text" presStyleLbl="node1" presStyleIdx="3" presStyleCnt="6" custScaleX="110913" custScaleY="105129" custLinFactX="46434" custLinFactNeighborX="100000" custLinFactNeighborY="35660"/>
      <dgm:spPr/>
    </dgm:pt>
    <dgm:pt modelId="{26A1B4AE-39A7-4839-99DC-C97026F6AB52}" type="pres">
      <dgm:prSet presAssocID="{CEA6C541-A18E-4909-8D28-57AA75E49CED}" presName="spaceBetweenRectangles" presStyleCnt="0"/>
      <dgm:spPr/>
    </dgm:pt>
    <dgm:pt modelId="{1472795F-808C-4861-AFF7-39BE2132FD60}" type="pres">
      <dgm:prSet presAssocID="{240174A7-9A47-469A-983B-E410E6FCE318}" presName="composite" presStyleCnt="0"/>
      <dgm:spPr/>
    </dgm:pt>
    <dgm:pt modelId="{323FA5BB-BF04-4B9B-B03E-ADEDDAE9C8F1}" type="pres">
      <dgm:prSet presAssocID="{240174A7-9A47-469A-983B-E410E6FCE318}" presName="Parent1" presStyleLbl="node1" presStyleIdx="4" presStyleCnt="6" custScaleX="110000" custScaleY="110000" custLinFactNeighborX="59869" custLinFactNeighborY="10803">
        <dgm:presLayoutVars>
          <dgm:chMax val="1"/>
          <dgm:chPref val="1"/>
          <dgm:bulletEnabled val="1"/>
        </dgm:presLayoutVars>
      </dgm:prSet>
      <dgm:spPr/>
    </dgm:pt>
    <dgm:pt modelId="{B636758F-C33F-4A3B-93A9-9FC19C2E212F}" type="pres">
      <dgm:prSet presAssocID="{240174A7-9A47-469A-983B-E410E6FCE318}" presName="Childtext1" presStyleLbl="revTx" presStyleIdx="2" presStyleCnt="3">
        <dgm:presLayoutVars>
          <dgm:chMax val="0"/>
          <dgm:chPref val="0"/>
          <dgm:bulletEnabled val="1"/>
        </dgm:presLayoutVars>
      </dgm:prSet>
      <dgm:spPr/>
    </dgm:pt>
    <dgm:pt modelId="{269C4493-D807-4900-85E7-CEF3D29E1F7E}" type="pres">
      <dgm:prSet presAssocID="{240174A7-9A47-469A-983B-E410E6FCE318}" presName="BalanceSpacing" presStyleCnt="0"/>
      <dgm:spPr/>
    </dgm:pt>
    <dgm:pt modelId="{6BEED291-19DF-4C59-9BDF-BD2FC0805A08}" type="pres">
      <dgm:prSet presAssocID="{240174A7-9A47-469A-983B-E410E6FCE318}" presName="BalanceSpacing1" presStyleCnt="0"/>
      <dgm:spPr/>
    </dgm:pt>
    <dgm:pt modelId="{6FED9573-1E3F-40FF-860A-2C496FCA5E4E}" type="pres">
      <dgm:prSet presAssocID="{450A84D3-2684-4663-B243-CA8059FD2288}" presName="Accent1Text" presStyleLbl="node1" presStyleIdx="5" presStyleCnt="6" custScaleX="128331" custScaleY="115799" custLinFactX="-6170" custLinFactNeighborX="-100000" custLinFactNeighborY="-32418"/>
      <dgm:spPr/>
    </dgm:pt>
  </dgm:ptLst>
  <dgm:cxnLst>
    <dgm:cxn modelId="{5D723609-7783-4110-A939-E5BC09572D26}" srcId="{AF7281B8-6E8E-4BF2-A78B-E696BF4F370A}" destId="{240174A7-9A47-469A-983B-E410E6FCE318}" srcOrd="2" destOrd="0" parTransId="{721FF3FC-4477-488C-B6DB-59B6BA4FF0B8}" sibTransId="{450A84D3-2684-4663-B243-CA8059FD2288}"/>
    <dgm:cxn modelId="{DC7BC80A-D97E-498B-96F5-962758019BC4}" type="presOf" srcId="{62EB4738-611B-44A5-B34F-424C731983E3}" destId="{11E53D19-5755-43E6-B58C-E0898B159BD0}" srcOrd="0" destOrd="0" presId="urn:microsoft.com/office/officeart/2008/layout/AlternatingHexagons"/>
    <dgm:cxn modelId="{DF02C74A-2625-4149-BE01-6D3BCD3C6204}" type="presOf" srcId="{19FC7368-DEAB-4A9B-837F-6BD4EAF08E7A}" destId="{49A7A153-3BFF-4677-A916-82A97A23CE24}" srcOrd="0" destOrd="0" presId="urn:microsoft.com/office/officeart/2008/layout/AlternatingHexagons"/>
    <dgm:cxn modelId="{EF7DD54C-7077-4C75-9F1B-88588D1DD214}" type="presOf" srcId="{240174A7-9A47-469A-983B-E410E6FCE318}" destId="{323FA5BB-BF04-4B9B-B03E-ADEDDAE9C8F1}" srcOrd="0" destOrd="0" presId="urn:microsoft.com/office/officeart/2008/layout/AlternatingHexagons"/>
    <dgm:cxn modelId="{B71B5C54-63CC-4A29-B120-C6FB908E6DE8}" srcId="{AF7281B8-6E8E-4BF2-A78B-E696BF4F370A}" destId="{19FC7368-DEAB-4A9B-837F-6BD4EAF08E7A}" srcOrd="0" destOrd="0" parTransId="{6C3A7EC7-BA40-4117-A6FB-3DFD863F2EC5}" sibTransId="{62EB4738-611B-44A5-B34F-424C731983E3}"/>
    <dgm:cxn modelId="{CD448488-7BEF-4D00-B52A-3FB0CE3635FB}" type="presOf" srcId="{AF7281B8-6E8E-4BF2-A78B-E696BF4F370A}" destId="{B3DD3D13-4E82-4F38-9003-6D8AC8DBC44F}" srcOrd="0" destOrd="0" presId="urn:microsoft.com/office/officeart/2008/layout/AlternatingHexagons"/>
    <dgm:cxn modelId="{DBA6C6CA-700B-4292-B193-323F48173B03}" srcId="{AF7281B8-6E8E-4BF2-A78B-E696BF4F370A}" destId="{F1F6500B-5724-4589-9CE8-8C78D89E5A2A}" srcOrd="1" destOrd="0" parTransId="{8884E581-4FCF-4483-9F5E-DF39A2E4D8B6}" sibTransId="{CEA6C541-A18E-4909-8D28-57AA75E49CED}"/>
    <dgm:cxn modelId="{1D177FCF-8314-4353-8B40-85DBDDBAA0D1}" type="presOf" srcId="{CEA6C541-A18E-4909-8D28-57AA75E49CED}" destId="{267EA180-75B6-45F9-B912-92335E154B1D}" srcOrd="0" destOrd="0" presId="urn:microsoft.com/office/officeart/2008/layout/AlternatingHexagons"/>
    <dgm:cxn modelId="{56A3E0DB-1FDC-4D48-9719-6321AB31ED43}" type="presOf" srcId="{450A84D3-2684-4663-B243-CA8059FD2288}" destId="{6FED9573-1E3F-40FF-860A-2C496FCA5E4E}" srcOrd="0" destOrd="0" presId="urn:microsoft.com/office/officeart/2008/layout/AlternatingHexagons"/>
    <dgm:cxn modelId="{2D6C5EF8-765A-4FE9-93D4-232147C9B579}" type="presOf" srcId="{F1F6500B-5724-4589-9CE8-8C78D89E5A2A}" destId="{D35ED54C-AEA1-4BD4-A8E9-87208D6DB6E6}" srcOrd="0" destOrd="0" presId="urn:microsoft.com/office/officeart/2008/layout/AlternatingHexagons"/>
    <dgm:cxn modelId="{86D4C3EE-A215-4446-AE73-2F6F6FC2E6E2}" type="presParOf" srcId="{B3DD3D13-4E82-4F38-9003-6D8AC8DBC44F}" destId="{2FB93923-A546-4F82-8DA6-9019224502F9}" srcOrd="0" destOrd="0" presId="urn:microsoft.com/office/officeart/2008/layout/AlternatingHexagons"/>
    <dgm:cxn modelId="{77B78E6C-C78A-478F-9239-69728AE206FF}" type="presParOf" srcId="{2FB93923-A546-4F82-8DA6-9019224502F9}" destId="{49A7A153-3BFF-4677-A916-82A97A23CE24}" srcOrd="0" destOrd="0" presId="urn:microsoft.com/office/officeart/2008/layout/AlternatingHexagons"/>
    <dgm:cxn modelId="{F4E6BBAA-D8B8-4CA2-BDF5-8E73319F0CCD}" type="presParOf" srcId="{2FB93923-A546-4F82-8DA6-9019224502F9}" destId="{D64F335A-CDFB-4180-9C92-74E257C24040}" srcOrd="1" destOrd="0" presId="urn:microsoft.com/office/officeart/2008/layout/AlternatingHexagons"/>
    <dgm:cxn modelId="{16FD4291-DF75-4E18-BB30-C6ECFE460A62}" type="presParOf" srcId="{2FB93923-A546-4F82-8DA6-9019224502F9}" destId="{9FD60962-2175-45DC-BD2E-61095CA0739C}" srcOrd="2" destOrd="0" presId="urn:microsoft.com/office/officeart/2008/layout/AlternatingHexagons"/>
    <dgm:cxn modelId="{D86F998D-4A4C-43BC-8B87-4E3D412BB316}" type="presParOf" srcId="{2FB93923-A546-4F82-8DA6-9019224502F9}" destId="{D32BA249-7E1E-4302-9382-BE3BD4298FF7}" srcOrd="3" destOrd="0" presId="urn:microsoft.com/office/officeart/2008/layout/AlternatingHexagons"/>
    <dgm:cxn modelId="{1EA1AB70-63A6-4FED-BDBF-81FFBF473639}" type="presParOf" srcId="{2FB93923-A546-4F82-8DA6-9019224502F9}" destId="{11E53D19-5755-43E6-B58C-E0898B159BD0}" srcOrd="4" destOrd="0" presId="urn:microsoft.com/office/officeart/2008/layout/AlternatingHexagons"/>
    <dgm:cxn modelId="{3D368A11-6F3E-4B96-83AB-F1BDB97D9D84}" type="presParOf" srcId="{B3DD3D13-4E82-4F38-9003-6D8AC8DBC44F}" destId="{23C08518-A667-479E-BF00-56855BD3EBEC}" srcOrd="1" destOrd="0" presId="urn:microsoft.com/office/officeart/2008/layout/AlternatingHexagons"/>
    <dgm:cxn modelId="{7467DCAD-5593-4E4A-BF0A-670258A36182}" type="presParOf" srcId="{B3DD3D13-4E82-4F38-9003-6D8AC8DBC44F}" destId="{9BB99306-1C27-40AB-AACE-45CDF3E46BC7}" srcOrd="2" destOrd="0" presId="urn:microsoft.com/office/officeart/2008/layout/AlternatingHexagons"/>
    <dgm:cxn modelId="{563917B4-4A09-4539-914E-758B46DEC722}" type="presParOf" srcId="{9BB99306-1C27-40AB-AACE-45CDF3E46BC7}" destId="{D35ED54C-AEA1-4BD4-A8E9-87208D6DB6E6}" srcOrd="0" destOrd="0" presId="urn:microsoft.com/office/officeart/2008/layout/AlternatingHexagons"/>
    <dgm:cxn modelId="{D161C4FD-DB82-46A2-BFFF-8CEDC7C6E2C5}" type="presParOf" srcId="{9BB99306-1C27-40AB-AACE-45CDF3E46BC7}" destId="{ADB3E2F4-C54F-4FED-9DCB-7D5CD7439CD6}" srcOrd="1" destOrd="0" presId="urn:microsoft.com/office/officeart/2008/layout/AlternatingHexagons"/>
    <dgm:cxn modelId="{3EFF5B3C-925F-4144-97CB-CCE796C651B8}" type="presParOf" srcId="{9BB99306-1C27-40AB-AACE-45CDF3E46BC7}" destId="{90A0C364-D4FF-40B5-8DF1-7AB51AC68763}" srcOrd="2" destOrd="0" presId="urn:microsoft.com/office/officeart/2008/layout/AlternatingHexagons"/>
    <dgm:cxn modelId="{6981EE84-8F9B-4380-8EAC-8F4103C054E9}" type="presParOf" srcId="{9BB99306-1C27-40AB-AACE-45CDF3E46BC7}" destId="{D5FCBA7E-20A9-440A-8AAC-FD2AAF05D808}" srcOrd="3" destOrd="0" presId="urn:microsoft.com/office/officeart/2008/layout/AlternatingHexagons"/>
    <dgm:cxn modelId="{0318DD92-BD87-4D1A-B12C-4517DBF3E05F}" type="presParOf" srcId="{9BB99306-1C27-40AB-AACE-45CDF3E46BC7}" destId="{267EA180-75B6-45F9-B912-92335E154B1D}" srcOrd="4" destOrd="0" presId="urn:microsoft.com/office/officeart/2008/layout/AlternatingHexagons"/>
    <dgm:cxn modelId="{4F7421E1-E8F5-427F-A663-580D99400FAA}" type="presParOf" srcId="{B3DD3D13-4E82-4F38-9003-6D8AC8DBC44F}" destId="{26A1B4AE-39A7-4839-99DC-C97026F6AB52}" srcOrd="3" destOrd="0" presId="urn:microsoft.com/office/officeart/2008/layout/AlternatingHexagons"/>
    <dgm:cxn modelId="{382B447E-69BA-4118-85D9-5D80F50263CC}" type="presParOf" srcId="{B3DD3D13-4E82-4F38-9003-6D8AC8DBC44F}" destId="{1472795F-808C-4861-AFF7-39BE2132FD60}" srcOrd="4" destOrd="0" presId="urn:microsoft.com/office/officeart/2008/layout/AlternatingHexagons"/>
    <dgm:cxn modelId="{66333DF6-682D-4F5C-804D-D092AB314486}" type="presParOf" srcId="{1472795F-808C-4861-AFF7-39BE2132FD60}" destId="{323FA5BB-BF04-4B9B-B03E-ADEDDAE9C8F1}" srcOrd="0" destOrd="0" presId="urn:microsoft.com/office/officeart/2008/layout/AlternatingHexagons"/>
    <dgm:cxn modelId="{F86CC67E-B092-4A4D-A219-8F21B4601B7D}" type="presParOf" srcId="{1472795F-808C-4861-AFF7-39BE2132FD60}" destId="{B636758F-C33F-4A3B-93A9-9FC19C2E212F}" srcOrd="1" destOrd="0" presId="urn:microsoft.com/office/officeart/2008/layout/AlternatingHexagons"/>
    <dgm:cxn modelId="{22B640C7-5E25-4F34-A9EE-9D573A6280A0}" type="presParOf" srcId="{1472795F-808C-4861-AFF7-39BE2132FD60}" destId="{269C4493-D807-4900-85E7-CEF3D29E1F7E}" srcOrd="2" destOrd="0" presId="urn:microsoft.com/office/officeart/2008/layout/AlternatingHexagons"/>
    <dgm:cxn modelId="{58E46145-0C99-42EA-AB1F-172D8575AB55}" type="presParOf" srcId="{1472795F-808C-4861-AFF7-39BE2132FD60}" destId="{6BEED291-19DF-4C59-9BDF-BD2FC0805A08}" srcOrd="3" destOrd="0" presId="urn:microsoft.com/office/officeart/2008/layout/AlternatingHexagons"/>
    <dgm:cxn modelId="{9E5BDC36-BAD8-40D9-8628-D4C7D0B9F1B5}" type="presParOf" srcId="{1472795F-808C-4861-AFF7-39BE2132FD60}" destId="{6FED9573-1E3F-40FF-860A-2C496FCA5E4E}"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7A153-3BFF-4677-A916-82A97A23CE24}">
      <dsp:nvSpPr>
        <dsp:cNvPr id="0" name=""/>
        <dsp:cNvSpPr/>
      </dsp:nvSpPr>
      <dsp:spPr>
        <a:xfrm rot="5400000">
          <a:off x="5859779" y="190922"/>
          <a:ext cx="1825093" cy="1587831"/>
        </a:xfrm>
        <a:prstGeom prst="hexagon">
          <a:avLst>
            <a:gd name="adj" fmla="val 25000"/>
            <a:gd name="vf" fmla="val 115470"/>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AR" sz="1300" kern="1200" dirty="0"/>
            <a:t>Tratamiento</a:t>
          </a:r>
        </a:p>
      </dsp:txBody>
      <dsp:txXfrm rot="-5400000">
        <a:off x="6225847" y="356701"/>
        <a:ext cx="1092957" cy="1256273"/>
      </dsp:txXfrm>
    </dsp:sp>
    <dsp:sp modelId="{D64F335A-CDFB-4180-9C92-74E257C24040}">
      <dsp:nvSpPr>
        <dsp:cNvPr id="0" name=""/>
        <dsp:cNvSpPr/>
      </dsp:nvSpPr>
      <dsp:spPr>
        <a:xfrm>
          <a:off x="0" y="0"/>
          <a:ext cx="1683309" cy="905004"/>
        </a:xfrm>
        <a:prstGeom prst="rect">
          <a:avLst/>
        </a:prstGeom>
        <a:noFill/>
        <a:ln>
          <a:noFill/>
        </a:ln>
        <a:effectLst/>
      </dsp:spPr>
      <dsp:style>
        <a:lnRef idx="0">
          <a:scrgbClr r="0" g="0" b="0"/>
        </a:lnRef>
        <a:fillRef idx="0">
          <a:scrgbClr r="0" g="0" b="0"/>
        </a:fillRef>
        <a:effectRef idx="0">
          <a:scrgbClr r="0" g="0" b="0"/>
        </a:effectRef>
        <a:fontRef idx="minor"/>
      </dsp:style>
    </dsp:sp>
    <dsp:sp modelId="{11E53D19-5755-43E6-B58C-E0898B159BD0}">
      <dsp:nvSpPr>
        <dsp:cNvPr id="0" name=""/>
        <dsp:cNvSpPr/>
      </dsp:nvSpPr>
      <dsp:spPr>
        <a:xfrm rot="5400000">
          <a:off x="645657" y="469000"/>
          <a:ext cx="1825093" cy="1587831"/>
        </a:xfrm>
        <a:prstGeom prst="hexagon">
          <a:avLst>
            <a:gd name="adj" fmla="val 2500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s-AR" sz="1400" kern="1200" dirty="0"/>
            <a:t>Prevención</a:t>
          </a:r>
        </a:p>
      </dsp:txBody>
      <dsp:txXfrm rot="-5400000">
        <a:off x="1011725" y="634779"/>
        <a:ext cx="1092957" cy="1256273"/>
      </dsp:txXfrm>
    </dsp:sp>
    <dsp:sp modelId="{D35ED54C-AEA1-4BD4-A8E9-87208D6DB6E6}">
      <dsp:nvSpPr>
        <dsp:cNvPr id="0" name=""/>
        <dsp:cNvSpPr/>
      </dsp:nvSpPr>
      <dsp:spPr>
        <a:xfrm rot="5400000">
          <a:off x="2984580" y="1344150"/>
          <a:ext cx="2208362" cy="1921275"/>
        </a:xfrm>
        <a:prstGeom prst="hexagon">
          <a:avLst>
            <a:gd name="adj" fmla="val 25000"/>
            <a:gd name="vf" fmla="val 115470"/>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AR" sz="1400" kern="1200" dirty="0"/>
            <a:t>Investigación   y        Formación</a:t>
          </a:r>
        </a:p>
      </dsp:txBody>
      <dsp:txXfrm rot="-5400000">
        <a:off x="3427522" y="1544743"/>
        <a:ext cx="1322477" cy="1520090"/>
      </dsp:txXfrm>
    </dsp:sp>
    <dsp:sp modelId="{ADB3E2F4-C54F-4FED-9DCB-7D5CD7439CD6}">
      <dsp:nvSpPr>
        <dsp:cNvPr id="0" name=""/>
        <dsp:cNvSpPr/>
      </dsp:nvSpPr>
      <dsp:spPr>
        <a:xfrm>
          <a:off x="1262345" y="2251286"/>
          <a:ext cx="1629008" cy="905004"/>
        </a:xfrm>
        <a:prstGeom prst="rect">
          <a:avLst/>
        </a:prstGeom>
        <a:noFill/>
        <a:ln>
          <a:noFill/>
        </a:ln>
        <a:effectLst/>
      </dsp:spPr>
      <dsp:style>
        <a:lnRef idx="0">
          <a:scrgbClr r="0" g="0" b="0"/>
        </a:lnRef>
        <a:fillRef idx="0">
          <a:scrgbClr r="0" g="0" b="0"/>
        </a:fillRef>
        <a:effectRef idx="0">
          <a:scrgbClr r="0" g="0" b="0"/>
        </a:effectRef>
        <a:fontRef idx="minor"/>
      </dsp:style>
    </dsp:sp>
    <dsp:sp modelId="{267EA180-75B6-45F9-B912-92335E154B1D}">
      <dsp:nvSpPr>
        <dsp:cNvPr id="0" name=""/>
        <dsp:cNvSpPr/>
      </dsp:nvSpPr>
      <dsp:spPr>
        <a:xfrm rot="5400000">
          <a:off x="6147759" y="2513932"/>
          <a:ext cx="1585704" cy="1455463"/>
        </a:xfrm>
        <a:prstGeom prst="hexagon">
          <a:avLst>
            <a:gd name="adj" fmla="val 25000"/>
            <a:gd name="vf" fmla="val 115470"/>
          </a:avLst>
        </a:prstGeom>
        <a:solidFill>
          <a:srgbClr val="99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s-AR" sz="1400" kern="1200" dirty="0"/>
            <a:t>Asesoría  Ciudadana</a:t>
          </a:r>
        </a:p>
      </dsp:txBody>
      <dsp:txXfrm rot="-5400000">
        <a:off x="6445494" y="2702243"/>
        <a:ext cx="990233" cy="1078842"/>
      </dsp:txXfrm>
    </dsp:sp>
    <dsp:sp modelId="{323FA5BB-BF04-4B9B-B03E-ADEDDAE9C8F1}">
      <dsp:nvSpPr>
        <dsp:cNvPr id="0" name=""/>
        <dsp:cNvSpPr/>
      </dsp:nvSpPr>
      <dsp:spPr>
        <a:xfrm rot="5400000">
          <a:off x="4269164" y="3777800"/>
          <a:ext cx="1659175" cy="1443482"/>
        </a:xfrm>
        <a:prstGeom prst="hexagon">
          <a:avLst>
            <a:gd name="adj" fmla="val 25000"/>
            <a:gd name="vf" fmla="val 115470"/>
          </a:avLst>
        </a:prstGeom>
        <a:solidFill>
          <a:srgbClr val="008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AR" sz="1300" kern="1200" dirty="0"/>
            <a:t>Educación</a:t>
          </a:r>
        </a:p>
      </dsp:txBody>
      <dsp:txXfrm rot="-5400000">
        <a:off x="4601953" y="3928509"/>
        <a:ext cx="993596" cy="1142065"/>
      </dsp:txXfrm>
    </dsp:sp>
    <dsp:sp modelId="{B636758F-C33F-4A3B-93A9-9FC19C2E212F}">
      <dsp:nvSpPr>
        <dsp:cNvPr id="0" name=""/>
        <dsp:cNvSpPr/>
      </dsp:nvSpPr>
      <dsp:spPr>
        <a:xfrm>
          <a:off x="5009066" y="4000729"/>
          <a:ext cx="1683309" cy="905004"/>
        </a:xfrm>
        <a:prstGeom prst="rect">
          <a:avLst/>
        </a:prstGeom>
        <a:noFill/>
        <a:ln>
          <a:noFill/>
        </a:ln>
        <a:effectLst/>
      </dsp:spPr>
      <dsp:style>
        <a:lnRef idx="0">
          <a:scrgbClr r="0" g="0" b="0"/>
        </a:lnRef>
        <a:fillRef idx="0">
          <a:scrgbClr r="0" g="0" b="0"/>
        </a:fillRef>
        <a:effectRef idx="0">
          <a:scrgbClr r="0" g="0" b="0"/>
        </a:effectRef>
        <a:fontRef idx="minor"/>
      </dsp:style>
    </dsp:sp>
    <dsp:sp modelId="{6FED9573-1E3F-40FF-860A-2C496FCA5E4E}">
      <dsp:nvSpPr>
        <dsp:cNvPr id="0" name=""/>
        <dsp:cNvSpPr/>
      </dsp:nvSpPr>
      <dsp:spPr>
        <a:xfrm rot="5400000">
          <a:off x="629334" y="3122241"/>
          <a:ext cx="1746644" cy="1684032"/>
        </a:xfrm>
        <a:prstGeom prst="hexagon">
          <a:avLst>
            <a:gd name="adj" fmla="val 25000"/>
            <a:gd name="vf" fmla="val 115470"/>
          </a:avLst>
        </a:prstGeom>
        <a:solidFill>
          <a:srgbClr val="FF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s-AR" sz="1400" kern="1200" dirty="0"/>
            <a:t>Abordaje Comunitario</a:t>
          </a:r>
        </a:p>
      </dsp:txBody>
      <dsp:txXfrm rot="-5400000">
        <a:off x="936281" y="3376825"/>
        <a:ext cx="1132750" cy="1174864"/>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23555"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235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355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p>
        </p:txBody>
      </p:sp>
      <p:sp>
        <p:nvSpPr>
          <p:cNvPr id="23558"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23559"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4131D5E5-52C7-4302-A28E-A1A483A54876}" type="slidenum">
              <a:rPr lang="en-US"/>
              <a:pPr/>
              <a:t>‹#›</a:t>
            </a:fld>
            <a:endParaRPr lang="en-US"/>
          </a:p>
        </p:txBody>
      </p:sp>
    </p:spTree>
    <p:extLst>
      <p:ext uri="{BB962C8B-B14F-4D97-AF65-F5344CB8AC3E}">
        <p14:creationId xmlns:p14="http://schemas.microsoft.com/office/powerpoint/2010/main" val="28306377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es-ES" noProof="0"/>
              <a:t>Haga clic para modificar el estilo de título del patrón</a:t>
            </a:r>
            <a:endParaRPr lang="en-US" noProof="0"/>
          </a:p>
        </p:txBody>
      </p:sp>
      <p:sp>
        <p:nvSpPr>
          <p:cNvPr id="1638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pPr lvl="0"/>
            <a:r>
              <a:rPr lang="es-ES" noProof="0"/>
              <a:t>Haga clic para modificar el estilo de subtítulo del patrón</a:t>
            </a:r>
            <a:endParaRPr lang="en-US" noProof="0"/>
          </a:p>
        </p:txBody>
      </p:sp>
      <p:sp>
        <p:nvSpPr>
          <p:cNvPr id="16388" name="Rectangle 4"/>
          <p:cNvSpPr>
            <a:spLocks noGrp="1" noChangeArrowheads="1"/>
          </p:cNvSpPr>
          <p:nvPr>
            <p:ph type="dt" sz="half" idx="2"/>
          </p:nvPr>
        </p:nvSpPr>
        <p:spPr/>
        <p:txBody>
          <a:bodyPr/>
          <a:lstStyle>
            <a:lvl1pPr>
              <a:defRPr/>
            </a:lvl1pPr>
          </a:lstStyle>
          <a:p>
            <a:endParaRPr lang="en-US"/>
          </a:p>
        </p:txBody>
      </p:sp>
      <p:sp>
        <p:nvSpPr>
          <p:cNvPr id="16389" name="Rectangle 5"/>
          <p:cNvSpPr>
            <a:spLocks noGrp="1" noChangeArrowheads="1"/>
          </p:cNvSpPr>
          <p:nvPr>
            <p:ph type="ftr" sz="quarter" idx="3"/>
          </p:nvPr>
        </p:nvSpPr>
        <p:spPr/>
        <p:txBody>
          <a:bodyPr/>
          <a:lstStyle>
            <a:lvl1pPr>
              <a:defRPr/>
            </a:lvl1pPr>
          </a:lstStyle>
          <a:p>
            <a:endParaRPr lang="en-US"/>
          </a:p>
        </p:txBody>
      </p:sp>
      <p:sp>
        <p:nvSpPr>
          <p:cNvPr id="16390" name="Rectangle 6"/>
          <p:cNvSpPr>
            <a:spLocks noGrp="1" noChangeArrowheads="1"/>
          </p:cNvSpPr>
          <p:nvPr>
            <p:ph type="sldNum" sz="quarter" idx="4"/>
          </p:nvPr>
        </p:nvSpPr>
        <p:spPr/>
        <p:txBody>
          <a:bodyPr/>
          <a:lstStyle>
            <a:lvl1pPr>
              <a:defRPr/>
            </a:lvl1pPr>
          </a:lstStyle>
          <a:p>
            <a:fld id="{44E2F9D6-86E8-4DCA-A9FB-72E7C69BBC2E}" type="slidenum">
              <a:rPr lang="en-US"/>
              <a:pPr/>
              <a:t>‹#›</a:t>
            </a:fld>
            <a:endParaRPr lang="en-US"/>
          </a:p>
        </p:txBody>
      </p:sp>
      <p:sp>
        <p:nvSpPr>
          <p:cNvPr id="16392" name="Rectangle 8" descr="Gold bar"/>
          <p:cNvSpPr>
            <a:spLocks noChangeArrowheads="1"/>
          </p:cNvSpPr>
          <p:nvPr/>
        </p:nvSpPr>
        <p:spPr bwMode="auto">
          <a:xfrm>
            <a:off x="228600" y="2889250"/>
            <a:ext cx="2870200" cy="2016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3" name="Rectangle 9" descr="Orange bar"/>
          <p:cNvSpPr>
            <a:spLocks noChangeArrowheads="1"/>
          </p:cNvSpPr>
          <p:nvPr/>
        </p:nvSpPr>
        <p:spPr bwMode="auto">
          <a:xfrm>
            <a:off x="3098800" y="2889250"/>
            <a:ext cx="2870200" cy="20161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Rectangle 10" descr="Slate bar"/>
          <p:cNvSpPr>
            <a:spLocks noChangeArrowheads="1"/>
          </p:cNvSpPr>
          <p:nvPr/>
        </p:nvSpPr>
        <p:spPr bwMode="auto">
          <a:xfrm>
            <a:off x="5969000" y="2889250"/>
            <a:ext cx="2870200" cy="2016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0517DF2-C411-4EF1-9B07-30E5CAAAF344}" type="slidenum">
              <a:rPr lang="en-US"/>
              <a:pPr/>
              <a:t>‹#›</a:t>
            </a:fld>
            <a:endParaRPr lang="en-US"/>
          </a:p>
        </p:txBody>
      </p:sp>
    </p:spTree>
    <p:extLst>
      <p:ext uri="{BB962C8B-B14F-4D97-AF65-F5344CB8AC3E}">
        <p14:creationId xmlns:p14="http://schemas.microsoft.com/office/powerpoint/2010/main" val="2645034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29123DC-144B-4716-BBD2-6B2AC30714D1}" type="slidenum">
              <a:rPr lang="en-US"/>
              <a:pPr/>
              <a:t>‹#›</a:t>
            </a:fld>
            <a:endParaRPr lang="en-US"/>
          </a:p>
        </p:txBody>
      </p:sp>
    </p:spTree>
    <p:extLst>
      <p:ext uri="{BB962C8B-B14F-4D97-AF65-F5344CB8AC3E}">
        <p14:creationId xmlns:p14="http://schemas.microsoft.com/office/powerpoint/2010/main" val="355137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s-ES"/>
              <a:t>Haga clic para modificar el estilo de título del patrón</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Date Placeholder 5"/>
          <p:cNvSpPr>
            <a:spLocks noGrp="1"/>
          </p:cNvSpPr>
          <p:nvPr>
            <p:ph type="dt" sz="half" idx="10"/>
          </p:nvPr>
        </p:nvSpPr>
        <p:spPr>
          <a:xfrm>
            <a:off x="457200" y="6248400"/>
            <a:ext cx="21336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8400"/>
            <a:ext cx="2133600" cy="457200"/>
          </a:xfrm>
        </p:spPr>
        <p:txBody>
          <a:bodyPr/>
          <a:lstStyle>
            <a:lvl1pPr>
              <a:defRPr/>
            </a:lvl1pPr>
          </a:lstStyle>
          <a:p>
            <a:fld id="{69F6A461-E18F-4E94-8934-85B16B7CE178}" type="slidenum">
              <a:rPr lang="en-US"/>
              <a:pPr/>
              <a:t>‹#›</a:t>
            </a:fld>
            <a:endParaRPr lang="en-US"/>
          </a:p>
        </p:txBody>
      </p:sp>
    </p:spTree>
    <p:extLst>
      <p:ext uri="{BB962C8B-B14F-4D97-AF65-F5344CB8AC3E}">
        <p14:creationId xmlns:p14="http://schemas.microsoft.com/office/powerpoint/2010/main" val="4011357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ítulo y texto e imágenes prediseñadas">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s-ES"/>
              <a:t>Haga clic para modificar el estilo de título del patrón</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lipArt Placeholder 3"/>
          <p:cNvSpPr>
            <a:spLocks noGrp="1"/>
          </p:cNvSpPr>
          <p:nvPr>
            <p:ph type="clipArt" sz="half" idx="2"/>
          </p:nvPr>
        </p:nvSpPr>
        <p:spPr>
          <a:xfrm>
            <a:off x="4648200" y="1600200"/>
            <a:ext cx="4038600" cy="4530725"/>
          </a:xfrm>
        </p:spPr>
        <p:txBody>
          <a:bodyPr/>
          <a:lstStyle/>
          <a:p>
            <a:r>
              <a:rPr lang="es-ES"/>
              <a:t>Haga clic en el icono para agregar una imagen en línea</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031ED88A-3027-4FB0-9789-7A212961D0EB}" type="slidenum">
              <a:rPr lang="en-US"/>
              <a:pPr/>
              <a:t>‹#›</a:t>
            </a:fld>
            <a:endParaRPr lang="en-US"/>
          </a:p>
        </p:txBody>
      </p:sp>
    </p:spTree>
    <p:extLst>
      <p:ext uri="{BB962C8B-B14F-4D97-AF65-F5344CB8AC3E}">
        <p14:creationId xmlns:p14="http://schemas.microsoft.com/office/powerpoint/2010/main" val="3845437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C53770-B093-41E4-9067-D0CCA085ACB1}" type="slidenum">
              <a:rPr lang="en-US"/>
              <a:pPr/>
              <a:t>‹#›</a:t>
            </a:fld>
            <a:endParaRPr lang="en-US"/>
          </a:p>
        </p:txBody>
      </p:sp>
    </p:spTree>
    <p:extLst>
      <p:ext uri="{BB962C8B-B14F-4D97-AF65-F5344CB8AC3E}">
        <p14:creationId xmlns:p14="http://schemas.microsoft.com/office/powerpoint/2010/main" val="2101516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9A84B6-0B3F-40D1-92AA-19B8BEC7BA46}" type="slidenum">
              <a:rPr lang="en-US"/>
              <a:pPr/>
              <a:t>‹#›</a:t>
            </a:fld>
            <a:endParaRPr lang="en-US"/>
          </a:p>
        </p:txBody>
      </p:sp>
    </p:spTree>
    <p:extLst>
      <p:ext uri="{BB962C8B-B14F-4D97-AF65-F5344CB8AC3E}">
        <p14:creationId xmlns:p14="http://schemas.microsoft.com/office/powerpoint/2010/main" val="3439436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1420BB8-967E-4300-899D-2763DCE5043B}" type="slidenum">
              <a:rPr lang="en-US"/>
              <a:pPr/>
              <a:t>‹#›</a:t>
            </a:fld>
            <a:endParaRPr lang="en-US"/>
          </a:p>
        </p:txBody>
      </p:sp>
    </p:spTree>
    <p:extLst>
      <p:ext uri="{BB962C8B-B14F-4D97-AF65-F5344CB8AC3E}">
        <p14:creationId xmlns:p14="http://schemas.microsoft.com/office/powerpoint/2010/main" val="264446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D7F178C-E0E7-486A-B9EC-20CB4B05272D}" type="slidenum">
              <a:rPr lang="en-US"/>
              <a:pPr/>
              <a:t>‹#›</a:t>
            </a:fld>
            <a:endParaRPr lang="en-US"/>
          </a:p>
        </p:txBody>
      </p:sp>
    </p:spTree>
    <p:extLst>
      <p:ext uri="{BB962C8B-B14F-4D97-AF65-F5344CB8AC3E}">
        <p14:creationId xmlns:p14="http://schemas.microsoft.com/office/powerpoint/2010/main" val="218361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3B80A59-594B-4B16-8A59-CD9EAD978237}" type="slidenum">
              <a:rPr lang="en-US"/>
              <a:pPr/>
              <a:t>‹#›</a:t>
            </a:fld>
            <a:endParaRPr lang="en-US"/>
          </a:p>
        </p:txBody>
      </p:sp>
    </p:spTree>
    <p:extLst>
      <p:ext uri="{BB962C8B-B14F-4D97-AF65-F5344CB8AC3E}">
        <p14:creationId xmlns:p14="http://schemas.microsoft.com/office/powerpoint/2010/main" val="114312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2AE358D-5D1A-4B89-94C3-32AFA17CF49A}" type="slidenum">
              <a:rPr lang="en-US"/>
              <a:pPr/>
              <a:t>‹#›</a:t>
            </a:fld>
            <a:endParaRPr lang="en-US"/>
          </a:p>
        </p:txBody>
      </p:sp>
    </p:spTree>
    <p:extLst>
      <p:ext uri="{BB962C8B-B14F-4D97-AF65-F5344CB8AC3E}">
        <p14:creationId xmlns:p14="http://schemas.microsoft.com/office/powerpoint/2010/main" val="3165647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s-ES"/>
              <a:t>Haga clic para modificar el estilo de título del patrón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81CE8DB-3FE2-4E40-8633-43D74511FAA9}" type="slidenum">
              <a:rPr lang="en-US"/>
              <a:pPr/>
              <a:t>‹#›</a:t>
            </a:fld>
            <a:endParaRPr lang="en-US"/>
          </a:p>
        </p:txBody>
      </p:sp>
    </p:spTree>
    <p:extLst>
      <p:ext uri="{BB962C8B-B14F-4D97-AF65-F5344CB8AC3E}">
        <p14:creationId xmlns:p14="http://schemas.microsoft.com/office/powerpoint/2010/main" val="3560302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s-ES"/>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130CFA0-4855-4B64-845D-938330EB2EA6}" type="slidenum">
              <a:rPr lang="en-US"/>
              <a:pPr/>
              <a:t>‹#›</a:t>
            </a:fld>
            <a:endParaRPr lang="en-US"/>
          </a:p>
        </p:txBody>
      </p:sp>
    </p:spTree>
    <p:extLst>
      <p:ext uri="{BB962C8B-B14F-4D97-AF65-F5344CB8AC3E}">
        <p14:creationId xmlns:p14="http://schemas.microsoft.com/office/powerpoint/2010/main" val="337659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Haga clic para modificar el estilo de título del patrón</a:t>
            </a:r>
          </a:p>
        </p:txBody>
      </p:sp>
      <p:sp>
        <p:nvSpPr>
          <p:cNvPr id="15363"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p>
        </p:txBody>
      </p:sp>
      <p:sp>
        <p:nvSpPr>
          <p:cNvPr id="15364"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15365"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15366"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6F26A452-B431-41D1-847A-70A15FB65F54}" type="slidenum">
              <a:rPr lang="en-US"/>
              <a:pPr/>
              <a:t>‹#›</a:t>
            </a:fld>
            <a:endParaRPr lang="en-US"/>
          </a:p>
        </p:txBody>
      </p:sp>
      <p:sp>
        <p:nvSpPr>
          <p:cNvPr id="15367" name="Rectangle 7" descr="Gold bar"/>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15368"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9" name="Rectangle 9" descr="Orange bar"/>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15370" name="Rectangle 10" descr="Slate bar"/>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6709C3B-BFBD-4BA0-8B95-1049267944D9}"/>
              </a:ext>
            </a:extLst>
          </p:cNvPr>
          <p:cNvSpPr txBox="1"/>
          <p:nvPr/>
        </p:nvSpPr>
        <p:spPr>
          <a:xfrm>
            <a:off x="2627784" y="4165110"/>
            <a:ext cx="3384376" cy="738664"/>
          </a:xfrm>
          <a:prstGeom prst="rect">
            <a:avLst/>
          </a:prstGeom>
          <a:noFill/>
        </p:spPr>
        <p:txBody>
          <a:bodyPr wrap="square" rtlCol="0">
            <a:spAutoFit/>
          </a:bodyPr>
          <a:lstStyle/>
          <a:p>
            <a:pPr algn="ctr"/>
            <a:r>
              <a:rPr lang="es-ES" sz="2400" dirty="0">
                <a:solidFill>
                  <a:schemeClr val="tx2">
                    <a:lumMod val="75000"/>
                  </a:schemeClr>
                </a:solidFill>
                <a:latin typeface="Verdana" panose="020B0604030504040204" pitchFamily="34" charset="0"/>
                <a:ea typeface="Verdana" panose="020B0604030504040204" pitchFamily="34" charset="0"/>
              </a:rPr>
              <a:t>www.convivir.org</a:t>
            </a:r>
          </a:p>
          <a:p>
            <a:endParaRPr lang="es-AR" dirty="0"/>
          </a:p>
        </p:txBody>
      </p:sp>
      <p:sp>
        <p:nvSpPr>
          <p:cNvPr id="2" name="CuadroTexto 1">
            <a:extLst>
              <a:ext uri="{FF2B5EF4-FFF2-40B4-BE49-F238E27FC236}">
                <a16:creationId xmlns:a16="http://schemas.microsoft.com/office/drawing/2014/main" id="{3C9198E0-BA5C-4137-9EDE-1BB037AB1F4A}"/>
              </a:ext>
            </a:extLst>
          </p:cNvPr>
          <p:cNvSpPr txBox="1"/>
          <p:nvPr/>
        </p:nvSpPr>
        <p:spPr>
          <a:xfrm>
            <a:off x="5113306" y="5517232"/>
            <a:ext cx="3872483" cy="584775"/>
          </a:xfrm>
          <a:prstGeom prst="rect">
            <a:avLst/>
          </a:prstGeom>
          <a:noFill/>
        </p:spPr>
        <p:txBody>
          <a:bodyPr wrap="square" rtlCol="0">
            <a:spAutoFit/>
          </a:bodyPr>
          <a:lstStyle/>
          <a:p>
            <a:r>
              <a:rPr lang="es-AR" dirty="0">
                <a:solidFill>
                  <a:schemeClr val="tx2">
                    <a:lumMod val="75000"/>
                  </a:schemeClr>
                </a:solidFill>
                <a:latin typeface="Verdana" panose="020B0604030504040204" pitchFamily="34" charset="0"/>
                <a:ea typeface="Verdana" panose="020B0604030504040204" pitchFamily="34" charset="0"/>
              </a:rPr>
              <a:t>Nicolás Poliansky</a:t>
            </a:r>
          </a:p>
          <a:p>
            <a:r>
              <a:rPr lang="es-AR" sz="1400" dirty="0">
                <a:solidFill>
                  <a:schemeClr val="tx2">
                    <a:lumMod val="75000"/>
                  </a:schemeClr>
                </a:solidFill>
                <a:latin typeface="Verdana" panose="020B0604030504040204" pitchFamily="34" charset="0"/>
                <a:ea typeface="Verdana" panose="020B0604030504040204" pitchFamily="34" charset="0"/>
              </a:rPr>
              <a:t>nicopoliansky@gmail.com</a:t>
            </a:r>
          </a:p>
        </p:txBody>
      </p:sp>
      <p:pic>
        <p:nvPicPr>
          <p:cNvPr id="7" name="Imagen 6" descr="Imagen que contiene dibujo&#10;&#10;Descripción generada automáticamente">
            <a:extLst>
              <a:ext uri="{FF2B5EF4-FFF2-40B4-BE49-F238E27FC236}">
                <a16:creationId xmlns:a16="http://schemas.microsoft.com/office/drawing/2014/main" id="{5AA42DD8-A233-491C-A264-AC3A2F1EE83C}"/>
              </a:ext>
            </a:extLst>
          </p:cNvPr>
          <p:cNvPicPr/>
          <p:nvPr/>
        </p:nvPicPr>
        <p:blipFill>
          <a:blip r:embed="rId2">
            <a:extLst>
              <a:ext uri="{28A0092B-C50C-407E-A947-70E740481C1C}">
                <a14:useLocalDpi xmlns:a14="http://schemas.microsoft.com/office/drawing/2010/main" val="0"/>
              </a:ext>
            </a:extLst>
          </a:blip>
          <a:stretch>
            <a:fillRect/>
          </a:stretch>
        </p:blipFill>
        <p:spPr>
          <a:xfrm>
            <a:off x="467544" y="908720"/>
            <a:ext cx="3960000" cy="1080000"/>
          </a:xfrm>
          <a:prstGeom prst="rect">
            <a:avLst/>
          </a:prstGeom>
        </p:spPr>
      </p:pic>
      <p:pic>
        <p:nvPicPr>
          <p:cNvPr id="4" name="Imagen 3">
            <a:extLst>
              <a:ext uri="{FF2B5EF4-FFF2-40B4-BE49-F238E27FC236}">
                <a16:creationId xmlns:a16="http://schemas.microsoft.com/office/drawing/2014/main" id="{95C3A588-A90E-42A1-9334-C27771CD04B9}"/>
              </a:ext>
            </a:extLst>
          </p:cNvPr>
          <p:cNvPicPr>
            <a:picLocks noChangeAspect="1"/>
          </p:cNvPicPr>
          <p:nvPr/>
        </p:nvPicPr>
        <p:blipFill>
          <a:blip r:embed="rId3"/>
          <a:stretch>
            <a:fillRect/>
          </a:stretch>
        </p:blipFill>
        <p:spPr>
          <a:xfrm>
            <a:off x="5549359" y="836712"/>
            <a:ext cx="2808000" cy="1239084"/>
          </a:xfrm>
          <a:prstGeom prst="rect">
            <a:avLst/>
          </a:prstGeom>
        </p:spPr>
      </p:pic>
      <p:sp>
        <p:nvSpPr>
          <p:cNvPr id="6" name="CuadroTexto 5">
            <a:extLst>
              <a:ext uri="{FF2B5EF4-FFF2-40B4-BE49-F238E27FC236}">
                <a16:creationId xmlns:a16="http://schemas.microsoft.com/office/drawing/2014/main" id="{D9944FDA-D611-458D-88A7-E448AF0D6C2C}"/>
              </a:ext>
            </a:extLst>
          </p:cNvPr>
          <p:cNvSpPr txBox="1"/>
          <p:nvPr/>
        </p:nvSpPr>
        <p:spPr>
          <a:xfrm>
            <a:off x="1439652" y="3582889"/>
            <a:ext cx="6264696" cy="584775"/>
          </a:xfrm>
          <a:prstGeom prst="rect">
            <a:avLst/>
          </a:prstGeom>
          <a:noFill/>
        </p:spPr>
        <p:txBody>
          <a:bodyPr wrap="square" rtlCol="0">
            <a:spAutoFit/>
          </a:bodyPr>
          <a:lstStyle/>
          <a:p>
            <a:pPr algn="ctr"/>
            <a:r>
              <a:rPr lang="es-ES" sz="3200" dirty="0">
                <a:solidFill>
                  <a:schemeClr val="tx2">
                    <a:lumMod val="75000"/>
                  </a:schemeClr>
                </a:solidFill>
                <a:latin typeface="Verdana" panose="020B0604030504040204" pitchFamily="34" charset="0"/>
                <a:ea typeface="Verdana" panose="020B0604030504040204" pitchFamily="34" charset="0"/>
              </a:rPr>
              <a:t>Salud–Educación-Ciudadanía</a:t>
            </a: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C0BCA0D1-06B6-4993-8EDA-3C69032A18AA}"/>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35353C3D-0DF6-4196-8FA6-BD2384C4FF51}"/>
              </a:ext>
            </a:extLst>
          </p:cNvPr>
          <p:cNvSpPr>
            <a:spLocks noGrp="1"/>
          </p:cNvSpPr>
          <p:nvPr>
            <p:ph type="sldNum" sz="quarter" idx="12"/>
          </p:nvPr>
        </p:nvSpPr>
        <p:spPr/>
        <p:txBody>
          <a:bodyPr/>
          <a:lstStyle/>
          <a:p>
            <a:fld id="{07C53770-B093-41E4-9067-D0CCA085ACB1}" type="slidenum">
              <a:rPr lang="en-US" smtClean="0"/>
              <a:pPr/>
              <a:t>10</a:t>
            </a:fld>
            <a:endParaRPr lang="en-US"/>
          </a:p>
        </p:txBody>
      </p:sp>
      <p:sp>
        <p:nvSpPr>
          <p:cNvPr id="7" name="Rectángulo: esquinas redondeadas 6">
            <a:extLst>
              <a:ext uri="{FF2B5EF4-FFF2-40B4-BE49-F238E27FC236}">
                <a16:creationId xmlns:a16="http://schemas.microsoft.com/office/drawing/2014/main" id="{33BA4FDB-CDCC-4911-9F97-F450564ECCC4}"/>
              </a:ext>
            </a:extLst>
          </p:cNvPr>
          <p:cNvSpPr/>
          <p:nvPr/>
        </p:nvSpPr>
        <p:spPr bwMode="auto">
          <a:xfrm>
            <a:off x="977070" y="2492896"/>
            <a:ext cx="7189859" cy="2145568"/>
          </a:xfrm>
          <a:prstGeom prst="roundRect">
            <a:avLst/>
          </a:prstGeom>
          <a:no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just" defTabSz="914400" rtl="0" eaLnBrk="0" fontAlgn="base" latinLnBrk="0" hangingPunct="0">
              <a:lnSpc>
                <a:spcPct val="100000"/>
              </a:lnSpc>
              <a:spcBef>
                <a:spcPct val="0"/>
              </a:spcBef>
              <a:spcAft>
                <a:spcPct val="0"/>
              </a:spcAft>
              <a:buClrTx/>
              <a:buSzTx/>
              <a:buFontTx/>
              <a:buNone/>
              <a:tabLst/>
            </a:pPr>
            <a:r>
              <a:rPr kumimoji="0" lang="es-AR" sz="2000" b="0" i="0" u="none" strike="noStrike" cap="none" normalizeH="0" baseline="0" dirty="0">
                <a:ln>
                  <a:noFill/>
                </a:ln>
                <a:solidFill>
                  <a:schemeClr val="tx1"/>
                </a:solidFill>
                <a:effectLst/>
                <a:latin typeface="Arial" charset="0"/>
              </a:rPr>
              <a:t>El </a:t>
            </a:r>
            <a:r>
              <a:rPr lang="es-AR" sz="2000" dirty="0">
                <a:effectLst/>
                <a:latin typeface="Verdana" panose="020B0604030504040204" pitchFamily="34" charset="0"/>
                <a:ea typeface="Calibri" panose="020F0502020204030204" pitchFamily="34" charset="0"/>
                <a:cs typeface="Times New Roman" panose="02020603050405020304" pitchFamily="18" charset="0"/>
              </a:rPr>
              <a:t>sufrimiento social aflora en las personas como profundos sentimientos de vulnerabilidad, riesgo, e incertidumbre que no encuentran una red que funcione como soporte y continente...</a:t>
            </a:r>
            <a:endParaRPr kumimoji="0" lang="es-AR" sz="2000" b="0" i="0" u="none" strike="noStrike" cap="none" normalizeH="0" baseline="0" dirty="0">
              <a:ln>
                <a:noFill/>
              </a:ln>
              <a:solidFill>
                <a:schemeClr val="tx1"/>
              </a:solidFill>
              <a:effectLst/>
              <a:latin typeface="Arial" charset="0"/>
            </a:endParaRPr>
          </a:p>
        </p:txBody>
      </p:sp>
      <p:pic>
        <p:nvPicPr>
          <p:cNvPr id="3" name="Imagen 2" descr="Imagen que contiene dibujo&#10;&#10;Descripción generada automáticamente">
            <a:extLst>
              <a:ext uri="{FF2B5EF4-FFF2-40B4-BE49-F238E27FC236}">
                <a16:creationId xmlns:a16="http://schemas.microsoft.com/office/drawing/2014/main" id="{8C08A3F3-915E-4AF8-B8EB-F41663052A62}"/>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10" name="Imagen 9">
            <a:extLst>
              <a:ext uri="{FF2B5EF4-FFF2-40B4-BE49-F238E27FC236}">
                <a16:creationId xmlns:a16="http://schemas.microsoft.com/office/drawing/2014/main" id="{23E9F575-F45C-4574-A219-913DC69846A5}"/>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3670876072"/>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17EE554-547A-49CE-A538-D204258D361E}"/>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10C2EAD3-AD45-40C0-8F26-A8732135233F}"/>
              </a:ext>
            </a:extLst>
          </p:cNvPr>
          <p:cNvSpPr>
            <a:spLocks noGrp="1"/>
          </p:cNvSpPr>
          <p:nvPr>
            <p:ph type="sldNum" sz="quarter" idx="12"/>
          </p:nvPr>
        </p:nvSpPr>
        <p:spPr/>
        <p:txBody>
          <a:bodyPr/>
          <a:lstStyle/>
          <a:p>
            <a:fld id="{07C53770-B093-41E4-9067-D0CCA085ACB1}" type="slidenum">
              <a:rPr lang="en-US" smtClean="0"/>
              <a:pPr/>
              <a:t>11</a:t>
            </a:fld>
            <a:endParaRPr lang="en-US"/>
          </a:p>
        </p:txBody>
      </p:sp>
      <p:sp>
        <p:nvSpPr>
          <p:cNvPr id="10" name="Rectangle 3">
            <a:extLst>
              <a:ext uri="{FF2B5EF4-FFF2-40B4-BE49-F238E27FC236}">
                <a16:creationId xmlns:a16="http://schemas.microsoft.com/office/drawing/2014/main" id="{12938EF5-AC6F-44A1-B96D-0B338D7E5313}"/>
              </a:ext>
            </a:extLst>
          </p:cNvPr>
          <p:cNvSpPr txBox="1">
            <a:spLocks noChangeArrowheads="1"/>
          </p:cNvSpPr>
          <p:nvPr/>
        </p:nvSpPr>
        <p:spPr bwMode="auto">
          <a:xfrm>
            <a:off x="355197" y="1479537"/>
            <a:ext cx="8105235"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r>
              <a:rPr lang="es-AR" sz="2000" kern="0" dirty="0">
                <a:latin typeface="Verdana" panose="020B0604030504040204" pitchFamily="34" charset="0"/>
                <a:ea typeface="Verdana" panose="020B0604030504040204" pitchFamily="34" charset="0"/>
              </a:rPr>
              <a:t>¿Cómo puede definirse el sufrimiento psíquico?</a:t>
            </a:r>
          </a:p>
          <a:p>
            <a:pPr marL="0" indent="0" algn="just">
              <a:buNone/>
            </a:pPr>
            <a:endParaRPr lang="es-AR" sz="2000" kern="0" dirty="0">
              <a:latin typeface="Verdana" panose="020B0604030504040204" pitchFamily="34" charset="0"/>
              <a:ea typeface="Verdana" panose="020B0604030504040204" pitchFamily="34" charset="0"/>
            </a:endParaRPr>
          </a:p>
          <a:p>
            <a:pPr algn="just">
              <a:buFont typeface="Wingdings" pitchFamily="2" charset="2"/>
              <a:buChar char="v"/>
            </a:pPr>
            <a:r>
              <a:rPr lang="es-AR" sz="1600" dirty="0">
                <a:latin typeface="Verdana" panose="020B0604030504040204" pitchFamily="34" charset="0"/>
                <a:ea typeface="Calibri" panose="020F0502020204030204" pitchFamily="34" charset="0"/>
                <a:cs typeface="Times New Roman" panose="02020603050405020304" pitchFamily="18" charset="0"/>
              </a:rPr>
              <a:t>L</a:t>
            </a:r>
            <a:r>
              <a:rPr lang="es-AR" sz="1600" dirty="0">
                <a:effectLst/>
                <a:latin typeface="Verdana" panose="020B0604030504040204" pitchFamily="34" charset="0"/>
                <a:ea typeface="Calibri" panose="020F0502020204030204" pitchFamily="34" charset="0"/>
                <a:cs typeface="Times New Roman" panose="02020603050405020304" pitchFamily="18" charset="0"/>
              </a:rPr>
              <a:t>a existencia de un profundo dolor emocional que atraviesa una persona en un momento determinado de su vida.</a:t>
            </a:r>
          </a:p>
          <a:p>
            <a:pPr algn="just">
              <a:buFont typeface="Wingdings" pitchFamily="2" charset="2"/>
              <a:buChar char="v"/>
            </a:pPr>
            <a:r>
              <a:rPr lang="es-AR" sz="1600" dirty="0">
                <a:effectLst/>
                <a:latin typeface="Verdana" panose="020B0604030504040204" pitchFamily="34" charset="0"/>
                <a:ea typeface="Calibri" panose="020F0502020204030204" pitchFamily="34" charset="0"/>
                <a:cs typeface="Times New Roman" panose="02020603050405020304" pitchFamily="18" charset="0"/>
              </a:rPr>
              <a:t>Puede aparecer como un sentimiento limitante, de fuerte aflicción o congoja, que aparece cargado de una sensación de carencia o ausencia y que afectan la vida cotidiana de la persona que lo sufre y genera también malestar en su entorno cotidiano.</a:t>
            </a:r>
          </a:p>
          <a:p>
            <a:pPr algn="just">
              <a:buFont typeface="Wingdings" pitchFamily="2" charset="2"/>
              <a:buChar char="v"/>
            </a:pPr>
            <a:r>
              <a:rPr lang="es-AR" sz="1600" dirty="0">
                <a:effectLst/>
                <a:latin typeface="Verdana" panose="020B0604030504040204" pitchFamily="34" charset="0"/>
                <a:ea typeface="Calibri" panose="020F0502020204030204" pitchFamily="34" charset="0"/>
                <a:cs typeface="Times New Roman" panose="02020603050405020304" pitchFamily="18" charset="0"/>
              </a:rPr>
              <a:t>Puede acontecer por la pérdida de un ser querido, sea por muerte o por ausencia, frente a la aparición de frustraciones o desilusiones, ante las injusticias, privaciones, pobreza, desesperanza, ante el estigma y la discriminación, por la pérdida o ausencia de trabajo o simplemente por ser testigos de la violencia y del dolor de otros.</a:t>
            </a:r>
            <a:endParaRPr lang="es-AR" sz="1600" kern="0" dirty="0">
              <a:latin typeface="Verdana" panose="020B0604030504040204" pitchFamily="34" charset="0"/>
              <a:ea typeface="Calibri" panose="020F0502020204030204" pitchFamily="34" charset="0"/>
              <a:cs typeface="Times New Roman" panose="02020603050405020304" pitchFamily="18" charset="0"/>
            </a:endParaRPr>
          </a:p>
          <a:p>
            <a:pPr marL="0" indent="0" algn="just">
              <a:buFont typeface="Wingdings" pitchFamily="2" charset="2"/>
              <a:buNone/>
            </a:pPr>
            <a:endParaRPr lang="es-AR" sz="2200" kern="0" dirty="0"/>
          </a:p>
          <a:p>
            <a:pPr marL="0" indent="0" algn="just">
              <a:buNone/>
            </a:pPr>
            <a:endParaRPr lang="es-ES" sz="1400" kern="0" dirty="0"/>
          </a:p>
          <a:p>
            <a:pPr marL="0" indent="0">
              <a:buFont typeface="Wingdings" pitchFamily="2" charset="2"/>
              <a:buNone/>
            </a:pPr>
            <a:endParaRPr lang="es-ES" kern="0" dirty="0"/>
          </a:p>
        </p:txBody>
      </p:sp>
      <p:pic>
        <p:nvPicPr>
          <p:cNvPr id="6" name="Imagen 5" descr="Imagen que contiene dibujo&#10;&#10;Descripción generada automáticamente">
            <a:extLst>
              <a:ext uri="{FF2B5EF4-FFF2-40B4-BE49-F238E27FC236}">
                <a16:creationId xmlns:a16="http://schemas.microsoft.com/office/drawing/2014/main" id="{D5F1391E-3824-46FB-8201-262414B6EECA}"/>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8" name="Imagen 7">
            <a:extLst>
              <a:ext uri="{FF2B5EF4-FFF2-40B4-BE49-F238E27FC236}">
                <a16:creationId xmlns:a16="http://schemas.microsoft.com/office/drawing/2014/main" id="{C21AED37-B4FA-43D2-80E7-F77D20D610BA}"/>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191335919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588368" y="2532007"/>
            <a:ext cx="7791324" cy="3827227"/>
          </a:xfrm>
        </p:spPr>
        <p:txBody>
          <a:bodyPr/>
          <a:lstStyle/>
          <a:p>
            <a:pPr algn="just"/>
            <a:r>
              <a:rPr lang="es-AR" sz="1800" dirty="0">
                <a:effectLst/>
                <a:latin typeface="Verdana" panose="020B0604030504040204" pitchFamily="34" charset="0"/>
                <a:ea typeface="Calibri" panose="020F0502020204030204" pitchFamily="34" charset="0"/>
                <a:cs typeface="Times New Roman" panose="02020603050405020304" pitchFamily="18" charset="0"/>
              </a:rPr>
              <a:t>El sufrimiento psíquico evita que situaciones conflictivas de la vida cotidiana producto de las interrelaciones sociales sean pensadas o diagnosticadas como una patología. </a:t>
            </a:r>
          </a:p>
          <a:p>
            <a:pPr marL="0" indent="0" algn="just">
              <a:buNone/>
            </a:pPr>
            <a:endParaRPr lang="es-AR" sz="1800" dirty="0">
              <a:effectLst/>
              <a:latin typeface="Verdana" panose="020B0604030504040204" pitchFamily="34" charset="0"/>
              <a:ea typeface="Calibri" panose="020F0502020204030204" pitchFamily="34" charset="0"/>
              <a:cs typeface="Times New Roman" panose="02020603050405020304" pitchFamily="18" charset="0"/>
            </a:endParaRPr>
          </a:p>
          <a:p>
            <a:pPr lvl="0" algn="just"/>
            <a:r>
              <a:rPr lang="es-AR" sz="1800" dirty="0">
                <a:effectLst/>
                <a:latin typeface="Verdana" panose="020B0604030504040204" pitchFamily="34" charset="0"/>
                <a:ea typeface="Calibri" panose="020F0502020204030204" pitchFamily="34" charset="0"/>
                <a:cs typeface="Times New Roman" panose="02020603050405020304" pitchFamily="18" charset="0"/>
              </a:rPr>
              <a:t>Las condiciones concretas de situaciones de sufrimiento en un marco contextual y temporal no constituyen necesariamente un trastorno mental. La emergencia del sufrimiento psíquico no conduce necesariamente a la enfermedad, puede precederla como ser divergente a ella. </a:t>
            </a:r>
            <a:endParaRPr lang="es-AR" sz="2000" dirty="0"/>
          </a:p>
        </p:txBody>
      </p:sp>
      <p:sp>
        <p:nvSpPr>
          <p:cNvPr id="6" name="CuadroTexto 5">
            <a:extLst>
              <a:ext uri="{FF2B5EF4-FFF2-40B4-BE49-F238E27FC236}">
                <a16:creationId xmlns:a16="http://schemas.microsoft.com/office/drawing/2014/main" id="{A3E8AAF5-B25E-412D-BA65-BBE7B588223D}"/>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6CA412E2-3A36-4C02-9643-A4A664C45DD2}"/>
              </a:ext>
            </a:extLst>
          </p:cNvPr>
          <p:cNvSpPr>
            <a:spLocks noGrp="1"/>
          </p:cNvSpPr>
          <p:nvPr>
            <p:ph type="sldNum" sz="quarter" idx="12"/>
          </p:nvPr>
        </p:nvSpPr>
        <p:spPr/>
        <p:txBody>
          <a:bodyPr/>
          <a:lstStyle/>
          <a:p>
            <a:fld id="{07C53770-B093-41E4-9067-D0CCA085ACB1}" type="slidenum">
              <a:rPr lang="en-US" smtClean="0"/>
              <a:pPr/>
              <a:t>12</a:t>
            </a:fld>
            <a:endParaRPr lang="en-US"/>
          </a:p>
        </p:txBody>
      </p:sp>
      <p:sp>
        <p:nvSpPr>
          <p:cNvPr id="8" name="CuadroTexto 7">
            <a:extLst>
              <a:ext uri="{FF2B5EF4-FFF2-40B4-BE49-F238E27FC236}">
                <a16:creationId xmlns:a16="http://schemas.microsoft.com/office/drawing/2014/main" id="{E19D7F52-A919-444E-99FC-1CCB0CD5776D}"/>
              </a:ext>
            </a:extLst>
          </p:cNvPr>
          <p:cNvSpPr txBox="1"/>
          <p:nvPr/>
        </p:nvSpPr>
        <p:spPr>
          <a:xfrm>
            <a:off x="588368" y="1734219"/>
            <a:ext cx="6768752" cy="400110"/>
          </a:xfrm>
          <a:prstGeom prst="rect">
            <a:avLst/>
          </a:prstGeom>
          <a:noFill/>
        </p:spPr>
        <p:txBody>
          <a:bodyPr wrap="square">
            <a:spAutoFit/>
          </a:bodyPr>
          <a:lstStyle/>
          <a:p>
            <a:r>
              <a:rPr lang="es-AR" sz="2000" kern="0" dirty="0">
                <a:latin typeface="Verdana" panose="020B0604030504040204" pitchFamily="34" charset="0"/>
                <a:ea typeface="Verdana" panose="020B0604030504040204" pitchFamily="34" charset="0"/>
              </a:rPr>
              <a:t>¿Qué aporta la categoría de sufrimiento psíquico?</a:t>
            </a:r>
            <a:endParaRPr lang="es-AR" sz="2000" dirty="0"/>
          </a:p>
        </p:txBody>
      </p:sp>
      <p:pic>
        <p:nvPicPr>
          <p:cNvPr id="3" name="Imagen 2" descr="Imagen que contiene dibujo&#10;&#10;Descripción generada automáticamente">
            <a:extLst>
              <a:ext uri="{FF2B5EF4-FFF2-40B4-BE49-F238E27FC236}">
                <a16:creationId xmlns:a16="http://schemas.microsoft.com/office/drawing/2014/main" id="{0DDE40DC-0C32-49C1-B263-A92E8CDB4365}"/>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7" name="Imagen 6">
            <a:extLst>
              <a:ext uri="{FF2B5EF4-FFF2-40B4-BE49-F238E27FC236}">
                <a16:creationId xmlns:a16="http://schemas.microsoft.com/office/drawing/2014/main" id="{A7EBA9C1-FD87-4A04-AE52-FF336B30F447}"/>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3189241404"/>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25F53BE0-7AB4-44DD-A6F8-0DB6F3E0A56B}"/>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3DAE5C9C-089B-489B-953C-6F15626E1DEE}"/>
              </a:ext>
            </a:extLst>
          </p:cNvPr>
          <p:cNvSpPr>
            <a:spLocks noGrp="1"/>
          </p:cNvSpPr>
          <p:nvPr>
            <p:ph type="sldNum" sz="quarter" idx="12"/>
          </p:nvPr>
        </p:nvSpPr>
        <p:spPr/>
        <p:txBody>
          <a:bodyPr/>
          <a:lstStyle/>
          <a:p>
            <a:fld id="{07C53770-B093-41E4-9067-D0CCA085ACB1}" type="slidenum">
              <a:rPr lang="en-US" smtClean="0"/>
              <a:pPr/>
              <a:t>13</a:t>
            </a:fld>
            <a:endParaRPr lang="en-US"/>
          </a:p>
        </p:txBody>
      </p:sp>
      <p:sp>
        <p:nvSpPr>
          <p:cNvPr id="6" name="Rectángulo: esquinas redondeadas 5">
            <a:extLst>
              <a:ext uri="{FF2B5EF4-FFF2-40B4-BE49-F238E27FC236}">
                <a16:creationId xmlns:a16="http://schemas.microsoft.com/office/drawing/2014/main" id="{211919B4-0249-4F49-A498-441659920651}"/>
              </a:ext>
            </a:extLst>
          </p:cNvPr>
          <p:cNvSpPr/>
          <p:nvPr/>
        </p:nvSpPr>
        <p:spPr bwMode="auto">
          <a:xfrm>
            <a:off x="683569" y="2348880"/>
            <a:ext cx="7898999" cy="2844316"/>
          </a:xfrm>
          <a:prstGeom prst="roundRect">
            <a:avLst/>
          </a:prstGeom>
          <a:noFill/>
          <a:ln w="2857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just">
              <a:lnSpc>
                <a:spcPct val="150000"/>
              </a:lnSpc>
            </a:pPr>
            <a:r>
              <a:rPr lang="es-AR" sz="1800" dirty="0">
                <a:effectLst/>
                <a:latin typeface="Verdana" panose="020B0604030504040204" pitchFamily="34" charset="0"/>
                <a:ea typeface="Calibri" panose="020F0502020204030204" pitchFamily="34" charset="0"/>
                <a:cs typeface="Times New Roman" panose="02020603050405020304" pitchFamily="18" charset="0"/>
              </a:rPr>
              <a:t>El diagnóstico de enfermedad en el campo de la salud mental y adicciones siempre debe ser presuntivo, y estar sujeto a modificaciones, porque ese proceso de etiquetado construye una marca muchas veces indeleble, no sólo en la persona que la porta sino también en el resto de las personas con las que interactúa, en particular, con profesionales de la salud.</a:t>
            </a:r>
          </a:p>
          <a:p>
            <a:pPr algn="just"/>
            <a:endParaRPr kumimoji="0" lang="es-AR" sz="1800" b="0" i="0" u="none" strike="noStrike" cap="none" normalizeH="0" baseline="0" dirty="0">
              <a:ln>
                <a:noFill/>
              </a:ln>
              <a:solidFill>
                <a:schemeClr val="tx1"/>
              </a:solidFill>
              <a:effectLst/>
              <a:latin typeface="Arial" charset="0"/>
            </a:endParaRPr>
          </a:p>
        </p:txBody>
      </p:sp>
      <p:pic>
        <p:nvPicPr>
          <p:cNvPr id="8" name="Imagen 7" descr="Imagen que contiene dibujo&#10;&#10;Descripción generada automáticamente">
            <a:extLst>
              <a:ext uri="{FF2B5EF4-FFF2-40B4-BE49-F238E27FC236}">
                <a16:creationId xmlns:a16="http://schemas.microsoft.com/office/drawing/2014/main" id="{FE43EE25-B89E-4901-8F67-F4CD8500E632}"/>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spTree>
    <p:extLst>
      <p:ext uri="{BB962C8B-B14F-4D97-AF65-F5344CB8AC3E}">
        <p14:creationId xmlns:p14="http://schemas.microsoft.com/office/powerpoint/2010/main" val="678502209"/>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C20809BA-DC76-4916-9A70-409E79643713}"/>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825BC79A-E8EF-403C-A5D2-580890214115}"/>
              </a:ext>
            </a:extLst>
          </p:cNvPr>
          <p:cNvSpPr>
            <a:spLocks noGrp="1"/>
          </p:cNvSpPr>
          <p:nvPr>
            <p:ph type="sldNum" sz="quarter" idx="12"/>
          </p:nvPr>
        </p:nvSpPr>
        <p:spPr/>
        <p:txBody>
          <a:bodyPr/>
          <a:lstStyle/>
          <a:p>
            <a:fld id="{07C53770-B093-41E4-9067-D0CCA085ACB1}" type="slidenum">
              <a:rPr lang="en-US" smtClean="0"/>
              <a:pPr/>
              <a:t>14</a:t>
            </a:fld>
            <a:endParaRPr lang="en-US"/>
          </a:p>
        </p:txBody>
      </p:sp>
      <p:sp>
        <p:nvSpPr>
          <p:cNvPr id="6" name="Flecha: pentágono 5">
            <a:extLst>
              <a:ext uri="{FF2B5EF4-FFF2-40B4-BE49-F238E27FC236}">
                <a16:creationId xmlns:a16="http://schemas.microsoft.com/office/drawing/2014/main" id="{78F34F9B-F6E4-4D2F-9C8F-1ABCB0445088}"/>
              </a:ext>
            </a:extLst>
          </p:cNvPr>
          <p:cNvSpPr/>
          <p:nvPr/>
        </p:nvSpPr>
        <p:spPr bwMode="auto">
          <a:xfrm>
            <a:off x="371334" y="2699470"/>
            <a:ext cx="1850326" cy="1505167"/>
          </a:xfrm>
          <a:prstGeom prst="homePlate">
            <a:avLst/>
          </a:prstGeom>
          <a:solidFill>
            <a:schemeClr val="bg1"/>
          </a:solidFill>
          <a:ln w="28575" cap="flat" cmpd="sng" algn="ctr">
            <a:solidFill>
              <a:srgbClr val="33CC33"/>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lang="es-AR" sz="1600" dirty="0"/>
              <a:t>Formas actuales de sufrimiento psíquico y social</a:t>
            </a:r>
            <a:endParaRPr kumimoji="0" lang="es-AR" sz="1600" b="0" i="0" u="none" strike="noStrike" cap="none" normalizeH="0" baseline="0" dirty="0">
              <a:ln>
                <a:noFill/>
              </a:ln>
              <a:solidFill>
                <a:schemeClr val="tx1"/>
              </a:solidFill>
              <a:effectLst/>
              <a:latin typeface="Arial" charset="0"/>
            </a:endParaRPr>
          </a:p>
        </p:txBody>
      </p:sp>
      <p:sp>
        <p:nvSpPr>
          <p:cNvPr id="8" name="Hexágono 7">
            <a:extLst>
              <a:ext uri="{FF2B5EF4-FFF2-40B4-BE49-F238E27FC236}">
                <a16:creationId xmlns:a16="http://schemas.microsoft.com/office/drawing/2014/main" id="{32483130-DA3F-46C5-BB48-ACB56F6A3B03}"/>
              </a:ext>
            </a:extLst>
          </p:cNvPr>
          <p:cNvSpPr/>
          <p:nvPr/>
        </p:nvSpPr>
        <p:spPr bwMode="auto">
          <a:xfrm>
            <a:off x="7197934" y="3062514"/>
            <a:ext cx="1836000" cy="1296000"/>
          </a:xfrm>
          <a:prstGeom prst="hexagon">
            <a:avLst/>
          </a:prstGeom>
          <a:ln w="28575">
            <a:solidFill>
              <a:srgbClr val="7030A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400" b="0" i="0" u="none" strike="noStrike" cap="none" normalizeH="0" baseline="0" dirty="0" err="1">
                <a:ln>
                  <a:noFill/>
                </a:ln>
                <a:solidFill>
                  <a:schemeClr val="tx1"/>
                </a:solidFill>
                <a:effectLst/>
                <a:latin typeface="Arial" charset="0"/>
              </a:rPr>
              <a:t>INcertidumbre</a:t>
            </a:r>
            <a:endParaRPr kumimoji="0" lang="es-AR" sz="1400" b="0" i="0" u="none" strike="noStrike" cap="none" normalizeH="0" baseline="0" dirty="0">
              <a:ln>
                <a:noFill/>
              </a:ln>
              <a:solidFill>
                <a:schemeClr val="tx1"/>
              </a:solidFill>
              <a:effectLst/>
              <a:latin typeface="Arial" charset="0"/>
            </a:endParaRPr>
          </a:p>
        </p:txBody>
      </p:sp>
      <p:sp>
        <p:nvSpPr>
          <p:cNvPr id="10" name="Hexágono 9">
            <a:extLst>
              <a:ext uri="{FF2B5EF4-FFF2-40B4-BE49-F238E27FC236}">
                <a16:creationId xmlns:a16="http://schemas.microsoft.com/office/drawing/2014/main" id="{BA153CFC-3891-46F5-B086-E3819D03D6C5}"/>
              </a:ext>
            </a:extLst>
          </p:cNvPr>
          <p:cNvSpPr/>
          <p:nvPr/>
        </p:nvSpPr>
        <p:spPr bwMode="auto">
          <a:xfrm>
            <a:off x="3753600" y="3542281"/>
            <a:ext cx="1728000" cy="1620000"/>
          </a:xfrm>
          <a:prstGeom prst="hexagon">
            <a:avLst/>
          </a:prstGeom>
          <a:ln w="28575">
            <a:solidFill>
              <a:schemeClr val="bg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a:ln>
                  <a:noFill/>
                </a:ln>
                <a:solidFill>
                  <a:schemeClr val="tx1"/>
                </a:solidFill>
                <a:effectLst/>
                <a:latin typeface="Arial" charset="0"/>
              </a:rPr>
              <a:t>Ruptura del lazo social</a:t>
            </a:r>
          </a:p>
        </p:txBody>
      </p:sp>
      <p:sp>
        <p:nvSpPr>
          <p:cNvPr id="12" name="Hexágono 11">
            <a:extLst>
              <a:ext uri="{FF2B5EF4-FFF2-40B4-BE49-F238E27FC236}">
                <a16:creationId xmlns:a16="http://schemas.microsoft.com/office/drawing/2014/main" id="{B3FA3F12-BAE1-48F4-BAFB-571EE5F45338}"/>
              </a:ext>
            </a:extLst>
          </p:cNvPr>
          <p:cNvSpPr/>
          <p:nvPr/>
        </p:nvSpPr>
        <p:spPr bwMode="auto">
          <a:xfrm>
            <a:off x="3783440" y="1765971"/>
            <a:ext cx="1728000" cy="1620000"/>
          </a:xfrm>
          <a:prstGeom prst="hexagon">
            <a:avLst/>
          </a:prstGeom>
          <a:ln w="28575">
            <a:solidFill>
              <a:schemeClr val="accent2"/>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200" dirty="0">
                <a:solidFill>
                  <a:schemeClr val="tx1"/>
                </a:solidFill>
                <a:latin typeface="Arial" charset="0"/>
              </a:rPr>
              <a:t>La sociedad no es generadora de bienestar y bien vivir</a:t>
            </a:r>
            <a:endParaRPr kumimoji="0" lang="es-AR" sz="1200" b="0" i="0" u="none" strike="noStrike" cap="none" normalizeH="0" baseline="0" dirty="0">
              <a:ln>
                <a:noFill/>
              </a:ln>
              <a:solidFill>
                <a:schemeClr val="tx1"/>
              </a:solidFill>
              <a:effectLst/>
              <a:latin typeface="Arial" charset="0"/>
            </a:endParaRPr>
          </a:p>
        </p:txBody>
      </p:sp>
      <p:sp>
        <p:nvSpPr>
          <p:cNvPr id="14" name="Hexágono 13">
            <a:extLst>
              <a:ext uri="{FF2B5EF4-FFF2-40B4-BE49-F238E27FC236}">
                <a16:creationId xmlns:a16="http://schemas.microsoft.com/office/drawing/2014/main" id="{5C47066C-EB91-4A68-B2D4-C640F6F02D7E}"/>
              </a:ext>
            </a:extLst>
          </p:cNvPr>
          <p:cNvSpPr/>
          <p:nvPr/>
        </p:nvSpPr>
        <p:spPr bwMode="auto">
          <a:xfrm>
            <a:off x="5469934" y="1553861"/>
            <a:ext cx="1728000" cy="1309180"/>
          </a:xfrm>
          <a:prstGeom prst="hexagon">
            <a:avLst/>
          </a:prstGeom>
          <a:ln w="28575">
            <a:solidFill>
              <a:srgbClr val="7030A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err="1">
                <a:ln>
                  <a:noFill/>
                </a:ln>
                <a:solidFill>
                  <a:schemeClr val="tx1"/>
                </a:solidFill>
                <a:effectLst/>
                <a:latin typeface="Arial" charset="0"/>
              </a:rPr>
              <a:t>INseguridad</a:t>
            </a:r>
            <a:endParaRPr kumimoji="0" lang="es-AR" sz="1200" b="0" i="0" u="none" strike="noStrike" cap="none" normalizeH="0" baseline="0" dirty="0">
              <a:ln>
                <a:noFill/>
              </a:ln>
              <a:solidFill>
                <a:schemeClr val="tx1"/>
              </a:solidFill>
              <a:effectLst/>
              <a:latin typeface="Arial" charset="0"/>
            </a:endParaRPr>
          </a:p>
        </p:txBody>
      </p:sp>
      <p:sp>
        <p:nvSpPr>
          <p:cNvPr id="16" name="Hexágono 15">
            <a:extLst>
              <a:ext uri="{FF2B5EF4-FFF2-40B4-BE49-F238E27FC236}">
                <a16:creationId xmlns:a16="http://schemas.microsoft.com/office/drawing/2014/main" id="{83DD2058-9B14-4A24-B9BB-960ACCBB651F}"/>
              </a:ext>
            </a:extLst>
          </p:cNvPr>
          <p:cNvSpPr/>
          <p:nvPr/>
        </p:nvSpPr>
        <p:spPr bwMode="auto">
          <a:xfrm>
            <a:off x="2287140" y="2492896"/>
            <a:ext cx="1800000" cy="1939064"/>
          </a:xfrm>
          <a:prstGeom prst="hexagon">
            <a:avLst/>
          </a:prstGeom>
          <a:ln w="28575">
            <a:solidFill>
              <a:srgbClr val="FF33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600" dirty="0">
                <a:solidFill>
                  <a:schemeClr val="tx1"/>
                </a:solidFill>
                <a:latin typeface="Arial" charset="0"/>
              </a:rPr>
              <a:t>Derrumbe del proyecto existencial</a:t>
            </a:r>
            <a:endParaRPr kumimoji="0" lang="es-AR" sz="1600" b="0" i="0" u="none" strike="noStrike" cap="none" normalizeH="0" baseline="0" dirty="0">
              <a:ln>
                <a:noFill/>
              </a:ln>
              <a:solidFill>
                <a:schemeClr val="tx1"/>
              </a:solidFill>
              <a:effectLst/>
              <a:latin typeface="Arial" charset="0"/>
            </a:endParaRPr>
          </a:p>
        </p:txBody>
      </p:sp>
      <p:sp>
        <p:nvSpPr>
          <p:cNvPr id="3" name="Hexágono 2">
            <a:extLst>
              <a:ext uri="{FF2B5EF4-FFF2-40B4-BE49-F238E27FC236}">
                <a16:creationId xmlns:a16="http://schemas.microsoft.com/office/drawing/2014/main" id="{721C46EE-4889-4E19-A280-E53845E03E5D}"/>
              </a:ext>
            </a:extLst>
          </p:cNvPr>
          <p:cNvSpPr/>
          <p:nvPr/>
        </p:nvSpPr>
        <p:spPr bwMode="auto">
          <a:xfrm>
            <a:off x="5356100" y="3055924"/>
            <a:ext cx="1728000" cy="1309180"/>
          </a:xfrm>
          <a:prstGeom prst="hexagon">
            <a:avLst/>
          </a:prstGeom>
          <a:ln w="28575">
            <a:solidFill>
              <a:srgbClr val="7030A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err="1">
                <a:ln>
                  <a:noFill/>
                </a:ln>
                <a:solidFill>
                  <a:schemeClr val="tx1"/>
                </a:solidFill>
                <a:effectLst/>
                <a:latin typeface="Arial" charset="0"/>
              </a:rPr>
              <a:t>INestabilidad</a:t>
            </a:r>
            <a:endParaRPr kumimoji="0" lang="es-AR" sz="1200" b="0" i="0" u="none" strike="noStrike" cap="none" normalizeH="0" baseline="0" dirty="0">
              <a:ln>
                <a:noFill/>
              </a:ln>
              <a:solidFill>
                <a:schemeClr val="tx1"/>
              </a:solidFill>
              <a:effectLst/>
              <a:latin typeface="Arial" charset="0"/>
            </a:endParaRPr>
          </a:p>
        </p:txBody>
      </p:sp>
      <p:sp>
        <p:nvSpPr>
          <p:cNvPr id="9" name="Hexágono 8">
            <a:extLst>
              <a:ext uri="{FF2B5EF4-FFF2-40B4-BE49-F238E27FC236}">
                <a16:creationId xmlns:a16="http://schemas.microsoft.com/office/drawing/2014/main" id="{E45AFC54-2168-4705-B83C-665B7DAF6151}"/>
              </a:ext>
            </a:extLst>
          </p:cNvPr>
          <p:cNvSpPr/>
          <p:nvPr/>
        </p:nvSpPr>
        <p:spPr bwMode="auto">
          <a:xfrm>
            <a:off x="5429614" y="4549178"/>
            <a:ext cx="1728000" cy="1309180"/>
          </a:xfrm>
          <a:prstGeom prst="hexagon">
            <a:avLst/>
          </a:prstGeom>
          <a:ln w="28575">
            <a:solidFill>
              <a:srgbClr val="7030A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err="1">
                <a:ln>
                  <a:noFill/>
                </a:ln>
                <a:solidFill>
                  <a:schemeClr val="tx1"/>
                </a:solidFill>
                <a:effectLst/>
                <a:latin typeface="Arial" charset="0"/>
              </a:rPr>
              <a:t>INequidad</a:t>
            </a:r>
            <a:endParaRPr kumimoji="0" lang="es-AR" sz="1200" b="0" i="0" u="none" strike="noStrike" cap="none" normalizeH="0" baseline="0" dirty="0">
              <a:ln>
                <a:noFill/>
              </a:ln>
              <a:solidFill>
                <a:schemeClr val="tx1"/>
              </a:solidFill>
              <a:effectLst/>
              <a:latin typeface="Arial" charset="0"/>
            </a:endParaRPr>
          </a:p>
        </p:txBody>
      </p:sp>
      <p:pic>
        <p:nvPicPr>
          <p:cNvPr id="11" name="Imagen 10" descr="Imagen que contiene dibujo&#10;&#10;Descripción generada automáticamente">
            <a:extLst>
              <a:ext uri="{FF2B5EF4-FFF2-40B4-BE49-F238E27FC236}">
                <a16:creationId xmlns:a16="http://schemas.microsoft.com/office/drawing/2014/main" id="{C1BE5CC3-04A3-42B7-991F-ABCAEBB3E4BD}"/>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13" name="Imagen 12">
            <a:extLst>
              <a:ext uri="{FF2B5EF4-FFF2-40B4-BE49-F238E27FC236}">
                <a16:creationId xmlns:a16="http://schemas.microsoft.com/office/drawing/2014/main" id="{3535DDE8-26F7-4BD5-97E3-A789E3EBF81D}"/>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3295968111"/>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2E9E8F22-F5AF-4567-AB7F-3C496BBC0795}"/>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3FC93433-9153-4F57-BCE3-C7696A5D99D4}"/>
              </a:ext>
            </a:extLst>
          </p:cNvPr>
          <p:cNvSpPr>
            <a:spLocks noGrp="1"/>
          </p:cNvSpPr>
          <p:nvPr>
            <p:ph type="sldNum" sz="quarter" idx="12"/>
          </p:nvPr>
        </p:nvSpPr>
        <p:spPr/>
        <p:txBody>
          <a:bodyPr/>
          <a:lstStyle/>
          <a:p>
            <a:fld id="{07C53770-B093-41E4-9067-D0CCA085ACB1}" type="slidenum">
              <a:rPr lang="en-US" smtClean="0"/>
              <a:pPr/>
              <a:t>15</a:t>
            </a:fld>
            <a:endParaRPr lang="en-US"/>
          </a:p>
        </p:txBody>
      </p:sp>
      <p:pic>
        <p:nvPicPr>
          <p:cNvPr id="7" name="Imagen 6">
            <a:extLst>
              <a:ext uri="{FF2B5EF4-FFF2-40B4-BE49-F238E27FC236}">
                <a16:creationId xmlns:a16="http://schemas.microsoft.com/office/drawing/2014/main" id="{A38A2085-DEF0-4B2A-B1AB-FC9BB546F7CC}"/>
              </a:ext>
            </a:extLst>
          </p:cNvPr>
          <p:cNvPicPr>
            <a:picLocks noChangeAspect="1"/>
          </p:cNvPicPr>
          <p:nvPr/>
        </p:nvPicPr>
        <p:blipFill>
          <a:blip r:embed="rId2"/>
          <a:stretch>
            <a:fillRect/>
          </a:stretch>
        </p:blipFill>
        <p:spPr>
          <a:xfrm>
            <a:off x="1619672" y="1905616"/>
            <a:ext cx="5480062" cy="2253896"/>
          </a:xfrm>
          <a:prstGeom prst="rect">
            <a:avLst/>
          </a:prstGeom>
        </p:spPr>
      </p:pic>
      <p:sp>
        <p:nvSpPr>
          <p:cNvPr id="3" name="CuadroTexto 2">
            <a:extLst>
              <a:ext uri="{FF2B5EF4-FFF2-40B4-BE49-F238E27FC236}">
                <a16:creationId xmlns:a16="http://schemas.microsoft.com/office/drawing/2014/main" id="{CE6C574A-5B42-41D7-B78F-E661EEB95E61}"/>
              </a:ext>
            </a:extLst>
          </p:cNvPr>
          <p:cNvSpPr txBox="1"/>
          <p:nvPr/>
        </p:nvSpPr>
        <p:spPr>
          <a:xfrm>
            <a:off x="2764895" y="4822338"/>
            <a:ext cx="3492076" cy="400110"/>
          </a:xfrm>
          <a:prstGeom prst="rect">
            <a:avLst/>
          </a:prstGeom>
          <a:noFill/>
        </p:spPr>
        <p:txBody>
          <a:bodyPr wrap="square" rtlCol="0">
            <a:spAutoFit/>
          </a:bodyPr>
          <a:lstStyle/>
          <a:p>
            <a:r>
              <a:rPr lang="es-AR" sz="2000" dirty="0">
                <a:solidFill>
                  <a:schemeClr val="tx2">
                    <a:lumMod val="75000"/>
                  </a:schemeClr>
                </a:solidFill>
                <a:latin typeface="Verdana" panose="020B0604030504040204" pitchFamily="34" charset="0"/>
                <a:ea typeface="Verdana" panose="020B0604030504040204" pitchFamily="34" charset="0"/>
              </a:rPr>
              <a:t>nicopoliansky@gmail.com</a:t>
            </a:r>
          </a:p>
        </p:txBody>
      </p:sp>
      <p:pic>
        <p:nvPicPr>
          <p:cNvPr id="6" name="Imagen 5" descr="Imagen que contiene dibujo&#10;&#10;Descripción generada automáticamente">
            <a:extLst>
              <a:ext uri="{FF2B5EF4-FFF2-40B4-BE49-F238E27FC236}">
                <a16:creationId xmlns:a16="http://schemas.microsoft.com/office/drawing/2014/main" id="{435550CA-D257-4B0C-AA11-466CC0E0B173}"/>
              </a:ext>
            </a:extLst>
          </p:cNvPr>
          <p:cNvPicPr/>
          <p:nvPr/>
        </p:nvPicPr>
        <p:blipFill>
          <a:blip r:embed="rId3">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12" name="Imagen 11">
            <a:extLst>
              <a:ext uri="{FF2B5EF4-FFF2-40B4-BE49-F238E27FC236}">
                <a16:creationId xmlns:a16="http://schemas.microsoft.com/office/drawing/2014/main" id="{264FA56A-C49A-4381-99C8-DC3F897B2406}"/>
              </a:ext>
            </a:extLst>
          </p:cNvPr>
          <p:cNvPicPr>
            <a:picLocks noChangeAspect="1"/>
          </p:cNvPicPr>
          <p:nvPr/>
        </p:nvPicPr>
        <p:blipFill>
          <a:blip r:embed="rId4"/>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2322961917"/>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8838942-C525-411A-B9E1-CDB64E6031BC}"/>
              </a:ext>
            </a:extLst>
          </p:cNvPr>
          <p:cNvSpPr>
            <a:spLocks noGrp="1"/>
          </p:cNvSpPr>
          <p:nvPr>
            <p:ph idx="1"/>
          </p:nvPr>
        </p:nvSpPr>
        <p:spPr>
          <a:xfrm>
            <a:off x="642392" y="1916832"/>
            <a:ext cx="7859216" cy="4242693"/>
          </a:xfrm>
        </p:spPr>
        <p:txBody>
          <a:bodyPr/>
          <a:lstStyle/>
          <a:p>
            <a:pPr algn="just">
              <a:spcBef>
                <a:spcPts val="0"/>
              </a:spcBef>
              <a:buFont typeface="Wingdings" panose="05000000000000000000" pitchFamily="2" charset="2"/>
              <a:buChar char="v"/>
            </a:pPr>
            <a:r>
              <a:rPr lang="es-AR" sz="2000" dirty="0">
                <a:latin typeface="Verdana" panose="020B0604030504040204" pitchFamily="34" charset="0"/>
                <a:ea typeface="Verdana" panose="020B0604030504040204" pitchFamily="34" charset="0"/>
              </a:rPr>
              <a:t>Somos una institución fundada el 27 de junio de 1985 cuyas líneas de acción son salud, educación y ciudadanía.</a:t>
            </a:r>
          </a:p>
          <a:p>
            <a:pPr algn="just">
              <a:spcBef>
                <a:spcPts val="0"/>
              </a:spcBef>
              <a:buFont typeface="Wingdings" panose="05000000000000000000" pitchFamily="2" charset="2"/>
              <a:buChar char="v"/>
            </a:pPr>
            <a:endParaRPr lang="es-AR" sz="2000" dirty="0">
              <a:latin typeface="Verdana" panose="020B0604030504040204" pitchFamily="34" charset="0"/>
              <a:ea typeface="Verdana" panose="020B0604030504040204" pitchFamily="34" charset="0"/>
            </a:endParaRPr>
          </a:p>
          <a:p>
            <a:pPr algn="just">
              <a:spcBef>
                <a:spcPts val="0"/>
              </a:spcBef>
              <a:buFont typeface="Wingdings" panose="05000000000000000000" pitchFamily="2" charset="2"/>
              <a:buChar char="v"/>
            </a:pPr>
            <a:r>
              <a:rPr lang="es-AR" sz="2000" dirty="0">
                <a:latin typeface="Verdana" panose="020B0604030504040204" pitchFamily="34" charset="0"/>
                <a:ea typeface="Verdana" panose="020B0604030504040204" pitchFamily="34" charset="0"/>
              </a:rPr>
              <a:t>Desarrollamos nuestra actividad en el campo de la prevención, la investigación y el tratamiento clínico y comunitario</a:t>
            </a:r>
            <a:r>
              <a:rPr lang="es-AR" sz="2000" b="1" dirty="0">
                <a:latin typeface="Verdana" panose="020B0604030504040204" pitchFamily="34" charset="0"/>
                <a:ea typeface="Verdana" panose="020B0604030504040204" pitchFamily="34" charset="0"/>
              </a:rPr>
              <a:t> </a:t>
            </a:r>
            <a:r>
              <a:rPr lang="es-AR" sz="2000" dirty="0">
                <a:latin typeface="Verdana" panose="020B0604030504040204" pitchFamily="34" charset="0"/>
                <a:ea typeface="Verdana" panose="020B0604030504040204" pitchFamily="34" charset="0"/>
              </a:rPr>
              <a:t>de personas usuarias de drogas que se encuentran en situación de vulnerabilidad pisco-social.  </a:t>
            </a:r>
          </a:p>
          <a:p>
            <a:pPr algn="just">
              <a:spcBef>
                <a:spcPts val="0"/>
              </a:spcBef>
              <a:buFont typeface="Wingdings" panose="05000000000000000000" pitchFamily="2" charset="2"/>
              <a:buChar char="v"/>
            </a:pPr>
            <a:endParaRPr lang="es-AR" sz="2000" dirty="0">
              <a:latin typeface="Verdana" panose="020B0604030504040204" pitchFamily="34" charset="0"/>
              <a:ea typeface="Verdana" panose="020B0604030504040204" pitchFamily="34" charset="0"/>
            </a:endParaRPr>
          </a:p>
          <a:p>
            <a:pPr algn="just">
              <a:spcBef>
                <a:spcPts val="0"/>
              </a:spcBef>
              <a:buFont typeface="Wingdings" panose="05000000000000000000" pitchFamily="2" charset="2"/>
              <a:buChar char="v"/>
            </a:pPr>
            <a:r>
              <a:rPr lang="es-AR" sz="2000" dirty="0">
                <a:latin typeface="Verdana" panose="020B0604030504040204" pitchFamily="34" charset="0"/>
                <a:ea typeface="Verdana" panose="020B0604030504040204" pitchFamily="34" charset="0"/>
              </a:rPr>
              <a:t>Trabajamos desde una perspectiva de promoción de derechos, teniendo en cuenta la diversidad de género y la interculturalidad.</a:t>
            </a:r>
          </a:p>
          <a:p>
            <a:pPr>
              <a:spcBef>
                <a:spcPts val="0"/>
              </a:spcBef>
              <a:buFont typeface="Wingdings" panose="05000000000000000000" pitchFamily="2" charset="2"/>
              <a:buChar char="v"/>
            </a:pPr>
            <a:endParaRPr lang="es-AR" sz="2400" dirty="0">
              <a:latin typeface="Verdana" panose="020B0604030504040204" pitchFamily="34" charset="0"/>
              <a:ea typeface="Verdana" panose="020B0604030504040204" pitchFamily="34" charset="0"/>
            </a:endParaRPr>
          </a:p>
          <a:p>
            <a:pPr>
              <a:spcBef>
                <a:spcPts val="0"/>
              </a:spcBef>
              <a:buFont typeface="Wingdings" panose="05000000000000000000" pitchFamily="2" charset="2"/>
              <a:buChar char="v"/>
            </a:pPr>
            <a:endParaRPr lang="es-AR" dirty="0"/>
          </a:p>
        </p:txBody>
      </p:sp>
      <p:pic>
        <p:nvPicPr>
          <p:cNvPr id="11" name="Imagen 10">
            <a:extLst>
              <a:ext uri="{FF2B5EF4-FFF2-40B4-BE49-F238E27FC236}">
                <a16:creationId xmlns:a16="http://schemas.microsoft.com/office/drawing/2014/main" id="{F934C360-F603-4111-B413-2B494C040300}"/>
              </a:ext>
            </a:extLst>
          </p:cNvPr>
          <p:cNvPicPr>
            <a:picLocks noChangeAspect="1"/>
          </p:cNvPicPr>
          <p:nvPr/>
        </p:nvPicPr>
        <p:blipFill>
          <a:blip r:embed="rId2"/>
          <a:stretch>
            <a:fillRect/>
          </a:stretch>
        </p:blipFill>
        <p:spPr>
          <a:xfrm>
            <a:off x="6624432" y="297709"/>
            <a:ext cx="1836000" cy="810162"/>
          </a:xfrm>
          <a:prstGeom prst="rect">
            <a:avLst/>
          </a:prstGeom>
        </p:spPr>
      </p:pic>
      <p:pic>
        <p:nvPicPr>
          <p:cNvPr id="13" name="Imagen 12" descr="Imagen que contiene dibujo&#10;&#10;Descripción generada automáticamente">
            <a:extLst>
              <a:ext uri="{FF2B5EF4-FFF2-40B4-BE49-F238E27FC236}">
                <a16:creationId xmlns:a16="http://schemas.microsoft.com/office/drawing/2014/main" id="{18106F5D-E850-4259-94A7-1031E4C5D55B}"/>
              </a:ext>
            </a:extLst>
          </p:cNvPr>
          <p:cNvPicPr/>
          <p:nvPr/>
        </p:nvPicPr>
        <p:blipFill>
          <a:blip r:embed="rId3">
            <a:extLst>
              <a:ext uri="{28A0092B-C50C-407E-A947-70E740481C1C}">
                <a14:useLocalDpi xmlns:a14="http://schemas.microsoft.com/office/drawing/2010/main" val="0"/>
              </a:ext>
            </a:extLst>
          </a:blip>
          <a:stretch>
            <a:fillRect/>
          </a:stretch>
        </p:blipFill>
        <p:spPr>
          <a:xfrm>
            <a:off x="553498" y="352539"/>
            <a:ext cx="2700000" cy="720000"/>
          </a:xfrm>
          <a:prstGeom prst="rect">
            <a:avLst/>
          </a:prstGeom>
        </p:spPr>
      </p:pic>
    </p:spTree>
    <p:extLst>
      <p:ext uri="{BB962C8B-B14F-4D97-AF65-F5344CB8AC3E}">
        <p14:creationId xmlns:p14="http://schemas.microsoft.com/office/powerpoint/2010/main" val="48694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Conector recto 42">
            <a:extLst>
              <a:ext uri="{FF2B5EF4-FFF2-40B4-BE49-F238E27FC236}">
                <a16:creationId xmlns:a16="http://schemas.microsoft.com/office/drawing/2014/main" id="{43AD2441-3ACF-47B0-97C4-1847A243CCED}"/>
              </a:ext>
            </a:extLst>
          </p:cNvPr>
          <p:cNvCxnSpPr/>
          <p:nvPr/>
        </p:nvCxnSpPr>
        <p:spPr bwMode="auto">
          <a:xfrm flipH="1" flipV="1">
            <a:off x="2843808" y="2719146"/>
            <a:ext cx="3966207" cy="173391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 name="Conector recto 40">
            <a:extLst>
              <a:ext uri="{FF2B5EF4-FFF2-40B4-BE49-F238E27FC236}">
                <a16:creationId xmlns:a16="http://schemas.microsoft.com/office/drawing/2014/main" id="{0B0EBEEF-5172-4872-8ECA-0AB1B66E8430}"/>
              </a:ext>
            </a:extLst>
          </p:cNvPr>
          <p:cNvCxnSpPr/>
          <p:nvPr/>
        </p:nvCxnSpPr>
        <p:spPr bwMode="auto">
          <a:xfrm flipH="1">
            <a:off x="2555776" y="2510040"/>
            <a:ext cx="4009120" cy="220812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CuadroTexto 3">
            <a:extLst>
              <a:ext uri="{FF2B5EF4-FFF2-40B4-BE49-F238E27FC236}">
                <a16:creationId xmlns:a16="http://schemas.microsoft.com/office/drawing/2014/main" id="{FBDD3762-A48C-44FF-ADC9-7624E7764743}"/>
              </a:ext>
            </a:extLst>
          </p:cNvPr>
          <p:cNvSpPr txBox="1"/>
          <p:nvPr/>
        </p:nvSpPr>
        <p:spPr>
          <a:xfrm>
            <a:off x="3394871" y="1518189"/>
            <a:ext cx="2354258" cy="584588"/>
          </a:xfrm>
          <a:prstGeom prst="rect">
            <a:avLst/>
          </a:prstGeom>
          <a:noFill/>
        </p:spPr>
        <p:txBody>
          <a:bodyPr wrap="square" rtlCol="0">
            <a:spAutoFit/>
          </a:bodyPr>
          <a:lstStyle/>
          <a:p>
            <a:pPr algn="ctr"/>
            <a:r>
              <a:rPr lang="es-AR" sz="1600" dirty="0">
                <a:solidFill>
                  <a:schemeClr val="tx2"/>
                </a:solidFill>
                <a:latin typeface="Verdana" panose="020B0604030504040204" pitchFamily="34" charset="0"/>
                <a:ea typeface="Verdana" panose="020B0604030504040204" pitchFamily="34" charset="0"/>
              </a:rPr>
              <a:t>Redes de Intervención</a:t>
            </a:r>
          </a:p>
        </p:txBody>
      </p:sp>
      <p:graphicFrame>
        <p:nvGraphicFramePr>
          <p:cNvPr id="5" name="Diagrama 4">
            <a:extLst>
              <a:ext uri="{FF2B5EF4-FFF2-40B4-BE49-F238E27FC236}">
                <a16:creationId xmlns:a16="http://schemas.microsoft.com/office/drawing/2014/main" id="{ECCDC4D7-F924-47A2-9647-010E28A7C63C}"/>
              </a:ext>
            </a:extLst>
          </p:cNvPr>
          <p:cNvGraphicFramePr/>
          <p:nvPr>
            <p:extLst>
              <p:ext uri="{D42A27DB-BD31-4B8C-83A1-F6EECF244321}">
                <p14:modId xmlns:p14="http://schemas.microsoft.com/office/powerpoint/2010/main" val="750778904"/>
              </p:ext>
            </p:extLst>
          </p:nvPr>
        </p:nvGraphicFramePr>
        <p:xfrm>
          <a:off x="539552" y="1412238"/>
          <a:ext cx="7954721" cy="53291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3" name="Conector recto 12">
            <a:extLst>
              <a:ext uri="{FF2B5EF4-FFF2-40B4-BE49-F238E27FC236}">
                <a16:creationId xmlns:a16="http://schemas.microsoft.com/office/drawing/2014/main" id="{DCFC5C3C-F190-400A-9552-69318DCD2430}"/>
              </a:ext>
            </a:extLst>
          </p:cNvPr>
          <p:cNvCxnSpPr/>
          <p:nvPr/>
        </p:nvCxnSpPr>
        <p:spPr bwMode="auto">
          <a:xfrm flipH="1" flipV="1">
            <a:off x="2858647" y="3046191"/>
            <a:ext cx="874258" cy="71781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Conector recto 15">
            <a:extLst>
              <a:ext uri="{FF2B5EF4-FFF2-40B4-BE49-F238E27FC236}">
                <a16:creationId xmlns:a16="http://schemas.microsoft.com/office/drawing/2014/main" id="{793967B3-64CA-4BB8-A656-4096A8F4094E}"/>
              </a:ext>
            </a:extLst>
          </p:cNvPr>
          <p:cNvCxnSpPr/>
          <p:nvPr/>
        </p:nvCxnSpPr>
        <p:spPr bwMode="auto">
          <a:xfrm flipH="1">
            <a:off x="2915816" y="4581128"/>
            <a:ext cx="1224136" cy="792626"/>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Conector recto 18">
            <a:extLst>
              <a:ext uri="{FF2B5EF4-FFF2-40B4-BE49-F238E27FC236}">
                <a16:creationId xmlns:a16="http://schemas.microsoft.com/office/drawing/2014/main" id="{75698E9A-D3B5-4BE5-A375-BB2BCB7C3912}"/>
              </a:ext>
            </a:extLst>
          </p:cNvPr>
          <p:cNvCxnSpPr/>
          <p:nvPr/>
        </p:nvCxnSpPr>
        <p:spPr bwMode="auto">
          <a:xfrm flipH="1">
            <a:off x="5508104" y="2996952"/>
            <a:ext cx="1200808" cy="426471"/>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Conector recto 20">
            <a:extLst>
              <a:ext uri="{FF2B5EF4-FFF2-40B4-BE49-F238E27FC236}">
                <a16:creationId xmlns:a16="http://schemas.microsoft.com/office/drawing/2014/main" id="{644425A0-0994-4460-9D34-3660D718A96E}"/>
              </a:ext>
            </a:extLst>
          </p:cNvPr>
          <p:cNvCxnSpPr/>
          <p:nvPr/>
        </p:nvCxnSpPr>
        <p:spPr bwMode="auto">
          <a:xfrm flipH="1" flipV="1">
            <a:off x="5559761" y="4272171"/>
            <a:ext cx="1229139" cy="64474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Conector recto 22">
            <a:extLst>
              <a:ext uri="{FF2B5EF4-FFF2-40B4-BE49-F238E27FC236}">
                <a16:creationId xmlns:a16="http://schemas.microsoft.com/office/drawing/2014/main" id="{05A22F67-EC49-4920-8B33-400C9D83D918}"/>
              </a:ext>
            </a:extLst>
          </p:cNvPr>
          <p:cNvCxnSpPr/>
          <p:nvPr/>
        </p:nvCxnSpPr>
        <p:spPr bwMode="auto">
          <a:xfrm flipH="1" flipV="1">
            <a:off x="4803037" y="4718163"/>
            <a:ext cx="561051" cy="43399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Conector recto 25">
            <a:extLst>
              <a:ext uri="{FF2B5EF4-FFF2-40B4-BE49-F238E27FC236}">
                <a16:creationId xmlns:a16="http://schemas.microsoft.com/office/drawing/2014/main" id="{B73C778B-AD4A-415C-B322-BE868982FE2B}"/>
              </a:ext>
            </a:extLst>
          </p:cNvPr>
          <p:cNvCxnSpPr/>
          <p:nvPr/>
        </p:nvCxnSpPr>
        <p:spPr bwMode="auto">
          <a:xfrm flipH="1">
            <a:off x="6926258" y="3140968"/>
            <a:ext cx="166023" cy="105527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Conector recto 27">
            <a:extLst>
              <a:ext uri="{FF2B5EF4-FFF2-40B4-BE49-F238E27FC236}">
                <a16:creationId xmlns:a16="http://schemas.microsoft.com/office/drawing/2014/main" id="{891D7FD5-9A59-4EF2-9244-AFE854320717}"/>
              </a:ext>
            </a:extLst>
          </p:cNvPr>
          <p:cNvCxnSpPr/>
          <p:nvPr/>
        </p:nvCxnSpPr>
        <p:spPr bwMode="auto">
          <a:xfrm flipH="1">
            <a:off x="6347860" y="5301208"/>
            <a:ext cx="960444" cy="77785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Conector recto 29">
            <a:extLst>
              <a:ext uri="{FF2B5EF4-FFF2-40B4-BE49-F238E27FC236}">
                <a16:creationId xmlns:a16="http://schemas.microsoft.com/office/drawing/2014/main" id="{08A751E6-BB4C-42CA-8645-2236B1193A3A}"/>
              </a:ext>
            </a:extLst>
          </p:cNvPr>
          <p:cNvCxnSpPr/>
          <p:nvPr/>
        </p:nvCxnSpPr>
        <p:spPr bwMode="auto">
          <a:xfrm flipH="1">
            <a:off x="2870735" y="2255334"/>
            <a:ext cx="3649080" cy="16698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Conector recto 31">
            <a:extLst>
              <a:ext uri="{FF2B5EF4-FFF2-40B4-BE49-F238E27FC236}">
                <a16:creationId xmlns:a16="http://schemas.microsoft.com/office/drawing/2014/main" id="{B0B52C95-54D7-4164-B534-4AEBF7690996}"/>
              </a:ext>
            </a:extLst>
          </p:cNvPr>
          <p:cNvCxnSpPr/>
          <p:nvPr/>
        </p:nvCxnSpPr>
        <p:spPr bwMode="auto">
          <a:xfrm flipH="1">
            <a:off x="1799693" y="3495431"/>
            <a:ext cx="158013" cy="1157705"/>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Conector recto 34">
            <a:extLst>
              <a:ext uri="{FF2B5EF4-FFF2-40B4-BE49-F238E27FC236}">
                <a16:creationId xmlns:a16="http://schemas.microsoft.com/office/drawing/2014/main" id="{9F55168C-DF8C-42AB-954A-B99DE4645316}"/>
              </a:ext>
            </a:extLst>
          </p:cNvPr>
          <p:cNvCxnSpPr/>
          <p:nvPr/>
        </p:nvCxnSpPr>
        <p:spPr bwMode="auto">
          <a:xfrm flipH="1" flipV="1">
            <a:off x="2843808" y="5588452"/>
            <a:ext cx="2088232" cy="17423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Conector recto 37">
            <a:extLst>
              <a:ext uri="{FF2B5EF4-FFF2-40B4-BE49-F238E27FC236}">
                <a16:creationId xmlns:a16="http://schemas.microsoft.com/office/drawing/2014/main" id="{F545BD04-949A-401C-B87B-936182B64892}"/>
              </a:ext>
            </a:extLst>
          </p:cNvPr>
          <p:cNvCxnSpPr/>
          <p:nvPr/>
        </p:nvCxnSpPr>
        <p:spPr bwMode="auto">
          <a:xfrm flipH="1">
            <a:off x="5951492" y="3091268"/>
            <a:ext cx="893969" cy="220994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7" name="Conector recto 46">
            <a:extLst>
              <a:ext uri="{FF2B5EF4-FFF2-40B4-BE49-F238E27FC236}">
                <a16:creationId xmlns:a16="http://schemas.microsoft.com/office/drawing/2014/main" id="{BCE7DF46-8745-401E-B423-1F5B8AC3C51E}"/>
              </a:ext>
            </a:extLst>
          </p:cNvPr>
          <p:cNvCxnSpPr/>
          <p:nvPr/>
        </p:nvCxnSpPr>
        <p:spPr bwMode="auto">
          <a:xfrm flipH="1" flipV="1">
            <a:off x="2555776" y="3327869"/>
            <a:ext cx="2354258" cy="218954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Conector recto 51">
            <a:extLst>
              <a:ext uri="{FF2B5EF4-FFF2-40B4-BE49-F238E27FC236}">
                <a16:creationId xmlns:a16="http://schemas.microsoft.com/office/drawing/2014/main" id="{3A8E866D-3FEC-44F4-AFA7-CE6BCAECFCC5}"/>
              </a:ext>
            </a:extLst>
          </p:cNvPr>
          <p:cNvCxnSpPr/>
          <p:nvPr/>
        </p:nvCxnSpPr>
        <p:spPr bwMode="auto">
          <a:xfrm flipH="1">
            <a:off x="2858345" y="4987953"/>
            <a:ext cx="3887588" cy="19509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Conector recto de flecha 54">
            <a:extLst>
              <a:ext uri="{FF2B5EF4-FFF2-40B4-BE49-F238E27FC236}">
                <a16:creationId xmlns:a16="http://schemas.microsoft.com/office/drawing/2014/main" id="{136F7905-DE74-4680-983B-E56206ABC8D3}"/>
              </a:ext>
            </a:extLst>
          </p:cNvPr>
          <p:cNvCxnSpPr/>
          <p:nvPr/>
        </p:nvCxnSpPr>
        <p:spPr bwMode="auto">
          <a:xfrm flipH="1" flipV="1">
            <a:off x="971600" y="1628800"/>
            <a:ext cx="576064" cy="432048"/>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Conector recto de flecha 55">
            <a:extLst>
              <a:ext uri="{FF2B5EF4-FFF2-40B4-BE49-F238E27FC236}">
                <a16:creationId xmlns:a16="http://schemas.microsoft.com/office/drawing/2014/main" id="{52A35FAA-8397-49AC-BF69-45359D16EA7D}"/>
              </a:ext>
            </a:extLst>
          </p:cNvPr>
          <p:cNvCxnSpPr/>
          <p:nvPr/>
        </p:nvCxnSpPr>
        <p:spPr bwMode="auto">
          <a:xfrm flipH="1">
            <a:off x="553498" y="5354460"/>
            <a:ext cx="655442" cy="77785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Conector recto de flecha 57">
            <a:extLst>
              <a:ext uri="{FF2B5EF4-FFF2-40B4-BE49-F238E27FC236}">
                <a16:creationId xmlns:a16="http://schemas.microsoft.com/office/drawing/2014/main" id="{35ED27F8-1469-44D7-90AB-4AB2533B6789}"/>
              </a:ext>
            </a:extLst>
          </p:cNvPr>
          <p:cNvCxnSpPr/>
          <p:nvPr/>
        </p:nvCxnSpPr>
        <p:spPr bwMode="auto">
          <a:xfrm flipH="1" flipV="1">
            <a:off x="3563888" y="2083953"/>
            <a:ext cx="745082" cy="69697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Conector recto de flecha 59">
            <a:extLst>
              <a:ext uri="{FF2B5EF4-FFF2-40B4-BE49-F238E27FC236}">
                <a16:creationId xmlns:a16="http://schemas.microsoft.com/office/drawing/2014/main" id="{48D2E1F0-0CFC-48A0-B725-64248180A92C}"/>
              </a:ext>
            </a:extLst>
          </p:cNvPr>
          <p:cNvCxnSpPr/>
          <p:nvPr/>
        </p:nvCxnSpPr>
        <p:spPr bwMode="auto">
          <a:xfrm flipH="1">
            <a:off x="4139952" y="6168091"/>
            <a:ext cx="792088" cy="45260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2" name="Conector recto de flecha 61">
            <a:extLst>
              <a:ext uri="{FF2B5EF4-FFF2-40B4-BE49-F238E27FC236}">
                <a16:creationId xmlns:a16="http://schemas.microsoft.com/office/drawing/2014/main" id="{8EFBDAE8-BD13-45C1-A6F8-1DEC0BC7CF5D}"/>
              </a:ext>
            </a:extLst>
          </p:cNvPr>
          <p:cNvCxnSpPr/>
          <p:nvPr/>
        </p:nvCxnSpPr>
        <p:spPr bwMode="auto">
          <a:xfrm>
            <a:off x="7895708" y="5187352"/>
            <a:ext cx="897600" cy="76612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4" name="Conector recto de flecha 63">
            <a:extLst>
              <a:ext uri="{FF2B5EF4-FFF2-40B4-BE49-F238E27FC236}">
                <a16:creationId xmlns:a16="http://schemas.microsoft.com/office/drawing/2014/main" id="{17BBACC6-1804-443D-A22D-1093A6EB3749}"/>
              </a:ext>
            </a:extLst>
          </p:cNvPr>
          <p:cNvCxnSpPr/>
          <p:nvPr/>
        </p:nvCxnSpPr>
        <p:spPr bwMode="auto">
          <a:xfrm flipV="1">
            <a:off x="8077064" y="1635561"/>
            <a:ext cx="791092" cy="70859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3" name="Imagen 2" descr="Imagen que contiene dibujo&#10;&#10;Descripción generada automáticamente">
            <a:extLst>
              <a:ext uri="{FF2B5EF4-FFF2-40B4-BE49-F238E27FC236}">
                <a16:creationId xmlns:a16="http://schemas.microsoft.com/office/drawing/2014/main" id="{CA7C1A07-D9E4-41DE-A331-8EEAA2D97B6E}"/>
              </a:ext>
            </a:extLst>
          </p:cNvPr>
          <p:cNvPicPr/>
          <p:nvPr/>
        </p:nvPicPr>
        <p:blipFill>
          <a:blip r:embed="rId7">
            <a:extLst>
              <a:ext uri="{28A0092B-C50C-407E-A947-70E740481C1C}">
                <a14:useLocalDpi xmlns:a14="http://schemas.microsoft.com/office/drawing/2010/main" val="0"/>
              </a:ext>
            </a:extLst>
          </a:blip>
          <a:stretch>
            <a:fillRect/>
          </a:stretch>
        </p:blipFill>
        <p:spPr>
          <a:xfrm>
            <a:off x="553498" y="352539"/>
            <a:ext cx="2700000" cy="720000"/>
          </a:xfrm>
          <a:prstGeom prst="rect">
            <a:avLst/>
          </a:prstGeom>
        </p:spPr>
      </p:pic>
      <p:pic>
        <p:nvPicPr>
          <p:cNvPr id="7" name="Imagen 6">
            <a:extLst>
              <a:ext uri="{FF2B5EF4-FFF2-40B4-BE49-F238E27FC236}">
                <a16:creationId xmlns:a16="http://schemas.microsoft.com/office/drawing/2014/main" id="{00610F29-29F2-4874-9864-3A23D0A1B734}"/>
              </a:ext>
            </a:extLst>
          </p:cNvPr>
          <p:cNvPicPr>
            <a:picLocks noChangeAspect="1"/>
          </p:cNvPicPr>
          <p:nvPr/>
        </p:nvPicPr>
        <p:blipFill>
          <a:blip r:embed="rId8"/>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734539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D51C50D5-B439-41CA-966D-19720133EF71}"/>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Globo: flecha derecha 1">
            <a:extLst>
              <a:ext uri="{FF2B5EF4-FFF2-40B4-BE49-F238E27FC236}">
                <a16:creationId xmlns:a16="http://schemas.microsoft.com/office/drawing/2014/main" id="{2A49B086-7CC1-4E85-A5FA-E956AEDAB425}"/>
              </a:ext>
            </a:extLst>
          </p:cNvPr>
          <p:cNvSpPr/>
          <p:nvPr/>
        </p:nvSpPr>
        <p:spPr bwMode="auto">
          <a:xfrm>
            <a:off x="607226" y="1939180"/>
            <a:ext cx="2308590" cy="3001987"/>
          </a:xfrm>
          <a:prstGeom prst="rightArrowCallout">
            <a:avLst/>
          </a:prstGeom>
          <a:ln w="285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2000" b="0" i="0" u="none" strike="noStrike" cap="none" normalizeH="0" baseline="0" dirty="0">
                <a:ln>
                  <a:noFill/>
                </a:ln>
                <a:solidFill>
                  <a:srgbClr val="002060"/>
                </a:solidFill>
                <a:effectLst/>
                <a:latin typeface="Arial" charset="0"/>
              </a:rPr>
              <a:t>Sufrimiento</a:t>
            </a:r>
          </a:p>
          <a:p>
            <a:pPr marL="0" marR="0" indent="0" algn="ctr" defTabSz="914400" rtl="0" eaLnBrk="0" fontAlgn="base" latinLnBrk="0" hangingPunct="0">
              <a:lnSpc>
                <a:spcPct val="100000"/>
              </a:lnSpc>
              <a:spcBef>
                <a:spcPct val="0"/>
              </a:spcBef>
              <a:spcAft>
                <a:spcPct val="0"/>
              </a:spcAft>
              <a:buClrTx/>
              <a:buSzTx/>
              <a:buFontTx/>
              <a:buNone/>
              <a:tabLst/>
            </a:pPr>
            <a:r>
              <a:rPr lang="es-AR" sz="2000" dirty="0">
                <a:solidFill>
                  <a:srgbClr val="002060"/>
                </a:solidFill>
              </a:rPr>
              <a:t>Psíquico</a:t>
            </a:r>
          </a:p>
          <a:p>
            <a:pPr marL="0" marR="0" indent="0" algn="ctr" defTabSz="914400" rtl="0" eaLnBrk="0" fontAlgn="base" latinLnBrk="0" hangingPunct="0">
              <a:lnSpc>
                <a:spcPct val="100000"/>
              </a:lnSpc>
              <a:spcBef>
                <a:spcPct val="0"/>
              </a:spcBef>
              <a:spcAft>
                <a:spcPct val="0"/>
              </a:spcAft>
              <a:buClrTx/>
              <a:buSzTx/>
              <a:buFontTx/>
              <a:buNone/>
              <a:tabLst/>
            </a:pPr>
            <a:endParaRPr lang="es-AR" sz="2000" dirty="0">
              <a:solidFill>
                <a:srgbClr val="002060"/>
              </a:solidFill>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s-AR" sz="2000" b="0" i="0" u="none" strike="noStrike" cap="none" normalizeH="0" baseline="0" dirty="0">
                <a:ln>
                  <a:noFill/>
                </a:ln>
                <a:solidFill>
                  <a:srgbClr val="002060"/>
                </a:solidFill>
                <a:effectLst/>
                <a:latin typeface="Arial" charset="0"/>
              </a:rPr>
              <a:t>Y</a:t>
            </a:r>
          </a:p>
          <a:p>
            <a:pPr marL="0" marR="0" indent="0" algn="ctr" defTabSz="914400" rtl="0" eaLnBrk="0" fontAlgn="base" latinLnBrk="0" hangingPunct="0">
              <a:lnSpc>
                <a:spcPct val="100000"/>
              </a:lnSpc>
              <a:spcBef>
                <a:spcPct val="0"/>
              </a:spcBef>
              <a:spcAft>
                <a:spcPct val="0"/>
              </a:spcAft>
              <a:buClrTx/>
              <a:buSzTx/>
              <a:buFontTx/>
              <a:buNone/>
              <a:tabLst/>
            </a:pPr>
            <a:endParaRPr kumimoji="0" lang="es-AR" sz="2000" b="0" i="0" u="none" strike="noStrike" cap="none" normalizeH="0" baseline="0" dirty="0">
              <a:ln>
                <a:noFill/>
              </a:ln>
              <a:solidFill>
                <a:srgbClr val="002060"/>
              </a:solidFill>
              <a:effectLst/>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s-AR" sz="2000" dirty="0">
                <a:solidFill>
                  <a:srgbClr val="002060"/>
                </a:solidFill>
              </a:rPr>
              <a:t>Sufrimiento</a:t>
            </a:r>
          </a:p>
          <a:p>
            <a:pPr marL="0" marR="0" indent="0" algn="ctr" defTabSz="914400" rtl="0" eaLnBrk="0" fontAlgn="base" latinLnBrk="0" hangingPunct="0">
              <a:lnSpc>
                <a:spcPct val="100000"/>
              </a:lnSpc>
              <a:spcBef>
                <a:spcPct val="0"/>
              </a:spcBef>
              <a:spcAft>
                <a:spcPct val="0"/>
              </a:spcAft>
              <a:buClrTx/>
              <a:buSzTx/>
              <a:buFontTx/>
              <a:buNone/>
              <a:tabLst/>
            </a:pPr>
            <a:r>
              <a:rPr kumimoji="0" lang="es-AR" sz="2000" b="0" i="0" u="none" strike="noStrike" cap="none" normalizeH="0" baseline="0" dirty="0">
                <a:ln>
                  <a:noFill/>
                </a:ln>
                <a:solidFill>
                  <a:srgbClr val="002060"/>
                </a:solidFill>
                <a:effectLst/>
                <a:latin typeface="Arial" charset="0"/>
              </a:rPr>
              <a:t>Social</a:t>
            </a:r>
          </a:p>
        </p:txBody>
      </p:sp>
      <p:sp>
        <p:nvSpPr>
          <p:cNvPr id="3" name="Elipse 2">
            <a:extLst>
              <a:ext uri="{FF2B5EF4-FFF2-40B4-BE49-F238E27FC236}">
                <a16:creationId xmlns:a16="http://schemas.microsoft.com/office/drawing/2014/main" id="{A585319B-93B1-4AB6-BDAF-CED599CB1F94}"/>
              </a:ext>
            </a:extLst>
          </p:cNvPr>
          <p:cNvSpPr/>
          <p:nvPr/>
        </p:nvSpPr>
        <p:spPr bwMode="auto">
          <a:xfrm>
            <a:off x="3229880" y="2360053"/>
            <a:ext cx="2308590" cy="2160240"/>
          </a:xfrm>
          <a:prstGeom prst="ellipse">
            <a:avLst/>
          </a:prstGeom>
          <a:noFill/>
          <a:ln w="28575" cap="flat" cmpd="sng" algn="ctr">
            <a:solidFill>
              <a:srgbClr val="3333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0" i="0" u="none" strike="noStrike" cap="none" normalizeH="0" baseline="0" dirty="0">
                <a:ln>
                  <a:noFill/>
                </a:ln>
                <a:solidFill>
                  <a:schemeClr val="tx1"/>
                </a:solidFill>
                <a:effectLst/>
                <a:latin typeface="Arial" charset="0"/>
              </a:rPr>
              <a:t>Campo de la </a:t>
            </a:r>
            <a:r>
              <a:rPr lang="es-AR" dirty="0"/>
              <a:t>S</a:t>
            </a:r>
            <a:r>
              <a:rPr kumimoji="0" lang="es-AR" sz="1800" b="0" i="0" u="none" strike="noStrike" cap="none" normalizeH="0" baseline="0" dirty="0">
                <a:ln>
                  <a:noFill/>
                </a:ln>
                <a:solidFill>
                  <a:schemeClr val="tx1"/>
                </a:solidFill>
                <a:effectLst/>
                <a:latin typeface="Arial" charset="0"/>
              </a:rPr>
              <a:t>alud Mental y Adicciones</a:t>
            </a:r>
          </a:p>
        </p:txBody>
      </p:sp>
      <p:sp>
        <p:nvSpPr>
          <p:cNvPr id="7" name="Rectángulo: esquinas redondeadas 6">
            <a:extLst>
              <a:ext uri="{FF2B5EF4-FFF2-40B4-BE49-F238E27FC236}">
                <a16:creationId xmlns:a16="http://schemas.microsoft.com/office/drawing/2014/main" id="{A20C3BED-C01F-47B6-B195-90635CA10B48}"/>
              </a:ext>
            </a:extLst>
          </p:cNvPr>
          <p:cNvSpPr/>
          <p:nvPr/>
        </p:nvSpPr>
        <p:spPr bwMode="auto">
          <a:xfrm>
            <a:off x="5859400" y="2604924"/>
            <a:ext cx="2736000" cy="504000"/>
          </a:xfrm>
          <a:prstGeom prst="roundRect">
            <a:avLst/>
          </a:prstGeom>
          <a:solidFill>
            <a:schemeClr val="bg1"/>
          </a:solidFill>
          <a:ln w="28575" cap="flat" cmpd="sng" algn="ctr">
            <a:solidFill>
              <a:srgbClr val="7030A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s-AR" sz="1600" b="0" i="0" u="none" strike="noStrike" cap="none" normalizeH="0" baseline="0" dirty="0">
                <a:ln>
                  <a:noFill/>
                </a:ln>
                <a:solidFill>
                  <a:schemeClr val="tx1"/>
                </a:solidFill>
                <a:effectLst/>
                <a:latin typeface="Arial" charset="0"/>
              </a:rPr>
              <a:t>Epidemiología Psiquiátrica</a:t>
            </a:r>
          </a:p>
        </p:txBody>
      </p:sp>
      <p:sp>
        <p:nvSpPr>
          <p:cNvPr id="10" name="Rectángulo: esquinas redondeadas 9">
            <a:extLst>
              <a:ext uri="{FF2B5EF4-FFF2-40B4-BE49-F238E27FC236}">
                <a16:creationId xmlns:a16="http://schemas.microsoft.com/office/drawing/2014/main" id="{8DBA3E59-3E56-44AC-8CA9-3F2CF59144DD}"/>
              </a:ext>
            </a:extLst>
          </p:cNvPr>
          <p:cNvSpPr/>
          <p:nvPr/>
        </p:nvSpPr>
        <p:spPr bwMode="auto">
          <a:xfrm>
            <a:off x="5930070" y="3888626"/>
            <a:ext cx="2736000" cy="504000"/>
          </a:xfrm>
          <a:prstGeom prst="roundRect">
            <a:avLst/>
          </a:prstGeom>
          <a:noFill/>
          <a:ln w="28575" cap="flat" cmpd="sng" algn="ctr">
            <a:solidFill>
              <a:srgbClr val="7030A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600" b="0" i="0" u="none" strike="noStrike" cap="none" normalizeH="0" baseline="0" dirty="0">
                <a:ln>
                  <a:noFill/>
                </a:ln>
                <a:solidFill>
                  <a:schemeClr val="tx1"/>
                </a:solidFill>
                <a:effectLst/>
                <a:latin typeface="Arial" charset="0"/>
              </a:rPr>
              <a:t>Epidemiología crítica</a:t>
            </a:r>
          </a:p>
        </p:txBody>
      </p:sp>
      <p:sp>
        <p:nvSpPr>
          <p:cNvPr id="12" name="Elipse 11">
            <a:extLst>
              <a:ext uri="{FF2B5EF4-FFF2-40B4-BE49-F238E27FC236}">
                <a16:creationId xmlns:a16="http://schemas.microsoft.com/office/drawing/2014/main" id="{D0C3EC08-8C40-45A6-A4A4-F11544AAC96A}"/>
              </a:ext>
            </a:extLst>
          </p:cNvPr>
          <p:cNvSpPr/>
          <p:nvPr/>
        </p:nvSpPr>
        <p:spPr bwMode="auto">
          <a:xfrm>
            <a:off x="8428667" y="4149080"/>
            <a:ext cx="503593" cy="502702"/>
          </a:xfrm>
          <a:prstGeom prst="ellipse">
            <a:avLst/>
          </a:prstGeom>
          <a:solidFill>
            <a:schemeClr val="tx2">
              <a:lumMod val="60000"/>
              <a:lumOff val="40000"/>
            </a:schemeClr>
          </a:solidFill>
          <a:ln w="9525"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3200" b="0" i="0" u="none" strike="noStrike" cap="none" normalizeH="0" baseline="0" dirty="0">
                <a:ln>
                  <a:noFill/>
                </a:ln>
                <a:solidFill>
                  <a:schemeClr val="tx1"/>
                </a:solidFill>
                <a:effectLst/>
                <a:latin typeface="Arial" charset="0"/>
              </a:rPr>
              <a:t>+</a:t>
            </a:r>
          </a:p>
        </p:txBody>
      </p:sp>
      <p:sp>
        <p:nvSpPr>
          <p:cNvPr id="14" name="Rectángulo: esquinas redondeadas 13">
            <a:extLst>
              <a:ext uri="{FF2B5EF4-FFF2-40B4-BE49-F238E27FC236}">
                <a16:creationId xmlns:a16="http://schemas.microsoft.com/office/drawing/2014/main" id="{5E2F51AD-0D3C-4590-8FD7-DC7A2853144B}"/>
              </a:ext>
            </a:extLst>
          </p:cNvPr>
          <p:cNvSpPr/>
          <p:nvPr/>
        </p:nvSpPr>
        <p:spPr bwMode="auto">
          <a:xfrm>
            <a:off x="4572000" y="5215361"/>
            <a:ext cx="4144236" cy="630369"/>
          </a:xfrm>
          <a:prstGeom prst="roundRect">
            <a:avLst/>
          </a:prstGeom>
          <a:noFill/>
          <a:ln w="28575" cap="flat" cmpd="sng" algn="ctr">
            <a:solidFill>
              <a:srgbClr val="7030A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just" defTabSz="914400" rtl="0" eaLnBrk="0" fontAlgn="base" latinLnBrk="0" hangingPunct="0">
              <a:lnSpc>
                <a:spcPct val="100000"/>
              </a:lnSpc>
              <a:spcBef>
                <a:spcPct val="0"/>
              </a:spcBef>
              <a:spcAft>
                <a:spcPct val="0"/>
              </a:spcAft>
              <a:buClrTx/>
              <a:buSzTx/>
              <a:buFontTx/>
              <a:buNone/>
              <a:tabLst/>
            </a:pPr>
            <a:r>
              <a:rPr lang="es-AR" sz="1200" dirty="0">
                <a:latin typeface="Verdana" panose="020B0604030504040204" pitchFamily="34" charset="0"/>
                <a:ea typeface="Calibri" panose="020F0502020204030204" pitchFamily="34" charset="0"/>
                <a:cs typeface="Times New Roman" panose="02020603050405020304" pitchFamily="18" charset="0"/>
              </a:rPr>
              <a:t>C</a:t>
            </a:r>
            <a:r>
              <a:rPr lang="es-AR" sz="1200" dirty="0">
                <a:effectLst/>
                <a:latin typeface="Verdana" panose="020B0604030504040204" pitchFamily="34" charset="0"/>
                <a:ea typeface="Calibri" panose="020F0502020204030204" pitchFamily="34" charset="0"/>
                <a:cs typeface="Times New Roman" panose="02020603050405020304" pitchFamily="18" charset="0"/>
              </a:rPr>
              <a:t>ondiciones sociohistóricas y culturales de los procesos salud-enfermedad-atención-cuidados</a:t>
            </a:r>
            <a:endParaRPr kumimoji="0" lang="es-AR" sz="1100" b="0" i="0" u="none" strike="noStrike" cap="none" normalizeH="0" baseline="0" dirty="0">
              <a:ln>
                <a:noFill/>
              </a:ln>
              <a:solidFill>
                <a:schemeClr val="tx1"/>
              </a:solidFill>
              <a:effectLst/>
              <a:latin typeface="Arial" charset="0"/>
            </a:endParaRPr>
          </a:p>
        </p:txBody>
      </p:sp>
      <p:sp>
        <p:nvSpPr>
          <p:cNvPr id="15" name="Flecha: hacia abajo 14">
            <a:extLst>
              <a:ext uri="{FF2B5EF4-FFF2-40B4-BE49-F238E27FC236}">
                <a16:creationId xmlns:a16="http://schemas.microsoft.com/office/drawing/2014/main" id="{C741B9DE-4A03-4764-BE83-2DEC510078DC}"/>
              </a:ext>
            </a:extLst>
          </p:cNvPr>
          <p:cNvSpPr/>
          <p:nvPr/>
        </p:nvSpPr>
        <p:spPr bwMode="auto">
          <a:xfrm>
            <a:off x="7095062" y="4539072"/>
            <a:ext cx="406016" cy="502702"/>
          </a:xfrm>
          <a:prstGeom prst="downArrow">
            <a:avLst/>
          </a:prstGeom>
          <a:solidFill>
            <a:schemeClr val="tx2">
              <a:lumMod val="60000"/>
              <a:lumOff val="40000"/>
            </a:schemeClr>
          </a:solidFill>
          <a:ln w="9525"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6" name="Marcador de número de diapositiva 15">
            <a:extLst>
              <a:ext uri="{FF2B5EF4-FFF2-40B4-BE49-F238E27FC236}">
                <a16:creationId xmlns:a16="http://schemas.microsoft.com/office/drawing/2014/main" id="{428712C3-E66A-4C94-B82E-F5FA31AE2EB6}"/>
              </a:ext>
            </a:extLst>
          </p:cNvPr>
          <p:cNvSpPr>
            <a:spLocks noGrp="1"/>
          </p:cNvSpPr>
          <p:nvPr>
            <p:ph type="sldNum" sz="quarter" idx="12"/>
          </p:nvPr>
        </p:nvSpPr>
        <p:spPr/>
        <p:txBody>
          <a:bodyPr/>
          <a:lstStyle/>
          <a:p>
            <a:fld id="{07C53770-B093-41E4-9067-D0CCA085ACB1}" type="slidenum">
              <a:rPr lang="en-US" smtClean="0"/>
              <a:pPr/>
              <a:t>4</a:t>
            </a:fld>
            <a:endParaRPr lang="en-US"/>
          </a:p>
        </p:txBody>
      </p:sp>
      <p:pic>
        <p:nvPicPr>
          <p:cNvPr id="11" name="Imagen 10" descr="Imagen que contiene dibujo&#10;&#10;Descripción generada automáticamente">
            <a:extLst>
              <a:ext uri="{FF2B5EF4-FFF2-40B4-BE49-F238E27FC236}">
                <a16:creationId xmlns:a16="http://schemas.microsoft.com/office/drawing/2014/main" id="{B48C96D8-1A9F-4E40-9956-B2434A87CD22}"/>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13" name="Imagen 12">
            <a:extLst>
              <a:ext uri="{FF2B5EF4-FFF2-40B4-BE49-F238E27FC236}">
                <a16:creationId xmlns:a16="http://schemas.microsoft.com/office/drawing/2014/main" id="{C6465429-5C0D-4230-8B35-E8941F8178AD}"/>
              </a:ext>
            </a:extLst>
          </p:cNvPr>
          <p:cNvPicPr>
            <a:picLocks noChangeAspect="1"/>
          </p:cNvPicPr>
          <p:nvPr/>
        </p:nvPicPr>
        <p:blipFill>
          <a:blip r:embed="rId3"/>
          <a:stretch>
            <a:fillRect/>
          </a:stretch>
        </p:blipFill>
        <p:spPr>
          <a:xfrm>
            <a:off x="6624432" y="297709"/>
            <a:ext cx="1836000" cy="810162"/>
          </a:xfrm>
          <a:prstGeom prst="rect">
            <a:avLst/>
          </a:prstGeom>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6003EBBC-5E57-46F0-96D3-0596328CEC2B}"/>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39F1A6E9-8B36-493E-A9EF-58A4916035DB}"/>
              </a:ext>
            </a:extLst>
          </p:cNvPr>
          <p:cNvSpPr>
            <a:spLocks noGrp="1"/>
          </p:cNvSpPr>
          <p:nvPr>
            <p:ph type="sldNum" sz="quarter" idx="12"/>
          </p:nvPr>
        </p:nvSpPr>
        <p:spPr/>
        <p:txBody>
          <a:bodyPr/>
          <a:lstStyle/>
          <a:p>
            <a:fld id="{07C53770-B093-41E4-9067-D0CCA085ACB1}" type="slidenum">
              <a:rPr lang="en-US" smtClean="0"/>
              <a:pPr/>
              <a:t>5</a:t>
            </a:fld>
            <a:endParaRPr lang="en-US"/>
          </a:p>
        </p:txBody>
      </p:sp>
      <p:sp>
        <p:nvSpPr>
          <p:cNvPr id="3" name="Elipse 2">
            <a:extLst>
              <a:ext uri="{FF2B5EF4-FFF2-40B4-BE49-F238E27FC236}">
                <a16:creationId xmlns:a16="http://schemas.microsoft.com/office/drawing/2014/main" id="{972A7C04-C958-444E-860E-038658B6DA14}"/>
              </a:ext>
            </a:extLst>
          </p:cNvPr>
          <p:cNvSpPr/>
          <p:nvPr/>
        </p:nvSpPr>
        <p:spPr bwMode="auto">
          <a:xfrm>
            <a:off x="445695" y="1816841"/>
            <a:ext cx="2520000" cy="1566661"/>
          </a:xfrm>
          <a:prstGeom prst="ellipse">
            <a:avLst/>
          </a:prstGeom>
          <a:solidFill>
            <a:schemeClr val="bg1"/>
          </a:solidFill>
          <a:ln w="28575" cap="flat" cmpd="sng" algn="ctr">
            <a:solidFill>
              <a:srgbClr val="3333FF"/>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600" b="0" i="0" u="none" strike="noStrike" cap="none" normalizeH="0" baseline="0" dirty="0">
                <a:ln>
                  <a:noFill/>
                </a:ln>
                <a:solidFill>
                  <a:schemeClr val="tx1"/>
                </a:solidFill>
                <a:effectLst/>
                <a:latin typeface="Arial" charset="0"/>
              </a:rPr>
              <a:t>Definiciones de salud y enfermedad</a:t>
            </a:r>
          </a:p>
        </p:txBody>
      </p:sp>
      <p:sp>
        <p:nvSpPr>
          <p:cNvPr id="11" name="Rectángulo: esquinas redondeadas 10">
            <a:extLst>
              <a:ext uri="{FF2B5EF4-FFF2-40B4-BE49-F238E27FC236}">
                <a16:creationId xmlns:a16="http://schemas.microsoft.com/office/drawing/2014/main" id="{2EE1EF0B-41DC-4491-8C0F-CFF39A3ECB6B}"/>
              </a:ext>
            </a:extLst>
          </p:cNvPr>
          <p:cNvSpPr/>
          <p:nvPr/>
        </p:nvSpPr>
        <p:spPr bwMode="auto">
          <a:xfrm>
            <a:off x="3603954" y="2644036"/>
            <a:ext cx="2591665" cy="2366758"/>
          </a:xfrm>
          <a:prstGeom prst="roundRect">
            <a:avLst/>
          </a:prstGeom>
          <a:solidFill>
            <a:schemeClr val="bg1"/>
          </a:solidFill>
          <a:ln w="2857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just" defTabSz="914400" rtl="0" eaLnBrk="0" fontAlgn="base" latinLnBrk="0" hangingPunct="0">
              <a:lnSpc>
                <a:spcPct val="100000"/>
              </a:lnSpc>
              <a:spcBef>
                <a:spcPct val="0"/>
              </a:spcBef>
              <a:spcAft>
                <a:spcPct val="0"/>
              </a:spcAft>
              <a:buClrTx/>
              <a:buSzTx/>
              <a:buFontTx/>
              <a:buNone/>
              <a:tabLst/>
            </a:pPr>
            <a:r>
              <a:rPr kumimoji="0" lang="es-AR" sz="1800" b="0" i="0" u="none" strike="noStrike" cap="none" normalizeH="0" baseline="0" dirty="0">
                <a:ln>
                  <a:noFill/>
                </a:ln>
                <a:solidFill>
                  <a:schemeClr val="tx1"/>
                </a:solidFill>
                <a:effectLst/>
                <a:latin typeface="Arial" charset="0"/>
              </a:rPr>
              <a:t>Conceptualizaciones específicas, en un marco socio histórico que organizan un determinado campo del saber científico y popular</a:t>
            </a:r>
          </a:p>
        </p:txBody>
      </p:sp>
      <p:sp>
        <p:nvSpPr>
          <p:cNvPr id="12" name="Flecha: curvada hacia abajo 11">
            <a:extLst>
              <a:ext uri="{FF2B5EF4-FFF2-40B4-BE49-F238E27FC236}">
                <a16:creationId xmlns:a16="http://schemas.microsoft.com/office/drawing/2014/main" id="{FB9BEFC6-4305-47DA-A045-1F0FBC3FE16D}"/>
              </a:ext>
            </a:extLst>
          </p:cNvPr>
          <p:cNvSpPr/>
          <p:nvPr/>
        </p:nvSpPr>
        <p:spPr bwMode="auto">
          <a:xfrm>
            <a:off x="2987824" y="1722670"/>
            <a:ext cx="2232248" cy="582438"/>
          </a:xfrm>
          <a:prstGeom prst="curvedDownArrow">
            <a:avLst/>
          </a:prstGeom>
          <a:solidFill>
            <a:srgbClr val="33CC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dirty="0">
              <a:ln>
                <a:noFill/>
              </a:ln>
              <a:solidFill>
                <a:schemeClr val="tx1"/>
              </a:solidFill>
              <a:effectLst/>
              <a:latin typeface="Arial" charset="0"/>
            </a:endParaRPr>
          </a:p>
        </p:txBody>
      </p:sp>
      <p:sp>
        <p:nvSpPr>
          <p:cNvPr id="15" name="Flecha: curvada hacia arriba 14">
            <a:extLst>
              <a:ext uri="{FF2B5EF4-FFF2-40B4-BE49-F238E27FC236}">
                <a16:creationId xmlns:a16="http://schemas.microsoft.com/office/drawing/2014/main" id="{0B1692C7-8150-4B29-B528-70DF2FEF55CB}"/>
              </a:ext>
            </a:extLst>
          </p:cNvPr>
          <p:cNvSpPr/>
          <p:nvPr/>
        </p:nvSpPr>
        <p:spPr bwMode="auto">
          <a:xfrm>
            <a:off x="2953801" y="5277327"/>
            <a:ext cx="2232248" cy="576064"/>
          </a:xfrm>
          <a:prstGeom prst="curvedUpArrow">
            <a:avLst/>
          </a:prstGeom>
          <a:solidFill>
            <a:srgbClr val="33CC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6" name="Rectángulo: esquinas redondeadas 15">
            <a:extLst>
              <a:ext uri="{FF2B5EF4-FFF2-40B4-BE49-F238E27FC236}">
                <a16:creationId xmlns:a16="http://schemas.microsoft.com/office/drawing/2014/main" id="{FBAEB3CD-49EE-4C6A-BB6B-D514434CE5E0}"/>
              </a:ext>
            </a:extLst>
          </p:cNvPr>
          <p:cNvSpPr/>
          <p:nvPr/>
        </p:nvSpPr>
        <p:spPr bwMode="auto">
          <a:xfrm>
            <a:off x="6986707" y="2540612"/>
            <a:ext cx="1711598" cy="2616580"/>
          </a:xfrm>
          <a:prstGeom prst="roundRect">
            <a:avLst/>
          </a:prstGeom>
          <a:solidFill>
            <a:schemeClr val="bg1"/>
          </a:solidFill>
          <a:ln w="28575" cap="flat" cmpd="sng" algn="ctr">
            <a:solidFill>
              <a:schemeClr val="tx2">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0" i="0" u="none" strike="noStrike" cap="none" normalizeH="0" baseline="0" dirty="0">
                <a:ln>
                  <a:noFill/>
                </a:ln>
                <a:solidFill>
                  <a:schemeClr val="tx1"/>
                </a:solidFill>
                <a:effectLst/>
                <a:latin typeface="Arial" charset="0"/>
              </a:rPr>
              <a:t>Determina formas de ejercicio de las prácticas profesionales y sociales</a:t>
            </a:r>
          </a:p>
        </p:txBody>
      </p:sp>
      <p:sp>
        <p:nvSpPr>
          <p:cNvPr id="17" name="Elipse 16">
            <a:extLst>
              <a:ext uri="{FF2B5EF4-FFF2-40B4-BE49-F238E27FC236}">
                <a16:creationId xmlns:a16="http://schemas.microsoft.com/office/drawing/2014/main" id="{83CECC26-760C-496B-9B41-27181932B624}"/>
              </a:ext>
            </a:extLst>
          </p:cNvPr>
          <p:cNvSpPr/>
          <p:nvPr/>
        </p:nvSpPr>
        <p:spPr bwMode="auto">
          <a:xfrm>
            <a:off x="510359" y="4074841"/>
            <a:ext cx="2520000" cy="1620000"/>
          </a:xfrm>
          <a:prstGeom prst="ellipse">
            <a:avLst/>
          </a:prstGeom>
          <a:noFill/>
          <a:ln w="28575" cap="flat" cmpd="sng" algn="ctr">
            <a:solidFill>
              <a:schemeClr val="tx1">
                <a:lumMod val="75000"/>
                <a:lumOff val="2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s-AR" sz="1600" dirty="0">
                <a:ea typeface="Calibri" panose="020F0502020204030204" pitchFamily="34" charset="0"/>
                <a:cs typeface="Times New Roman" panose="02020603050405020304" pitchFamily="18" charset="0"/>
              </a:rPr>
              <a:t>Acontecen cambios socio-culturales-tecnológicos y económicos</a:t>
            </a:r>
            <a:endParaRPr lang="es-AR" sz="1600" dirty="0"/>
          </a:p>
        </p:txBody>
      </p:sp>
      <p:sp>
        <p:nvSpPr>
          <p:cNvPr id="18" name="Flecha: a la derecha 17">
            <a:extLst>
              <a:ext uri="{FF2B5EF4-FFF2-40B4-BE49-F238E27FC236}">
                <a16:creationId xmlns:a16="http://schemas.microsoft.com/office/drawing/2014/main" id="{8074FC4F-85F2-4D57-A402-02D4C1BA0CE6}"/>
              </a:ext>
            </a:extLst>
          </p:cNvPr>
          <p:cNvSpPr/>
          <p:nvPr/>
        </p:nvSpPr>
        <p:spPr bwMode="auto">
          <a:xfrm>
            <a:off x="6303995" y="3645303"/>
            <a:ext cx="574335" cy="463347"/>
          </a:xfrm>
          <a:prstGeom prst="rightArrow">
            <a:avLst/>
          </a:prstGeom>
          <a:solidFill>
            <a:srgbClr val="33CC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19" name="Rectángulo: esquinas redondeadas 18">
            <a:extLst>
              <a:ext uri="{FF2B5EF4-FFF2-40B4-BE49-F238E27FC236}">
                <a16:creationId xmlns:a16="http://schemas.microsoft.com/office/drawing/2014/main" id="{AC3BCD20-8DFC-45D2-8381-AC2A3CA9E411}"/>
              </a:ext>
            </a:extLst>
          </p:cNvPr>
          <p:cNvSpPr/>
          <p:nvPr/>
        </p:nvSpPr>
        <p:spPr bwMode="auto">
          <a:xfrm>
            <a:off x="737599" y="3472478"/>
            <a:ext cx="1874778" cy="487291"/>
          </a:xfrm>
          <a:prstGeom prst="roundRect">
            <a:avLst/>
          </a:prstGeom>
          <a:solidFill>
            <a:schemeClr val="bg1"/>
          </a:solidFill>
          <a:ln w="28575" cap="flat" cmpd="sng" algn="ctr">
            <a:solidFill>
              <a:srgbClr val="FFC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0" i="0" u="none" strike="noStrike" cap="none" normalizeH="0" baseline="0" dirty="0">
                <a:ln>
                  <a:noFill/>
                </a:ln>
                <a:solidFill>
                  <a:schemeClr val="tx1"/>
                </a:solidFill>
                <a:effectLst/>
                <a:latin typeface="Arial" charset="0"/>
              </a:rPr>
              <a:t>Modificaciones</a:t>
            </a:r>
          </a:p>
        </p:txBody>
      </p:sp>
      <p:pic>
        <p:nvPicPr>
          <p:cNvPr id="7" name="Imagen 6" descr="Imagen que contiene dibujo&#10;&#10;Descripción generada automáticamente">
            <a:extLst>
              <a:ext uri="{FF2B5EF4-FFF2-40B4-BE49-F238E27FC236}">
                <a16:creationId xmlns:a16="http://schemas.microsoft.com/office/drawing/2014/main" id="{21D063D9-D438-49AE-9420-5BBD6B211019}"/>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8" name="Imagen 7">
            <a:extLst>
              <a:ext uri="{FF2B5EF4-FFF2-40B4-BE49-F238E27FC236}">
                <a16:creationId xmlns:a16="http://schemas.microsoft.com/office/drawing/2014/main" id="{9D393316-F6CA-4607-87C6-D9F9365C6409}"/>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3329007210"/>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D28689A-4AA7-4B2D-AE92-684F5BB6D570}"/>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5CA21AF9-DE42-4374-A4C9-E98873B1A213}"/>
              </a:ext>
            </a:extLst>
          </p:cNvPr>
          <p:cNvSpPr>
            <a:spLocks noGrp="1"/>
          </p:cNvSpPr>
          <p:nvPr>
            <p:ph type="sldNum" sz="quarter" idx="12"/>
          </p:nvPr>
        </p:nvSpPr>
        <p:spPr/>
        <p:txBody>
          <a:bodyPr/>
          <a:lstStyle/>
          <a:p>
            <a:fld id="{07C53770-B093-41E4-9067-D0CCA085ACB1}" type="slidenum">
              <a:rPr lang="en-US" smtClean="0"/>
              <a:pPr/>
              <a:t>6</a:t>
            </a:fld>
            <a:endParaRPr lang="en-US"/>
          </a:p>
        </p:txBody>
      </p:sp>
      <p:sp>
        <p:nvSpPr>
          <p:cNvPr id="6" name="Marcador de contenido 5">
            <a:extLst>
              <a:ext uri="{FF2B5EF4-FFF2-40B4-BE49-F238E27FC236}">
                <a16:creationId xmlns:a16="http://schemas.microsoft.com/office/drawing/2014/main" id="{7D5B1E01-C75A-43D9-AA1A-30A1533E692C}"/>
              </a:ext>
            </a:extLst>
          </p:cNvPr>
          <p:cNvSpPr>
            <a:spLocks noGrp="1"/>
          </p:cNvSpPr>
          <p:nvPr>
            <p:ph idx="1"/>
          </p:nvPr>
        </p:nvSpPr>
        <p:spPr>
          <a:xfrm>
            <a:off x="457200" y="1600201"/>
            <a:ext cx="7787208" cy="502702"/>
          </a:xfrm>
        </p:spPr>
        <p:txBody>
          <a:bodyPr/>
          <a:lstStyle/>
          <a:p>
            <a:pPr marL="0" indent="0">
              <a:buNone/>
            </a:pPr>
            <a:r>
              <a:rPr lang="es-AR" sz="1800" dirty="0">
                <a:latin typeface="Verdana" panose="020B0604030504040204" pitchFamily="34" charset="0"/>
                <a:ea typeface="Verdana" panose="020B0604030504040204" pitchFamily="34" charset="0"/>
              </a:rPr>
              <a:t>Qué aporta la epidemiología crítica</a:t>
            </a:r>
          </a:p>
        </p:txBody>
      </p:sp>
      <p:sp>
        <p:nvSpPr>
          <p:cNvPr id="10" name="CuadroTexto 9">
            <a:extLst>
              <a:ext uri="{FF2B5EF4-FFF2-40B4-BE49-F238E27FC236}">
                <a16:creationId xmlns:a16="http://schemas.microsoft.com/office/drawing/2014/main" id="{16DACE55-6CD8-429D-B712-C1EB1AA33CAF}"/>
              </a:ext>
            </a:extLst>
          </p:cNvPr>
          <p:cNvSpPr txBox="1"/>
          <p:nvPr/>
        </p:nvSpPr>
        <p:spPr>
          <a:xfrm>
            <a:off x="971600" y="2382456"/>
            <a:ext cx="4572000" cy="584775"/>
          </a:xfrm>
          <a:prstGeom prst="rect">
            <a:avLst/>
          </a:prstGeom>
          <a:noFill/>
        </p:spPr>
        <p:txBody>
          <a:bodyPr wrap="square">
            <a:spAutoFit/>
          </a:bodyPr>
          <a:lstStyle/>
          <a:p>
            <a:r>
              <a:rPr lang="es-AR" sz="1600" dirty="0">
                <a:effectLst/>
                <a:latin typeface="Verdana" panose="020B0604030504040204" pitchFamily="34" charset="0"/>
                <a:ea typeface="Calibri" panose="020F0502020204030204" pitchFamily="34" charset="0"/>
                <a:cs typeface="Times New Roman" panose="02020603050405020304" pitchFamily="18" charset="0"/>
              </a:rPr>
              <a:t>Fenómenos de la salud percibidos por las personas como SUFRIMIENTO</a:t>
            </a:r>
            <a:endParaRPr lang="es-AR" sz="1600" dirty="0"/>
          </a:p>
        </p:txBody>
      </p:sp>
      <p:sp>
        <p:nvSpPr>
          <p:cNvPr id="12" name="CuadroTexto 11">
            <a:extLst>
              <a:ext uri="{FF2B5EF4-FFF2-40B4-BE49-F238E27FC236}">
                <a16:creationId xmlns:a16="http://schemas.microsoft.com/office/drawing/2014/main" id="{3760E954-1A88-4E12-8F0A-BBDEBED9721B}"/>
              </a:ext>
            </a:extLst>
          </p:cNvPr>
          <p:cNvSpPr txBox="1"/>
          <p:nvPr/>
        </p:nvSpPr>
        <p:spPr>
          <a:xfrm>
            <a:off x="1981200" y="3429000"/>
            <a:ext cx="4572000" cy="1077218"/>
          </a:xfrm>
          <a:prstGeom prst="rect">
            <a:avLst/>
          </a:prstGeom>
          <a:noFill/>
        </p:spPr>
        <p:txBody>
          <a:bodyPr wrap="square">
            <a:spAutoFit/>
          </a:bodyPr>
          <a:lstStyle/>
          <a:p>
            <a:pPr algn="just"/>
            <a:r>
              <a:rPr lang="es-AR" sz="1600" dirty="0">
                <a:latin typeface="Verdana" panose="020B0604030504040204" pitchFamily="34" charset="0"/>
                <a:ea typeface="Calibri" panose="020F0502020204030204" pitchFamily="34" charset="0"/>
                <a:cs typeface="Times New Roman" panose="02020603050405020304" pitchFamily="18" charset="0"/>
              </a:rPr>
              <a:t>N</a:t>
            </a:r>
            <a:r>
              <a:rPr lang="es-AR" sz="1600" dirty="0">
                <a:effectLst/>
                <a:latin typeface="Verdana" panose="020B0604030504040204" pitchFamily="34" charset="0"/>
                <a:ea typeface="Calibri" panose="020F0502020204030204" pitchFamily="34" charset="0"/>
                <a:cs typeface="Times New Roman" panose="02020603050405020304" pitchFamily="18" charset="0"/>
              </a:rPr>
              <a:t>o alcanzan estatuto de síntoma o de enfermedad mental, pero sí afectan la calidad de vida y el bien vivir de las personas</a:t>
            </a:r>
            <a:endParaRPr lang="es-AR" sz="1600" dirty="0"/>
          </a:p>
        </p:txBody>
      </p:sp>
      <p:sp>
        <p:nvSpPr>
          <p:cNvPr id="20" name="CuadroTexto 19">
            <a:extLst>
              <a:ext uri="{FF2B5EF4-FFF2-40B4-BE49-F238E27FC236}">
                <a16:creationId xmlns:a16="http://schemas.microsoft.com/office/drawing/2014/main" id="{3E7D7EA7-3355-45DC-9EA8-7B5937EFD89C}"/>
              </a:ext>
            </a:extLst>
          </p:cNvPr>
          <p:cNvSpPr txBox="1"/>
          <p:nvPr/>
        </p:nvSpPr>
        <p:spPr>
          <a:xfrm>
            <a:off x="3347864" y="5033540"/>
            <a:ext cx="4572000" cy="830997"/>
          </a:xfrm>
          <a:prstGeom prst="rect">
            <a:avLst/>
          </a:prstGeom>
          <a:noFill/>
        </p:spPr>
        <p:txBody>
          <a:bodyPr wrap="square">
            <a:spAutoFit/>
          </a:bodyPr>
          <a:lstStyle/>
          <a:p>
            <a:pPr algn="just"/>
            <a:r>
              <a:rPr lang="es-AR" sz="1600" dirty="0">
                <a:effectLst/>
                <a:latin typeface="Verdana" panose="020B0604030504040204" pitchFamily="34" charset="0"/>
                <a:ea typeface="Calibri" panose="020F0502020204030204" pitchFamily="34" charset="0"/>
                <a:cs typeface="Times New Roman" panose="02020603050405020304" pitchFamily="18" charset="0"/>
              </a:rPr>
              <a:t>Por lo tanto no son diagnosticados, ni registrados, y en consecuencia no tenidos en cuenta como problema de salud.</a:t>
            </a:r>
            <a:endParaRPr lang="es-AR" sz="1600" dirty="0"/>
          </a:p>
        </p:txBody>
      </p:sp>
      <p:sp>
        <p:nvSpPr>
          <p:cNvPr id="19" name="Flecha: curvada hacia la derecha 18">
            <a:extLst>
              <a:ext uri="{FF2B5EF4-FFF2-40B4-BE49-F238E27FC236}">
                <a16:creationId xmlns:a16="http://schemas.microsoft.com/office/drawing/2014/main" id="{AE93E718-98F9-413F-8632-0D9287A7DD42}"/>
              </a:ext>
            </a:extLst>
          </p:cNvPr>
          <p:cNvSpPr/>
          <p:nvPr/>
        </p:nvSpPr>
        <p:spPr bwMode="auto">
          <a:xfrm>
            <a:off x="1331640" y="3031609"/>
            <a:ext cx="504000" cy="936000"/>
          </a:xfrm>
          <a:prstGeom prst="curvedRightArrow">
            <a:avLst/>
          </a:prstGeom>
          <a:solidFill>
            <a:srgbClr val="33CC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sp>
        <p:nvSpPr>
          <p:cNvPr id="21" name="Flecha: curvada hacia la derecha 20">
            <a:extLst>
              <a:ext uri="{FF2B5EF4-FFF2-40B4-BE49-F238E27FC236}">
                <a16:creationId xmlns:a16="http://schemas.microsoft.com/office/drawing/2014/main" id="{500CC0FD-0E7F-40C0-B0C0-BDBE9C4412A5}"/>
              </a:ext>
            </a:extLst>
          </p:cNvPr>
          <p:cNvSpPr/>
          <p:nvPr/>
        </p:nvSpPr>
        <p:spPr bwMode="auto">
          <a:xfrm>
            <a:off x="2634341" y="4621972"/>
            <a:ext cx="468000" cy="828000"/>
          </a:xfrm>
          <a:prstGeom prst="curvedRightArrow">
            <a:avLst/>
          </a:prstGeom>
          <a:solidFill>
            <a:srgbClr val="33CC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s-AR" sz="1800" b="0" i="0" u="none" strike="noStrike" cap="none" normalizeH="0" baseline="0">
              <a:ln>
                <a:noFill/>
              </a:ln>
              <a:solidFill>
                <a:schemeClr val="tx1"/>
              </a:solidFill>
              <a:effectLst/>
              <a:latin typeface="Arial" charset="0"/>
            </a:endParaRPr>
          </a:p>
        </p:txBody>
      </p:sp>
      <p:pic>
        <p:nvPicPr>
          <p:cNvPr id="8" name="Imagen 7" descr="Imagen que contiene dibujo&#10;&#10;Descripción generada automáticamente">
            <a:extLst>
              <a:ext uri="{FF2B5EF4-FFF2-40B4-BE49-F238E27FC236}">
                <a16:creationId xmlns:a16="http://schemas.microsoft.com/office/drawing/2014/main" id="{517DDED5-25C7-487D-998E-5F1EF332C792}"/>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9" name="Imagen 8">
            <a:extLst>
              <a:ext uri="{FF2B5EF4-FFF2-40B4-BE49-F238E27FC236}">
                <a16:creationId xmlns:a16="http://schemas.microsoft.com/office/drawing/2014/main" id="{D4B03685-E086-4D9B-829A-BC6C4746C57E}"/>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138164056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C20809BA-DC76-4916-9A70-409E79643713}"/>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825BC79A-E8EF-403C-A5D2-580890214115}"/>
              </a:ext>
            </a:extLst>
          </p:cNvPr>
          <p:cNvSpPr>
            <a:spLocks noGrp="1"/>
          </p:cNvSpPr>
          <p:nvPr>
            <p:ph type="sldNum" sz="quarter" idx="12"/>
          </p:nvPr>
        </p:nvSpPr>
        <p:spPr/>
        <p:txBody>
          <a:bodyPr/>
          <a:lstStyle/>
          <a:p>
            <a:fld id="{07C53770-B093-41E4-9067-D0CCA085ACB1}" type="slidenum">
              <a:rPr lang="en-US" smtClean="0"/>
              <a:pPr/>
              <a:t>7</a:t>
            </a:fld>
            <a:endParaRPr lang="en-US"/>
          </a:p>
        </p:txBody>
      </p:sp>
      <p:sp>
        <p:nvSpPr>
          <p:cNvPr id="6" name="Flecha: pentágono 5">
            <a:extLst>
              <a:ext uri="{FF2B5EF4-FFF2-40B4-BE49-F238E27FC236}">
                <a16:creationId xmlns:a16="http://schemas.microsoft.com/office/drawing/2014/main" id="{78F34F9B-F6E4-4D2F-9C8F-1ABCB0445088}"/>
              </a:ext>
            </a:extLst>
          </p:cNvPr>
          <p:cNvSpPr/>
          <p:nvPr/>
        </p:nvSpPr>
        <p:spPr bwMode="auto">
          <a:xfrm>
            <a:off x="365026" y="3138808"/>
            <a:ext cx="1850326" cy="648072"/>
          </a:xfrm>
          <a:prstGeom prst="homePlate">
            <a:avLst/>
          </a:prstGeom>
          <a:solidFill>
            <a:schemeClr val="bg1"/>
          </a:solidFill>
          <a:ln w="28575" cap="flat" cmpd="sng" algn="ctr">
            <a:solidFill>
              <a:srgbClr val="33CC33"/>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s-AR" sz="1800" b="0" i="0" u="none" strike="noStrike" cap="none" normalizeH="0" baseline="0" dirty="0">
                <a:ln>
                  <a:noFill/>
                </a:ln>
                <a:solidFill>
                  <a:schemeClr val="tx1"/>
                </a:solidFill>
                <a:effectLst/>
                <a:latin typeface="Arial" charset="0"/>
              </a:rPr>
              <a:t>Epidemiología Crítica</a:t>
            </a:r>
          </a:p>
        </p:txBody>
      </p:sp>
      <p:sp>
        <p:nvSpPr>
          <p:cNvPr id="8" name="Hexágono 7">
            <a:extLst>
              <a:ext uri="{FF2B5EF4-FFF2-40B4-BE49-F238E27FC236}">
                <a16:creationId xmlns:a16="http://schemas.microsoft.com/office/drawing/2014/main" id="{32483130-DA3F-46C5-BB48-ACB56F6A3B03}"/>
              </a:ext>
            </a:extLst>
          </p:cNvPr>
          <p:cNvSpPr/>
          <p:nvPr/>
        </p:nvSpPr>
        <p:spPr bwMode="auto">
          <a:xfrm>
            <a:off x="4798141" y="1878560"/>
            <a:ext cx="1728000" cy="1296000"/>
          </a:xfrm>
          <a:prstGeom prst="hexagon">
            <a:avLst/>
          </a:prstGeom>
          <a:ln w="28575">
            <a:solidFill>
              <a:srgbClr val="7030A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a:ln>
                  <a:noFill/>
                </a:ln>
                <a:solidFill>
                  <a:schemeClr val="tx1"/>
                </a:solidFill>
                <a:effectLst/>
                <a:latin typeface="Arial" charset="0"/>
              </a:rPr>
              <a:t>Delimitan calidad y condiciones de vida de las personas</a:t>
            </a:r>
          </a:p>
        </p:txBody>
      </p:sp>
      <p:sp>
        <p:nvSpPr>
          <p:cNvPr id="10" name="Hexágono 9">
            <a:extLst>
              <a:ext uri="{FF2B5EF4-FFF2-40B4-BE49-F238E27FC236}">
                <a16:creationId xmlns:a16="http://schemas.microsoft.com/office/drawing/2014/main" id="{BA153CFC-3891-46F5-B086-E3819D03D6C5}"/>
              </a:ext>
            </a:extLst>
          </p:cNvPr>
          <p:cNvSpPr/>
          <p:nvPr/>
        </p:nvSpPr>
        <p:spPr bwMode="auto">
          <a:xfrm>
            <a:off x="1824633" y="3797708"/>
            <a:ext cx="1728000" cy="1296000"/>
          </a:xfrm>
          <a:prstGeom prst="hexagon">
            <a:avLst/>
          </a:prstGeom>
          <a:ln w="28575">
            <a:solidFill>
              <a:schemeClr val="bg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a:ln>
                  <a:noFill/>
                </a:ln>
                <a:solidFill>
                  <a:schemeClr val="tx1"/>
                </a:solidFill>
                <a:effectLst/>
                <a:latin typeface="Arial" charset="0"/>
              </a:rPr>
              <a:t>Carácter histórico de la producción y reproducción social de la enfermedad</a:t>
            </a:r>
          </a:p>
        </p:txBody>
      </p:sp>
      <p:sp>
        <p:nvSpPr>
          <p:cNvPr id="12" name="Hexágono 11">
            <a:extLst>
              <a:ext uri="{FF2B5EF4-FFF2-40B4-BE49-F238E27FC236}">
                <a16:creationId xmlns:a16="http://schemas.microsoft.com/office/drawing/2014/main" id="{B3FA3F12-BAE1-48F4-BAFB-571EE5F45338}"/>
              </a:ext>
            </a:extLst>
          </p:cNvPr>
          <p:cNvSpPr/>
          <p:nvPr/>
        </p:nvSpPr>
        <p:spPr bwMode="auto">
          <a:xfrm>
            <a:off x="3284701" y="2902589"/>
            <a:ext cx="1764000" cy="1296000"/>
          </a:xfrm>
          <a:prstGeom prst="hexagon">
            <a:avLst/>
          </a:prstGeom>
          <a:ln w="28575">
            <a:solidFill>
              <a:schemeClr val="accent2"/>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a:ln>
                  <a:noFill/>
                </a:ln>
                <a:solidFill>
                  <a:schemeClr val="tx1"/>
                </a:solidFill>
                <a:effectLst/>
                <a:latin typeface="Arial" charset="0"/>
              </a:rPr>
              <a:t>Condicionantes sociales, culturales, poblacionales, económicos y políticos</a:t>
            </a:r>
          </a:p>
        </p:txBody>
      </p:sp>
      <p:sp>
        <p:nvSpPr>
          <p:cNvPr id="14" name="Hexágono 13">
            <a:extLst>
              <a:ext uri="{FF2B5EF4-FFF2-40B4-BE49-F238E27FC236}">
                <a16:creationId xmlns:a16="http://schemas.microsoft.com/office/drawing/2014/main" id="{5C47066C-EB91-4A68-B2D4-C640F6F02D7E}"/>
              </a:ext>
            </a:extLst>
          </p:cNvPr>
          <p:cNvSpPr/>
          <p:nvPr/>
        </p:nvSpPr>
        <p:spPr bwMode="auto">
          <a:xfrm>
            <a:off x="1894030" y="1876373"/>
            <a:ext cx="1728000" cy="1296000"/>
          </a:xfrm>
          <a:prstGeom prst="hexagon">
            <a:avLst/>
          </a:prstGeom>
          <a:ln w="28575">
            <a:solidFill>
              <a:srgbClr val="0070C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200" b="0" i="0" u="none" strike="noStrike" cap="none" normalizeH="0" baseline="0" dirty="0">
                <a:ln>
                  <a:noFill/>
                </a:ln>
                <a:solidFill>
                  <a:schemeClr val="tx1"/>
                </a:solidFill>
                <a:effectLst/>
                <a:latin typeface="Arial" charset="0"/>
              </a:rPr>
              <a:t>Procesos de salud-enfermedad-atención-cuidados</a:t>
            </a:r>
          </a:p>
        </p:txBody>
      </p:sp>
      <p:sp>
        <p:nvSpPr>
          <p:cNvPr id="16" name="Hexágono 15">
            <a:extLst>
              <a:ext uri="{FF2B5EF4-FFF2-40B4-BE49-F238E27FC236}">
                <a16:creationId xmlns:a16="http://schemas.microsoft.com/office/drawing/2014/main" id="{83DD2058-9B14-4A24-B9BB-960ACCBB651F}"/>
              </a:ext>
            </a:extLst>
          </p:cNvPr>
          <p:cNvSpPr/>
          <p:nvPr/>
        </p:nvSpPr>
        <p:spPr bwMode="auto">
          <a:xfrm>
            <a:off x="4798141" y="3797708"/>
            <a:ext cx="1800000" cy="1296000"/>
          </a:xfrm>
          <a:prstGeom prst="hexagon">
            <a:avLst/>
          </a:prstGeom>
          <a:ln w="28575">
            <a:solidFill>
              <a:srgbClr val="FF33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200" dirty="0">
                <a:solidFill>
                  <a:schemeClr val="tx1"/>
                </a:solidFill>
                <a:latin typeface="Arial" charset="0"/>
              </a:rPr>
              <a:t>Riesgos y vulnerabilidades para nacer, crecer, vivir, enfermar y morir</a:t>
            </a:r>
            <a:endParaRPr kumimoji="0" lang="es-AR" sz="1200" b="0" i="0" u="none" strike="noStrike" cap="none" normalizeH="0" baseline="0" dirty="0">
              <a:ln>
                <a:noFill/>
              </a:ln>
              <a:solidFill>
                <a:schemeClr val="tx1"/>
              </a:solidFill>
              <a:effectLst/>
              <a:latin typeface="Arial" charset="0"/>
            </a:endParaRPr>
          </a:p>
        </p:txBody>
      </p:sp>
      <p:sp>
        <p:nvSpPr>
          <p:cNvPr id="9" name="Rectángulo: esquinas redondeadas 8">
            <a:extLst>
              <a:ext uri="{FF2B5EF4-FFF2-40B4-BE49-F238E27FC236}">
                <a16:creationId xmlns:a16="http://schemas.microsoft.com/office/drawing/2014/main" id="{C86EF02E-84C5-4B8B-9C14-007E42C3281A}"/>
              </a:ext>
            </a:extLst>
          </p:cNvPr>
          <p:cNvSpPr/>
          <p:nvPr/>
        </p:nvSpPr>
        <p:spPr bwMode="auto">
          <a:xfrm>
            <a:off x="7014974" y="1912113"/>
            <a:ext cx="1764000" cy="3168000"/>
          </a:xfrm>
          <a:prstGeom prst="roundRect">
            <a:avLst/>
          </a:prstGeom>
          <a:solidFill>
            <a:schemeClr val="bg1"/>
          </a:solidFill>
          <a:ln w="28575" cap="flat" cmpd="sng" algn="ctr">
            <a:solidFill>
              <a:srgbClr val="33CC33"/>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algn="l" defTabSz="914400" rtl="0" eaLnBrk="0" fontAlgn="base" latinLnBrk="0" hangingPunct="0">
              <a:lnSpc>
                <a:spcPct val="100000"/>
              </a:lnSpc>
              <a:spcBef>
                <a:spcPct val="0"/>
              </a:spcBef>
              <a:spcAft>
                <a:spcPct val="0"/>
              </a:spcAft>
              <a:buClrTx/>
              <a:buSzTx/>
              <a:tabLst/>
            </a:pPr>
            <a:r>
              <a:rPr lang="es-AR" sz="1200" dirty="0">
                <a:latin typeface="Verdana" panose="020B0604030504040204" pitchFamily="34" charset="0"/>
                <a:ea typeface="Verdana" panose="020B0604030504040204" pitchFamily="34" charset="0"/>
              </a:rPr>
              <a:t>Paradigma de Salud Mental y Adicciones:</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s-AR"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El bien y el mal vivir</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s-AR" sz="1200" dirty="0">
                <a:latin typeface="Verdana" panose="020B0604030504040204" pitchFamily="34" charset="0"/>
                <a:ea typeface="Verdana" panose="020B0604030504040204" pitchFamily="34" charset="0"/>
              </a:rPr>
              <a:t>Calidad de vida</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s-AR"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Grado de autonomía</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s-AR" sz="1200" dirty="0">
                <a:latin typeface="Verdana" panose="020B0604030504040204" pitchFamily="34" charset="0"/>
                <a:ea typeface="Verdana" panose="020B0604030504040204" pitchFamily="34" charset="0"/>
              </a:rPr>
              <a:t>Sufrimiento psíquico</a:t>
            </a:r>
          </a:p>
          <a:p>
            <a:pPr marL="285750" marR="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s-AR" sz="1200" b="0" i="0" u="none" strike="noStrike" cap="none" normalizeH="0" baseline="0" dirty="0">
                <a:ln>
                  <a:noFill/>
                </a:ln>
                <a:solidFill>
                  <a:schemeClr val="tx1"/>
                </a:solidFill>
                <a:effectLst/>
                <a:latin typeface="Verdana" panose="020B0604030504040204" pitchFamily="34" charset="0"/>
                <a:ea typeface="Verdana" panose="020B0604030504040204" pitchFamily="34" charset="0"/>
              </a:rPr>
              <a:t>Sufrimiento Social</a:t>
            </a:r>
          </a:p>
        </p:txBody>
      </p:sp>
      <p:pic>
        <p:nvPicPr>
          <p:cNvPr id="11" name="Imagen 10" descr="Imagen que contiene dibujo&#10;&#10;Descripción generada automáticamente">
            <a:extLst>
              <a:ext uri="{FF2B5EF4-FFF2-40B4-BE49-F238E27FC236}">
                <a16:creationId xmlns:a16="http://schemas.microsoft.com/office/drawing/2014/main" id="{24ED6B9E-5726-4416-982C-84C497EAE910}"/>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19" name="Imagen 18">
            <a:extLst>
              <a:ext uri="{FF2B5EF4-FFF2-40B4-BE49-F238E27FC236}">
                <a16:creationId xmlns:a16="http://schemas.microsoft.com/office/drawing/2014/main" id="{8497CD0E-5800-486B-8F8A-ED04E389B5FC}"/>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1344303449"/>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355197" y="1628801"/>
            <a:ext cx="7898997" cy="2376264"/>
          </a:xfrm>
        </p:spPr>
        <p:txBody>
          <a:bodyPr/>
          <a:lstStyle/>
          <a:p>
            <a:pPr algn="just"/>
            <a:r>
              <a:rPr lang="es-AR" sz="2000" dirty="0">
                <a:latin typeface="Verdana" panose="020B0604030504040204" pitchFamily="34" charset="0"/>
                <a:ea typeface="Verdana" panose="020B0604030504040204" pitchFamily="34" charset="0"/>
              </a:rPr>
              <a:t>¿Cómo puede definirse el sufrimiento social?</a:t>
            </a:r>
          </a:p>
          <a:p>
            <a:pPr marL="0" indent="0" algn="just">
              <a:buNone/>
            </a:pPr>
            <a:endParaRPr lang="es-AR" sz="2000" dirty="0">
              <a:latin typeface="Verdana" panose="020B0604030504040204" pitchFamily="34" charset="0"/>
              <a:ea typeface="Verdana" panose="020B0604030504040204" pitchFamily="34" charset="0"/>
            </a:endParaRPr>
          </a:p>
          <a:p>
            <a:pPr algn="just">
              <a:buFont typeface="Wingdings" panose="05000000000000000000" pitchFamily="2" charset="2"/>
              <a:buChar char="v"/>
            </a:pPr>
            <a:r>
              <a:rPr lang="es-AR" sz="1800" dirty="0">
                <a:effectLst/>
                <a:latin typeface="Verdana" panose="020B0604030504040204" pitchFamily="34" charset="0"/>
                <a:ea typeface="Calibri" panose="020F0502020204030204" pitchFamily="34" charset="0"/>
                <a:cs typeface="Times New Roman" panose="02020603050405020304" pitchFamily="18" charset="0"/>
              </a:rPr>
              <a:t>Se trata de una inscripción subjetiva que se manifiesta en forma de desdicha o sentimientos de minusvalía que comprometen la integridad de las personas, tanto en el grado de afectación del marco existencial y proyecto de vida.</a:t>
            </a:r>
          </a:p>
          <a:p>
            <a:pPr algn="just">
              <a:buFont typeface="Wingdings" panose="05000000000000000000" pitchFamily="2" charset="2"/>
              <a:buChar char="v"/>
            </a:pPr>
            <a:r>
              <a:rPr lang="es-AR" sz="1800" dirty="0">
                <a:effectLst/>
                <a:latin typeface="Verdana" panose="020B0604030504040204" pitchFamily="34" charset="0"/>
                <a:ea typeface="Calibri" panose="020F0502020204030204" pitchFamily="34" charset="0"/>
                <a:cs typeface="Times New Roman" panose="02020603050405020304" pitchFamily="18" charset="0"/>
              </a:rPr>
              <a:t>Puede ser estacionario, progresivo, cronológico o volverse patológico.</a:t>
            </a:r>
          </a:p>
          <a:p>
            <a:pPr marL="0" indent="0" algn="just">
              <a:buNone/>
            </a:pPr>
            <a:endParaRPr lang="es-AR" sz="2200" dirty="0"/>
          </a:p>
          <a:p>
            <a:pPr marL="0" indent="0" algn="just">
              <a:buNone/>
            </a:pPr>
            <a:endParaRPr lang="es-AR" sz="2200" dirty="0"/>
          </a:p>
          <a:p>
            <a:pPr algn="just"/>
            <a:endParaRPr lang="es-ES" sz="1400" dirty="0"/>
          </a:p>
          <a:p>
            <a:pPr marL="0" indent="0">
              <a:buNone/>
            </a:pPr>
            <a:endParaRPr lang="es-ES" dirty="0"/>
          </a:p>
        </p:txBody>
      </p:sp>
      <p:sp>
        <p:nvSpPr>
          <p:cNvPr id="8" name="CuadroTexto 7">
            <a:extLst>
              <a:ext uri="{FF2B5EF4-FFF2-40B4-BE49-F238E27FC236}">
                <a16:creationId xmlns:a16="http://schemas.microsoft.com/office/drawing/2014/main" id="{2637ADC1-0BC2-4156-A41C-0DA8E0AB8511}"/>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351F945C-9DB4-4640-887C-701DDF70D5B6}"/>
              </a:ext>
            </a:extLst>
          </p:cNvPr>
          <p:cNvSpPr>
            <a:spLocks noGrp="1"/>
          </p:cNvSpPr>
          <p:nvPr>
            <p:ph type="sldNum" sz="quarter" idx="12"/>
          </p:nvPr>
        </p:nvSpPr>
        <p:spPr/>
        <p:txBody>
          <a:bodyPr/>
          <a:lstStyle/>
          <a:p>
            <a:fld id="{07C53770-B093-41E4-9067-D0CCA085ACB1}" type="slidenum">
              <a:rPr lang="en-US" smtClean="0"/>
              <a:pPr/>
              <a:t>8</a:t>
            </a:fld>
            <a:endParaRPr lang="en-US"/>
          </a:p>
        </p:txBody>
      </p:sp>
      <p:sp>
        <p:nvSpPr>
          <p:cNvPr id="6" name="Rectángulo: esquinas redondeadas 5">
            <a:extLst>
              <a:ext uri="{FF2B5EF4-FFF2-40B4-BE49-F238E27FC236}">
                <a16:creationId xmlns:a16="http://schemas.microsoft.com/office/drawing/2014/main" id="{374175FC-BFE5-44EE-86DB-48126831364F}"/>
              </a:ext>
            </a:extLst>
          </p:cNvPr>
          <p:cNvSpPr/>
          <p:nvPr/>
        </p:nvSpPr>
        <p:spPr bwMode="auto">
          <a:xfrm>
            <a:off x="649037" y="4506405"/>
            <a:ext cx="7704856" cy="1298859"/>
          </a:xfrm>
          <a:prstGeom prst="roundRect">
            <a:avLst/>
          </a:prstGeom>
          <a:noFill/>
          <a:ln w="28575"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s-AR" sz="1800" dirty="0">
                <a:effectLst/>
                <a:latin typeface="Verdana" panose="020B0604030504040204" pitchFamily="34" charset="0"/>
                <a:ea typeface="Calibri" panose="020F0502020204030204" pitchFamily="34" charset="0"/>
                <a:cs typeface="Times New Roman" panose="02020603050405020304" pitchFamily="18" charset="0"/>
              </a:rPr>
              <a:t>El sufrimiento adquiere una dimensión social porque supone una carga en el contexto cultural de las personas y resignifican experiencias de fragilidad, inseguridad, incertidumbre, e incluso miedo.</a:t>
            </a:r>
            <a:endParaRPr kumimoji="0" lang="es-AR" sz="1800" b="0" i="0" u="none" strike="noStrike" cap="none" normalizeH="0" baseline="0" dirty="0">
              <a:ln>
                <a:noFill/>
              </a:ln>
              <a:solidFill>
                <a:schemeClr val="tx1"/>
              </a:solidFill>
              <a:effectLst/>
              <a:latin typeface="Arial" charset="0"/>
            </a:endParaRPr>
          </a:p>
        </p:txBody>
      </p:sp>
      <p:pic>
        <p:nvPicPr>
          <p:cNvPr id="3" name="Imagen 2" descr="Imagen que contiene dibujo&#10;&#10;Descripción generada automáticamente">
            <a:extLst>
              <a:ext uri="{FF2B5EF4-FFF2-40B4-BE49-F238E27FC236}">
                <a16:creationId xmlns:a16="http://schemas.microsoft.com/office/drawing/2014/main" id="{91B665AC-938D-47F8-9EEA-B80BE0DD373C}"/>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7" name="Imagen 6">
            <a:extLst>
              <a:ext uri="{FF2B5EF4-FFF2-40B4-BE49-F238E27FC236}">
                <a16:creationId xmlns:a16="http://schemas.microsoft.com/office/drawing/2014/main" id="{9B151332-D55D-40AA-B0D0-51C30309D5D6}"/>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404568358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contenido 5">
            <a:extLst>
              <a:ext uri="{FF2B5EF4-FFF2-40B4-BE49-F238E27FC236}">
                <a16:creationId xmlns:a16="http://schemas.microsoft.com/office/drawing/2014/main" id="{0D8556F4-ECBD-47E0-9454-1D667DB03142}"/>
              </a:ext>
            </a:extLst>
          </p:cNvPr>
          <p:cNvSpPr>
            <a:spLocks noGrp="1"/>
          </p:cNvSpPr>
          <p:nvPr>
            <p:ph idx="1"/>
          </p:nvPr>
        </p:nvSpPr>
        <p:spPr>
          <a:xfrm>
            <a:off x="457200" y="1600201"/>
            <a:ext cx="8125366" cy="4428410"/>
          </a:xfrm>
        </p:spPr>
        <p:txBody>
          <a:bodyPr/>
          <a:lstStyle/>
          <a:p>
            <a:r>
              <a:rPr lang="es-AR" sz="2000" dirty="0">
                <a:latin typeface="Verdana" panose="020B0604030504040204" pitchFamily="34" charset="0"/>
                <a:ea typeface="Verdana" panose="020B0604030504040204" pitchFamily="34" charset="0"/>
              </a:rPr>
              <a:t>¿Qué visibiliza el sufrimiento social?</a:t>
            </a:r>
          </a:p>
          <a:p>
            <a:pPr marL="0" indent="0">
              <a:buNone/>
            </a:pPr>
            <a:endParaRPr lang="es-AR" sz="2000" dirty="0">
              <a:latin typeface="Verdana" panose="020B0604030504040204" pitchFamily="34" charset="0"/>
              <a:ea typeface="Verdana" panose="020B0604030504040204" pitchFamily="34" charset="0"/>
            </a:endParaRPr>
          </a:p>
          <a:p>
            <a:pPr>
              <a:buFont typeface="Wingdings" panose="05000000000000000000" pitchFamily="2" charset="2"/>
              <a:buChar char="v"/>
            </a:pPr>
            <a:r>
              <a:rPr lang="es-AR" sz="1800" dirty="0">
                <a:latin typeface="Verdana" panose="020B0604030504040204" pitchFamily="34" charset="0"/>
                <a:ea typeface="Verdana" panose="020B0604030504040204" pitchFamily="34" charset="0"/>
              </a:rPr>
              <a:t>Los efectos que </a:t>
            </a:r>
            <a:r>
              <a:rPr lang="es-AR" sz="1800" dirty="0">
                <a:effectLst/>
                <a:latin typeface="Verdana" panose="020B0604030504040204" pitchFamily="34" charset="0"/>
                <a:ea typeface="Calibri" panose="020F0502020204030204" pitchFamily="34" charset="0"/>
                <a:cs typeface="Times New Roman" panose="02020603050405020304" pitchFamily="18" charset="0"/>
              </a:rPr>
              <a:t>algún tipo de injusticia social puede tener sobre la subjetividad de una persona, movilizando así mecanismos de defensa contra dicho sufrimiento que no necesariamente se constituyen en una psicopatología.</a:t>
            </a:r>
          </a:p>
          <a:p>
            <a:pPr>
              <a:buFont typeface="Wingdings" panose="05000000000000000000" pitchFamily="2" charset="2"/>
              <a:buChar char="v"/>
            </a:pPr>
            <a:r>
              <a:rPr lang="es-AR" sz="1800" dirty="0">
                <a:latin typeface="Verdana" panose="020B0604030504040204" pitchFamily="34" charset="0"/>
                <a:ea typeface="Verdana" panose="020B0604030504040204" pitchFamily="34" charset="0"/>
                <a:cs typeface="Times New Roman" panose="02020603050405020304" pitchFamily="18" charset="0"/>
              </a:rPr>
              <a:t>Implica una precariedad </a:t>
            </a:r>
            <a:r>
              <a:rPr lang="es-AR" sz="1800" dirty="0">
                <a:effectLst/>
                <a:latin typeface="Verdana" panose="020B0604030504040204" pitchFamily="34" charset="0"/>
                <a:ea typeface="Calibri" panose="020F0502020204030204" pitchFamily="34" charset="0"/>
                <a:cs typeface="Times New Roman" panose="02020603050405020304" pitchFamily="18" charset="0"/>
              </a:rPr>
              <a:t>de estar en lo social que impacta en la experiencia subjetiva fragilizando hasta lo que nos es más propio: las ganas de vivir.</a:t>
            </a:r>
          </a:p>
          <a:p>
            <a:pPr>
              <a:buFont typeface="Wingdings" panose="05000000000000000000" pitchFamily="2" charset="2"/>
              <a:buChar char="v"/>
            </a:pPr>
            <a:r>
              <a:rPr lang="es-AR" sz="1800" dirty="0">
                <a:effectLst/>
                <a:latin typeface="Verdana" panose="020B0604030504040204" pitchFamily="34" charset="0"/>
                <a:ea typeface="Calibri" panose="020F0502020204030204" pitchFamily="34" charset="0"/>
                <a:cs typeface="Times New Roman" panose="02020603050405020304" pitchFamily="18" charset="0"/>
              </a:rPr>
              <a:t>La precariedad es un ataque social que se vive y experimenta a nivel subjetivo. El fenómeno de precariedad social define una fragilización de los soportes subjetivos y genera una mayor inestabilidad en los lazos sociales.</a:t>
            </a:r>
          </a:p>
          <a:p>
            <a:pPr>
              <a:buFont typeface="Wingdings" panose="05000000000000000000" pitchFamily="2" charset="2"/>
              <a:buChar char="v"/>
            </a:pPr>
            <a:endParaRPr lang="es-AR" sz="1800" dirty="0">
              <a:latin typeface="Verdana" panose="020B0604030504040204" pitchFamily="34" charset="0"/>
              <a:ea typeface="Verdana" panose="020B0604030504040204" pitchFamily="34" charset="0"/>
            </a:endParaRPr>
          </a:p>
        </p:txBody>
      </p:sp>
      <p:sp>
        <p:nvSpPr>
          <p:cNvPr id="7" name="CuadroTexto 6">
            <a:extLst>
              <a:ext uri="{FF2B5EF4-FFF2-40B4-BE49-F238E27FC236}">
                <a16:creationId xmlns:a16="http://schemas.microsoft.com/office/drawing/2014/main" id="{9C57DF24-93B2-43D9-A410-177880CD717D}"/>
              </a:ext>
            </a:extLst>
          </p:cNvPr>
          <p:cNvSpPr txBox="1"/>
          <p:nvPr/>
        </p:nvSpPr>
        <p:spPr>
          <a:xfrm>
            <a:off x="561434" y="6119924"/>
            <a:ext cx="7898998" cy="502702"/>
          </a:xfrm>
          <a:prstGeom prst="rect">
            <a:avLst/>
          </a:prstGeom>
          <a:noFill/>
        </p:spPr>
        <p:txBody>
          <a:bodyPr wrap="square" rtlCol="0">
            <a:spAutoFit/>
          </a:bodyPr>
          <a:lstStyle/>
          <a:p>
            <a:pPr algn="just">
              <a:lnSpc>
                <a:spcPts val="1600"/>
              </a:lnSpc>
            </a:pPr>
            <a:r>
              <a:rPr lang="es-AR" sz="1500" b="1" dirty="0">
                <a:solidFill>
                  <a:schemeClr val="tx2"/>
                </a:solidFill>
                <a:latin typeface="Calibri Light" panose="020F0302020204030204" pitchFamily="34" charset="0"/>
                <a:cs typeface="Calibri Light" panose="020F0302020204030204" pitchFamily="34" charset="0"/>
              </a:rPr>
              <a:t>Sufrimiento psíquico y sufrimiento social. Categorías inherentes a los consumos problemáticos de sustancias psicoactivas.  					</a:t>
            </a:r>
            <a:r>
              <a:rPr lang="es-AR" sz="1500" b="1" i="1" dirty="0">
                <a:solidFill>
                  <a:schemeClr val="tx2"/>
                </a:solidFill>
                <a:latin typeface="Calibri Light" panose="020F0302020204030204" pitchFamily="34" charset="0"/>
                <a:cs typeface="Calibri Light" panose="020F0302020204030204" pitchFamily="34" charset="0"/>
              </a:rPr>
              <a:t>Nicolás Poliansky</a:t>
            </a:r>
          </a:p>
        </p:txBody>
      </p:sp>
      <p:sp>
        <p:nvSpPr>
          <p:cNvPr id="2" name="Marcador de número de diapositiva 1">
            <a:extLst>
              <a:ext uri="{FF2B5EF4-FFF2-40B4-BE49-F238E27FC236}">
                <a16:creationId xmlns:a16="http://schemas.microsoft.com/office/drawing/2014/main" id="{5C0BDA36-666F-4EDF-BD0F-168663F1EA80}"/>
              </a:ext>
            </a:extLst>
          </p:cNvPr>
          <p:cNvSpPr>
            <a:spLocks noGrp="1"/>
          </p:cNvSpPr>
          <p:nvPr>
            <p:ph type="sldNum" sz="quarter" idx="12"/>
          </p:nvPr>
        </p:nvSpPr>
        <p:spPr/>
        <p:txBody>
          <a:bodyPr/>
          <a:lstStyle/>
          <a:p>
            <a:fld id="{07C53770-B093-41E4-9067-D0CCA085ACB1}" type="slidenum">
              <a:rPr lang="en-US" smtClean="0"/>
              <a:pPr/>
              <a:t>9</a:t>
            </a:fld>
            <a:endParaRPr lang="en-US"/>
          </a:p>
        </p:txBody>
      </p:sp>
      <p:pic>
        <p:nvPicPr>
          <p:cNvPr id="3" name="Imagen 2" descr="Imagen que contiene dibujo&#10;&#10;Descripción generada automáticamente">
            <a:extLst>
              <a:ext uri="{FF2B5EF4-FFF2-40B4-BE49-F238E27FC236}">
                <a16:creationId xmlns:a16="http://schemas.microsoft.com/office/drawing/2014/main" id="{295E68A4-1272-4D6F-858A-B940595123C9}"/>
              </a:ext>
            </a:extLst>
          </p:cNvPr>
          <p:cNvPicPr/>
          <p:nvPr/>
        </p:nvPicPr>
        <p:blipFill>
          <a:blip r:embed="rId2">
            <a:extLst>
              <a:ext uri="{28A0092B-C50C-407E-A947-70E740481C1C}">
                <a14:useLocalDpi xmlns:a14="http://schemas.microsoft.com/office/drawing/2010/main" val="0"/>
              </a:ext>
            </a:extLst>
          </a:blip>
          <a:stretch>
            <a:fillRect/>
          </a:stretch>
        </p:blipFill>
        <p:spPr>
          <a:xfrm>
            <a:off x="561434" y="342790"/>
            <a:ext cx="2700000" cy="720000"/>
          </a:xfrm>
          <a:prstGeom prst="rect">
            <a:avLst/>
          </a:prstGeom>
        </p:spPr>
      </p:pic>
      <p:pic>
        <p:nvPicPr>
          <p:cNvPr id="10" name="Imagen 9">
            <a:extLst>
              <a:ext uri="{FF2B5EF4-FFF2-40B4-BE49-F238E27FC236}">
                <a16:creationId xmlns:a16="http://schemas.microsoft.com/office/drawing/2014/main" id="{37ED3127-6A2A-470D-ACD8-54207EF37114}"/>
              </a:ext>
            </a:extLst>
          </p:cNvPr>
          <p:cNvPicPr>
            <a:picLocks noChangeAspect="1"/>
          </p:cNvPicPr>
          <p:nvPr/>
        </p:nvPicPr>
        <p:blipFill>
          <a:blip r:embed="rId3"/>
          <a:stretch>
            <a:fillRect/>
          </a:stretch>
        </p:blipFill>
        <p:spPr>
          <a:xfrm>
            <a:off x="6624432" y="297709"/>
            <a:ext cx="1836000" cy="810162"/>
          </a:xfrm>
          <a:prstGeom prst="rect">
            <a:avLst/>
          </a:prstGeom>
        </p:spPr>
      </p:pic>
    </p:spTree>
    <p:extLst>
      <p:ext uri="{BB962C8B-B14F-4D97-AF65-F5344CB8AC3E}">
        <p14:creationId xmlns:p14="http://schemas.microsoft.com/office/powerpoint/2010/main" val="890993565"/>
      </p:ext>
    </p:extLst>
  </p:cSld>
  <p:clrMapOvr>
    <a:masterClrMapping/>
  </p:clrMapOvr>
  <p:transition spd="med">
    <p:fade/>
  </p:transition>
</p:sld>
</file>

<file path=ppt/theme/theme1.xml><?xml version="1.0" encoding="utf-8"?>
<a:theme xmlns:a="http://schemas.openxmlformats.org/drawingml/2006/main" name="Level">
  <a:themeElements>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fontScheme name="Leve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
      <a:clrScheme name="Level 9">
        <a:dk1>
          <a:srgbClr val="000000"/>
        </a:dk1>
        <a:lt1>
          <a:srgbClr val="FFFFFF"/>
        </a:lt1>
        <a:dk2>
          <a:srgbClr val="666699"/>
        </a:dk2>
        <a:lt2>
          <a:srgbClr val="FFCC00"/>
        </a:lt2>
        <a:accent1>
          <a:srgbClr val="FF9900"/>
        </a:accent1>
        <a:accent2>
          <a:srgbClr val="FF9900"/>
        </a:accent2>
        <a:accent3>
          <a:srgbClr val="FFFFFF"/>
        </a:accent3>
        <a:accent4>
          <a:srgbClr val="000000"/>
        </a:accent4>
        <a:accent5>
          <a:srgbClr val="FFCAAA"/>
        </a:accent5>
        <a:accent6>
          <a:srgbClr val="E78A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7784541-BAAA-4632-85C4-99FBFFABB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 (Tema de nivel)</Template>
  <TotalTime>9493</TotalTime>
  <Words>1117</Words>
  <Application>Microsoft Office PowerPoint</Application>
  <PresentationFormat>On-screen Show (4:3)</PresentationFormat>
  <Paragraphs>106</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 Light</vt:lpstr>
      <vt:lpstr>Times New Roman</vt:lpstr>
      <vt:lpstr>Verdana</vt:lpstr>
      <vt:lpstr>Wingdings</vt:lpstr>
      <vt:lpstr>Level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Nico</dc:creator>
  <cp:keywords/>
  <dc:description/>
  <cp:lastModifiedBy>Momand, Abdul Subor</cp:lastModifiedBy>
  <cp:revision>152</cp:revision>
  <dcterms:created xsi:type="dcterms:W3CDTF">2019-04-12T14:26:55Z</dcterms:created>
  <dcterms:modified xsi:type="dcterms:W3CDTF">2020-09-23T15:13:37Z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TC060874523082</vt:lpwstr>
  </property>
</Properties>
</file>