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tags/tag1.xml" ContentType="application/vnd.openxmlformats-officedocument.presentationml.tags+xml"/>
  <Override PartName="/ppt/notesSlides/notesSlide29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5" r:id="rId1"/>
  </p:sldMasterIdLst>
  <p:notesMasterIdLst>
    <p:notesMasterId r:id="rId345"/>
  </p:notesMasterIdLst>
  <p:sldIdLst>
    <p:sldId id="356" r:id="rId2"/>
    <p:sldId id="260" r:id="rId3"/>
    <p:sldId id="357" r:id="rId4"/>
    <p:sldId id="358" r:id="rId5"/>
    <p:sldId id="359" r:id="rId6"/>
    <p:sldId id="360" r:id="rId7"/>
    <p:sldId id="361" r:id="rId8"/>
    <p:sldId id="362" r:id="rId9"/>
    <p:sldId id="363" r:id="rId10"/>
    <p:sldId id="364" r:id="rId11"/>
    <p:sldId id="365" r:id="rId12"/>
    <p:sldId id="366" r:id="rId13"/>
    <p:sldId id="367" r:id="rId14"/>
    <p:sldId id="368" r:id="rId15"/>
    <p:sldId id="369" r:id="rId16"/>
    <p:sldId id="370" r:id="rId17"/>
    <p:sldId id="371" r:id="rId18"/>
    <p:sldId id="256" r:id="rId19"/>
    <p:sldId id="263" r:id="rId20"/>
    <p:sldId id="264" r:id="rId21"/>
    <p:sldId id="324" r:id="rId22"/>
    <p:sldId id="257" r:id="rId23"/>
    <p:sldId id="329" r:id="rId24"/>
    <p:sldId id="259" r:id="rId25"/>
    <p:sldId id="321" r:id="rId26"/>
    <p:sldId id="272" r:id="rId27"/>
    <p:sldId id="258" r:id="rId28"/>
    <p:sldId id="330" r:id="rId29"/>
    <p:sldId id="306" r:id="rId30"/>
    <p:sldId id="265" r:id="rId31"/>
    <p:sldId id="289" r:id="rId32"/>
    <p:sldId id="331" r:id="rId33"/>
    <p:sldId id="270" r:id="rId34"/>
    <p:sldId id="332" r:id="rId35"/>
    <p:sldId id="333" r:id="rId36"/>
    <p:sldId id="268" r:id="rId37"/>
    <p:sldId id="269" r:id="rId38"/>
    <p:sldId id="267" r:id="rId39"/>
    <p:sldId id="271" r:id="rId40"/>
    <p:sldId id="279" r:id="rId41"/>
    <p:sldId id="355" r:id="rId42"/>
    <p:sldId id="273" r:id="rId43"/>
    <p:sldId id="278" r:id="rId44"/>
    <p:sldId id="280" r:id="rId45"/>
    <p:sldId id="338" r:id="rId46"/>
    <p:sldId id="261" r:id="rId47"/>
    <p:sldId id="308" r:id="rId48"/>
    <p:sldId id="282" r:id="rId49"/>
    <p:sldId id="287" r:id="rId50"/>
    <p:sldId id="286" r:id="rId51"/>
    <p:sldId id="288" r:id="rId52"/>
    <p:sldId id="285" r:id="rId53"/>
    <p:sldId id="293" r:id="rId54"/>
    <p:sldId id="262" r:id="rId55"/>
    <p:sldId id="295" r:id="rId56"/>
    <p:sldId id="298" r:id="rId57"/>
    <p:sldId id="296" r:id="rId58"/>
    <p:sldId id="297" r:id="rId59"/>
    <p:sldId id="318" r:id="rId60"/>
    <p:sldId id="339" r:id="rId61"/>
    <p:sldId id="340" r:id="rId62"/>
    <p:sldId id="294" r:id="rId63"/>
    <p:sldId id="266" r:id="rId64"/>
    <p:sldId id="319" r:id="rId65"/>
    <p:sldId id="312" r:id="rId66"/>
    <p:sldId id="341" r:id="rId67"/>
    <p:sldId id="342" r:id="rId68"/>
    <p:sldId id="343" r:id="rId69"/>
    <p:sldId id="344" r:id="rId70"/>
    <p:sldId id="315" r:id="rId71"/>
    <p:sldId id="301" r:id="rId72"/>
    <p:sldId id="322" r:id="rId73"/>
    <p:sldId id="300" r:id="rId74"/>
    <p:sldId id="313" r:id="rId75"/>
    <p:sldId id="302" r:id="rId76"/>
    <p:sldId id="325" r:id="rId77"/>
    <p:sldId id="303" r:id="rId78"/>
    <p:sldId id="305" r:id="rId79"/>
    <p:sldId id="326" r:id="rId80"/>
    <p:sldId id="323" r:id="rId81"/>
    <p:sldId id="275" r:id="rId82"/>
    <p:sldId id="307" r:id="rId83"/>
    <p:sldId id="276" r:id="rId84"/>
    <p:sldId id="320" r:id="rId85"/>
    <p:sldId id="334" r:id="rId86"/>
    <p:sldId id="335" r:id="rId87"/>
    <p:sldId id="336" r:id="rId88"/>
    <p:sldId id="337" r:id="rId89"/>
    <p:sldId id="304" r:id="rId90"/>
    <p:sldId id="277" r:id="rId91"/>
    <p:sldId id="345" r:id="rId92"/>
    <p:sldId id="346" r:id="rId93"/>
    <p:sldId id="347" r:id="rId94"/>
    <p:sldId id="348" r:id="rId95"/>
    <p:sldId id="283" r:id="rId96"/>
    <p:sldId id="349" r:id="rId97"/>
    <p:sldId id="350" r:id="rId98"/>
    <p:sldId id="351" r:id="rId99"/>
    <p:sldId id="291" r:id="rId100"/>
    <p:sldId id="292" r:id="rId101"/>
    <p:sldId id="352" r:id="rId102"/>
    <p:sldId id="353" r:id="rId103"/>
    <p:sldId id="299" r:id="rId104"/>
    <p:sldId id="354" r:id="rId105"/>
    <p:sldId id="372" r:id="rId106"/>
    <p:sldId id="373" r:id="rId107"/>
    <p:sldId id="374" r:id="rId108"/>
    <p:sldId id="375" r:id="rId109"/>
    <p:sldId id="376" r:id="rId110"/>
    <p:sldId id="377" r:id="rId111"/>
    <p:sldId id="378" r:id="rId112"/>
    <p:sldId id="379" r:id="rId113"/>
    <p:sldId id="380" r:id="rId114"/>
    <p:sldId id="381" r:id="rId115"/>
    <p:sldId id="317" r:id="rId116"/>
    <p:sldId id="382" r:id="rId117"/>
    <p:sldId id="314" r:id="rId118"/>
    <p:sldId id="383" r:id="rId119"/>
    <p:sldId id="384" r:id="rId120"/>
    <p:sldId id="385" r:id="rId121"/>
    <p:sldId id="386" r:id="rId122"/>
    <p:sldId id="387" r:id="rId123"/>
    <p:sldId id="388" r:id="rId124"/>
    <p:sldId id="389" r:id="rId125"/>
    <p:sldId id="327" r:id="rId126"/>
    <p:sldId id="390" r:id="rId127"/>
    <p:sldId id="391" r:id="rId128"/>
    <p:sldId id="392" r:id="rId129"/>
    <p:sldId id="393" r:id="rId130"/>
    <p:sldId id="394" r:id="rId131"/>
    <p:sldId id="395" r:id="rId132"/>
    <p:sldId id="396" r:id="rId133"/>
    <p:sldId id="397" r:id="rId134"/>
    <p:sldId id="398" r:id="rId135"/>
    <p:sldId id="399" r:id="rId136"/>
    <p:sldId id="310" r:id="rId137"/>
    <p:sldId id="400" r:id="rId138"/>
    <p:sldId id="401" r:id="rId139"/>
    <p:sldId id="402" r:id="rId140"/>
    <p:sldId id="403" r:id="rId141"/>
    <p:sldId id="309" r:id="rId142"/>
    <p:sldId id="404" r:id="rId143"/>
    <p:sldId id="405" r:id="rId144"/>
    <p:sldId id="406" r:id="rId145"/>
    <p:sldId id="407" r:id="rId146"/>
    <p:sldId id="408" r:id="rId147"/>
    <p:sldId id="409" r:id="rId148"/>
    <p:sldId id="410" r:id="rId149"/>
    <p:sldId id="411" r:id="rId150"/>
    <p:sldId id="412" r:id="rId151"/>
    <p:sldId id="413" r:id="rId152"/>
    <p:sldId id="414" r:id="rId153"/>
    <p:sldId id="415" r:id="rId154"/>
    <p:sldId id="416" r:id="rId155"/>
    <p:sldId id="417" r:id="rId156"/>
    <p:sldId id="418" r:id="rId157"/>
    <p:sldId id="419" r:id="rId158"/>
    <p:sldId id="420" r:id="rId159"/>
    <p:sldId id="421" r:id="rId160"/>
    <p:sldId id="422" r:id="rId161"/>
    <p:sldId id="423" r:id="rId162"/>
    <p:sldId id="424" r:id="rId163"/>
    <p:sldId id="425" r:id="rId164"/>
    <p:sldId id="426" r:id="rId165"/>
    <p:sldId id="427" r:id="rId166"/>
    <p:sldId id="428" r:id="rId167"/>
    <p:sldId id="429" r:id="rId168"/>
    <p:sldId id="430" r:id="rId169"/>
    <p:sldId id="431" r:id="rId170"/>
    <p:sldId id="432" r:id="rId171"/>
    <p:sldId id="433" r:id="rId172"/>
    <p:sldId id="434" r:id="rId173"/>
    <p:sldId id="435" r:id="rId174"/>
    <p:sldId id="436" r:id="rId175"/>
    <p:sldId id="437" r:id="rId176"/>
    <p:sldId id="438" r:id="rId177"/>
    <p:sldId id="439" r:id="rId178"/>
    <p:sldId id="440" r:id="rId179"/>
    <p:sldId id="441" r:id="rId180"/>
    <p:sldId id="442" r:id="rId181"/>
    <p:sldId id="443" r:id="rId182"/>
    <p:sldId id="444" r:id="rId183"/>
    <p:sldId id="445" r:id="rId184"/>
    <p:sldId id="446" r:id="rId185"/>
    <p:sldId id="447" r:id="rId186"/>
    <p:sldId id="448" r:id="rId187"/>
    <p:sldId id="449" r:id="rId188"/>
    <p:sldId id="450" r:id="rId189"/>
    <p:sldId id="451" r:id="rId190"/>
    <p:sldId id="452" r:id="rId191"/>
    <p:sldId id="453" r:id="rId192"/>
    <p:sldId id="454" r:id="rId193"/>
    <p:sldId id="455" r:id="rId194"/>
    <p:sldId id="456" r:id="rId195"/>
    <p:sldId id="457" r:id="rId196"/>
    <p:sldId id="458" r:id="rId197"/>
    <p:sldId id="459" r:id="rId198"/>
    <p:sldId id="460" r:id="rId199"/>
    <p:sldId id="461" r:id="rId200"/>
    <p:sldId id="462" r:id="rId201"/>
    <p:sldId id="463" r:id="rId202"/>
    <p:sldId id="464" r:id="rId203"/>
    <p:sldId id="465" r:id="rId204"/>
    <p:sldId id="466" r:id="rId205"/>
    <p:sldId id="467" r:id="rId206"/>
    <p:sldId id="468" r:id="rId207"/>
    <p:sldId id="469" r:id="rId208"/>
    <p:sldId id="470" r:id="rId209"/>
    <p:sldId id="471" r:id="rId210"/>
    <p:sldId id="472" r:id="rId211"/>
    <p:sldId id="473" r:id="rId212"/>
    <p:sldId id="474" r:id="rId213"/>
    <p:sldId id="475" r:id="rId214"/>
    <p:sldId id="476" r:id="rId215"/>
    <p:sldId id="477" r:id="rId216"/>
    <p:sldId id="478" r:id="rId217"/>
    <p:sldId id="479" r:id="rId218"/>
    <p:sldId id="480" r:id="rId219"/>
    <p:sldId id="481" r:id="rId220"/>
    <p:sldId id="482" r:id="rId221"/>
    <p:sldId id="483" r:id="rId222"/>
    <p:sldId id="484" r:id="rId223"/>
    <p:sldId id="485" r:id="rId224"/>
    <p:sldId id="486" r:id="rId225"/>
    <p:sldId id="487" r:id="rId226"/>
    <p:sldId id="488" r:id="rId227"/>
    <p:sldId id="489" r:id="rId228"/>
    <p:sldId id="490" r:id="rId229"/>
    <p:sldId id="491" r:id="rId230"/>
    <p:sldId id="492" r:id="rId231"/>
    <p:sldId id="493" r:id="rId232"/>
    <p:sldId id="494" r:id="rId233"/>
    <p:sldId id="495" r:id="rId234"/>
    <p:sldId id="496" r:id="rId235"/>
    <p:sldId id="497" r:id="rId236"/>
    <p:sldId id="498" r:id="rId237"/>
    <p:sldId id="499" r:id="rId238"/>
    <p:sldId id="500" r:id="rId239"/>
    <p:sldId id="501" r:id="rId240"/>
    <p:sldId id="502" r:id="rId241"/>
    <p:sldId id="503" r:id="rId242"/>
    <p:sldId id="504" r:id="rId243"/>
    <p:sldId id="505" r:id="rId244"/>
    <p:sldId id="506" r:id="rId245"/>
    <p:sldId id="507" r:id="rId246"/>
    <p:sldId id="508" r:id="rId247"/>
    <p:sldId id="509" r:id="rId248"/>
    <p:sldId id="510" r:id="rId249"/>
    <p:sldId id="511" r:id="rId250"/>
    <p:sldId id="512" r:id="rId251"/>
    <p:sldId id="513" r:id="rId252"/>
    <p:sldId id="514" r:id="rId253"/>
    <p:sldId id="515" r:id="rId254"/>
    <p:sldId id="516" r:id="rId255"/>
    <p:sldId id="517" r:id="rId256"/>
    <p:sldId id="518" r:id="rId257"/>
    <p:sldId id="519" r:id="rId258"/>
    <p:sldId id="520" r:id="rId259"/>
    <p:sldId id="521" r:id="rId260"/>
    <p:sldId id="522" r:id="rId261"/>
    <p:sldId id="523" r:id="rId262"/>
    <p:sldId id="524" r:id="rId263"/>
    <p:sldId id="525" r:id="rId264"/>
    <p:sldId id="526" r:id="rId265"/>
    <p:sldId id="527" r:id="rId266"/>
    <p:sldId id="528" r:id="rId267"/>
    <p:sldId id="529" r:id="rId268"/>
    <p:sldId id="530" r:id="rId269"/>
    <p:sldId id="531" r:id="rId270"/>
    <p:sldId id="532" r:id="rId271"/>
    <p:sldId id="533" r:id="rId272"/>
    <p:sldId id="534" r:id="rId273"/>
    <p:sldId id="535" r:id="rId274"/>
    <p:sldId id="536" r:id="rId275"/>
    <p:sldId id="537" r:id="rId276"/>
    <p:sldId id="538" r:id="rId277"/>
    <p:sldId id="539" r:id="rId278"/>
    <p:sldId id="540" r:id="rId279"/>
    <p:sldId id="541" r:id="rId280"/>
    <p:sldId id="542" r:id="rId281"/>
    <p:sldId id="543" r:id="rId282"/>
    <p:sldId id="544" r:id="rId283"/>
    <p:sldId id="545" r:id="rId284"/>
    <p:sldId id="546" r:id="rId285"/>
    <p:sldId id="547" r:id="rId286"/>
    <p:sldId id="548" r:id="rId287"/>
    <p:sldId id="549" r:id="rId288"/>
    <p:sldId id="550" r:id="rId289"/>
    <p:sldId id="551" r:id="rId290"/>
    <p:sldId id="553" r:id="rId291"/>
    <p:sldId id="554" r:id="rId292"/>
    <p:sldId id="555" r:id="rId293"/>
    <p:sldId id="556" r:id="rId294"/>
    <p:sldId id="557" r:id="rId295"/>
    <p:sldId id="558" r:id="rId296"/>
    <p:sldId id="559" r:id="rId297"/>
    <p:sldId id="560" r:id="rId298"/>
    <p:sldId id="561" r:id="rId299"/>
    <p:sldId id="562" r:id="rId300"/>
    <p:sldId id="311" r:id="rId301"/>
    <p:sldId id="563" r:id="rId302"/>
    <p:sldId id="564" r:id="rId303"/>
    <p:sldId id="328" r:id="rId304"/>
    <p:sldId id="565" r:id="rId305"/>
    <p:sldId id="566" r:id="rId306"/>
    <p:sldId id="567" r:id="rId307"/>
    <p:sldId id="568" r:id="rId308"/>
    <p:sldId id="569" r:id="rId309"/>
    <p:sldId id="570" r:id="rId310"/>
    <p:sldId id="571" r:id="rId311"/>
    <p:sldId id="572" r:id="rId312"/>
    <p:sldId id="573" r:id="rId313"/>
    <p:sldId id="574" r:id="rId314"/>
    <p:sldId id="575" r:id="rId315"/>
    <p:sldId id="576" r:id="rId316"/>
    <p:sldId id="577" r:id="rId317"/>
    <p:sldId id="578" r:id="rId318"/>
    <p:sldId id="579" r:id="rId319"/>
    <p:sldId id="580" r:id="rId320"/>
    <p:sldId id="581" r:id="rId321"/>
    <p:sldId id="582" r:id="rId322"/>
    <p:sldId id="583" r:id="rId323"/>
    <p:sldId id="584" r:id="rId324"/>
    <p:sldId id="585" r:id="rId325"/>
    <p:sldId id="586" r:id="rId326"/>
    <p:sldId id="587" r:id="rId327"/>
    <p:sldId id="274" r:id="rId328"/>
    <p:sldId id="588" r:id="rId329"/>
    <p:sldId id="589" r:id="rId330"/>
    <p:sldId id="590" r:id="rId331"/>
    <p:sldId id="591" r:id="rId332"/>
    <p:sldId id="592" r:id="rId333"/>
    <p:sldId id="281" r:id="rId334"/>
    <p:sldId id="593" r:id="rId335"/>
    <p:sldId id="594" r:id="rId336"/>
    <p:sldId id="595" r:id="rId337"/>
    <p:sldId id="284" r:id="rId338"/>
    <p:sldId id="596" r:id="rId339"/>
    <p:sldId id="597" r:id="rId340"/>
    <p:sldId id="598" r:id="rId341"/>
    <p:sldId id="599" r:id="rId342"/>
    <p:sldId id="600" r:id="rId343"/>
    <p:sldId id="290" r:id="rId3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5E1283D-DCF6-46C8-A72C-EA6146E41AE6}">
          <p14:sldIdLst>
            <p14:sldId id="356"/>
            <p14:sldId id="260"/>
            <p14:sldId id="357"/>
            <p14:sldId id="358"/>
            <p14:sldId id="359"/>
            <p14:sldId id="360"/>
            <p14:sldId id="361"/>
            <p14:sldId id="362"/>
            <p14:sldId id="363"/>
            <p14:sldId id="364"/>
            <p14:sldId id="365"/>
            <p14:sldId id="366"/>
            <p14:sldId id="367"/>
            <p14:sldId id="368"/>
            <p14:sldId id="369"/>
            <p14:sldId id="370"/>
            <p14:sldId id="371"/>
            <p14:sldId id="256"/>
            <p14:sldId id="263"/>
            <p14:sldId id="264"/>
            <p14:sldId id="324"/>
            <p14:sldId id="257"/>
            <p14:sldId id="329"/>
            <p14:sldId id="259"/>
            <p14:sldId id="321"/>
            <p14:sldId id="272"/>
          </p14:sldIdLst>
        </p14:section>
        <p14:section name="Untitled Section" id="{D8805A99-7F71-4B13-B9B2-C87D5334F2A5}">
          <p14:sldIdLst>
            <p14:sldId id="258"/>
            <p14:sldId id="330"/>
            <p14:sldId id="306"/>
            <p14:sldId id="265"/>
            <p14:sldId id="289"/>
            <p14:sldId id="331"/>
            <p14:sldId id="270"/>
            <p14:sldId id="332"/>
            <p14:sldId id="333"/>
            <p14:sldId id="268"/>
            <p14:sldId id="269"/>
            <p14:sldId id="267"/>
            <p14:sldId id="271"/>
            <p14:sldId id="279"/>
            <p14:sldId id="355"/>
            <p14:sldId id="273"/>
            <p14:sldId id="278"/>
            <p14:sldId id="280"/>
            <p14:sldId id="338"/>
            <p14:sldId id="261"/>
            <p14:sldId id="308"/>
            <p14:sldId id="282"/>
            <p14:sldId id="287"/>
            <p14:sldId id="286"/>
            <p14:sldId id="288"/>
            <p14:sldId id="285"/>
            <p14:sldId id="293"/>
            <p14:sldId id="262"/>
            <p14:sldId id="295"/>
            <p14:sldId id="298"/>
            <p14:sldId id="296"/>
            <p14:sldId id="297"/>
            <p14:sldId id="318"/>
            <p14:sldId id="339"/>
            <p14:sldId id="340"/>
            <p14:sldId id="294"/>
            <p14:sldId id="266"/>
            <p14:sldId id="319"/>
            <p14:sldId id="312"/>
            <p14:sldId id="341"/>
            <p14:sldId id="342"/>
            <p14:sldId id="343"/>
            <p14:sldId id="344"/>
            <p14:sldId id="315"/>
            <p14:sldId id="301"/>
            <p14:sldId id="322"/>
            <p14:sldId id="300"/>
            <p14:sldId id="313"/>
            <p14:sldId id="302"/>
            <p14:sldId id="325"/>
            <p14:sldId id="303"/>
            <p14:sldId id="305"/>
            <p14:sldId id="326"/>
            <p14:sldId id="323"/>
            <p14:sldId id="275"/>
            <p14:sldId id="307"/>
            <p14:sldId id="276"/>
            <p14:sldId id="320"/>
            <p14:sldId id="334"/>
            <p14:sldId id="335"/>
            <p14:sldId id="336"/>
            <p14:sldId id="337"/>
            <p14:sldId id="304"/>
            <p14:sldId id="277"/>
            <p14:sldId id="345"/>
            <p14:sldId id="346"/>
            <p14:sldId id="347"/>
            <p14:sldId id="348"/>
            <p14:sldId id="283"/>
            <p14:sldId id="349"/>
            <p14:sldId id="350"/>
            <p14:sldId id="351"/>
            <p14:sldId id="291"/>
            <p14:sldId id="292"/>
            <p14:sldId id="352"/>
            <p14:sldId id="353"/>
            <p14:sldId id="299"/>
            <p14:sldId id="354"/>
          </p14:sldIdLst>
        </p14:section>
        <p14:section name="Untitled Section" id="{4B8D9F58-C435-478F-AA3F-B90FEC86D99A}">
          <p14:sldIdLst>
            <p14:sldId id="372"/>
            <p14:sldId id="373"/>
            <p14:sldId id="374"/>
            <p14:sldId id="375"/>
            <p14:sldId id="376"/>
            <p14:sldId id="377"/>
            <p14:sldId id="378"/>
            <p14:sldId id="379"/>
            <p14:sldId id="380"/>
            <p14:sldId id="381"/>
            <p14:sldId id="317"/>
            <p14:sldId id="382"/>
            <p14:sldId id="314"/>
            <p14:sldId id="383"/>
            <p14:sldId id="384"/>
            <p14:sldId id="385"/>
            <p14:sldId id="386"/>
            <p14:sldId id="387"/>
            <p14:sldId id="388"/>
            <p14:sldId id="389"/>
            <p14:sldId id="327"/>
            <p14:sldId id="390"/>
            <p14:sldId id="391"/>
            <p14:sldId id="392"/>
            <p14:sldId id="393"/>
            <p14:sldId id="394"/>
            <p14:sldId id="395"/>
            <p14:sldId id="396"/>
            <p14:sldId id="397"/>
            <p14:sldId id="398"/>
            <p14:sldId id="399"/>
            <p14:sldId id="310"/>
            <p14:sldId id="400"/>
            <p14:sldId id="401"/>
            <p14:sldId id="402"/>
            <p14:sldId id="403"/>
            <p14:sldId id="309"/>
          </p14:sldIdLst>
        </p14:section>
        <p14:section name="Untitled Section" id="{E82E4EC3-2F02-4FC4-B6A6-AAB0927B9D10}">
          <p14:sldIdLst>
            <p14:sldId id="404"/>
            <p14:sldId id="405"/>
            <p14:sldId id="406"/>
            <p14:sldId id="407"/>
            <p14:sldId id="408"/>
            <p14:sldId id="409"/>
            <p14:sldId id="410"/>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Lst>
        </p14:section>
        <p14:section name="Untitled Section" id="{84913721-68C4-4D4F-AF30-DA31765014EB}">
          <p14:sldIdLst>
            <p14:sldId id="444"/>
            <p14:sldId id="445"/>
            <p14:sldId id="446"/>
            <p14:sldId id="447"/>
            <p14:sldId id="448"/>
            <p14:sldId id="449"/>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496"/>
            <p14:sldId id="497"/>
            <p14:sldId id="498"/>
            <p14:sldId id="499"/>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 id="541"/>
            <p14:sldId id="542"/>
            <p14:sldId id="543"/>
            <p14:sldId id="544"/>
            <p14:sldId id="545"/>
            <p14:sldId id="546"/>
            <p14:sldId id="547"/>
            <p14:sldId id="548"/>
            <p14:sldId id="549"/>
            <p14:sldId id="550"/>
            <p14:sldId id="551"/>
          </p14:sldIdLst>
        </p14:section>
        <p14:section name="Untitled Section" id="{1A964225-6300-4FDC-B0A8-BCD88D8E9BE9}">
          <p14:sldIdLst>
            <p14:sldId id="553"/>
            <p14:sldId id="554"/>
            <p14:sldId id="555"/>
            <p14:sldId id="556"/>
            <p14:sldId id="557"/>
            <p14:sldId id="558"/>
            <p14:sldId id="559"/>
            <p14:sldId id="560"/>
            <p14:sldId id="561"/>
            <p14:sldId id="562"/>
            <p14:sldId id="311"/>
            <p14:sldId id="563"/>
            <p14:sldId id="564"/>
            <p14:sldId id="328"/>
            <p14:sldId id="565"/>
            <p14:sldId id="566"/>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86"/>
            <p14:sldId id="587"/>
            <p14:sldId id="274"/>
            <p14:sldId id="588"/>
            <p14:sldId id="589"/>
            <p14:sldId id="590"/>
            <p14:sldId id="591"/>
            <p14:sldId id="592"/>
            <p14:sldId id="281"/>
            <p14:sldId id="593"/>
            <p14:sldId id="594"/>
            <p14:sldId id="595"/>
            <p14:sldId id="284"/>
            <p14:sldId id="596"/>
            <p14:sldId id="597"/>
            <p14:sldId id="598"/>
            <p14:sldId id="599"/>
            <p14:sldId id="600"/>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C73E5D-4740-4239-AABA-31EAC87D9212}" v="66" dt="2020-10-02T20:11:07.2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71447" autoAdjust="0"/>
  </p:normalViewPr>
  <p:slideViewPr>
    <p:cSldViewPr snapToGrid="0">
      <p:cViewPr varScale="1">
        <p:scale>
          <a:sx n="61" d="100"/>
          <a:sy n="61" d="100"/>
        </p:scale>
        <p:origin x="1171"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presProps" Target="presProps.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theme" Target="theme/theme1.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tableStyles" Target="tableStyle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microsoft.com/office/2016/11/relationships/changesInfo" Target="changesInfos/changesInfo1.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microsoft.com/office/2015/10/relationships/revisionInfo" Target="revisionInfo.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notesMaster" Target="notesMasters/notesMaster1.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viewProps" Target="viewProps.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Sierra" userId="4c4bd6b974aa8bff" providerId="LiveId" clId="{2CC73E5D-4740-4239-AABA-31EAC87D9212}"/>
    <pc:docChg chg="undo custSel mod addSld delSld modSld delSection modSection">
      <pc:chgData name="Ana Sierra" userId="4c4bd6b974aa8bff" providerId="LiveId" clId="{2CC73E5D-4740-4239-AABA-31EAC87D9212}" dt="2020-10-02T20:11:11.361" v="485" actId="1076"/>
      <pc:docMkLst>
        <pc:docMk/>
      </pc:docMkLst>
      <pc:sldChg chg="modSp mod">
        <pc:chgData name="Ana Sierra" userId="4c4bd6b974aa8bff" providerId="LiveId" clId="{2CC73E5D-4740-4239-AABA-31EAC87D9212}" dt="2020-06-11T20:23:04.536" v="98" actId="20577"/>
        <pc:sldMkLst>
          <pc:docMk/>
          <pc:sldMk cId="3059172718" sldId="256"/>
        </pc:sldMkLst>
        <pc:spChg chg="mod">
          <ac:chgData name="Ana Sierra" userId="4c4bd6b974aa8bff" providerId="LiveId" clId="{2CC73E5D-4740-4239-AABA-31EAC87D9212}" dt="2020-06-11T20:23:04.536" v="98" actId="20577"/>
          <ac:spMkLst>
            <pc:docMk/>
            <pc:sldMk cId="3059172718" sldId="256"/>
            <ac:spMk id="4" creationId="{15A0385D-5C01-4B2E-A298-5B6C565D14A2}"/>
          </ac:spMkLst>
        </pc:spChg>
      </pc:sldChg>
      <pc:sldChg chg="modSp">
        <pc:chgData name="Ana Sierra" userId="4c4bd6b974aa8bff" providerId="LiveId" clId="{2CC73E5D-4740-4239-AABA-31EAC87D9212}" dt="2020-07-06T21:17:50.183" v="175" actId="207"/>
        <pc:sldMkLst>
          <pc:docMk/>
          <pc:sldMk cId="4070873136" sldId="265"/>
        </pc:sldMkLst>
        <pc:spChg chg="mod">
          <ac:chgData name="Ana Sierra" userId="4c4bd6b974aa8bff" providerId="LiveId" clId="{2CC73E5D-4740-4239-AABA-31EAC87D9212}" dt="2020-07-06T21:17:50.183" v="175" actId="207"/>
          <ac:spMkLst>
            <pc:docMk/>
            <pc:sldMk cId="4070873136" sldId="265"/>
            <ac:spMk id="2" creationId="{B2AB5350-DF05-44B6-9F1D-F86CB673B611}"/>
          </ac:spMkLst>
        </pc:spChg>
      </pc:sldChg>
      <pc:sldChg chg="add del">
        <pc:chgData name="Ana Sierra" userId="4c4bd6b974aa8bff" providerId="LiveId" clId="{2CC73E5D-4740-4239-AABA-31EAC87D9212}" dt="2020-10-02T19:56:16.401" v="223"/>
        <pc:sldMkLst>
          <pc:docMk/>
          <pc:sldMk cId="202770203" sldId="274"/>
        </pc:sldMkLst>
      </pc:sldChg>
      <pc:sldChg chg="add del">
        <pc:chgData name="Ana Sierra" userId="4c4bd6b974aa8bff" providerId="LiveId" clId="{2CC73E5D-4740-4239-AABA-31EAC87D9212}" dt="2020-10-02T19:56:16.401" v="223"/>
        <pc:sldMkLst>
          <pc:docMk/>
          <pc:sldMk cId="3317136262" sldId="281"/>
        </pc:sldMkLst>
      </pc:sldChg>
      <pc:sldChg chg="add del">
        <pc:chgData name="Ana Sierra" userId="4c4bd6b974aa8bff" providerId="LiveId" clId="{2CC73E5D-4740-4239-AABA-31EAC87D9212}" dt="2020-10-02T19:56:16.401" v="223"/>
        <pc:sldMkLst>
          <pc:docMk/>
          <pc:sldMk cId="664363777" sldId="284"/>
        </pc:sldMkLst>
      </pc:sldChg>
      <pc:sldChg chg="add del">
        <pc:chgData name="Ana Sierra" userId="4c4bd6b974aa8bff" providerId="LiveId" clId="{2CC73E5D-4740-4239-AABA-31EAC87D9212}" dt="2020-10-02T19:56:16.401" v="223"/>
        <pc:sldMkLst>
          <pc:docMk/>
          <pc:sldMk cId="2781903998" sldId="290"/>
        </pc:sldMkLst>
      </pc:sldChg>
      <pc:sldChg chg="modSp add mod">
        <pc:chgData name="Ana Sierra" userId="4c4bd6b974aa8bff" providerId="LiveId" clId="{2CC73E5D-4740-4239-AABA-31EAC87D9212}" dt="2020-10-02T20:09:22.479" v="312" actId="2711"/>
        <pc:sldMkLst>
          <pc:docMk/>
          <pc:sldMk cId="0" sldId="311"/>
        </pc:sldMkLst>
        <pc:spChg chg="mod">
          <ac:chgData name="Ana Sierra" userId="4c4bd6b974aa8bff" providerId="LiveId" clId="{2CC73E5D-4740-4239-AABA-31EAC87D9212}" dt="2020-10-02T20:09:17.845" v="311" actId="2711"/>
          <ac:spMkLst>
            <pc:docMk/>
            <pc:sldMk cId="0" sldId="311"/>
            <ac:spMk id="2" creationId="{33FB79C2-8C44-4050-9830-31410EE66461}"/>
          </ac:spMkLst>
        </pc:spChg>
        <pc:spChg chg="mod">
          <ac:chgData name="Ana Sierra" userId="4c4bd6b974aa8bff" providerId="LiveId" clId="{2CC73E5D-4740-4239-AABA-31EAC87D9212}" dt="2020-10-02T20:09:22.479" v="312" actId="2711"/>
          <ac:spMkLst>
            <pc:docMk/>
            <pc:sldMk cId="0" sldId="311"/>
            <ac:spMk id="37890" creationId="{EF932D4D-14A8-45FB-8A19-4151600DA0C2}"/>
          </ac:spMkLst>
        </pc:spChg>
      </pc:sldChg>
      <pc:sldChg chg="modSp mod delDesignElem">
        <pc:chgData name="Ana Sierra" userId="4c4bd6b974aa8bff" providerId="LiveId" clId="{2CC73E5D-4740-4239-AABA-31EAC87D9212}" dt="2020-06-11T20:22:20.128" v="92" actId="1076"/>
        <pc:sldMkLst>
          <pc:docMk/>
          <pc:sldMk cId="285227998" sldId="317"/>
        </pc:sldMkLst>
        <pc:spChg chg="mod">
          <ac:chgData name="Ana Sierra" userId="4c4bd6b974aa8bff" providerId="LiveId" clId="{2CC73E5D-4740-4239-AABA-31EAC87D9212}" dt="2020-06-11T20:22:20.128" v="92" actId="1076"/>
          <ac:spMkLst>
            <pc:docMk/>
            <pc:sldMk cId="285227998" sldId="317"/>
            <ac:spMk id="2" creationId="{47B5E1D0-F35E-4B95-AF8E-B680559B2F28}"/>
          </ac:spMkLst>
        </pc:spChg>
      </pc:sldChg>
      <pc:sldChg chg="add">
        <pc:chgData name="Ana Sierra" userId="4c4bd6b974aa8bff" providerId="LiveId" clId="{2CC73E5D-4740-4239-AABA-31EAC87D9212}" dt="2020-10-02T19:56:16.401" v="223"/>
        <pc:sldMkLst>
          <pc:docMk/>
          <pc:sldMk cId="1498886336" sldId="328"/>
        </pc:sldMkLst>
      </pc:sldChg>
      <pc:sldChg chg="modSp mod">
        <pc:chgData name="Ana Sierra" userId="4c4bd6b974aa8bff" providerId="LiveId" clId="{2CC73E5D-4740-4239-AABA-31EAC87D9212}" dt="2020-10-02T20:02:23.394" v="289" actId="1076"/>
        <pc:sldMkLst>
          <pc:docMk/>
          <pc:sldMk cId="2021322335" sldId="332"/>
        </pc:sldMkLst>
        <pc:picChg chg="mod">
          <ac:chgData name="Ana Sierra" userId="4c4bd6b974aa8bff" providerId="LiveId" clId="{2CC73E5D-4740-4239-AABA-31EAC87D9212}" dt="2020-10-02T20:02:23.394" v="289" actId="1076"/>
          <ac:picMkLst>
            <pc:docMk/>
            <pc:sldMk cId="2021322335" sldId="332"/>
            <ac:picMk id="5" creationId="{664E0C36-2430-40D8-AD88-4159401414B1}"/>
          </ac:picMkLst>
        </pc:picChg>
      </pc:sldChg>
      <pc:sldChg chg="modSp mod">
        <pc:chgData name="Ana Sierra" userId="4c4bd6b974aa8bff" providerId="LiveId" clId="{2CC73E5D-4740-4239-AABA-31EAC87D9212}" dt="2020-07-07T18:54:31.114" v="176" actId="1076"/>
        <pc:sldMkLst>
          <pc:docMk/>
          <pc:sldMk cId="707382882" sldId="351"/>
        </pc:sldMkLst>
        <pc:spChg chg="mod">
          <ac:chgData name="Ana Sierra" userId="4c4bd6b974aa8bff" providerId="LiveId" clId="{2CC73E5D-4740-4239-AABA-31EAC87D9212}" dt="2020-07-07T18:54:31.114" v="176" actId="1076"/>
          <ac:spMkLst>
            <pc:docMk/>
            <pc:sldMk cId="707382882" sldId="351"/>
            <ac:spMk id="5" creationId="{C7D152B5-D6E2-482A-BD59-87D2A1E811BB}"/>
          </ac:spMkLst>
        </pc:spChg>
      </pc:sldChg>
      <pc:sldChg chg="modSp mod">
        <pc:chgData name="Ana Sierra" userId="4c4bd6b974aa8bff" providerId="LiveId" clId="{2CC73E5D-4740-4239-AABA-31EAC87D9212}" dt="2020-10-02T20:03:40.477" v="297" actId="1076"/>
        <pc:sldMkLst>
          <pc:docMk/>
          <pc:sldMk cId="1682845630" sldId="354"/>
        </pc:sldMkLst>
        <pc:spChg chg="mod">
          <ac:chgData name="Ana Sierra" userId="4c4bd6b974aa8bff" providerId="LiveId" clId="{2CC73E5D-4740-4239-AABA-31EAC87D9212}" dt="2020-10-02T20:03:32.213" v="290" actId="403"/>
          <ac:spMkLst>
            <pc:docMk/>
            <pc:sldMk cId="1682845630" sldId="354"/>
            <ac:spMk id="2" creationId="{A534B1B4-4197-43D4-9275-1EAE0CFC28E6}"/>
          </ac:spMkLst>
        </pc:spChg>
        <pc:spChg chg="mod">
          <ac:chgData name="Ana Sierra" userId="4c4bd6b974aa8bff" providerId="LiveId" clId="{2CC73E5D-4740-4239-AABA-31EAC87D9212}" dt="2020-10-02T20:03:40.477" v="297" actId="1076"/>
          <ac:spMkLst>
            <pc:docMk/>
            <pc:sldMk cId="1682845630" sldId="354"/>
            <ac:spMk id="3" creationId="{49BB50E5-B3F6-4B30-BC30-A92554D324B5}"/>
          </ac:spMkLst>
        </pc:spChg>
      </pc:sldChg>
      <pc:sldChg chg="modSp mod">
        <pc:chgData name="Ana Sierra" userId="4c4bd6b974aa8bff" providerId="LiveId" clId="{2CC73E5D-4740-4239-AABA-31EAC87D9212}" dt="2020-10-02T19:58:59.409" v="262" actId="13926"/>
        <pc:sldMkLst>
          <pc:docMk/>
          <pc:sldMk cId="518851488" sldId="363"/>
        </pc:sldMkLst>
        <pc:spChg chg="mod">
          <ac:chgData name="Ana Sierra" userId="4c4bd6b974aa8bff" providerId="LiveId" clId="{2CC73E5D-4740-4239-AABA-31EAC87D9212}" dt="2020-10-02T19:58:59.409" v="262" actId="13926"/>
          <ac:spMkLst>
            <pc:docMk/>
            <pc:sldMk cId="518851488" sldId="363"/>
            <ac:spMk id="3" creationId="{6AB7A131-D27C-4400-9927-E485DBA64602}"/>
          </ac:spMkLst>
        </pc:spChg>
      </pc:sldChg>
      <pc:sldChg chg="modSp mod delDesignElem">
        <pc:chgData name="Ana Sierra" userId="4c4bd6b974aa8bff" providerId="LiveId" clId="{2CC73E5D-4740-4239-AABA-31EAC87D9212}" dt="2020-10-02T19:59:36.023" v="267" actId="14100"/>
        <pc:sldMkLst>
          <pc:docMk/>
          <pc:sldMk cId="2366594363" sldId="365"/>
        </pc:sldMkLst>
        <pc:spChg chg="mod">
          <ac:chgData name="Ana Sierra" userId="4c4bd6b974aa8bff" providerId="LiveId" clId="{2CC73E5D-4740-4239-AABA-31EAC87D9212}" dt="2020-10-02T19:59:21.824" v="264" actId="207"/>
          <ac:spMkLst>
            <pc:docMk/>
            <pc:sldMk cId="2366594363" sldId="365"/>
            <ac:spMk id="2" creationId="{409B9B42-36F9-4B63-94A9-43895BD4D471}"/>
          </ac:spMkLst>
        </pc:spChg>
        <pc:spChg chg="mod">
          <ac:chgData name="Ana Sierra" userId="4c4bd6b974aa8bff" providerId="LiveId" clId="{2CC73E5D-4740-4239-AABA-31EAC87D9212}" dt="2020-10-02T19:59:36.023" v="267" actId="14100"/>
          <ac:spMkLst>
            <pc:docMk/>
            <pc:sldMk cId="2366594363" sldId="365"/>
            <ac:spMk id="3" creationId="{AC2F23E4-F196-452C-A5E8-D534E613BAE0}"/>
          </ac:spMkLst>
        </pc:spChg>
      </pc:sldChg>
      <pc:sldChg chg="modSp mod delDesignElem">
        <pc:chgData name="Ana Sierra" userId="4c4bd6b974aa8bff" providerId="LiveId" clId="{2CC73E5D-4740-4239-AABA-31EAC87D9212}" dt="2020-10-02T19:59:42.594" v="270" actId="27636"/>
        <pc:sldMkLst>
          <pc:docMk/>
          <pc:sldMk cId="1673476153" sldId="366"/>
        </pc:sldMkLst>
        <pc:spChg chg="mod">
          <ac:chgData name="Ana Sierra" userId="4c4bd6b974aa8bff" providerId="LiveId" clId="{2CC73E5D-4740-4239-AABA-31EAC87D9212}" dt="2020-10-02T19:59:39.570" v="268" actId="1076"/>
          <ac:spMkLst>
            <pc:docMk/>
            <pc:sldMk cId="1673476153" sldId="366"/>
            <ac:spMk id="2" creationId="{74DFA4F4-2D32-40A0-92E3-8CED81DF3654}"/>
          </ac:spMkLst>
        </pc:spChg>
        <pc:spChg chg="mod">
          <ac:chgData name="Ana Sierra" userId="4c4bd6b974aa8bff" providerId="LiveId" clId="{2CC73E5D-4740-4239-AABA-31EAC87D9212}" dt="2020-10-02T19:59:42.594" v="270" actId="27636"/>
          <ac:spMkLst>
            <pc:docMk/>
            <pc:sldMk cId="1673476153" sldId="366"/>
            <ac:spMk id="3" creationId="{91904B2D-067A-4AA2-858B-4BEA04EA5970}"/>
          </ac:spMkLst>
        </pc:spChg>
      </pc:sldChg>
      <pc:sldChg chg="addSp delSp modSp mod setBg delDesignElem">
        <pc:chgData name="Ana Sierra" userId="4c4bd6b974aa8bff" providerId="LiveId" clId="{2CC73E5D-4740-4239-AABA-31EAC87D9212}" dt="2020-10-02T20:01:01.235" v="286" actId="14100"/>
        <pc:sldMkLst>
          <pc:docMk/>
          <pc:sldMk cId="3899443812" sldId="370"/>
        </pc:sldMkLst>
        <pc:spChg chg="del mod">
          <ac:chgData name="Ana Sierra" userId="4c4bd6b974aa8bff" providerId="LiveId" clId="{2CC73E5D-4740-4239-AABA-31EAC87D9212}" dt="2020-10-02T20:00:28.902" v="276" actId="478"/>
          <ac:spMkLst>
            <pc:docMk/>
            <pc:sldMk cId="3899443812" sldId="370"/>
            <ac:spMk id="2" creationId="{E13F1607-DBE7-4E0B-ADCF-1E3169138C68}"/>
          </ac:spMkLst>
        </pc:spChg>
        <pc:spChg chg="add del mod">
          <ac:chgData name="Ana Sierra" userId="4c4bd6b974aa8bff" providerId="LiveId" clId="{2CC73E5D-4740-4239-AABA-31EAC87D9212}" dt="2020-10-02T20:00:35.435" v="279" actId="478"/>
          <ac:spMkLst>
            <pc:docMk/>
            <pc:sldMk cId="3899443812" sldId="370"/>
            <ac:spMk id="5" creationId="{F2D0B658-1504-4664-88E6-13013DA68322}"/>
          </ac:spMkLst>
        </pc:spChg>
        <pc:spChg chg="add del">
          <ac:chgData name="Ana Sierra" userId="4c4bd6b974aa8bff" providerId="LiveId" clId="{2CC73E5D-4740-4239-AABA-31EAC87D9212}" dt="2020-10-02T20:00:41.479" v="280" actId="26606"/>
          <ac:spMkLst>
            <pc:docMk/>
            <pc:sldMk cId="3899443812" sldId="370"/>
            <ac:spMk id="9" creationId="{A6B16355-27FB-445B-B646-02AB73637459}"/>
          </ac:spMkLst>
        </pc:spChg>
        <pc:spChg chg="add del">
          <ac:chgData name="Ana Sierra" userId="4c4bd6b974aa8bff" providerId="LiveId" clId="{2CC73E5D-4740-4239-AABA-31EAC87D9212}" dt="2020-10-02T20:00:41.479" v="280" actId="26606"/>
          <ac:spMkLst>
            <pc:docMk/>
            <pc:sldMk cId="3899443812" sldId="370"/>
            <ac:spMk id="13" creationId="{6B3BF2E5-C3AB-441F-A430-491119C56D26}"/>
          </ac:spMkLst>
        </pc:spChg>
        <pc:spChg chg="add del">
          <ac:chgData name="Ana Sierra" userId="4c4bd6b974aa8bff" providerId="LiveId" clId="{2CC73E5D-4740-4239-AABA-31EAC87D9212}" dt="2020-10-02T20:00:41.479" v="280" actId="26606"/>
          <ac:spMkLst>
            <pc:docMk/>
            <pc:sldMk cId="3899443812" sldId="370"/>
            <ac:spMk id="15" creationId="{DD07C90B-B81A-473B-8919-CA924E61FFCF}"/>
          </ac:spMkLst>
        </pc:spChg>
        <pc:spChg chg="add">
          <ac:chgData name="Ana Sierra" userId="4c4bd6b974aa8bff" providerId="LiveId" clId="{2CC73E5D-4740-4239-AABA-31EAC87D9212}" dt="2020-10-02T20:00:41.479" v="280" actId="26606"/>
          <ac:spMkLst>
            <pc:docMk/>
            <pc:sldMk cId="3899443812" sldId="370"/>
            <ac:spMk id="20" creationId="{C2579DAE-C141-48DB-810E-C070C300819E}"/>
          </ac:spMkLst>
        </pc:spChg>
        <pc:spChg chg="add">
          <ac:chgData name="Ana Sierra" userId="4c4bd6b974aa8bff" providerId="LiveId" clId="{2CC73E5D-4740-4239-AABA-31EAC87D9212}" dt="2020-10-02T20:00:41.479" v="280" actId="26606"/>
          <ac:spMkLst>
            <pc:docMk/>
            <pc:sldMk cId="3899443812" sldId="370"/>
            <ac:spMk id="22" creationId="{02FD90C3-6350-4D5B-9738-6E94EDF30F74}"/>
          </ac:spMkLst>
        </pc:spChg>
        <pc:spChg chg="add">
          <ac:chgData name="Ana Sierra" userId="4c4bd6b974aa8bff" providerId="LiveId" clId="{2CC73E5D-4740-4239-AABA-31EAC87D9212}" dt="2020-10-02T20:00:41.479" v="280" actId="26606"/>
          <ac:spMkLst>
            <pc:docMk/>
            <pc:sldMk cId="3899443812" sldId="370"/>
            <ac:spMk id="24" creationId="{41497DE5-0939-4D1D-9350-0C5E1B209C68}"/>
          </ac:spMkLst>
        </pc:spChg>
        <pc:spChg chg="add">
          <ac:chgData name="Ana Sierra" userId="4c4bd6b974aa8bff" providerId="LiveId" clId="{2CC73E5D-4740-4239-AABA-31EAC87D9212}" dt="2020-10-02T20:00:41.479" v="280" actId="26606"/>
          <ac:spMkLst>
            <pc:docMk/>
            <pc:sldMk cId="3899443812" sldId="370"/>
            <ac:spMk id="26" creationId="{5CCC70ED-6C63-4537-B7EB-51990D6C0A6F}"/>
          </ac:spMkLst>
        </pc:spChg>
        <pc:spChg chg="add">
          <ac:chgData name="Ana Sierra" userId="4c4bd6b974aa8bff" providerId="LiveId" clId="{2CC73E5D-4740-4239-AABA-31EAC87D9212}" dt="2020-10-02T20:00:41.479" v="280" actId="26606"/>
          <ac:spMkLst>
            <pc:docMk/>
            <pc:sldMk cId="3899443812" sldId="370"/>
            <ac:spMk id="28" creationId="{B76E24C1-2968-40DC-A36E-F6B85F0F0752}"/>
          </ac:spMkLst>
        </pc:spChg>
        <pc:graphicFrameChg chg="add mod modGraphic">
          <ac:chgData name="Ana Sierra" userId="4c4bd6b974aa8bff" providerId="LiveId" clId="{2CC73E5D-4740-4239-AABA-31EAC87D9212}" dt="2020-10-02T20:01:01.235" v="286" actId="14100"/>
          <ac:graphicFrameMkLst>
            <pc:docMk/>
            <pc:sldMk cId="3899443812" sldId="370"/>
            <ac:graphicFrameMk id="4" creationId="{EBBCC857-4FEB-4879-BC06-5C24391AC78D}"/>
          </ac:graphicFrameMkLst>
        </pc:graphicFrameChg>
        <pc:cxnChg chg="add del">
          <ac:chgData name="Ana Sierra" userId="4c4bd6b974aa8bff" providerId="LiveId" clId="{2CC73E5D-4740-4239-AABA-31EAC87D9212}" dt="2020-10-02T20:00:41.479" v="280" actId="26606"/>
          <ac:cxnSpMkLst>
            <pc:docMk/>
            <pc:sldMk cId="3899443812" sldId="370"/>
            <ac:cxnSpMk id="11" creationId="{06DA680F-F6AC-453E-A8BF-C5BDED2851DE}"/>
          </ac:cxnSpMkLst>
        </pc:cxnChg>
      </pc:sldChg>
      <pc:sldChg chg="modSp mod">
        <pc:chgData name="Ana Sierra" userId="4c4bd6b974aa8bff" providerId="LiveId" clId="{2CC73E5D-4740-4239-AABA-31EAC87D9212}" dt="2020-10-02T20:02:00.521" v="288" actId="14100"/>
        <pc:sldMkLst>
          <pc:docMk/>
          <pc:sldMk cId="1289806509" sldId="371"/>
        </pc:sldMkLst>
        <pc:spChg chg="mod">
          <ac:chgData name="Ana Sierra" userId="4c4bd6b974aa8bff" providerId="LiveId" clId="{2CC73E5D-4740-4239-AABA-31EAC87D9212}" dt="2020-10-02T20:02:00.521" v="288" actId="14100"/>
          <ac:spMkLst>
            <pc:docMk/>
            <pc:sldMk cId="1289806509" sldId="371"/>
            <ac:spMk id="3" creationId="{F005950E-3D8F-4195-85F8-58F7A6582B8F}"/>
          </ac:spMkLst>
        </pc:spChg>
      </pc:sldChg>
      <pc:sldChg chg="new del">
        <pc:chgData name="Ana Sierra" userId="4c4bd6b974aa8bff" providerId="LiveId" clId="{2CC73E5D-4740-4239-AABA-31EAC87D9212}" dt="2020-06-11T20:16:26.693" v="20" actId="680"/>
        <pc:sldMkLst>
          <pc:docMk/>
          <pc:sldMk cId="1677487245" sldId="372"/>
        </pc:sldMkLst>
      </pc:sldChg>
      <pc:sldChg chg="modSp mod">
        <pc:chgData name="Ana Sierra" userId="4c4bd6b974aa8bff" providerId="LiveId" clId="{2CC73E5D-4740-4239-AABA-31EAC87D9212}" dt="2020-06-11T20:23:21.004" v="100" actId="20577"/>
        <pc:sldMkLst>
          <pc:docMk/>
          <pc:sldMk cId="3731891030" sldId="372"/>
        </pc:sldMkLst>
        <pc:spChg chg="mod">
          <ac:chgData name="Ana Sierra" userId="4c4bd6b974aa8bff" providerId="LiveId" clId="{2CC73E5D-4740-4239-AABA-31EAC87D9212}" dt="2020-06-11T20:23:21.004" v="100" actId="20577"/>
          <ac:spMkLst>
            <pc:docMk/>
            <pc:sldMk cId="3731891030" sldId="372"/>
            <ac:spMk id="2" creationId="{43A4799E-C616-4205-BA7C-87A4D58E15C4}"/>
          </ac:spMkLst>
        </pc:spChg>
      </pc:sldChg>
      <pc:sldChg chg="addSp modSp mod delDesignElem">
        <pc:chgData name="Ana Sierra" userId="4c4bd6b974aa8bff" providerId="LiveId" clId="{2CC73E5D-4740-4239-AABA-31EAC87D9212}" dt="2020-10-02T20:03:54.604" v="298"/>
        <pc:sldMkLst>
          <pc:docMk/>
          <pc:sldMk cId="3562276869" sldId="373"/>
        </pc:sldMkLst>
        <pc:spChg chg="add mod">
          <ac:chgData name="Ana Sierra" userId="4c4bd6b974aa8bff" providerId="LiveId" clId="{2CC73E5D-4740-4239-AABA-31EAC87D9212}" dt="2020-10-02T20:03:54.604" v="298"/>
          <ac:spMkLst>
            <pc:docMk/>
            <pc:sldMk cId="3562276869" sldId="373"/>
            <ac:spMk id="4" creationId="{DE5E5085-C2AC-4D48-B206-1767CC85D6EB}"/>
          </ac:spMkLst>
        </pc:spChg>
        <pc:graphicFrameChg chg="mod">
          <ac:chgData name="Ana Sierra" userId="4c4bd6b974aa8bff" providerId="LiveId" clId="{2CC73E5D-4740-4239-AABA-31EAC87D9212}" dt="2020-06-11T20:22:39.817" v="96" actId="1076"/>
          <ac:graphicFrameMkLst>
            <pc:docMk/>
            <pc:sldMk cId="3562276869" sldId="373"/>
            <ac:graphicFrameMk id="5" creationId="{3D4442AC-FB86-4D90-90CD-9FF789590751}"/>
          </ac:graphicFrameMkLst>
        </pc:graphicFrameChg>
      </pc:sldChg>
      <pc:sldChg chg="modSp mod">
        <pc:chgData name="Ana Sierra" userId="4c4bd6b974aa8bff" providerId="LiveId" clId="{2CC73E5D-4740-4239-AABA-31EAC87D9212}" dt="2020-06-11T20:22:30.995" v="95" actId="403"/>
        <pc:sldMkLst>
          <pc:docMk/>
          <pc:sldMk cId="4152304305" sldId="376"/>
        </pc:sldMkLst>
        <pc:spChg chg="mod">
          <ac:chgData name="Ana Sierra" userId="4c4bd6b974aa8bff" providerId="LiveId" clId="{2CC73E5D-4740-4239-AABA-31EAC87D9212}" dt="2020-06-11T20:22:30.995" v="95" actId="403"/>
          <ac:spMkLst>
            <pc:docMk/>
            <pc:sldMk cId="4152304305" sldId="376"/>
            <ac:spMk id="2" creationId="{A05865D2-33A4-4DBB-B801-0E50B8E9D996}"/>
          </ac:spMkLst>
        </pc:spChg>
      </pc:sldChg>
      <pc:sldChg chg="modSp mod delDesignElem">
        <pc:chgData name="Ana Sierra" userId="4c4bd6b974aa8bff" providerId="LiveId" clId="{2CC73E5D-4740-4239-AABA-31EAC87D9212}" dt="2020-06-11T20:22:24.016" v="93" actId="1076"/>
        <pc:sldMkLst>
          <pc:docMk/>
          <pc:sldMk cId="3328472331" sldId="381"/>
        </pc:sldMkLst>
        <pc:spChg chg="mod">
          <ac:chgData name="Ana Sierra" userId="4c4bd6b974aa8bff" providerId="LiveId" clId="{2CC73E5D-4740-4239-AABA-31EAC87D9212}" dt="2020-06-11T20:22:24.016" v="93" actId="1076"/>
          <ac:spMkLst>
            <pc:docMk/>
            <pc:sldMk cId="3328472331" sldId="381"/>
            <ac:spMk id="2" creationId="{5A309935-1B25-4294-A917-F5926070B0AF}"/>
          </ac:spMkLst>
        </pc:spChg>
      </pc:sldChg>
      <pc:sldChg chg="modSp mod delDesignElem">
        <pc:chgData name="Ana Sierra" userId="4c4bd6b974aa8bff" providerId="LiveId" clId="{2CC73E5D-4740-4239-AABA-31EAC87D9212}" dt="2020-06-11T20:22:15.320" v="91" actId="1076"/>
        <pc:sldMkLst>
          <pc:docMk/>
          <pc:sldMk cId="2078525695" sldId="382"/>
        </pc:sldMkLst>
        <pc:spChg chg="mod">
          <ac:chgData name="Ana Sierra" userId="4c4bd6b974aa8bff" providerId="LiveId" clId="{2CC73E5D-4740-4239-AABA-31EAC87D9212}" dt="2020-06-11T20:22:15.320" v="91" actId="1076"/>
          <ac:spMkLst>
            <pc:docMk/>
            <pc:sldMk cId="2078525695" sldId="382"/>
            <ac:spMk id="2" creationId="{A95119D8-0434-4C9F-961D-27D3AAD7A9AC}"/>
          </ac:spMkLst>
        </pc:spChg>
      </pc:sldChg>
      <pc:sldChg chg="delDesignElem">
        <pc:chgData name="Ana Sierra" userId="4c4bd6b974aa8bff" providerId="LiveId" clId="{2CC73E5D-4740-4239-AABA-31EAC87D9212}" dt="2020-06-11T20:17:35.067" v="25"/>
        <pc:sldMkLst>
          <pc:docMk/>
          <pc:sldMk cId="799869395" sldId="383"/>
        </pc:sldMkLst>
      </pc:sldChg>
      <pc:sldChg chg="modSp mod delDesignElem">
        <pc:chgData name="Ana Sierra" userId="4c4bd6b974aa8bff" providerId="LiveId" clId="{2CC73E5D-4740-4239-AABA-31EAC87D9212}" dt="2020-07-07T18:59:08.079" v="177" actId="1076"/>
        <pc:sldMkLst>
          <pc:docMk/>
          <pc:sldMk cId="210194282" sldId="385"/>
        </pc:sldMkLst>
        <pc:spChg chg="mod">
          <ac:chgData name="Ana Sierra" userId="4c4bd6b974aa8bff" providerId="LiveId" clId="{2CC73E5D-4740-4239-AABA-31EAC87D9212}" dt="2020-07-07T18:59:08.079" v="177" actId="1076"/>
          <ac:spMkLst>
            <pc:docMk/>
            <pc:sldMk cId="210194282" sldId="385"/>
            <ac:spMk id="2" creationId="{E850C815-0F70-4419-92B8-E4B3E0138899}"/>
          </ac:spMkLst>
        </pc:spChg>
      </pc:sldChg>
      <pc:sldChg chg="modSp mod delDesignElem">
        <pc:chgData name="Ana Sierra" userId="4c4bd6b974aa8bff" providerId="LiveId" clId="{2CC73E5D-4740-4239-AABA-31EAC87D9212}" dt="2020-06-11T20:21:59.528" v="90" actId="1076"/>
        <pc:sldMkLst>
          <pc:docMk/>
          <pc:sldMk cId="1629760392" sldId="387"/>
        </pc:sldMkLst>
        <pc:spChg chg="mod">
          <ac:chgData name="Ana Sierra" userId="4c4bd6b974aa8bff" providerId="LiveId" clId="{2CC73E5D-4740-4239-AABA-31EAC87D9212}" dt="2020-06-11T20:21:59.528" v="90" actId="1076"/>
          <ac:spMkLst>
            <pc:docMk/>
            <pc:sldMk cId="1629760392" sldId="387"/>
            <ac:spMk id="2" creationId="{ACECB19B-A390-4324-A5DC-4026BF09CA35}"/>
          </ac:spMkLst>
        </pc:spChg>
      </pc:sldChg>
      <pc:sldChg chg="modSp mod delDesignElem">
        <pc:chgData name="Ana Sierra" userId="4c4bd6b974aa8bff" providerId="LiveId" clId="{2CC73E5D-4740-4239-AABA-31EAC87D9212}" dt="2020-06-11T20:21:28.760" v="84" actId="122"/>
        <pc:sldMkLst>
          <pc:docMk/>
          <pc:sldMk cId="3815705623" sldId="388"/>
        </pc:sldMkLst>
        <pc:spChg chg="mod">
          <ac:chgData name="Ana Sierra" userId="4c4bd6b974aa8bff" providerId="LiveId" clId="{2CC73E5D-4740-4239-AABA-31EAC87D9212}" dt="2020-06-11T20:21:28.760" v="84" actId="122"/>
          <ac:spMkLst>
            <pc:docMk/>
            <pc:sldMk cId="3815705623" sldId="388"/>
            <ac:spMk id="2" creationId="{24EE2E8E-D562-43A2-99F6-60FE7BF8317D}"/>
          </ac:spMkLst>
        </pc:spChg>
        <pc:spChg chg="mod">
          <ac:chgData name="Ana Sierra" userId="4c4bd6b974aa8bff" providerId="LiveId" clId="{2CC73E5D-4740-4239-AABA-31EAC87D9212}" dt="2020-06-11T20:21:24.096" v="81" actId="1076"/>
          <ac:spMkLst>
            <pc:docMk/>
            <pc:sldMk cId="3815705623" sldId="388"/>
            <ac:spMk id="3" creationId="{A018C013-4C5A-4F28-B8A3-C9850D505FD0}"/>
          </ac:spMkLst>
        </pc:spChg>
      </pc:sldChg>
      <pc:sldChg chg="delSp modSp mod delDesignElem">
        <pc:chgData name="Ana Sierra" userId="4c4bd6b974aa8bff" providerId="LiveId" clId="{2CC73E5D-4740-4239-AABA-31EAC87D9212}" dt="2020-06-11T20:21:15.400" v="80" actId="14100"/>
        <pc:sldMkLst>
          <pc:docMk/>
          <pc:sldMk cId="3086920751" sldId="392"/>
        </pc:sldMkLst>
        <pc:spChg chg="mod">
          <ac:chgData name="Ana Sierra" userId="4c4bd6b974aa8bff" providerId="LiveId" clId="{2CC73E5D-4740-4239-AABA-31EAC87D9212}" dt="2020-06-11T20:21:15.400" v="80" actId="14100"/>
          <ac:spMkLst>
            <pc:docMk/>
            <pc:sldMk cId="3086920751" sldId="392"/>
            <ac:spMk id="2" creationId="{48A0053B-80F0-42CE-8CF0-DEFBAAC0BC08}"/>
          </ac:spMkLst>
        </pc:spChg>
        <pc:spChg chg="del">
          <ac:chgData name="Ana Sierra" userId="4c4bd6b974aa8bff" providerId="LiveId" clId="{2CC73E5D-4740-4239-AABA-31EAC87D9212}" dt="2020-06-11T20:21:02.168" v="73" actId="478"/>
          <ac:spMkLst>
            <pc:docMk/>
            <pc:sldMk cId="3086920751" sldId="392"/>
            <ac:spMk id="5" creationId="{3424F2D6-E974-42E9-9691-B08B530C47DA}"/>
          </ac:spMkLst>
        </pc:spChg>
      </pc:sldChg>
      <pc:sldChg chg="modSp mod delDesignElem">
        <pc:chgData name="Ana Sierra" userId="4c4bd6b974aa8bff" providerId="LiveId" clId="{2CC73E5D-4740-4239-AABA-31EAC87D9212}" dt="2020-06-11T20:20:44.680" v="72" actId="1076"/>
        <pc:sldMkLst>
          <pc:docMk/>
          <pc:sldMk cId="1044326415" sldId="393"/>
        </pc:sldMkLst>
        <pc:spChg chg="mod">
          <ac:chgData name="Ana Sierra" userId="4c4bd6b974aa8bff" providerId="LiveId" clId="{2CC73E5D-4740-4239-AABA-31EAC87D9212}" dt="2020-06-11T20:20:44.680" v="72" actId="1076"/>
          <ac:spMkLst>
            <pc:docMk/>
            <pc:sldMk cId="1044326415" sldId="393"/>
            <ac:spMk id="2" creationId="{664B99EB-BA1E-4D95-8298-E3A3BC8548C7}"/>
          </ac:spMkLst>
        </pc:spChg>
      </pc:sldChg>
      <pc:sldChg chg="delDesignElem">
        <pc:chgData name="Ana Sierra" userId="4c4bd6b974aa8bff" providerId="LiveId" clId="{2CC73E5D-4740-4239-AABA-31EAC87D9212}" dt="2020-06-11T20:17:35.123" v="31"/>
        <pc:sldMkLst>
          <pc:docMk/>
          <pc:sldMk cId="3887650682" sldId="394"/>
        </pc:sldMkLst>
      </pc:sldChg>
      <pc:sldChg chg="modSp delDesignElem">
        <pc:chgData name="Ana Sierra" userId="4c4bd6b974aa8bff" providerId="LiveId" clId="{2CC73E5D-4740-4239-AABA-31EAC87D9212}" dt="2020-06-11T20:20:35.872" v="71" actId="207"/>
        <pc:sldMkLst>
          <pc:docMk/>
          <pc:sldMk cId="485554023" sldId="400"/>
        </pc:sldMkLst>
        <pc:spChg chg="mod">
          <ac:chgData name="Ana Sierra" userId="4c4bd6b974aa8bff" providerId="LiveId" clId="{2CC73E5D-4740-4239-AABA-31EAC87D9212}" dt="2020-06-11T20:20:35.872" v="71" actId="207"/>
          <ac:spMkLst>
            <pc:docMk/>
            <pc:sldMk cId="485554023" sldId="400"/>
            <ac:spMk id="2056" creationId="{6C2BD4C8-0F2E-4D13-BE7A-7A6DB432C4C9}"/>
          </ac:spMkLst>
        </pc:spChg>
      </pc:sldChg>
      <pc:sldChg chg="modSp mod">
        <pc:chgData name="Ana Sierra" userId="4c4bd6b974aa8bff" providerId="LiveId" clId="{2CC73E5D-4740-4239-AABA-31EAC87D9212}" dt="2020-06-11T20:23:32" v="101" actId="403"/>
        <pc:sldMkLst>
          <pc:docMk/>
          <pc:sldMk cId="462523836" sldId="404"/>
        </pc:sldMkLst>
        <pc:spChg chg="mod">
          <ac:chgData name="Ana Sierra" userId="4c4bd6b974aa8bff" providerId="LiveId" clId="{2CC73E5D-4740-4239-AABA-31EAC87D9212}" dt="2020-06-11T20:23:32" v="101" actId="403"/>
          <ac:spMkLst>
            <pc:docMk/>
            <pc:sldMk cId="462523836" sldId="404"/>
            <ac:spMk id="2" creationId="{43A4799E-C616-4205-BA7C-87A4D58E15C4}"/>
          </ac:spMkLst>
        </pc:spChg>
      </pc:sldChg>
      <pc:sldChg chg="addSp modSp mod delDesignElem">
        <pc:chgData name="Ana Sierra" userId="4c4bd6b974aa8bff" providerId="LiveId" clId="{2CC73E5D-4740-4239-AABA-31EAC87D9212}" dt="2020-10-02T20:04:43.405" v="299"/>
        <pc:sldMkLst>
          <pc:docMk/>
          <pc:sldMk cId="293172107" sldId="405"/>
        </pc:sldMkLst>
        <pc:spChg chg="add mod">
          <ac:chgData name="Ana Sierra" userId="4c4bd6b974aa8bff" providerId="LiveId" clId="{2CC73E5D-4740-4239-AABA-31EAC87D9212}" dt="2020-10-02T20:04:43.405" v="299"/>
          <ac:spMkLst>
            <pc:docMk/>
            <pc:sldMk cId="293172107" sldId="405"/>
            <ac:spMk id="4" creationId="{9D8D3EDF-620D-41E8-9245-507B4A5748A3}"/>
          </ac:spMkLst>
        </pc:spChg>
        <pc:graphicFrameChg chg="mod">
          <ac:chgData name="Ana Sierra" userId="4c4bd6b974aa8bff" providerId="LiveId" clId="{2CC73E5D-4740-4239-AABA-31EAC87D9212}" dt="2020-06-11T20:20:10.696" v="55" actId="1076"/>
          <ac:graphicFrameMkLst>
            <pc:docMk/>
            <pc:sldMk cId="293172107" sldId="405"/>
            <ac:graphicFrameMk id="5" creationId="{3D4442AC-FB86-4D90-90CD-9FF789590751}"/>
          </ac:graphicFrameMkLst>
        </pc:graphicFrameChg>
      </pc:sldChg>
      <pc:sldChg chg="modSp mod delDesignElem">
        <pc:chgData name="Ana Sierra" userId="4c4bd6b974aa8bff" providerId="LiveId" clId="{2CC73E5D-4740-4239-AABA-31EAC87D9212}" dt="2020-06-11T20:19:36.912" v="51" actId="1076"/>
        <pc:sldMkLst>
          <pc:docMk/>
          <pc:sldMk cId="3738066562" sldId="412"/>
        </pc:sldMkLst>
        <pc:spChg chg="mod">
          <ac:chgData name="Ana Sierra" userId="4c4bd6b974aa8bff" providerId="LiveId" clId="{2CC73E5D-4740-4239-AABA-31EAC87D9212}" dt="2020-06-11T20:19:36.912" v="51" actId="1076"/>
          <ac:spMkLst>
            <pc:docMk/>
            <pc:sldMk cId="3738066562" sldId="412"/>
            <ac:spMk id="2" creationId="{BBB2F2B2-F0BA-4858-9E09-C5E3545A224A}"/>
          </ac:spMkLst>
        </pc:spChg>
      </pc:sldChg>
      <pc:sldChg chg="modSp mod delDesignElem">
        <pc:chgData name="Ana Sierra" userId="4c4bd6b974aa8bff" providerId="LiveId" clId="{2CC73E5D-4740-4239-AABA-31EAC87D9212}" dt="2020-10-02T20:06:32.382" v="302" actId="207"/>
        <pc:sldMkLst>
          <pc:docMk/>
          <pc:sldMk cId="3691272709" sldId="413"/>
        </pc:sldMkLst>
        <pc:spChg chg="mod">
          <ac:chgData name="Ana Sierra" userId="4c4bd6b974aa8bff" providerId="LiveId" clId="{2CC73E5D-4740-4239-AABA-31EAC87D9212}" dt="2020-10-02T20:06:32.382" v="302" actId="207"/>
          <ac:spMkLst>
            <pc:docMk/>
            <pc:sldMk cId="3691272709" sldId="413"/>
            <ac:spMk id="7" creationId="{91E55FE0-1920-42B0-85AD-3F1C59175D65}"/>
          </ac:spMkLst>
        </pc:spChg>
        <pc:spChg chg="mod">
          <ac:chgData name="Ana Sierra" userId="4c4bd6b974aa8bff" providerId="LiveId" clId="{2CC73E5D-4740-4239-AABA-31EAC87D9212}" dt="2020-10-02T20:06:23.412" v="300" actId="1076"/>
          <ac:spMkLst>
            <pc:docMk/>
            <pc:sldMk cId="3691272709" sldId="413"/>
            <ac:spMk id="11" creationId="{0AE96F7D-C410-471A-86E2-8D48A2D14C65}"/>
          </ac:spMkLst>
        </pc:spChg>
        <pc:picChg chg="mod">
          <ac:chgData name="Ana Sierra" userId="4c4bd6b974aa8bff" providerId="LiveId" clId="{2CC73E5D-4740-4239-AABA-31EAC87D9212}" dt="2020-10-02T20:06:30.445" v="301" actId="1076"/>
          <ac:picMkLst>
            <pc:docMk/>
            <pc:sldMk cId="3691272709" sldId="413"/>
            <ac:picMk id="8" creationId="{D0E663E0-A1B3-44C8-BF0A-F9C33D752B24}"/>
          </ac:picMkLst>
        </pc:picChg>
      </pc:sldChg>
      <pc:sldChg chg="delDesignElem">
        <pc:chgData name="Ana Sierra" userId="4c4bd6b974aa8bff" providerId="LiveId" clId="{2CC73E5D-4740-4239-AABA-31EAC87D9212}" dt="2020-06-11T20:18:25.142" v="36"/>
        <pc:sldMkLst>
          <pc:docMk/>
          <pc:sldMk cId="2479576864" sldId="414"/>
        </pc:sldMkLst>
      </pc:sldChg>
      <pc:sldChg chg="modSp mod delDesignElem">
        <pc:chgData name="Ana Sierra" userId="4c4bd6b974aa8bff" providerId="LiveId" clId="{2CC73E5D-4740-4239-AABA-31EAC87D9212}" dt="2020-06-11T20:19:32.311" v="50" actId="1076"/>
        <pc:sldMkLst>
          <pc:docMk/>
          <pc:sldMk cId="26713492" sldId="416"/>
        </pc:sldMkLst>
        <pc:spChg chg="mod">
          <ac:chgData name="Ana Sierra" userId="4c4bd6b974aa8bff" providerId="LiveId" clId="{2CC73E5D-4740-4239-AABA-31EAC87D9212}" dt="2020-06-11T20:19:32.311" v="50" actId="1076"/>
          <ac:spMkLst>
            <pc:docMk/>
            <pc:sldMk cId="26713492" sldId="416"/>
            <ac:spMk id="4" creationId="{72281862-A805-4177-B023-ED3B63362DBC}"/>
          </ac:spMkLst>
        </pc:spChg>
      </pc:sldChg>
      <pc:sldChg chg="modSp mod delDesignElem">
        <pc:chgData name="Ana Sierra" userId="4c4bd6b974aa8bff" providerId="LiveId" clId="{2CC73E5D-4740-4239-AABA-31EAC87D9212}" dt="2020-06-11T20:19:28.457" v="49" actId="1076"/>
        <pc:sldMkLst>
          <pc:docMk/>
          <pc:sldMk cId="2992283818" sldId="417"/>
        </pc:sldMkLst>
        <pc:spChg chg="mod">
          <ac:chgData name="Ana Sierra" userId="4c4bd6b974aa8bff" providerId="LiveId" clId="{2CC73E5D-4740-4239-AABA-31EAC87D9212}" dt="2020-06-11T20:19:28.457" v="49" actId="1076"/>
          <ac:spMkLst>
            <pc:docMk/>
            <pc:sldMk cId="2992283818" sldId="417"/>
            <ac:spMk id="5" creationId="{31ADDF10-4237-4918-A843-D6B8D955D760}"/>
          </ac:spMkLst>
        </pc:spChg>
      </pc:sldChg>
      <pc:sldChg chg="modSp mod delDesignElem">
        <pc:chgData name="Ana Sierra" userId="4c4bd6b974aa8bff" providerId="LiveId" clId="{2CC73E5D-4740-4239-AABA-31EAC87D9212}" dt="2020-10-02T20:06:46.492" v="304" actId="14100"/>
        <pc:sldMkLst>
          <pc:docMk/>
          <pc:sldMk cId="2856412394" sldId="419"/>
        </pc:sldMkLst>
        <pc:spChg chg="mod">
          <ac:chgData name="Ana Sierra" userId="4c4bd6b974aa8bff" providerId="LiveId" clId="{2CC73E5D-4740-4239-AABA-31EAC87D9212}" dt="2020-10-02T20:06:44.475" v="303" actId="1076"/>
          <ac:spMkLst>
            <pc:docMk/>
            <pc:sldMk cId="2856412394" sldId="419"/>
            <ac:spMk id="2" creationId="{575840B9-05A7-474F-8CFB-351C37C35CC7}"/>
          </ac:spMkLst>
        </pc:spChg>
        <pc:spChg chg="mod">
          <ac:chgData name="Ana Sierra" userId="4c4bd6b974aa8bff" providerId="LiveId" clId="{2CC73E5D-4740-4239-AABA-31EAC87D9212}" dt="2020-10-02T20:06:46.492" v="304" actId="14100"/>
          <ac:spMkLst>
            <pc:docMk/>
            <pc:sldMk cId="2856412394" sldId="419"/>
            <ac:spMk id="3" creationId="{EF34B150-2973-41A4-B6B6-B43786A1A4D2}"/>
          </ac:spMkLst>
        </pc:spChg>
      </pc:sldChg>
      <pc:sldChg chg="modSp mod delDesignElem">
        <pc:chgData name="Ana Sierra" userId="4c4bd6b974aa8bff" providerId="LiveId" clId="{2CC73E5D-4740-4239-AABA-31EAC87D9212}" dt="2020-07-09T13:47:37.633" v="178" actId="1076"/>
        <pc:sldMkLst>
          <pc:docMk/>
          <pc:sldMk cId="3510709900" sldId="421"/>
        </pc:sldMkLst>
        <pc:spChg chg="mod">
          <ac:chgData name="Ana Sierra" userId="4c4bd6b974aa8bff" providerId="LiveId" clId="{2CC73E5D-4740-4239-AABA-31EAC87D9212}" dt="2020-07-09T13:47:37.633" v="178" actId="1076"/>
          <ac:spMkLst>
            <pc:docMk/>
            <pc:sldMk cId="3510709900" sldId="421"/>
            <ac:spMk id="2" creationId="{A6DEDAEC-8919-464A-95C5-DE446855F4F7}"/>
          </ac:spMkLst>
        </pc:spChg>
      </pc:sldChg>
      <pc:sldChg chg="delDesignElem">
        <pc:chgData name="Ana Sierra" userId="4c4bd6b974aa8bff" providerId="LiveId" clId="{2CC73E5D-4740-4239-AABA-31EAC87D9212}" dt="2020-06-11T20:18:25.218" v="41"/>
        <pc:sldMkLst>
          <pc:docMk/>
          <pc:sldMk cId="3113634401" sldId="422"/>
        </pc:sldMkLst>
      </pc:sldChg>
      <pc:sldChg chg="modSp mod delDesignElem">
        <pc:chgData name="Ana Sierra" userId="4c4bd6b974aa8bff" providerId="LiveId" clId="{2CC73E5D-4740-4239-AABA-31EAC87D9212}" dt="2020-07-09T13:48:16.863" v="179" actId="1076"/>
        <pc:sldMkLst>
          <pc:docMk/>
          <pc:sldMk cId="1206785906" sldId="423"/>
        </pc:sldMkLst>
        <pc:spChg chg="mod">
          <ac:chgData name="Ana Sierra" userId="4c4bd6b974aa8bff" providerId="LiveId" clId="{2CC73E5D-4740-4239-AABA-31EAC87D9212}" dt="2020-07-09T13:48:16.863" v="179" actId="1076"/>
          <ac:spMkLst>
            <pc:docMk/>
            <pc:sldMk cId="1206785906" sldId="423"/>
            <ac:spMk id="2" creationId="{A4E48E3C-0847-4F18-ADB1-AF8D2B39037A}"/>
          </ac:spMkLst>
        </pc:spChg>
      </pc:sldChg>
      <pc:sldChg chg="modSp mod">
        <pc:chgData name="Ana Sierra" userId="4c4bd6b974aa8bff" providerId="LiveId" clId="{2CC73E5D-4740-4239-AABA-31EAC87D9212}" dt="2020-10-02T20:06:58.367" v="305" actId="403"/>
        <pc:sldMkLst>
          <pc:docMk/>
          <pc:sldMk cId="4160712237" sldId="428"/>
        </pc:sldMkLst>
        <pc:spChg chg="mod">
          <ac:chgData name="Ana Sierra" userId="4c4bd6b974aa8bff" providerId="LiveId" clId="{2CC73E5D-4740-4239-AABA-31EAC87D9212}" dt="2020-10-02T20:06:58.367" v="305" actId="403"/>
          <ac:spMkLst>
            <pc:docMk/>
            <pc:sldMk cId="4160712237" sldId="428"/>
            <ac:spMk id="3" creationId="{B0C9961D-0BC8-4E9D-8155-14CC2EFC2491}"/>
          </ac:spMkLst>
        </pc:spChg>
      </pc:sldChg>
      <pc:sldChg chg="modSp delDesignElem">
        <pc:chgData name="Ana Sierra" userId="4c4bd6b974aa8bff" providerId="LiveId" clId="{2CC73E5D-4740-4239-AABA-31EAC87D9212}" dt="2020-06-11T20:19:06.293" v="48" actId="207"/>
        <pc:sldMkLst>
          <pc:docMk/>
          <pc:sldMk cId="3878911350" sldId="437"/>
        </pc:sldMkLst>
        <pc:spChg chg="mod">
          <ac:chgData name="Ana Sierra" userId="4c4bd6b974aa8bff" providerId="LiveId" clId="{2CC73E5D-4740-4239-AABA-31EAC87D9212}" dt="2020-06-11T20:19:06.293" v="48" actId="207"/>
          <ac:spMkLst>
            <pc:docMk/>
            <pc:sldMk cId="3878911350" sldId="437"/>
            <ac:spMk id="2" creationId="{2556DCD6-B137-46F6-AA52-5DFB999A9A7C}"/>
          </ac:spMkLst>
        </pc:spChg>
      </pc:sldChg>
      <pc:sldChg chg="modSp mod delDesignElem">
        <pc:chgData name="Ana Sierra" userId="4c4bd6b974aa8bff" providerId="LiveId" clId="{2CC73E5D-4740-4239-AABA-31EAC87D9212}" dt="2020-07-09T14:40:37.221" v="180" actId="1076"/>
        <pc:sldMkLst>
          <pc:docMk/>
          <pc:sldMk cId="3279259435" sldId="438"/>
        </pc:sldMkLst>
        <pc:spChg chg="mod">
          <ac:chgData name="Ana Sierra" userId="4c4bd6b974aa8bff" providerId="LiveId" clId="{2CC73E5D-4740-4239-AABA-31EAC87D9212}" dt="2020-07-09T14:40:37.221" v="180" actId="1076"/>
          <ac:spMkLst>
            <pc:docMk/>
            <pc:sldMk cId="3279259435" sldId="438"/>
            <ac:spMk id="2" creationId="{991EF615-B9DC-4488-B1BA-17E79308AE35}"/>
          </ac:spMkLst>
        </pc:spChg>
      </pc:sldChg>
      <pc:sldChg chg="delDesignElem">
        <pc:chgData name="Ana Sierra" userId="4c4bd6b974aa8bff" providerId="LiveId" clId="{2CC73E5D-4740-4239-AABA-31EAC87D9212}" dt="2020-06-11T20:18:25.302" v="45"/>
        <pc:sldMkLst>
          <pc:docMk/>
          <pc:sldMk cId="2518299671" sldId="440"/>
        </pc:sldMkLst>
      </pc:sldChg>
      <pc:sldChg chg="delDesignElem">
        <pc:chgData name="Ana Sierra" userId="4c4bd6b974aa8bff" providerId="LiveId" clId="{2CC73E5D-4740-4239-AABA-31EAC87D9212}" dt="2020-06-11T20:18:25.315" v="46"/>
        <pc:sldMkLst>
          <pc:docMk/>
          <pc:sldMk cId="906351054" sldId="441"/>
        </pc:sldMkLst>
      </pc:sldChg>
      <pc:sldChg chg="modSp mod">
        <pc:chgData name="Ana Sierra" userId="4c4bd6b974aa8bff" providerId="LiveId" clId="{2CC73E5D-4740-4239-AABA-31EAC87D9212}" dt="2020-06-11T20:24:20.778" v="120" actId="20577"/>
        <pc:sldMkLst>
          <pc:docMk/>
          <pc:sldMk cId="2680395694" sldId="444"/>
        </pc:sldMkLst>
        <pc:spChg chg="mod">
          <ac:chgData name="Ana Sierra" userId="4c4bd6b974aa8bff" providerId="LiveId" clId="{2CC73E5D-4740-4239-AABA-31EAC87D9212}" dt="2020-06-11T20:24:20.778" v="120" actId="20577"/>
          <ac:spMkLst>
            <pc:docMk/>
            <pc:sldMk cId="2680395694" sldId="444"/>
            <ac:spMk id="2" creationId="{43A4799E-C616-4205-BA7C-87A4D58E15C4}"/>
          </ac:spMkLst>
        </pc:spChg>
      </pc:sldChg>
      <pc:sldChg chg="addSp delSp add del setBg delDesignElem">
        <pc:chgData name="Ana Sierra" userId="4c4bd6b974aa8bff" providerId="LiveId" clId="{2CC73E5D-4740-4239-AABA-31EAC87D9212}" dt="2020-06-11T20:20:05.245" v="54"/>
        <pc:sldMkLst>
          <pc:docMk/>
          <pc:sldMk cId="3994592829" sldId="444"/>
        </pc:sldMkLst>
        <pc:spChg chg="add del">
          <ac:chgData name="Ana Sierra" userId="4c4bd6b974aa8bff" providerId="LiveId" clId="{2CC73E5D-4740-4239-AABA-31EAC87D9212}" dt="2020-06-11T20:20:05.245" v="54"/>
          <ac:spMkLst>
            <pc:docMk/>
            <pc:sldMk cId="3994592829" sldId="444"/>
            <ac:spMk id="10" creationId="{F9E80720-23E6-4B89-B77E-04A7689F1BA8}"/>
          </ac:spMkLst>
        </pc:spChg>
        <pc:spChg chg="add del">
          <ac:chgData name="Ana Sierra" userId="4c4bd6b974aa8bff" providerId="LiveId" clId="{2CC73E5D-4740-4239-AABA-31EAC87D9212}" dt="2020-06-11T20:20:05.245" v="54"/>
          <ac:spMkLst>
            <pc:docMk/>
            <pc:sldMk cId="3994592829" sldId="444"/>
            <ac:spMk id="12" creationId="{CD1D3CA1-3EB6-41F3-A419-8424B56BE63A}"/>
          </ac:spMkLst>
        </pc:spChg>
        <pc:spChg chg="add del">
          <ac:chgData name="Ana Sierra" userId="4c4bd6b974aa8bff" providerId="LiveId" clId="{2CC73E5D-4740-4239-AABA-31EAC87D9212}" dt="2020-06-11T20:20:05.245" v="54"/>
          <ac:spMkLst>
            <pc:docMk/>
            <pc:sldMk cId="3994592829" sldId="444"/>
            <ac:spMk id="14" creationId="{4D87F7B2-AA36-4B58-BC2C-1BBA135E8B6B}"/>
          </ac:spMkLst>
        </pc:spChg>
      </pc:sldChg>
      <pc:sldChg chg="addSp modSp mod delDesignElem">
        <pc:chgData name="Ana Sierra" userId="4c4bd6b974aa8bff" providerId="LiveId" clId="{2CC73E5D-4740-4239-AABA-31EAC87D9212}" dt="2020-10-02T20:07:22.309" v="306"/>
        <pc:sldMkLst>
          <pc:docMk/>
          <pc:sldMk cId="2204573522" sldId="445"/>
        </pc:sldMkLst>
        <pc:spChg chg="add mod">
          <ac:chgData name="Ana Sierra" userId="4c4bd6b974aa8bff" providerId="LiveId" clId="{2CC73E5D-4740-4239-AABA-31EAC87D9212}" dt="2020-10-02T20:07:22.309" v="306"/>
          <ac:spMkLst>
            <pc:docMk/>
            <pc:sldMk cId="2204573522" sldId="445"/>
            <ac:spMk id="4" creationId="{DD3A9825-4CF9-4D0A-ADE0-92181EE7DF02}"/>
          </ac:spMkLst>
        </pc:spChg>
        <pc:graphicFrameChg chg="mod">
          <ac:chgData name="Ana Sierra" userId="4c4bd6b974aa8bff" providerId="LiveId" clId="{2CC73E5D-4740-4239-AABA-31EAC87D9212}" dt="2020-06-11T20:24:26.832" v="121" actId="1076"/>
          <ac:graphicFrameMkLst>
            <pc:docMk/>
            <pc:sldMk cId="2204573522" sldId="445"/>
            <ac:graphicFrameMk id="5" creationId="{3D4442AC-FB86-4D90-90CD-9FF789590751}"/>
          </ac:graphicFrameMkLst>
        </pc:graphicFrameChg>
      </pc:sldChg>
      <pc:sldChg chg="modSp mod">
        <pc:chgData name="Ana Sierra" userId="4c4bd6b974aa8bff" providerId="LiveId" clId="{2CC73E5D-4740-4239-AABA-31EAC87D9212}" dt="2020-07-09T14:46:26.757" v="181" actId="1076"/>
        <pc:sldMkLst>
          <pc:docMk/>
          <pc:sldMk cId="4131717107" sldId="466"/>
        </pc:sldMkLst>
        <pc:spChg chg="mod">
          <ac:chgData name="Ana Sierra" userId="4c4bd6b974aa8bff" providerId="LiveId" clId="{2CC73E5D-4740-4239-AABA-31EAC87D9212}" dt="2020-07-09T14:46:26.757" v="181" actId="1076"/>
          <ac:spMkLst>
            <pc:docMk/>
            <pc:sldMk cId="4131717107" sldId="466"/>
            <ac:spMk id="7" creationId="{00000000-0000-0000-0000-000000000000}"/>
          </ac:spMkLst>
        </pc:spChg>
      </pc:sldChg>
      <pc:sldChg chg="modSp mod delDesignElem">
        <pc:chgData name="Ana Sierra" userId="4c4bd6b974aa8bff" providerId="LiveId" clId="{2CC73E5D-4740-4239-AABA-31EAC87D9212}" dt="2020-06-11T20:24:49.904" v="122" actId="1076"/>
        <pc:sldMkLst>
          <pc:docMk/>
          <pc:sldMk cId="4076463744" sldId="485"/>
        </pc:sldMkLst>
        <pc:spChg chg="mod">
          <ac:chgData name="Ana Sierra" userId="4c4bd6b974aa8bff" providerId="LiveId" clId="{2CC73E5D-4740-4239-AABA-31EAC87D9212}" dt="2020-06-11T20:24:49.904" v="122" actId="1076"/>
          <ac:spMkLst>
            <pc:docMk/>
            <pc:sldMk cId="4076463744" sldId="485"/>
            <ac:spMk id="2" creationId="{00000000-0000-0000-0000-000000000000}"/>
          </ac:spMkLst>
        </pc:spChg>
      </pc:sldChg>
      <pc:sldChg chg="modSp mod delDesignElem">
        <pc:chgData name="Ana Sierra" userId="4c4bd6b974aa8bff" providerId="LiveId" clId="{2CC73E5D-4740-4239-AABA-31EAC87D9212}" dt="2020-06-11T20:24:52.536" v="123" actId="1076"/>
        <pc:sldMkLst>
          <pc:docMk/>
          <pc:sldMk cId="4165058041" sldId="486"/>
        </pc:sldMkLst>
        <pc:spChg chg="mod">
          <ac:chgData name="Ana Sierra" userId="4c4bd6b974aa8bff" providerId="LiveId" clId="{2CC73E5D-4740-4239-AABA-31EAC87D9212}" dt="2020-06-11T20:24:52.536" v="123" actId="1076"/>
          <ac:spMkLst>
            <pc:docMk/>
            <pc:sldMk cId="4165058041" sldId="486"/>
            <ac:spMk id="2" creationId="{00000000-0000-0000-0000-000000000000}"/>
          </ac:spMkLst>
        </pc:spChg>
      </pc:sldChg>
      <pc:sldChg chg="modSp mod delDesignElem">
        <pc:chgData name="Ana Sierra" userId="4c4bd6b974aa8bff" providerId="LiveId" clId="{2CC73E5D-4740-4239-AABA-31EAC87D9212}" dt="2020-06-11T20:24:55.072" v="124" actId="1076"/>
        <pc:sldMkLst>
          <pc:docMk/>
          <pc:sldMk cId="4184376510" sldId="487"/>
        </pc:sldMkLst>
        <pc:spChg chg="mod">
          <ac:chgData name="Ana Sierra" userId="4c4bd6b974aa8bff" providerId="LiveId" clId="{2CC73E5D-4740-4239-AABA-31EAC87D9212}" dt="2020-06-11T20:24:55.072" v="124" actId="1076"/>
          <ac:spMkLst>
            <pc:docMk/>
            <pc:sldMk cId="4184376510" sldId="487"/>
            <ac:spMk id="2" creationId="{00000000-0000-0000-0000-000000000000}"/>
          </ac:spMkLst>
        </pc:spChg>
      </pc:sldChg>
      <pc:sldChg chg="modSp mod delDesignElem">
        <pc:chgData name="Ana Sierra" userId="4c4bd6b974aa8bff" providerId="LiveId" clId="{2CC73E5D-4740-4239-AABA-31EAC87D9212}" dt="2020-06-11T20:24:59.120" v="125" actId="1076"/>
        <pc:sldMkLst>
          <pc:docMk/>
          <pc:sldMk cId="3589961321" sldId="488"/>
        </pc:sldMkLst>
        <pc:spChg chg="mod">
          <ac:chgData name="Ana Sierra" userId="4c4bd6b974aa8bff" providerId="LiveId" clId="{2CC73E5D-4740-4239-AABA-31EAC87D9212}" dt="2020-06-11T20:24:59.120" v="125" actId="1076"/>
          <ac:spMkLst>
            <pc:docMk/>
            <pc:sldMk cId="3589961321" sldId="488"/>
            <ac:spMk id="2" creationId="{00000000-0000-0000-0000-000000000000}"/>
          </ac:spMkLst>
        </pc:spChg>
      </pc:sldChg>
      <pc:sldChg chg="delDesignElem">
        <pc:chgData name="Ana Sierra" userId="4c4bd6b974aa8bff" providerId="LiveId" clId="{2CC73E5D-4740-4239-AABA-31EAC87D9212}" dt="2020-06-11T20:24:11.477" v="107"/>
        <pc:sldMkLst>
          <pc:docMk/>
          <pc:sldMk cId="3563979622" sldId="498"/>
        </pc:sldMkLst>
      </pc:sldChg>
      <pc:sldChg chg="delDesignElem">
        <pc:chgData name="Ana Sierra" userId="4c4bd6b974aa8bff" providerId="LiveId" clId="{2CC73E5D-4740-4239-AABA-31EAC87D9212}" dt="2020-06-11T20:24:11.501" v="108"/>
        <pc:sldMkLst>
          <pc:docMk/>
          <pc:sldMk cId="2733795037" sldId="507"/>
        </pc:sldMkLst>
      </pc:sldChg>
      <pc:sldChg chg="modSp mod">
        <pc:chgData name="Ana Sierra" userId="4c4bd6b974aa8bff" providerId="LiveId" clId="{2CC73E5D-4740-4239-AABA-31EAC87D9212}" dt="2020-10-02T20:08:23.602" v="307" actId="2711"/>
        <pc:sldMkLst>
          <pc:docMk/>
          <pc:sldMk cId="1044660762" sldId="529"/>
        </pc:sldMkLst>
        <pc:spChg chg="mod">
          <ac:chgData name="Ana Sierra" userId="4c4bd6b974aa8bff" providerId="LiveId" clId="{2CC73E5D-4740-4239-AABA-31EAC87D9212}" dt="2020-10-02T20:08:23.602" v="307" actId="2711"/>
          <ac:spMkLst>
            <pc:docMk/>
            <pc:sldMk cId="1044660762" sldId="529"/>
            <ac:spMk id="2" creationId="{00000000-0000-0000-0000-000000000000}"/>
          </ac:spMkLst>
        </pc:spChg>
      </pc:sldChg>
      <pc:sldChg chg="modSp mod">
        <pc:chgData name="Ana Sierra" userId="4c4bd6b974aa8bff" providerId="LiveId" clId="{2CC73E5D-4740-4239-AABA-31EAC87D9212}" dt="2020-10-02T20:08:27.660" v="308" actId="2711"/>
        <pc:sldMkLst>
          <pc:docMk/>
          <pc:sldMk cId="3954418749" sldId="530"/>
        </pc:sldMkLst>
        <pc:spChg chg="mod">
          <ac:chgData name="Ana Sierra" userId="4c4bd6b974aa8bff" providerId="LiveId" clId="{2CC73E5D-4740-4239-AABA-31EAC87D9212}" dt="2020-10-02T20:08:27.660" v="308" actId="2711"/>
          <ac:spMkLst>
            <pc:docMk/>
            <pc:sldMk cId="3954418749" sldId="530"/>
            <ac:spMk id="2" creationId="{00000000-0000-0000-0000-000000000000}"/>
          </ac:spMkLst>
        </pc:spChg>
      </pc:sldChg>
      <pc:sldChg chg="addSp delSp modSp add del mod">
        <pc:chgData name="Ana Sierra" userId="4c4bd6b974aa8bff" providerId="LiveId" clId="{2CC73E5D-4740-4239-AABA-31EAC87D9212}" dt="2020-10-02T19:56:21.271" v="224" actId="47"/>
        <pc:sldMkLst>
          <pc:docMk/>
          <pc:sldMk cId="1525760879" sldId="552"/>
        </pc:sldMkLst>
        <pc:spChg chg="add del mod">
          <ac:chgData name="Ana Sierra" userId="4c4bd6b974aa8bff" providerId="LiveId" clId="{2CC73E5D-4740-4239-AABA-31EAC87D9212}" dt="2020-06-11T20:25:49.122" v="144" actId="20577"/>
          <ac:spMkLst>
            <pc:docMk/>
            <pc:sldMk cId="1525760879" sldId="552"/>
            <ac:spMk id="2" creationId="{8C2D1F63-6D42-43CB-B0C7-836C239F46DC}"/>
          </ac:spMkLst>
        </pc:spChg>
      </pc:sldChg>
      <pc:sldChg chg="add">
        <pc:chgData name="Ana Sierra" userId="4c4bd6b974aa8bff" providerId="LiveId" clId="{2CC73E5D-4740-4239-AABA-31EAC87D9212}" dt="2020-10-02T19:56:16.401" v="223"/>
        <pc:sldMkLst>
          <pc:docMk/>
          <pc:sldMk cId="470813324" sldId="553"/>
        </pc:sldMkLst>
      </pc:sldChg>
      <pc:sldChg chg="modSp del mod">
        <pc:chgData name="Ana Sierra" userId="4c4bd6b974aa8bff" providerId="LiveId" clId="{2CC73E5D-4740-4239-AABA-31EAC87D9212}" dt="2020-10-02T19:55:32.319" v="184" actId="47"/>
        <pc:sldMkLst>
          <pc:docMk/>
          <pc:sldMk cId="1546744443" sldId="553"/>
        </pc:sldMkLst>
        <pc:spChg chg="mod">
          <ac:chgData name="Ana Sierra" userId="4c4bd6b974aa8bff" providerId="LiveId" clId="{2CC73E5D-4740-4239-AABA-31EAC87D9212}" dt="2020-07-22T14:14:30.097" v="183" actId="20577"/>
          <ac:spMkLst>
            <pc:docMk/>
            <pc:sldMk cId="1546744443" sldId="553"/>
            <ac:spMk id="2" creationId="{43A4799E-C616-4205-BA7C-87A4D58E15C4}"/>
          </ac:spMkLst>
        </pc:spChg>
      </pc:sldChg>
      <pc:sldChg chg="addSp delSp modSp add mod setBg delDesignElem">
        <pc:chgData name="Ana Sierra" userId="4c4bd6b974aa8bff" providerId="LiveId" clId="{2CC73E5D-4740-4239-AABA-31EAC87D9212}" dt="2020-10-02T20:08:58.415" v="310" actId="22"/>
        <pc:sldMkLst>
          <pc:docMk/>
          <pc:sldMk cId="2261562722" sldId="554"/>
        </pc:sldMkLst>
        <pc:spChg chg="add">
          <ac:chgData name="Ana Sierra" userId="4c4bd6b974aa8bff" providerId="LiveId" clId="{2CC73E5D-4740-4239-AABA-31EAC87D9212}" dt="2020-10-02T20:08:58.415" v="310" actId="22"/>
          <ac:spMkLst>
            <pc:docMk/>
            <pc:sldMk cId="2261562722" sldId="554"/>
            <ac:spMk id="3" creationId="{D9015A1E-ED79-452C-995C-23CCF9BC1C0B}"/>
          </ac:spMkLst>
        </pc:spChg>
        <pc:spChg chg="del">
          <ac:chgData name="Ana Sierra" userId="4c4bd6b974aa8bff" providerId="LiveId" clId="{2CC73E5D-4740-4239-AABA-31EAC87D9212}" dt="2020-10-02T19:56:16.401" v="223"/>
          <ac:spMkLst>
            <pc:docMk/>
            <pc:sldMk cId="2261562722" sldId="554"/>
            <ac:spMk id="10" creationId="{F9E80720-23E6-4B89-B77E-04A7689F1BA8}"/>
          </ac:spMkLst>
        </pc:spChg>
        <pc:spChg chg="del">
          <ac:chgData name="Ana Sierra" userId="4c4bd6b974aa8bff" providerId="LiveId" clId="{2CC73E5D-4740-4239-AABA-31EAC87D9212}" dt="2020-10-02T19:56:16.401" v="223"/>
          <ac:spMkLst>
            <pc:docMk/>
            <pc:sldMk cId="2261562722" sldId="554"/>
            <ac:spMk id="12" creationId="{CD1D3CA1-3EB6-41F3-A419-8424B56BE63A}"/>
          </ac:spMkLst>
        </pc:spChg>
        <pc:spChg chg="del">
          <ac:chgData name="Ana Sierra" userId="4c4bd6b974aa8bff" providerId="LiveId" clId="{2CC73E5D-4740-4239-AABA-31EAC87D9212}" dt="2020-10-02T19:56:16.401" v="223"/>
          <ac:spMkLst>
            <pc:docMk/>
            <pc:sldMk cId="2261562722" sldId="554"/>
            <ac:spMk id="14" creationId="{4D87F7B2-AA36-4B58-BC2C-1BBA135E8B6B}"/>
          </ac:spMkLst>
        </pc:spChg>
        <pc:graphicFrameChg chg="mod">
          <ac:chgData name="Ana Sierra" userId="4c4bd6b974aa8bff" providerId="LiveId" clId="{2CC73E5D-4740-4239-AABA-31EAC87D9212}" dt="2020-10-02T20:08:51.876" v="309" actId="1076"/>
          <ac:graphicFrameMkLst>
            <pc:docMk/>
            <pc:sldMk cId="2261562722" sldId="554"/>
            <ac:graphicFrameMk id="5" creationId="{3D4442AC-FB86-4D90-90CD-9FF789590751}"/>
          </ac:graphicFrameMkLst>
        </pc:graphicFrameChg>
      </pc:sldChg>
      <pc:sldChg chg="modSp del mod delDesignElem">
        <pc:chgData name="Ana Sierra" userId="4c4bd6b974aa8bff" providerId="LiveId" clId="{2CC73E5D-4740-4239-AABA-31EAC87D9212}" dt="2020-10-02T19:55:33.319" v="185" actId="47"/>
        <pc:sldMkLst>
          <pc:docMk/>
          <pc:sldMk cId="2757034191" sldId="554"/>
        </pc:sldMkLst>
        <pc:graphicFrameChg chg="mod">
          <ac:chgData name="Ana Sierra" userId="4c4bd6b974aa8bff" providerId="LiveId" clId="{2CC73E5D-4740-4239-AABA-31EAC87D9212}" dt="2020-06-11T20:26:25.240" v="172" actId="1076"/>
          <ac:graphicFrameMkLst>
            <pc:docMk/>
            <pc:sldMk cId="2757034191" sldId="554"/>
            <ac:graphicFrameMk id="5" creationId="{3D4442AC-FB86-4D90-90CD-9FF789590751}"/>
          </ac:graphicFrameMkLst>
        </pc:graphicFrameChg>
      </pc:sldChg>
      <pc:sldChg chg="add">
        <pc:chgData name="Ana Sierra" userId="4c4bd6b974aa8bff" providerId="LiveId" clId="{2CC73E5D-4740-4239-AABA-31EAC87D9212}" dt="2020-10-02T19:56:16.401" v="223"/>
        <pc:sldMkLst>
          <pc:docMk/>
          <pc:sldMk cId="2548714155" sldId="555"/>
        </pc:sldMkLst>
      </pc:sldChg>
      <pc:sldChg chg="del">
        <pc:chgData name="Ana Sierra" userId="4c4bd6b974aa8bff" providerId="LiveId" clId="{2CC73E5D-4740-4239-AABA-31EAC87D9212}" dt="2020-10-02T19:55:34.036" v="186" actId="47"/>
        <pc:sldMkLst>
          <pc:docMk/>
          <pc:sldMk cId="4093921771" sldId="555"/>
        </pc:sldMkLst>
      </pc:sldChg>
      <pc:sldChg chg="add">
        <pc:chgData name="Ana Sierra" userId="4c4bd6b974aa8bff" providerId="LiveId" clId="{2CC73E5D-4740-4239-AABA-31EAC87D9212}" dt="2020-10-02T19:56:16.401" v="223"/>
        <pc:sldMkLst>
          <pc:docMk/>
          <pc:sldMk cId="1819689097" sldId="556"/>
        </pc:sldMkLst>
      </pc:sldChg>
      <pc:sldChg chg="modSp del delDesignElem">
        <pc:chgData name="Ana Sierra" userId="4c4bd6b974aa8bff" providerId="LiveId" clId="{2CC73E5D-4740-4239-AABA-31EAC87D9212}" dt="2020-10-02T19:55:34.675" v="187" actId="47"/>
        <pc:sldMkLst>
          <pc:docMk/>
          <pc:sldMk cId="3726880299" sldId="556"/>
        </pc:sldMkLst>
        <pc:spChg chg="mod">
          <ac:chgData name="Ana Sierra" userId="4c4bd6b974aa8bff" providerId="LiveId" clId="{2CC73E5D-4740-4239-AABA-31EAC87D9212}" dt="2020-06-11T20:26:39.288" v="173" actId="207"/>
          <ac:spMkLst>
            <pc:docMk/>
            <pc:sldMk cId="3726880299" sldId="556"/>
            <ac:spMk id="2" creationId="{CB605445-00EC-43AC-B736-96D1F8784A5D}"/>
          </ac:spMkLst>
        </pc:spChg>
      </pc:sldChg>
      <pc:sldChg chg="del delDesignElem">
        <pc:chgData name="Ana Sierra" userId="4c4bd6b974aa8bff" providerId="LiveId" clId="{2CC73E5D-4740-4239-AABA-31EAC87D9212}" dt="2020-10-02T19:55:35.213" v="188" actId="47"/>
        <pc:sldMkLst>
          <pc:docMk/>
          <pc:sldMk cId="1293269227" sldId="557"/>
        </pc:sldMkLst>
      </pc:sldChg>
      <pc:sldChg chg="add">
        <pc:chgData name="Ana Sierra" userId="4c4bd6b974aa8bff" providerId="LiveId" clId="{2CC73E5D-4740-4239-AABA-31EAC87D9212}" dt="2020-10-02T19:56:16.401" v="223"/>
        <pc:sldMkLst>
          <pc:docMk/>
          <pc:sldMk cId="3684931303" sldId="557"/>
        </pc:sldMkLst>
      </pc:sldChg>
      <pc:sldChg chg="del">
        <pc:chgData name="Ana Sierra" userId="4c4bd6b974aa8bff" providerId="LiveId" clId="{2CC73E5D-4740-4239-AABA-31EAC87D9212}" dt="2020-10-02T19:55:35.663" v="189" actId="47"/>
        <pc:sldMkLst>
          <pc:docMk/>
          <pc:sldMk cId="1973682579" sldId="558"/>
        </pc:sldMkLst>
      </pc:sldChg>
      <pc:sldChg chg="add">
        <pc:chgData name="Ana Sierra" userId="4c4bd6b974aa8bff" providerId="LiveId" clId="{2CC73E5D-4740-4239-AABA-31EAC87D9212}" dt="2020-10-02T19:56:16.401" v="223"/>
        <pc:sldMkLst>
          <pc:docMk/>
          <pc:sldMk cId="2342836780" sldId="558"/>
        </pc:sldMkLst>
      </pc:sldChg>
      <pc:sldChg chg="add">
        <pc:chgData name="Ana Sierra" userId="4c4bd6b974aa8bff" providerId="LiveId" clId="{2CC73E5D-4740-4239-AABA-31EAC87D9212}" dt="2020-10-02T19:56:16.401" v="223"/>
        <pc:sldMkLst>
          <pc:docMk/>
          <pc:sldMk cId="158449217" sldId="559"/>
        </pc:sldMkLst>
      </pc:sldChg>
      <pc:sldChg chg="del">
        <pc:chgData name="Ana Sierra" userId="4c4bd6b974aa8bff" providerId="LiveId" clId="{2CC73E5D-4740-4239-AABA-31EAC87D9212}" dt="2020-10-02T19:55:35.851" v="190" actId="47"/>
        <pc:sldMkLst>
          <pc:docMk/>
          <pc:sldMk cId="2006868205" sldId="559"/>
        </pc:sldMkLst>
      </pc:sldChg>
      <pc:sldChg chg="del delDesignElem">
        <pc:chgData name="Ana Sierra" userId="4c4bd6b974aa8bff" providerId="LiveId" clId="{2CC73E5D-4740-4239-AABA-31EAC87D9212}" dt="2020-10-02T19:55:36.086" v="191" actId="47"/>
        <pc:sldMkLst>
          <pc:docMk/>
          <pc:sldMk cId="2757401751" sldId="560"/>
        </pc:sldMkLst>
      </pc:sldChg>
      <pc:sldChg chg="add">
        <pc:chgData name="Ana Sierra" userId="4c4bd6b974aa8bff" providerId="LiveId" clId="{2CC73E5D-4740-4239-AABA-31EAC87D9212}" dt="2020-10-02T19:56:16.401" v="223"/>
        <pc:sldMkLst>
          <pc:docMk/>
          <pc:sldMk cId="4013144984" sldId="560"/>
        </pc:sldMkLst>
      </pc:sldChg>
      <pc:sldChg chg="del">
        <pc:chgData name="Ana Sierra" userId="4c4bd6b974aa8bff" providerId="LiveId" clId="{2CC73E5D-4740-4239-AABA-31EAC87D9212}" dt="2020-10-02T19:55:36.307" v="192" actId="47"/>
        <pc:sldMkLst>
          <pc:docMk/>
          <pc:sldMk cId="1275157178" sldId="561"/>
        </pc:sldMkLst>
      </pc:sldChg>
      <pc:sldChg chg="add">
        <pc:chgData name="Ana Sierra" userId="4c4bd6b974aa8bff" providerId="LiveId" clId="{2CC73E5D-4740-4239-AABA-31EAC87D9212}" dt="2020-10-02T19:56:16.401" v="223"/>
        <pc:sldMkLst>
          <pc:docMk/>
          <pc:sldMk cId="2901571276" sldId="561"/>
        </pc:sldMkLst>
      </pc:sldChg>
      <pc:sldChg chg="del">
        <pc:chgData name="Ana Sierra" userId="4c4bd6b974aa8bff" providerId="LiveId" clId="{2CC73E5D-4740-4239-AABA-31EAC87D9212}" dt="2020-10-02T19:55:36.491" v="193" actId="47"/>
        <pc:sldMkLst>
          <pc:docMk/>
          <pc:sldMk cId="31314517" sldId="562"/>
        </pc:sldMkLst>
      </pc:sldChg>
      <pc:sldChg chg="delSp add setBg delDesignElem">
        <pc:chgData name="Ana Sierra" userId="4c4bd6b974aa8bff" providerId="LiveId" clId="{2CC73E5D-4740-4239-AABA-31EAC87D9212}" dt="2020-10-02T19:56:16.401" v="223"/>
        <pc:sldMkLst>
          <pc:docMk/>
          <pc:sldMk cId="2164626538" sldId="562"/>
        </pc:sldMkLst>
        <pc:spChg chg="del">
          <ac:chgData name="Ana Sierra" userId="4c4bd6b974aa8bff" providerId="LiveId" clId="{2CC73E5D-4740-4239-AABA-31EAC87D9212}" dt="2020-10-02T19:56:16.401" v="223"/>
          <ac:spMkLst>
            <pc:docMk/>
            <pc:sldMk cId="2164626538" sldId="562"/>
            <ac:spMk id="10" creationId="{C2579DAE-C141-48DB-810E-C070C300819E}"/>
          </ac:spMkLst>
        </pc:spChg>
        <pc:spChg chg="del">
          <ac:chgData name="Ana Sierra" userId="4c4bd6b974aa8bff" providerId="LiveId" clId="{2CC73E5D-4740-4239-AABA-31EAC87D9212}" dt="2020-10-02T19:56:16.401" v="223"/>
          <ac:spMkLst>
            <pc:docMk/>
            <pc:sldMk cId="2164626538" sldId="562"/>
            <ac:spMk id="12" creationId="{02FD90C3-6350-4D5B-9738-6E94EDF30F74}"/>
          </ac:spMkLst>
        </pc:spChg>
        <pc:spChg chg="del">
          <ac:chgData name="Ana Sierra" userId="4c4bd6b974aa8bff" providerId="LiveId" clId="{2CC73E5D-4740-4239-AABA-31EAC87D9212}" dt="2020-10-02T19:56:16.401" v="223"/>
          <ac:spMkLst>
            <pc:docMk/>
            <pc:sldMk cId="2164626538" sldId="562"/>
            <ac:spMk id="25" creationId="{41497DE5-0939-4D1D-9350-0C5E1B209C68}"/>
          </ac:spMkLst>
        </pc:spChg>
        <pc:spChg chg="del">
          <ac:chgData name="Ana Sierra" userId="4c4bd6b974aa8bff" providerId="LiveId" clId="{2CC73E5D-4740-4239-AABA-31EAC87D9212}" dt="2020-10-02T19:56:16.401" v="223"/>
          <ac:spMkLst>
            <pc:docMk/>
            <pc:sldMk cId="2164626538" sldId="562"/>
            <ac:spMk id="26" creationId="{5CCC70ED-6C63-4537-B7EB-51990D6C0A6F}"/>
          </ac:spMkLst>
        </pc:spChg>
        <pc:spChg chg="del">
          <ac:chgData name="Ana Sierra" userId="4c4bd6b974aa8bff" providerId="LiveId" clId="{2CC73E5D-4740-4239-AABA-31EAC87D9212}" dt="2020-10-02T19:56:16.401" v="223"/>
          <ac:spMkLst>
            <pc:docMk/>
            <pc:sldMk cId="2164626538" sldId="562"/>
            <ac:spMk id="27" creationId="{B76E24C1-2968-40DC-A36E-F6B85F0F0752}"/>
          </ac:spMkLst>
        </pc:spChg>
      </pc:sldChg>
      <pc:sldChg chg="modSp add mod modAnim">
        <pc:chgData name="Ana Sierra" userId="4c4bd6b974aa8bff" providerId="LiveId" clId="{2CC73E5D-4740-4239-AABA-31EAC87D9212}" dt="2020-10-02T20:10:10.877" v="356" actId="20577"/>
        <pc:sldMkLst>
          <pc:docMk/>
          <pc:sldMk cId="0" sldId="563"/>
        </pc:sldMkLst>
        <pc:spChg chg="mod">
          <ac:chgData name="Ana Sierra" userId="4c4bd6b974aa8bff" providerId="LiveId" clId="{2CC73E5D-4740-4239-AABA-31EAC87D9212}" dt="2020-10-02T20:10:10.877" v="356" actId="20577"/>
          <ac:spMkLst>
            <pc:docMk/>
            <pc:sldMk cId="0" sldId="563"/>
            <ac:spMk id="3" creationId="{054433B1-B427-439B-B46D-A67CFCBC9F65}"/>
          </ac:spMkLst>
        </pc:spChg>
      </pc:sldChg>
      <pc:sldChg chg="del">
        <pc:chgData name="Ana Sierra" userId="4c4bd6b974aa8bff" providerId="LiveId" clId="{2CC73E5D-4740-4239-AABA-31EAC87D9212}" dt="2020-10-02T19:55:36.679" v="194" actId="47"/>
        <pc:sldMkLst>
          <pc:docMk/>
          <pc:sldMk cId="785180905" sldId="563"/>
        </pc:sldMkLst>
      </pc:sldChg>
      <pc:sldChg chg="modSp add mod">
        <pc:chgData name="Ana Sierra" userId="4c4bd6b974aa8bff" providerId="LiveId" clId="{2CC73E5D-4740-4239-AABA-31EAC87D9212}" dt="2020-10-02T20:10:25.425" v="358" actId="2711"/>
        <pc:sldMkLst>
          <pc:docMk/>
          <pc:sldMk cId="0" sldId="564"/>
        </pc:sldMkLst>
        <pc:spChg chg="mod">
          <ac:chgData name="Ana Sierra" userId="4c4bd6b974aa8bff" providerId="LiveId" clId="{2CC73E5D-4740-4239-AABA-31EAC87D9212}" dt="2020-10-02T20:10:25.425" v="358" actId="2711"/>
          <ac:spMkLst>
            <pc:docMk/>
            <pc:sldMk cId="0" sldId="564"/>
            <ac:spMk id="5" creationId="{1D04289A-EB48-4A75-A0C9-D53544B53A26}"/>
          </ac:spMkLst>
        </pc:spChg>
        <pc:spChg chg="mod">
          <ac:chgData name="Ana Sierra" userId="4c4bd6b974aa8bff" providerId="LiveId" clId="{2CC73E5D-4740-4239-AABA-31EAC87D9212}" dt="2020-10-02T20:10:21.284" v="357" actId="2711"/>
          <ac:spMkLst>
            <pc:docMk/>
            <pc:sldMk cId="0" sldId="564"/>
            <ac:spMk id="39938" creationId="{198F2D89-60D3-4690-894E-678D2EDBAA90}"/>
          </ac:spMkLst>
        </pc:spChg>
      </pc:sldChg>
      <pc:sldChg chg="del">
        <pc:chgData name="Ana Sierra" userId="4c4bd6b974aa8bff" providerId="LiveId" clId="{2CC73E5D-4740-4239-AABA-31EAC87D9212}" dt="2020-10-02T19:55:36.882" v="195" actId="47"/>
        <pc:sldMkLst>
          <pc:docMk/>
          <pc:sldMk cId="3447068083" sldId="564"/>
        </pc:sldMkLst>
      </pc:sldChg>
      <pc:sldChg chg="add modNotesTx">
        <pc:chgData name="Ana Sierra" userId="4c4bd6b974aa8bff" providerId="LiveId" clId="{2CC73E5D-4740-4239-AABA-31EAC87D9212}" dt="2020-10-02T20:10:56.864" v="483" actId="20577"/>
        <pc:sldMkLst>
          <pc:docMk/>
          <pc:sldMk cId="457074693" sldId="565"/>
        </pc:sldMkLst>
      </pc:sldChg>
      <pc:sldChg chg="del">
        <pc:chgData name="Ana Sierra" userId="4c4bd6b974aa8bff" providerId="LiveId" clId="{2CC73E5D-4740-4239-AABA-31EAC87D9212}" dt="2020-10-02T19:55:37.085" v="196" actId="47"/>
        <pc:sldMkLst>
          <pc:docMk/>
          <pc:sldMk cId="2415224211" sldId="565"/>
        </pc:sldMkLst>
      </pc:sldChg>
      <pc:sldChg chg="del">
        <pc:chgData name="Ana Sierra" userId="4c4bd6b974aa8bff" providerId="LiveId" clId="{2CC73E5D-4740-4239-AABA-31EAC87D9212}" dt="2020-10-02T19:55:37.492" v="198" actId="47"/>
        <pc:sldMkLst>
          <pc:docMk/>
          <pc:sldMk cId="1816474499" sldId="566"/>
        </pc:sldMkLst>
      </pc:sldChg>
      <pc:sldChg chg="delSp modSp add mod setBg delDesignElem">
        <pc:chgData name="Ana Sierra" userId="4c4bd6b974aa8bff" providerId="LiveId" clId="{2CC73E5D-4740-4239-AABA-31EAC87D9212}" dt="2020-10-02T20:11:11.361" v="485" actId="1076"/>
        <pc:sldMkLst>
          <pc:docMk/>
          <pc:sldMk cId="3963392865" sldId="566"/>
        </pc:sldMkLst>
        <pc:spChg chg="mod">
          <ac:chgData name="Ana Sierra" userId="4c4bd6b974aa8bff" providerId="LiveId" clId="{2CC73E5D-4740-4239-AABA-31EAC87D9212}" dt="2020-10-02T20:11:11.361" v="485" actId="1076"/>
          <ac:spMkLst>
            <pc:docMk/>
            <pc:sldMk cId="3963392865" sldId="566"/>
            <ac:spMk id="2" creationId="{94BF0DF8-183D-4A36-8807-0FC485F982C1}"/>
          </ac:spMkLst>
        </pc:spChg>
        <pc:spChg chg="del">
          <ac:chgData name="Ana Sierra" userId="4c4bd6b974aa8bff" providerId="LiveId" clId="{2CC73E5D-4740-4239-AABA-31EAC87D9212}" dt="2020-10-02T19:56:16.401" v="223"/>
          <ac:spMkLst>
            <pc:docMk/>
            <pc:sldMk cId="3963392865" sldId="566"/>
            <ac:spMk id="71" creationId="{4E4490D0-3672-446A-AC12-B4830333BDDD}"/>
          </ac:spMkLst>
        </pc:spChg>
        <pc:spChg chg="del">
          <ac:chgData name="Ana Sierra" userId="4c4bd6b974aa8bff" providerId="LiveId" clId="{2CC73E5D-4740-4239-AABA-31EAC87D9212}" dt="2020-10-02T19:56:16.401" v="223"/>
          <ac:spMkLst>
            <pc:docMk/>
            <pc:sldMk cId="3963392865" sldId="566"/>
            <ac:spMk id="73" creationId="{39CB82C2-DF65-4EC1-8280-F201D50F570B}"/>
          </ac:spMkLst>
        </pc:spChg>
        <pc:spChg chg="del">
          <ac:chgData name="Ana Sierra" userId="4c4bd6b974aa8bff" providerId="LiveId" clId="{2CC73E5D-4740-4239-AABA-31EAC87D9212}" dt="2020-10-02T19:56:16.401" v="223"/>
          <ac:spMkLst>
            <pc:docMk/>
            <pc:sldMk cId="3963392865" sldId="566"/>
            <ac:spMk id="77" creationId="{5A1B47C8-47A0-4A88-8830-6DEA3B5DE392}"/>
          </ac:spMkLst>
        </pc:spChg>
        <pc:spChg chg="del">
          <ac:chgData name="Ana Sierra" userId="4c4bd6b974aa8bff" providerId="LiveId" clId="{2CC73E5D-4740-4239-AABA-31EAC87D9212}" dt="2020-10-02T19:56:16.401" v="223"/>
          <ac:spMkLst>
            <pc:docMk/>
            <pc:sldMk cId="3963392865" sldId="566"/>
            <ac:spMk id="79" creationId="{984BBFDD-E720-4805-A9C8-129FBBF6DD70}"/>
          </ac:spMkLst>
        </pc:spChg>
        <pc:spChg chg="del">
          <ac:chgData name="Ana Sierra" userId="4c4bd6b974aa8bff" providerId="LiveId" clId="{2CC73E5D-4740-4239-AABA-31EAC87D9212}" dt="2020-10-02T19:56:16.401" v="223"/>
          <ac:spMkLst>
            <pc:docMk/>
            <pc:sldMk cId="3963392865" sldId="566"/>
            <ac:spMk id="81" creationId="{5AC4BE46-4A77-42FE-9D15-065CDB2F847C}"/>
          </ac:spMkLst>
        </pc:spChg>
        <pc:cxnChg chg="del">
          <ac:chgData name="Ana Sierra" userId="4c4bd6b974aa8bff" providerId="LiveId" clId="{2CC73E5D-4740-4239-AABA-31EAC87D9212}" dt="2020-10-02T19:56:16.401" v="223"/>
          <ac:cxnSpMkLst>
            <pc:docMk/>
            <pc:sldMk cId="3963392865" sldId="566"/>
            <ac:cxnSpMk id="75" creationId="{7E1D4427-852B-4B37-8E76-0E9F1810BA2A}"/>
          </ac:cxnSpMkLst>
        </pc:cxnChg>
      </pc:sldChg>
      <pc:sldChg chg="add">
        <pc:chgData name="Ana Sierra" userId="4c4bd6b974aa8bff" providerId="LiveId" clId="{2CC73E5D-4740-4239-AABA-31EAC87D9212}" dt="2020-10-02T19:56:16.401" v="223"/>
        <pc:sldMkLst>
          <pc:docMk/>
          <pc:sldMk cId="200018162" sldId="567"/>
        </pc:sldMkLst>
      </pc:sldChg>
      <pc:sldChg chg="del">
        <pc:chgData name="Ana Sierra" userId="4c4bd6b974aa8bff" providerId="LiveId" clId="{2CC73E5D-4740-4239-AABA-31EAC87D9212}" dt="2020-10-02T19:55:37.663" v="199" actId="47"/>
        <pc:sldMkLst>
          <pc:docMk/>
          <pc:sldMk cId="2813087689" sldId="567"/>
        </pc:sldMkLst>
      </pc:sldChg>
      <pc:sldChg chg="add">
        <pc:chgData name="Ana Sierra" userId="4c4bd6b974aa8bff" providerId="LiveId" clId="{2CC73E5D-4740-4239-AABA-31EAC87D9212}" dt="2020-10-02T19:56:16.401" v="223"/>
        <pc:sldMkLst>
          <pc:docMk/>
          <pc:sldMk cId="393967001" sldId="568"/>
        </pc:sldMkLst>
      </pc:sldChg>
      <pc:sldChg chg="del">
        <pc:chgData name="Ana Sierra" userId="4c4bd6b974aa8bff" providerId="LiveId" clId="{2CC73E5D-4740-4239-AABA-31EAC87D9212}" dt="2020-10-02T19:55:37.867" v="200" actId="47"/>
        <pc:sldMkLst>
          <pc:docMk/>
          <pc:sldMk cId="3719445991" sldId="568"/>
        </pc:sldMkLst>
      </pc:sldChg>
      <pc:sldChg chg="add">
        <pc:chgData name="Ana Sierra" userId="4c4bd6b974aa8bff" providerId="LiveId" clId="{2CC73E5D-4740-4239-AABA-31EAC87D9212}" dt="2020-10-02T19:56:16.401" v="223"/>
        <pc:sldMkLst>
          <pc:docMk/>
          <pc:sldMk cId="1417560054" sldId="569"/>
        </pc:sldMkLst>
      </pc:sldChg>
      <pc:sldChg chg="del">
        <pc:chgData name="Ana Sierra" userId="4c4bd6b974aa8bff" providerId="LiveId" clId="{2CC73E5D-4740-4239-AABA-31EAC87D9212}" dt="2020-10-02T19:55:38.045" v="201" actId="47"/>
        <pc:sldMkLst>
          <pc:docMk/>
          <pc:sldMk cId="1583925870" sldId="569"/>
        </pc:sldMkLst>
      </pc:sldChg>
      <pc:sldChg chg="add">
        <pc:chgData name="Ana Sierra" userId="4c4bd6b974aa8bff" providerId="LiveId" clId="{2CC73E5D-4740-4239-AABA-31EAC87D9212}" dt="2020-10-02T19:56:16.401" v="223"/>
        <pc:sldMkLst>
          <pc:docMk/>
          <pc:sldMk cId="691843354" sldId="570"/>
        </pc:sldMkLst>
      </pc:sldChg>
      <pc:sldChg chg="del delDesignElem">
        <pc:chgData name="Ana Sierra" userId="4c4bd6b974aa8bff" providerId="LiveId" clId="{2CC73E5D-4740-4239-AABA-31EAC87D9212}" dt="2020-10-02T19:55:38.251" v="202" actId="47"/>
        <pc:sldMkLst>
          <pc:docMk/>
          <pc:sldMk cId="1466167488" sldId="570"/>
        </pc:sldMkLst>
      </pc:sldChg>
      <pc:sldChg chg="del">
        <pc:chgData name="Ana Sierra" userId="4c4bd6b974aa8bff" providerId="LiveId" clId="{2CC73E5D-4740-4239-AABA-31EAC87D9212}" dt="2020-10-02T19:55:38.601" v="204" actId="47"/>
        <pc:sldMkLst>
          <pc:docMk/>
          <pc:sldMk cId="3336787171" sldId="571"/>
        </pc:sldMkLst>
      </pc:sldChg>
      <pc:sldChg chg="add">
        <pc:chgData name="Ana Sierra" userId="4c4bd6b974aa8bff" providerId="LiveId" clId="{2CC73E5D-4740-4239-AABA-31EAC87D9212}" dt="2020-10-02T19:56:16.401" v="223"/>
        <pc:sldMkLst>
          <pc:docMk/>
          <pc:sldMk cId="3942061435" sldId="571"/>
        </pc:sldMkLst>
      </pc:sldChg>
      <pc:sldChg chg="del">
        <pc:chgData name="Ana Sierra" userId="4c4bd6b974aa8bff" providerId="LiveId" clId="{2CC73E5D-4740-4239-AABA-31EAC87D9212}" dt="2020-10-02T19:55:38.804" v="205" actId="47"/>
        <pc:sldMkLst>
          <pc:docMk/>
          <pc:sldMk cId="554755512" sldId="572"/>
        </pc:sldMkLst>
      </pc:sldChg>
      <pc:sldChg chg="add">
        <pc:chgData name="Ana Sierra" userId="4c4bd6b974aa8bff" providerId="LiveId" clId="{2CC73E5D-4740-4239-AABA-31EAC87D9212}" dt="2020-10-02T19:56:16.401" v="223"/>
        <pc:sldMkLst>
          <pc:docMk/>
          <pc:sldMk cId="3759421614" sldId="572"/>
        </pc:sldMkLst>
      </pc:sldChg>
      <pc:sldChg chg="del">
        <pc:chgData name="Ana Sierra" userId="4c4bd6b974aa8bff" providerId="LiveId" clId="{2CC73E5D-4740-4239-AABA-31EAC87D9212}" dt="2020-10-02T19:55:38.992" v="206" actId="47"/>
        <pc:sldMkLst>
          <pc:docMk/>
          <pc:sldMk cId="2798704424" sldId="573"/>
        </pc:sldMkLst>
      </pc:sldChg>
      <pc:sldChg chg="add">
        <pc:chgData name="Ana Sierra" userId="4c4bd6b974aa8bff" providerId="LiveId" clId="{2CC73E5D-4740-4239-AABA-31EAC87D9212}" dt="2020-10-02T19:56:16.401" v="223"/>
        <pc:sldMkLst>
          <pc:docMk/>
          <pc:sldMk cId="3607375917" sldId="573"/>
        </pc:sldMkLst>
      </pc:sldChg>
      <pc:sldChg chg="del">
        <pc:chgData name="Ana Sierra" userId="4c4bd6b974aa8bff" providerId="LiveId" clId="{2CC73E5D-4740-4239-AABA-31EAC87D9212}" dt="2020-10-02T19:55:39.346" v="208" actId="47"/>
        <pc:sldMkLst>
          <pc:docMk/>
          <pc:sldMk cId="870707873" sldId="574"/>
        </pc:sldMkLst>
      </pc:sldChg>
      <pc:sldChg chg="add">
        <pc:chgData name="Ana Sierra" userId="4c4bd6b974aa8bff" providerId="LiveId" clId="{2CC73E5D-4740-4239-AABA-31EAC87D9212}" dt="2020-10-02T19:56:16.401" v="223"/>
        <pc:sldMkLst>
          <pc:docMk/>
          <pc:sldMk cId="1258694672" sldId="574"/>
        </pc:sldMkLst>
      </pc:sldChg>
      <pc:sldChg chg="add">
        <pc:chgData name="Ana Sierra" userId="4c4bd6b974aa8bff" providerId="LiveId" clId="{2CC73E5D-4740-4239-AABA-31EAC87D9212}" dt="2020-10-02T19:56:16.401" v="223"/>
        <pc:sldMkLst>
          <pc:docMk/>
          <pc:sldMk cId="68396487" sldId="575"/>
        </pc:sldMkLst>
      </pc:sldChg>
      <pc:sldChg chg="del">
        <pc:chgData name="Ana Sierra" userId="4c4bd6b974aa8bff" providerId="LiveId" clId="{2CC73E5D-4740-4239-AABA-31EAC87D9212}" dt="2020-10-02T19:55:39.538" v="209" actId="47"/>
        <pc:sldMkLst>
          <pc:docMk/>
          <pc:sldMk cId="3002441978" sldId="575"/>
        </pc:sldMkLst>
      </pc:sldChg>
      <pc:sldChg chg="add">
        <pc:chgData name="Ana Sierra" userId="4c4bd6b974aa8bff" providerId="LiveId" clId="{2CC73E5D-4740-4239-AABA-31EAC87D9212}" dt="2020-10-02T19:56:16.401" v="223"/>
        <pc:sldMkLst>
          <pc:docMk/>
          <pc:sldMk cId="2364232185" sldId="576"/>
        </pc:sldMkLst>
      </pc:sldChg>
      <pc:sldChg chg="del">
        <pc:chgData name="Ana Sierra" userId="4c4bd6b974aa8bff" providerId="LiveId" clId="{2CC73E5D-4740-4239-AABA-31EAC87D9212}" dt="2020-10-02T19:55:39.726" v="210" actId="47"/>
        <pc:sldMkLst>
          <pc:docMk/>
          <pc:sldMk cId="3196361053" sldId="576"/>
        </pc:sldMkLst>
      </pc:sldChg>
      <pc:sldChg chg="del">
        <pc:chgData name="Ana Sierra" userId="4c4bd6b974aa8bff" providerId="LiveId" clId="{2CC73E5D-4740-4239-AABA-31EAC87D9212}" dt="2020-10-02T19:55:39.914" v="211" actId="47"/>
        <pc:sldMkLst>
          <pc:docMk/>
          <pc:sldMk cId="1513490604" sldId="577"/>
        </pc:sldMkLst>
      </pc:sldChg>
      <pc:sldChg chg="add">
        <pc:chgData name="Ana Sierra" userId="4c4bd6b974aa8bff" providerId="LiveId" clId="{2CC73E5D-4740-4239-AABA-31EAC87D9212}" dt="2020-10-02T19:56:16.401" v="223"/>
        <pc:sldMkLst>
          <pc:docMk/>
          <pc:sldMk cId="3551996430" sldId="577"/>
        </pc:sldMkLst>
      </pc:sldChg>
      <pc:sldChg chg="del">
        <pc:chgData name="Ana Sierra" userId="4c4bd6b974aa8bff" providerId="LiveId" clId="{2CC73E5D-4740-4239-AABA-31EAC87D9212}" dt="2020-10-02T19:55:40.101" v="212" actId="47"/>
        <pc:sldMkLst>
          <pc:docMk/>
          <pc:sldMk cId="227585316" sldId="578"/>
        </pc:sldMkLst>
      </pc:sldChg>
      <pc:sldChg chg="add">
        <pc:chgData name="Ana Sierra" userId="4c4bd6b974aa8bff" providerId="LiveId" clId="{2CC73E5D-4740-4239-AABA-31EAC87D9212}" dt="2020-10-02T19:56:16.401" v="223"/>
        <pc:sldMkLst>
          <pc:docMk/>
          <pc:sldMk cId="3392999891" sldId="578"/>
        </pc:sldMkLst>
      </pc:sldChg>
      <pc:sldChg chg="delSp add setBg delDesignElem">
        <pc:chgData name="Ana Sierra" userId="4c4bd6b974aa8bff" providerId="LiveId" clId="{2CC73E5D-4740-4239-AABA-31EAC87D9212}" dt="2020-10-02T19:56:16.401" v="223"/>
        <pc:sldMkLst>
          <pc:docMk/>
          <pc:sldMk cId="3726880299" sldId="579"/>
        </pc:sldMkLst>
        <pc:spChg chg="del">
          <ac:chgData name="Ana Sierra" userId="4c4bd6b974aa8bff" providerId="LiveId" clId="{2CC73E5D-4740-4239-AABA-31EAC87D9212}" dt="2020-10-02T19:56:16.401" v="223"/>
          <ac:spMkLst>
            <pc:docMk/>
            <pc:sldMk cId="3726880299" sldId="579"/>
            <ac:spMk id="10" creationId="{25C8D2C1-DA83-420D-9635-D52CE066B5DA}"/>
          </ac:spMkLst>
        </pc:spChg>
        <pc:spChg chg="del">
          <ac:chgData name="Ana Sierra" userId="4c4bd6b974aa8bff" providerId="LiveId" clId="{2CC73E5D-4740-4239-AABA-31EAC87D9212}" dt="2020-10-02T19:56:16.401" v="223"/>
          <ac:spMkLst>
            <pc:docMk/>
            <pc:sldMk cId="3726880299" sldId="579"/>
            <ac:spMk id="12" creationId="{434F74C9-6A0B-409E-AD1C-45B58BE91BB8}"/>
          </ac:spMkLst>
        </pc:spChg>
        <pc:spChg chg="del">
          <ac:chgData name="Ana Sierra" userId="4c4bd6b974aa8bff" providerId="LiveId" clId="{2CC73E5D-4740-4239-AABA-31EAC87D9212}" dt="2020-10-02T19:56:16.401" v="223"/>
          <ac:spMkLst>
            <pc:docMk/>
            <pc:sldMk cId="3726880299" sldId="579"/>
            <ac:spMk id="16" creationId="{B76D919A-FC3E-4B4E-BAF0-ED6CFB8DC4AE}"/>
          </ac:spMkLst>
        </pc:spChg>
        <pc:spChg chg="del">
          <ac:chgData name="Ana Sierra" userId="4c4bd6b974aa8bff" providerId="LiveId" clId="{2CC73E5D-4740-4239-AABA-31EAC87D9212}" dt="2020-10-02T19:56:16.401" v="223"/>
          <ac:spMkLst>
            <pc:docMk/>
            <pc:sldMk cId="3726880299" sldId="579"/>
            <ac:spMk id="18" creationId="{8F66ACBD-1C82-4782-AA7C-05504DD7DE77}"/>
          </ac:spMkLst>
        </pc:spChg>
        <pc:cxnChg chg="del">
          <ac:chgData name="Ana Sierra" userId="4c4bd6b974aa8bff" providerId="LiveId" clId="{2CC73E5D-4740-4239-AABA-31EAC87D9212}" dt="2020-10-02T19:56:16.401" v="223"/>
          <ac:cxnSpMkLst>
            <pc:docMk/>
            <pc:sldMk cId="3726880299" sldId="579"/>
            <ac:cxnSpMk id="14" creationId="{F5486A9D-1265-4B57-91E6-68E666B978BC}"/>
          </ac:cxnSpMkLst>
        </pc:cxnChg>
      </pc:sldChg>
      <pc:sldChg chg="delSp add setBg delDesignElem">
        <pc:chgData name="Ana Sierra" userId="4c4bd6b974aa8bff" providerId="LiveId" clId="{2CC73E5D-4740-4239-AABA-31EAC87D9212}" dt="2020-10-02T19:56:16.401" v="223"/>
        <pc:sldMkLst>
          <pc:docMk/>
          <pc:sldMk cId="1293269227" sldId="580"/>
        </pc:sldMkLst>
        <pc:spChg chg="del">
          <ac:chgData name="Ana Sierra" userId="4c4bd6b974aa8bff" providerId="LiveId" clId="{2CC73E5D-4740-4239-AABA-31EAC87D9212}" dt="2020-10-02T19:56:16.401" v="223"/>
          <ac:spMkLst>
            <pc:docMk/>
            <pc:sldMk cId="1293269227" sldId="580"/>
            <ac:spMk id="38" creationId="{4E4490D0-3672-446A-AC12-B4830333BDDD}"/>
          </ac:spMkLst>
        </pc:spChg>
        <pc:spChg chg="del">
          <ac:chgData name="Ana Sierra" userId="4c4bd6b974aa8bff" providerId="LiveId" clId="{2CC73E5D-4740-4239-AABA-31EAC87D9212}" dt="2020-10-02T19:56:16.401" v="223"/>
          <ac:spMkLst>
            <pc:docMk/>
            <pc:sldMk cId="1293269227" sldId="580"/>
            <ac:spMk id="39" creationId="{39CB82C2-DF65-4EC1-8280-F201D50F570B}"/>
          </ac:spMkLst>
        </pc:spChg>
        <pc:spChg chg="del">
          <ac:chgData name="Ana Sierra" userId="4c4bd6b974aa8bff" providerId="LiveId" clId="{2CC73E5D-4740-4239-AABA-31EAC87D9212}" dt="2020-10-02T19:56:16.401" v="223"/>
          <ac:spMkLst>
            <pc:docMk/>
            <pc:sldMk cId="1293269227" sldId="580"/>
            <ac:spMk id="41" creationId="{C4AAA502-5435-489E-9538-3A40E6C71461}"/>
          </ac:spMkLst>
        </pc:spChg>
        <pc:spChg chg="del">
          <ac:chgData name="Ana Sierra" userId="4c4bd6b974aa8bff" providerId="LiveId" clId="{2CC73E5D-4740-4239-AABA-31EAC87D9212}" dt="2020-10-02T19:56:16.401" v="223"/>
          <ac:spMkLst>
            <pc:docMk/>
            <pc:sldMk cId="1293269227" sldId="580"/>
            <ac:spMk id="43" creationId="{DE42378B-2E28-4810-8421-7A473A40E376}"/>
          </ac:spMkLst>
        </pc:spChg>
        <pc:spChg chg="del">
          <ac:chgData name="Ana Sierra" userId="4c4bd6b974aa8bff" providerId="LiveId" clId="{2CC73E5D-4740-4239-AABA-31EAC87D9212}" dt="2020-10-02T19:56:16.401" v="223"/>
          <ac:spMkLst>
            <pc:docMk/>
            <pc:sldMk cId="1293269227" sldId="580"/>
            <ac:spMk id="44" creationId="{0D91DD17-237F-4811-BC0E-128EB1BD7CFE}"/>
          </ac:spMkLst>
        </pc:spChg>
        <pc:cxnChg chg="del">
          <ac:chgData name="Ana Sierra" userId="4c4bd6b974aa8bff" providerId="LiveId" clId="{2CC73E5D-4740-4239-AABA-31EAC87D9212}" dt="2020-10-02T19:56:16.401" v="223"/>
          <ac:cxnSpMkLst>
            <pc:docMk/>
            <pc:sldMk cId="1293269227" sldId="580"/>
            <ac:cxnSpMk id="40" creationId="{7E1D4427-852B-4B37-8E76-0E9F1810BA2A}"/>
          </ac:cxnSpMkLst>
        </pc:cxnChg>
        <pc:cxnChg chg="del">
          <ac:chgData name="Ana Sierra" userId="4c4bd6b974aa8bff" providerId="LiveId" clId="{2CC73E5D-4740-4239-AABA-31EAC87D9212}" dt="2020-10-02T19:56:16.401" v="223"/>
          <ac:cxnSpMkLst>
            <pc:docMk/>
            <pc:sldMk cId="1293269227" sldId="580"/>
            <ac:cxnSpMk id="42" creationId="{C9AC0290-4702-4519-B0F4-C2A46880997B}"/>
          </ac:cxnSpMkLst>
        </pc:cxnChg>
      </pc:sldChg>
      <pc:sldChg chg="add">
        <pc:chgData name="Ana Sierra" userId="4c4bd6b974aa8bff" providerId="LiveId" clId="{2CC73E5D-4740-4239-AABA-31EAC87D9212}" dt="2020-10-02T19:56:16.401" v="223"/>
        <pc:sldMkLst>
          <pc:docMk/>
          <pc:sldMk cId="1973682579" sldId="581"/>
        </pc:sldMkLst>
      </pc:sldChg>
      <pc:sldChg chg="add">
        <pc:chgData name="Ana Sierra" userId="4c4bd6b974aa8bff" providerId="LiveId" clId="{2CC73E5D-4740-4239-AABA-31EAC87D9212}" dt="2020-10-02T19:56:16.401" v="223"/>
        <pc:sldMkLst>
          <pc:docMk/>
          <pc:sldMk cId="2006868205" sldId="582"/>
        </pc:sldMkLst>
      </pc:sldChg>
      <pc:sldChg chg="delSp add setBg delDesignElem">
        <pc:chgData name="Ana Sierra" userId="4c4bd6b974aa8bff" providerId="LiveId" clId="{2CC73E5D-4740-4239-AABA-31EAC87D9212}" dt="2020-10-02T19:56:16.401" v="223"/>
        <pc:sldMkLst>
          <pc:docMk/>
          <pc:sldMk cId="2757401751" sldId="583"/>
        </pc:sldMkLst>
        <pc:spChg chg="del">
          <ac:chgData name="Ana Sierra" userId="4c4bd6b974aa8bff" providerId="LiveId" clId="{2CC73E5D-4740-4239-AABA-31EAC87D9212}" dt="2020-10-02T19:56:16.401" v="223"/>
          <ac:spMkLst>
            <pc:docMk/>
            <pc:sldMk cId="2757401751" sldId="583"/>
            <ac:spMk id="58" creationId="{4E4490D0-3672-446A-AC12-B4830333BDDD}"/>
          </ac:spMkLst>
        </pc:spChg>
        <pc:spChg chg="del">
          <ac:chgData name="Ana Sierra" userId="4c4bd6b974aa8bff" providerId="LiveId" clId="{2CC73E5D-4740-4239-AABA-31EAC87D9212}" dt="2020-10-02T19:56:16.401" v="223"/>
          <ac:spMkLst>
            <pc:docMk/>
            <pc:sldMk cId="2757401751" sldId="583"/>
            <ac:spMk id="60" creationId="{39CB82C2-DF65-4EC1-8280-F201D50F570B}"/>
          </ac:spMkLst>
        </pc:spChg>
        <pc:spChg chg="del">
          <ac:chgData name="Ana Sierra" userId="4c4bd6b974aa8bff" providerId="LiveId" clId="{2CC73E5D-4740-4239-AABA-31EAC87D9212}" dt="2020-10-02T19:56:16.401" v="223"/>
          <ac:spMkLst>
            <pc:docMk/>
            <pc:sldMk cId="2757401751" sldId="583"/>
            <ac:spMk id="64" creationId="{8D0DE514-8876-4D18-A995-61A5C1F813F1}"/>
          </ac:spMkLst>
        </pc:spChg>
        <pc:spChg chg="del">
          <ac:chgData name="Ana Sierra" userId="4c4bd6b974aa8bff" providerId="LiveId" clId="{2CC73E5D-4740-4239-AABA-31EAC87D9212}" dt="2020-10-02T19:56:16.401" v="223"/>
          <ac:spMkLst>
            <pc:docMk/>
            <pc:sldMk cId="2757401751" sldId="583"/>
            <ac:spMk id="66" creationId="{09DA791C-FFCF-422E-8775-BDA6C0E5ECF0}"/>
          </ac:spMkLst>
        </pc:spChg>
        <pc:spChg chg="del">
          <ac:chgData name="Ana Sierra" userId="4c4bd6b974aa8bff" providerId="LiveId" clId="{2CC73E5D-4740-4239-AABA-31EAC87D9212}" dt="2020-10-02T19:56:16.401" v="223"/>
          <ac:spMkLst>
            <pc:docMk/>
            <pc:sldMk cId="2757401751" sldId="583"/>
            <ac:spMk id="68" creationId="{0DCF8855-3530-4F46-A4CB-3B6686EEE4BD}"/>
          </ac:spMkLst>
        </pc:spChg>
        <pc:cxnChg chg="del">
          <ac:chgData name="Ana Sierra" userId="4c4bd6b974aa8bff" providerId="LiveId" clId="{2CC73E5D-4740-4239-AABA-31EAC87D9212}" dt="2020-10-02T19:56:16.401" v="223"/>
          <ac:cxnSpMkLst>
            <pc:docMk/>
            <pc:sldMk cId="2757401751" sldId="583"/>
            <ac:cxnSpMk id="62" creationId="{7E1D4427-852B-4B37-8E76-0E9F1810BA2A}"/>
          </ac:cxnSpMkLst>
        </pc:cxnChg>
      </pc:sldChg>
      <pc:sldChg chg="add">
        <pc:chgData name="Ana Sierra" userId="4c4bd6b974aa8bff" providerId="LiveId" clId="{2CC73E5D-4740-4239-AABA-31EAC87D9212}" dt="2020-10-02T19:56:16.401" v="223"/>
        <pc:sldMkLst>
          <pc:docMk/>
          <pc:sldMk cId="31314517" sldId="584"/>
        </pc:sldMkLst>
      </pc:sldChg>
      <pc:sldChg chg="add">
        <pc:chgData name="Ana Sierra" userId="4c4bd6b974aa8bff" providerId="LiveId" clId="{2CC73E5D-4740-4239-AABA-31EAC87D9212}" dt="2020-10-02T19:56:16.401" v="223"/>
        <pc:sldMkLst>
          <pc:docMk/>
          <pc:sldMk cId="785180905" sldId="585"/>
        </pc:sldMkLst>
      </pc:sldChg>
      <pc:sldChg chg="add">
        <pc:chgData name="Ana Sierra" userId="4c4bd6b974aa8bff" providerId="LiveId" clId="{2CC73E5D-4740-4239-AABA-31EAC87D9212}" dt="2020-10-02T19:56:16.401" v="223"/>
        <pc:sldMkLst>
          <pc:docMk/>
          <pc:sldMk cId="3447068083" sldId="586"/>
        </pc:sldMkLst>
      </pc:sldChg>
      <pc:sldChg chg="add">
        <pc:chgData name="Ana Sierra" userId="4c4bd6b974aa8bff" providerId="LiveId" clId="{2CC73E5D-4740-4239-AABA-31EAC87D9212}" dt="2020-10-02T19:56:16.401" v="223"/>
        <pc:sldMkLst>
          <pc:docMk/>
          <pc:sldMk cId="2415224211" sldId="587"/>
        </pc:sldMkLst>
      </pc:sldChg>
      <pc:sldChg chg="add">
        <pc:chgData name="Ana Sierra" userId="4c4bd6b974aa8bff" providerId="LiveId" clId="{2CC73E5D-4740-4239-AABA-31EAC87D9212}" dt="2020-10-02T19:56:16.401" v="223"/>
        <pc:sldMkLst>
          <pc:docMk/>
          <pc:sldMk cId="1816474499" sldId="588"/>
        </pc:sldMkLst>
      </pc:sldChg>
      <pc:sldChg chg="add">
        <pc:chgData name="Ana Sierra" userId="4c4bd6b974aa8bff" providerId="LiveId" clId="{2CC73E5D-4740-4239-AABA-31EAC87D9212}" dt="2020-10-02T19:56:16.401" v="223"/>
        <pc:sldMkLst>
          <pc:docMk/>
          <pc:sldMk cId="2813087689" sldId="589"/>
        </pc:sldMkLst>
      </pc:sldChg>
      <pc:sldChg chg="add">
        <pc:chgData name="Ana Sierra" userId="4c4bd6b974aa8bff" providerId="LiveId" clId="{2CC73E5D-4740-4239-AABA-31EAC87D9212}" dt="2020-10-02T19:56:16.401" v="223"/>
        <pc:sldMkLst>
          <pc:docMk/>
          <pc:sldMk cId="3719445991" sldId="590"/>
        </pc:sldMkLst>
      </pc:sldChg>
      <pc:sldChg chg="add">
        <pc:chgData name="Ana Sierra" userId="4c4bd6b974aa8bff" providerId="LiveId" clId="{2CC73E5D-4740-4239-AABA-31EAC87D9212}" dt="2020-10-02T19:56:16.401" v="223"/>
        <pc:sldMkLst>
          <pc:docMk/>
          <pc:sldMk cId="1583925870" sldId="591"/>
        </pc:sldMkLst>
      </pc:sldChg>
      <pc:sldChg chg="delSp add setBg delDesignElem">
        <pc:chgData name="Ana Sierra" userId="4c4bd6b974aa8bff" providerId="LiveId" clId="{2CC73E5D-4740-4239-AABA-31EAC87D9212}" dt="2020-10-02T19:56:16.401" v="223"/>
        <pc:sldMkLst>
          <pc:docMk/>
          <pc:sldMk cId="1466167488" sldId="592"/>
        </pc:sldMkLst>
        <pc:spChg chg="del">
          <ac:chgData name="Ana Sierra" userId="4c4bd6b974aa8bff" providerId="LiveId" clId="{2CC73E5D-4740-4239-AABA-31EAC87D9212}" dt="2020-10-02T19:56:16.401" v="223"/>
          <ac:spMkLst>
            <pc:docMk/>
            <pc:sldMk cId="1466167488" sldId="592"/>
            <ac:spMk id="10" creationId="{4E4490D0-3672-446A-AC12-B4830333BDDD}"/>
          </ac:spMkLst>
        </pc:spChg>
        <pc:spChg chg="del">
          <ac:chgData name="Ana Sierra" userId="4c4bd6b974aa8bff" providerId="LiveId" clId="{2CC73E5D-4740-4239-AABA-31EAC87D9212}" dt="2020-10-02T19:56:16.401" v="223"/>
          <ac:spMkLst>
            <pc:docMk/>
            <pc:sldMk cId="1466167488" sldId="592"/>
            <ac:spMk id="12" creationId="{39CB82C2-DF65-4EC1-8280-F201D50F570B}"/>
          </ac:spMkLst>
        </pc:spChg>
        <pc:spChg chg="del">
          <ac:chgData name="Ana Sierra" userId="4c4bd6b974aa8bff" providerId="LiveId" clId="{2CC73E5D-4740-4239-AABA-31EAC87D9212}" dt="2020-10-02T19:56:16.401" v="223"/>
          <ac:spMkLst>
            <pc:docMk/>
            <pc:sldMk cId="1466167488" sldId="592"/>
            <ac:spMk id="16" creationId="{8D0DE514-8876-4D18-A995-61A5C1F813F1}"/>
          </ac:spMkLst>
        </pc:spChg>
        <pc:spChg chg="del">
          <ac:chgData name="Ana Sierra" userId="4c4bd6b974aa8bff" providerId="LiveId" clId="{2CC73E5D-4740-4239-AABA-31EAC87D9212}" dt="2020-10-02T19:56:16.401" v="223"/>
          <ac:spMkLst>
            <pc:docMk/>
            <pc:sldMk cId="1466167488" sldId="592"/>
            <ac:spMk id="18" creationId="{09DA791C-FFCF-422E-8775-BDA6C0E5ECF0}"/>
          </ac:spMkLst>
        </pc:spChg>
        <pc:spChg chg="del">
          <ac:chgData name="Ana Sierra" userId="4c4bd6b974aa8bff" providerId="LiveId" clId="{2CC73E5D-4740-4239-AABA-31EAC87D9212}" dt="2020-10-02T19:56:16.401" v="223"/>
          <ac:spMkLst>
            <pc:docMk/>
            <pc:sldMk cId="1466167488" sldId="592"/>
            <ac:spMk id="20" creationId="{0DCF8855-3530-4F46-A4CB-3B6686EEE4BD}"/>
          </ac:spMkLst>
        </pc:spChg>
        <pc:cxnChg chg="del">
          <ac:chgData name="Ana Sierra" userId="4c4bd6b974aa8bff" providerId="LiveId" clId="{2CC73E5D-4740-4239-AABA-31EAC87D9212}" dt="2020-10-02T19:56:16.401" v="223"/>
          <ac:cxnSpMkLst>
            <pc:docMk/>
            <pc:sldMk cId="1466167488" sldId="592"/>
            <ac:cxnSpMk id="14" creationId="{7E1D4427-852B-4B37-8E76-0E9F1810BA2A}"/>
          </ac:cxnSpMkLst>
        </pc:cxnChg>
      </pc:sldChg>
      <pc:sldChg chg="add">
        <pc:chgData name="Ana Sierra" userId="4c4bd6b974aa8bff" providerId="LiveId" clId="{2CC73E5D-4740-4239-AABA-31EAC87D9212}" dt="2020-10-02T19:56:16.401" v="223"/>
        <pc:sldMkLst>
          <pc:docMk/>
          <pc:sldMk cId="3336787171" sldId="593"/>
        </pc:sldMkLst>
      </pc:sldChg>
      <pc:sldChg chg="add">
        <pc:chgData name="Ana Sierra" userId="4c4bd6b974aa8bff" providerId="LiveId" clId="{2CC73E5D-4740-4239-AABA-31EAC87D9212}" dt="2020-10-02T19:56:16.401" v="223"/>
        <pc:sldMkLst>
          <pc:docMk/>
          <pc:sldMk cId="554755512" sldId="594"/>
        </pc:sldMkLst>
      </pc:sldChg>
      <pc:sldChg chg="add">
        <pc:chgData name="Ana Sierra" userId="4c4bd6b974aa8bff" providerId="LiveId" clId="{2CC73E5D-4740-4239-AABA-31EAC87D9212}" dt="2020-10-02T19:56:16.401" v="223"/>
        <pc:sldMkLst>
          <pc:docMk/>
          <pc:sldMk cId="2798704424" sldId="595"/>
        </pc:sldMkLst>
      </pc:sldChg>
      <pc:sldChg chg="add">
        <pc:chgData name="Ana Sierra" userId="4c4bd6b974aa8bff" providerId="LiveId" clId="{2CC73E5D-4740-4239-AABA-31EAC87D9212}" dt="2020-10-02T19:56:16.401" v="223"/>
        <pc:sldMkLst>
          <pc:docMk/>
          <pc:sldMk cId="870707873" sldId="596"/>
        </pc:sldMkLst>
      </pc:sldChg>
      <pc:sldChg chg="add">
        <pc:chgData name="Ana Sierra" userId="4c4bd6b974aa8bff" providerId="LiveId" clId="{2CC73E5D-4740-4239-AABA-31EAC87D9212}" dt="2020-10-02T19:56:16.401" v="223"/>
        <pc:sldMkLst>
          <pc:docMk/>
          <pc:sldMk cId="3002441978" sldId="597"/>
        </pc:sldMkLst>
      </pc:sldChg>
      <pc:sldChg chg="add">
        <pc:chgData name="Ana Sierra" userId="4c4bd6b974aa8bff" providerId="LiveId" clId="{2CC73E5D-4740-4239-AABA-31EAC87D9212}" dt="2020-10-02T19:56:16.401" v="223"/>
        <pc:sldMkLst>
          <pc:docMk/>
          <pc:sldMk cId="3196361053" sldId="598"/>
        </pc:sldMkLst>
      </pc:sldChg>
      <pc:sldChg chg="add">
        <pc:chgData name="Ana Sierra" userId="4c4bd6b974aa8bff" providerId="LiveId" clId="{2CC73E5D-4740-4239-AABA-31EAC87D9212}" dt="2020-10-02T19:56:16.401" v="223"/>
        <pc:sldMkLst>
          <pc:docMk/>
          <pc:sldMk cId="1513490604" sldId="599"/>
        </pc:sldMkLst>
      </pc:sldChg>
      <pc:sldChg chg="add">
        <pc:chgData name="Ana Sierra" userId="4c4bd6b974aa8bff" providerId="LiveId" clId="{2CC73E5D-4740-4239-AABA-31EAC87D9212}" dt="2020-10-02T19:56:16.401" v="223"/>
        <pc:sldMkLst>
          <pc:docMk/>
          <pc:sldMk cId="227585316" sldId="600"/>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ata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ata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ata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ata9.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rawing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rawing9.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A6DA6F-B18B-4916-9088-C0332F267138}"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27D26AC-EF3E-46E7-9805-93A4782B9AD0}">
      <dgm:prSet/>
      <dgm:spPr/>
      <dgm:t>
        <a:bodyPr/>
        <a:lstStyle/>
        <a:p>
          <a:pPr>
            <a:lnSpc>
              <a:spcPct val="100000"/>
            </a:lnSpc>
          </a:pPr>
          <a:r>
            <a:rPr lang="en-US" b="1" u="sng" dirty="0">
              <a:latin typeface="Times New Roman" panose="02020603050405020304" pitchFamily="18" charset="0"/>
              <a:cs typeface="Times New Roman" panose="02020603050405020304" pitchFamily="18" charset="0"/>
            </a:rPr>
            <a:t>MISSION</a:t>
          </a:r>
          <a:r>
            <a:rPr lang="en-US" b="1" u="sng" dirty="0"/>
            <a:t> </a:t>
          </a:r>
          <a:endParaRPr lang="en-US" dirty="0"/>
        </a:p>
      </dgm:t>
    </dgm:pt>
    <dgm:pt modelId="{62677973-C484-498B-9EB7-317C2B4B00F1}" type="parTrans" cxnId="{CCAE39AB-B817-42D7-9EBC-4F7EBBF2279E}">
      <dgm:prSet/>
      <dgm:spPr/>
      <dgm:t>
        <a:bodyPr/>
        <a:lstStyle/>
        <a:p>
          <a:endParaRPr lang="en-US"/>
        </a:p>
      </dgm:t>
    </dgm:pt>
    <dgm:pt modelId="{3022D25F-A16F-4E5A-8A00-F07B7B477DC9}" type="sibTrans" cxnId="{CCAE39AB-B817-42D7-9EBC-4F7EBBF2279E}">
      <dgm:prSet/>
      <dgm:spPr/>
      <dgm:t>
        <a:bodyPr/>
        <a:lstStyle/>
        <a:p>
          <a:endParaRPr lang="en-US"/>
        </a:p>
      </dgm:t>
    </dgm:pt>
    <dgm:pt modelId="{6CA25DA5-4071-4198-9694-90AEF59FCDB9}">
      <dgm:prSet custT="1"/>
      <dgm:spPr/>
      <dgm:t>
        <a:bodyPr/>
        <a:lstStyle/>
        <a:p>
          <a:pPr>
            <a:lnSpc>
              <a:spcPct val="100000"/>
            </a:lnSpc>
          </a:pPr>
          <a:r>
            <a:rPr lang="en-US" sz="1400" b="1" dirty="0">
              <a:latin typeface="Times New Roman" panose="02020603050405020304" pitchFamily="18" charset="0"/>
              <a:cs typeface="Times New Roman" panose="02020603050405020304" pitchFamily="18" charset="0"/>
            </a:rPr>
            <a:t>Enhance the human and institutional capacities of its Member States to reduce the production, trafficking and use of illegal drugs, and to address the health, social and criminal consequences of the drug trade in the Americas.</a:t>
          </a:r>
          <a:endParaRPr lang="en-US" sz="1400" dirty="0">
            <a:latin typeface="Times New Roman" panose="02020603050405020304" pitchFamily="18" charset="0"/>
            <a:cs typeface="Times New Roman" panose="02020603050405020304" pitchFamily="18" charset="0"/>
          </a:endParaRPr>
        </a:p>
      </dgm:t>
    </dgm:pt>
    <dgm:pt modelId="{167FBA2F-F3E8-4F7B-B109-E6E858EA651B}" type="parTrans" cxnId="{E689B2DB-E592-46A5-859F-D529041497B9}">
      <dgm:prSet/>
      <dgm:spPr/>
      <dgm:t>
        <a:bodyPr/>
        <a:lstStyle/>
        <a:p>
          <a:endParaRPr lang="en-US"/>
        </a:p>
      </dgm:t>
    </dgm:pt>
    <dgm:pt modelId="{7F11874B-AC96-4415-B879-F1D3DB63C779}" type="sibTrans" cxnId="{E689B2DB-E592-46A5-859F-D529041497B9}">
      <dgm:prSet/>
      <dgm:spPr/>
      <dgm:t>
        <a:bodyPr/>
        <a:lstStyle/>
        <a:p>
          <a:endParaRPr lang="en-US"/>
        </a:p>
      </dgm:t>
    </dgm:pt>
    <dgm:pt modelId="{28D15B42-8AFC-4061-B105-6B14D6F68712}" type="pres">
      <dgm:prSet presAssocID="{28A6DA6F-B18B-4916-9088-C0332F267138}" presName="root" presStyleCnt="0">
        <dgm:presLayoutVars>
          <dgm:dir/>
          <dgm:resizeHandles val="exact"/>
        </dgm:presLayoutVars>
      </dgm:prSet>
      <dgm:spPr/>
    </dgm:pt>
    <dgm:pt modelId="{9DBE08EF-18D5-4B4D-835F-9C9D21BC2EA0}" type="pres">
      <dgm:prSet presAssocID="{E27D26AC-EF3E-46E7-9805-93A4782B9AD0}" presName="compNode" presStyleCnt="0"/>
      <dgm:spPr/>
    </dgm:pt>
    <dgm:pt modelId="{13384E1F-17BE-4315-BB4A-2E449B0F8302}" type="pres">
      <dgm:prSet presAssocID="{E27D26AC-EF3E-46E7-9805-93A4782B9AD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D87AB1E3-D042-46F1-9D2A-77BE7B9AB96D}" type="pres">
      <dgm:prSet presAssocID="{E27D26AC-EF3E-46E7-9805-93A4782B9AD0}" presName="spaceRect" presStyleCnt="0"/>
      <dgm:spPr/>
    </dgm:pt>
    <dgm:pt modelId="{A31FC5F9-FB6A-4977-BAB6-0F36CAA516BD}" type="pres">
      <dgm:prSet presAssocID="{E27D26AC-EF3E-46E7-9805-93A4782B9AD0}" presName="textRect" presStyleLbl="revTx" presStyleIdx="0" presStyleCnt="2">
        <dgm:presLayoutVars>
          <dgm:chMax val="1"/>
          <dgm:chPref val="1"/>
        </dgm:presLayoutVars>
      </dgm:prSet>
      <dgm:spPr/>
    </dgm:pt>
    <dgm:pt modelId="{BFDA8761-65C7-46AD-B316-A4E0342BE0AB}" type="pres">
      <dgm:prSet presAssocID="{3022D25F-A16F-4E5A-8A00-F07B7B477DC9}" presName="sibTrans" presStyleCnt="0"/>
      <dgm:spPr/>
    </dgm:pt>
    <dgm:pt modelId="{D5AAC823-4EB1-4383-A6BC-4ADEB45E3DF8}" type="pres">
      <dgm:prSet presAssocID="{6CA25DA5-4071-4198-9694-90AEF59FCDB9}" presName="compNode" presStyleCnt="0"/>
      <dgm:spPr/>
    </dgm:pt>
    <dgm:pt modelId="{13847B98-71C4-472C-81F8-47E401170B26}" type="pres">
      <dgm:prSet presAssocID="{6CA25DA5-4071-4198-9694-90AEF59FCDB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cuffs"/>
        </a:ext>
      </dgm:extLst>
    </dgm:pt>
    <dgm:pt modelId="{C58C2F15-8EB6-4AAF-9FE5-D41295E75432}" type="pres">
      <dgm:prSet presAssocID="{6CA25DA5-4071-4198-9694-90AEF59FCDB9}" presName="spaceRect" presStyleCnt="0"/>
      <dgm:spPr/>
    </dgm:pt>
    <dgm:pt modelId="{C8DDA19C-D206-45E4-BFA0-5F4FDFC5B302}" type="pres">
      <dgm:prSet presAssocID="{6CA25DA5-4071-4198-9694-90AEF59FCDB9}" presName="textRect" presStyleLbl="revTx" presStyleIdx="1" presStyleCnt="2">
        <dgm:presLayoutVars>
          <dgm:chMax val="1"/>
          <dgm:chPref val="1"/>
        </dgm:presLayoutVars>
      </dgm:prSet>
      <dgm:spPr/>
    </dgm:pt>
  </dgm:ptLst>
  <dgm:cxnLst>
    <dgm:cxn modelId="{2413E084-3A25-49AA-A2D7-5F578FF8A409}" type="presOf" srcId="{28A6DA6F-B18B-4916-9088-C0332F267138}" destId="{28D15B42-8AFC-4061-B105-6B14D6F68712}" srcOrd="0" destOrd="0" presId="urn:microsoft.com/office/officeart/2018/2/layout/IconLabelList"/>
    <dgm:cxn modelId="{E7EF51A6-0683-4FFF-A1CC-EEA052DCC485}" type="presOf" srcId="{E27D26AC-EF3E-46E7-9805-93A4782B9AD0}" destId="{A31FC5F9-FB6A-4977-BAB6-0F36CAA516BD}" srcOrd="0" destOrd="0" presId="urn:microsoft.com/office/officeart/2018/2/layout/IconLabelList"/>
    <dgm:cxn modelId="{CCAE39AB-B817-42D7-9EBC-4F7EBBF2279E}" srcId="{28A6DA6F-B18B-4916-9088-C0332F267138}" destId="{E27D26AC-EF3E-46E7-9805-93A4782B9AD0}" srcOrd="0" destOrd="0" parTransId="{62677973-C484-498B-9EB7-317C2B4B00F1}" sibTransId="{3022D25F-A16F-4E5A-8A00-F07B7B477DC9}"/>
    <dgm:cxn modelId="{3D12BFB4-C2EE-478B-B2F0-864A954623D8}" type="presOf" srcId="{6CA25DA5-4071-4198-9694-90AEF59FCDB9}" destId="{C8DDA19C-D206-45E4-BFA0-5F4FDFC5B302}" srcOrd="0" destOrd="0" presId="urn:microsoft.com/office/officeart/2018/2/layout/IconLabelList"/>
    <dgm:cxn modelId="{E689B2DB-E592-46A5-859F-D529041497B9}" srcId="{28A6DA6F-B18B-4916-9088-C0332F267138}" destId="{6CA25DA5-4071-4198-9694-90AEF59FCDB9}" srcOrd="1" destOrd="0" parTransId="{167FBA2F-F3E8-4F7B-B109-E6E858EA651B}" sibTransId="{7F11874B-AC96-4415-B879-F1D3DB63C779}"/>
    <dgm:cxn modelId="{68BF7BED-73CE-426E-8610-FD36EB094D43}" type="presParOf" srcId="{28D15B42-8AFC-4061-B105-6B14D6F68712}" destId="{9DBE08EF-18D5-4B4D-835F-9C9D21BC2EA0}" srcOrd="0" destOrd="0" presId="urn:microsoft.com/office/officeart/2018/2/layout/IconLabelList"/>
    <dgm:cxn modelId="{220B0B41-5044-44EF-B459-6F400BA43FD3}" type="presParOf" srcId="{9DBE08EF-18D5-4B4D-835F-9C9D21BC2EA0}" destId="{13384E1F-17BE-4315-BB4A-2E449B0F8302}" srcOrd="0" destOrd="0" presId="urn:microsoft.com/office/officeart/2018/2/layout/IconLabelList"/>
    <dgm:cxn modelId="{58394F30-00F9-4CB4-ADED-B8C3379AD941}" type="presParOf" srcId="{9DBE08EF-18D5-4B4D-835F-9C9D21BC2EA0}" destId="{D87AB1E3-D042-46F1-9D2A-77BE7B9AB96D}" srcOrd="1" destOrd="0" presId="urn:microsoft.com/office/officeart/2018/2/layout/IconLabelList"/>
    <dgm:cxn modelId="{A53D1CDA-6F2E-4809-9E84-1D5B9B8AD9CF}" type="presParOf" srcId="{9DBE08EF-18D5-4B4D-835F-9C9D21BC2EA0}" destId="{A31FC5F9-FB6A-4977-BAB6-0F36CAA516BD}" srcOrd="2" destOrd="0" presId="urn:microsoft.com/office/officeart/2018/2/layout/IconLabelList"/>
    <dgm:cxn modelId="{E15ACDF2-F24F-4300-9D10-3EBE42843FD7}" type="presParOf" srcId="{28D15B42-8AFC-4061-B105-6B14D6F68712}" destId="{BFDA8761-65C7-46AD-B316-A4E0342BE0AB}" srcOrd="1" destOrd="0" presId="urn:microsoft.com/office/officeart/2018/2/layout/IconLabelList"/>
    <dgm:cxn modelId="{E2906A58-CDC4-40A8-A8A4-D3A13D170BE5}" type="presParOf" srcId="{28D15B42-8AFC-4061-B105-6B14D6F68712}" destId="{D5AAC823-4EB1-4383-A6BC-4ADEB45E3DF8}" srcOrd="2" destOrd="0" presId="urn:microsoft.com/office/officeart/2018/2/layout/IconLabelList"/>
    <dgm:cxn modelId="{67E2F602-AA23-4EC0-8653-2ADFEDE667A9}" type="presParOf" srcId="{D5AAC823-4EB1-4383-A6BC-4ADEB45E3DF8}" destId="{13847B98-71C4-472C-81F8-47E401170B26}" srcOrd="0" destOrd="0" presId="urn:microsoft.com/office/officeart/2018/2/layout/IconLabelList"/>
    <dgm:cxn modelId="{CCA05B75-D45D-440B-8E85-B989485CDC64}" type="presParOf" srcId="{D5AAC823-4EB1-4383-A6BC-4ADEB45E3DF8}" destId="{C58C2F15-8EB6-4AAF-9FE5-D41295E75432}" srcOrd="1" destOrd="0" presId="urn:microsoft.com/office/officeart/2018/2/layout/IconLabelList"/>
    <dgm:cxn modelId="{74C6FC54-6C5B-4946-92C2-AADB6743002B}" type="presParOf" srcId="{D5AAC823-4EB1-4383-A6BC-4ADEB45E3DF8}" destId="{C8DDA19C-D206-45E4-BFA0-5F4FDFC5B30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C3FE596-3CF0-434D-A1C6-54201BAB80A8}"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5D83B07-374C-477C-9B12-D7757104603E}">
      <dgm:prSet/>
      <dgm:spPr/>
      <dgm:t>
        <a:bodyPr/>
        <a:lstStyle/>
        <a:p>
          <a:pPr>
            <a:defRPr b="1"/>
          </a:pPr>
          <a:r>
            <a:rPr lang="en-US" dirty="0">
              <a:latin typeface="Times New Roman" panose="02020603050405020304" pitchFamily="18" charset="0"/>
              <a:cs typeface="Times New Roman" panose="02020603050405020304" pitchFamily="18" charset="0"/>
            </a:rPr>
            <a:t>Methodology:</a:t>
          </a:r>
        </a:p>
      </dgm:t>
    </dgm:pt>
    <dgm:pt modelId="{42CDFC25-9B5B-45EC-99B6-58DB8CEF1D7B}" type="parTrans" cxnId="{0E1CB648-74A8-40CB-A2E8-05DABCEA0C5D}">
      <dgm:prSet/>
      <dgm:spPr/>
      <dgm:t>
        <a:bodyPr/>
        <a:lstStyle/>
        <a:p>
          <a:endParaRPr lang="en-US"/>
        </a:p>
      </dgm:t>
    </dgm:pt>
    <dgm:pt modelId="{B784F67C-1798-4EBC-B597-D9404D4CF269}" type="sibTrans" cxnId="{0E1CB648-74A8-40CB-A2E8-05DABCEA0C5D}">
      <dgm:prSet/>
      <dgm:spPr/>
      <dgm:t>
        <a:bodyPr/>
        <a:lstStyle/>
        <a:p>
          <a:endParaRPr lang="en-US"/>
        </a:p>
      </dgm:t>
    </dgm:pt>
    <dgm:pt modelId="{232E04ED-E4D2-4BF8-A4BB-A43C2C616649}">
      <dgm:prSet/>
      <dgm:spPr/>
      <dgm:t>
        <a:bodyPr/>
        <a:lstStyle/>
        <a:p>
          <a:r>
            <a:rPr lang="en-US" dirty="0">
              <a:latin typeface="Times New Roman" panose="02020603050405020304" pitchFamily="18" charset="0"/>
              <a:cs typeface="Times New Roman" panose="02020603050405020304" pitchFamily="18" charset="0"/>
            </a:rPr>
            <a:t>Active discussion</a:t>
          </a:r>
        </a:p>
        <a:p>
          <a:r>
            <a:rPr lang="en-US" dirty="0">
              <a:latin typeface="Times New Roman" panose="02020603050405020304" pitchFamily="18" charset="0"/>
              <a:cs typeface="Times New Roman" panose="02020603050405020304" pitchFamily="18" charset="0"/>
            </a:rPr>
            <a:t>Case Study </a:t>
          </a:r>
        </a:p>
        <a:p>
          <a:r>
            <a:rPr lang="en-US" dirty="0">
              <a:latin typeface="Times New Roman" panose="02020603050405020304" pitchFamily="18" charset="0"/>
              <a:cs typeface="Times New Roman" panose="02020603050405020304" pitchFamily="18" charset="0"/>
            </a:rPr>
            <a:t>Role Play</a:t>
          </a:r>
        </a:p>
      </dgm:t>
    </dgm:pt>
    <dgm:pt modelId="{7CE81A0E-B4B8-4FC8-8188-71BDBC86D111}" type="parTrans" cxnId="{E25AFD91-52AC-49B2-99C0-638A4DDDE85C}">
      <dgm:prSet/>
      <dgm:spPr/>
      <dgm:t>
        <a:bodyPr/>
        <a:lstStyle/>
        <a:p>
          <a:endParaRPr lang="en-US"/>
        </a:p>
      </dgm:t>
    </dgm:pt>
    <dgm:pt modelId="{D9291C23-9ABB-4BBB-917B-F1B05B557B41}" type="sibTrans" cxnId="{E25AFD91-52AC-49B2-99C0-638A4DDDE85C}">
      <dgm:prSet/>
      <dgm:spPr/>
      <dgm:t>
        <a:bodyPr/>
        <a:lstStyle/>
        <a:p>
          <a:endParaRPr lang="en-US"/>
        </a:p>
      </dgm:t>
    </dgm:pt>
    <dgm:pt modelId="{D1F64DF3-6125-4020-A1BF-4C1641C86F41}">
      <dgm:prSet/>
      <dgm:spPr/>
      <dgm:t>
        <a:bodyPr/>
        <a:lstStyle/>
        <a:p>
          <a:pPr>
            <a:defRPr b="1"/>
          </a:pPr>
          <a:r>
            <a:rPr lang="en-US" dirty="0">
              <a:latin typeface="Times New Roman" panose="02020603050405020304" pitchFamily="18" charset="0"/>
              <a:cs typeface="Times New Roman" panose="02020603050405020304" pitchFamily="18" charset="0"/>
            </a:rPr>
            <a:t>Required Materials: </a:t>
          </a:r>
        </a:p>
      </dgm:t>
    </dgm:pt>
    <dgm:pt modelId="{C4E2B429-B64B-4EB6-AFB8-8F51421195A8}" type="parTrans" cxnId="{E43ECA58-3716-4F11-85BE-0440683A84C8}">
      <dgm:prSet/>
      <dgm:spPr/>
      <dgm:t>
        <a:bodyPr/>
        <a:lstStyle/>
        <a:p>
          <a:endParaRPr lang="en-US"/>
        </a:p>
      </dgm:t>
    </dgm:pt>
    <dgm:pt modelId="{F25C987E-B789-493B-9CC3-509C8C9D122F}" type="sibTrans" cxnId="{E43ECA58-3716-4F11-85BE-0440683A84C8}">
      <dgm:prSet/>
      <dgm:spPr/>
      <dgm:t>
        <a:bodyPr/>
        <a:lstStyle/>
        <a:p>
          <a:endParaRPr lang="en-US"/>
        </a:p>
      </dgm:t>
    </dgm:pt>
    <dgm:pt modelId="{E8064D49-015A-4AB3-A8E7-14D37E6C1EB8}">
      <dgm:prSet/>
      <dgm:spPr/>
      <dgm:t>
        <a:bodyPr/>
        <a:lstStyle/>
        <a:p>
          <a:r>
            <a:rPr lang="en-US" dirty="0">
              <a:latin typeface="Times New Roman" panose="02020603050405020304" pitchFamily="18" charset="0"/>
              <a:cs typeface="Times New Roman" panose="02020603050405020304" pitchFamily="18" charset="0"/>
            </a:rPr>
            <a:t>Easel Pad</a:t>
          </a:r>
        </a:p>
      </dgm:t>
    </dgm:pt>
    <dgm:pt modelId="{62F86A01-263F-4DB2-85F2-56705072EB6B}" type="parTrans" cxnId="{53C37610-B051-4788-B83D-DCD159BB9F3F}">
      <dgm:prSet/>
      <dgm:spPr/>
      <dgm:t>
        <a:bodyPr/>
        <a:lstStyle/>
        <a:p>
          <a:endParaRPr lang="en-US"/>
        </a:p>
      </dgm:t>
    </dgm:pt>
    <dgm:pt modelId="{4378843C-BD7A-4649-BAF6-86348380F72E}" type="sibTrans" cxnId="{53C37610-B051-4788-B83D-DCD159BB9F3F}">
      <dgm:prSet/>
      <dgm:spPr/>
      <dgm:t>
        <a:bodyPr/>
        <a:lstStyle/>
        <a:p>
          <a:endParaRPr lang="en-US"/>
        </a:p>
      </dgm:t>
    </dgm:pt>
    <dgm:pt modelId="{9FD146ED-7B5F-4640-8F2F-E15AEDCB979C}">
      <dgm:prSet/>
      <dgm:spPr/>
      <dgm:t>
        <a:bodyPr/>
        <a:lstStyle/>
        <a:p>
          <a:r>
            <a:rPr lang="en-US" dirty="0">
              <a:latin typeface="Times New Roman" panose="02020603050405020304" pitchFamily="18" charset="0"/>
              <a:cs typeface="Times New Roman" panose="02020603050405020304" pitchFamily="18" charset="0"/>
            </a:rPr>
            <a:t>Participant Manual </a:t>
          </a:r>
        </a:p>
      </dgm:t>
    </dgm:pt>
    <dgm:pt modelId="{82DD20DF-CC19-4ACE-9DF3-36B2459F325A}" type="parTrans" cxnId="{38122E3D-4165-40F8-9530-75DE0C665C36}">
      <dgm:prSet/>
      <dgm:spPr/>
      <dgm:t>
        <a:bodyPr/>
        <a:lstStyle/>
        <a:p>
          <a:endParaRPr lang="en-US"/>
        </a:p>
      </dgm:t>
    </dgm:pt>
    <dgm:pt modelId="{0BA51CBE-E29C-4B72-85FB-FDDDE427191E}" type="sibTrans" cxnId="{38122E3D-4165-40F8-9530-75DE0C665C36}">
      <dgm:prSet/>
      <dgm:spPr/>
      <dgm:t>
        <a:bodyPr/>
        <a:lstStyle/>
        <a:p>
          <a:endParaRPr lang="en-US"/>
        </a:p>
      </dgm:t>
    </dgm:pt>
    <dgm:pt modelId="{F90CF6D8-B6DD-479D-8816-F04CA6C70CDB}">
      <dgm:prSet/>
      <dgm:spPr/>
      <dgm:t>
        <a:bodyPr/>
        <a:lstStyle/>
        <a:p>
          <a:r>
            <a:rPr lang="en-US" dirty="0">
              <a:latin typeface="Times New Roman" panose="02020603050405020304" pitchFamily="18" charset="0"/>
              <a:cs typeface="Times New Roman" panose="02020603050405020304" pitchFamily="18" charset="0"/>
            </a:rPr>
            <a:t>Notepad for each participant</a:t>
          </a:r>
        </a:p>
      </dgm:t>
    </dgm:pt>
    <dgm:pt modelId="{D5E980DA-F9BC-485D-943C-97D0983ED79C}" type="parTrans" cxnId="{BD8A3A89-0976-4442-9967-988DEF5943F1}">
      <dgm:prSet/>
      <dgm:spPr/>
      <dgm:t>
        <a:bodyPr/>
        <a:lstStyle/>
        <a:p>
          <a:endParaRPr lang="en-US"/>
        </a:p>
      </dgm:t>
    </dgm:pt>
    <dgm:pt modelId="{7CF11DF5-7740-4335-AF6E-0EE858B50FB2}" type="sibTrans" cxnId="{BD8A3A89-0976-4442-9967-988DEF5943F1}">
      <dgm:prSet/>
      <dgm:spPr/>
      <dgm:t>
        <a:bodyPr/>
        <a:lstStyle/>
        <a:p>
          <a:endParaRPr lang="en-US"/>
        </a:p>
      </dgm:t>
    </dgm:pt>
    <dgm:pt modelId="{F3A745F7-E315-4914-8251-97B9DFC345E6}">
      <dgm:prSet/>
      <dgm:spPr/>
      <dgm:t>
        <a:bodyPr/>
        <a:lstStyle/>
        <a:p>
          <a:r>
            <a:rPr lang="en-US" dirty="0">
              <a:latin typeface="Times New Roman" panose="02020603050405020304" pitchFamily="18" charset="0"/>
              <a:cs typeface="Times New Roman" panose="02020603050405020304" pitchFamily="18" charset="0"/>
            </a:rPr>
            <a:t>Pens &amp; Pencils </a:t>
          </a:r>
        </a:p>
      </dgm:t>
    </dgm:pt>
    <dgm:pt modelId="{2740E72E-D18D-48C4-BF1A-E62453F4FD69}" type="parTrans" cxnId="{B8A1A6B5-B8D0-4210-BB3F-2DA0A768CC16}">
      <dgm:prSet/>
      <dgm:spPr/>
      <dgm:t>
        <a:bodyPr/>
        <a:lstStyle/>
        <a:p>
          <a:endParaRPr lang="en-US"/>
        </a:p>
      </dgm:t>
    </dgm:pt>
    <dgm:pt modelId="{EC72AF8E-7259-4ACE-9546-A18033CB6FB3}" type="sibTrans" cxnId="{B8A1A6B5-B8D0-4210-BB3F-2DA0A768CC16}">
      <dgm:prSet/>
      <dgm:spPr/>
      <dgm:t>
        <a:bodyPr/>
        <a:lstStyle/>
        <a:p>
          <a:endParaRPr lang="en-US"/>
        </a:p>
      </dgm:t>
    </dgm:pt>
    <dgm:pt modelId="{6C374E8C-A8E6-45F2-A298-A5853C4DFD18}">
      <dgm:prSet/>
      <dgm:spPr/>
      <dgm:t>
        <a:bodyPr/>
        <a:lstStyle/>
        <a:p>
          <a:pPr>
            <a:defRPr b="1"/>
          </a:pPr>
          <a:r>
            <a:rPr lang="en-US" dirty="0">
              <a:latin typeface="Times New Roman" panose="02020603050405020304" pitchFamily="18" charset="0"/>
              <a:cs typeface="Times New Roman" panose="02020603050405020304" pitchFamily="18" charset="0"/>
            </a:rPr>
            <a:t>Duration: 10 hours</a:t>
          </a:r>
        </a:p>
      </dgm:t>
    </dgm:pt>
    <dgm:pt modelId="{6252417E-81FD-4EE0-83DD-D3BAC8E3D767}" type="parTrans" cxnId="{155E3321-2606-4F4F-AE7C-A76C07C37E91}">
      <dgm:prSet/>
      <dgm:spPr/>
      <dgm:t>
        <a:bodyPr/>
        <a:lstStyle/>
        <a:p>
          <a:endParaRPr lang="en-US"/>
        </a:p>
      </dgm:t>
    </dgm:pt>
    <dgm:pt modelId="{B2CE9B67-B0B3-41A7-B8BB-45DFF0C8BE5A}" type="sibTrans" cxnId="{155E3321-2606-4F4F-AE7C-A76C07C37E91}">
      <dgm:prSet/>
      <dgm:spPr/>
      <dgm:t>
        <a:bodyPr/>
        <a:lstStyle/>
        <a:p>
          <a:endParaRPr lang="en-US"/>
        </a:p>
      </dgm:t>
    </dgm:pt>
    <dgm:pt modelId="{A35A9966-A9A0-4097-8845-857D24AE6010}" type="pres">
      <dgm:prSet presAssocID="{5C3FE596-3CF0-434D-A1C6-54201BAB80A8}" presName="root" presStyleCnt="0">
        <dgm:presLayoutVars>
          <dgm:dir/>
          <dgm:resizeHandles val="exact"/>
        </dgm:presLayoutVars>
      </dgm:prSet>
      <dgm:spPr/>
    </dgm:pt>
    <dgm:pt modelId="{1D2E8717-97E9-43A6-A405-CB1C4807641C}" type="pres">
      <dgm:prSet presAssocID="{75D83B07-374C-477C-9B12-D7757104603E}" presName="compNode" presStyleCnt="0"/>
      <dgm:spPr/>
    </dgm:pt>
    <dgm:pt modelId="{2E5ED103-CC3F-48A5-AA84-11D650D9E4BC}" type="pres">
      <dgm:prSet presAssocID="{75D83B07-374C-477C-9B12-D7757104603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C5AD1A9F-4AAB-45DB-8E80-541626910560}" type="pres">
      <dgm:prSet presAssocID="{75D83B07-374C-477C-9B12-D7757104603E}" presName="iconSpace" presStyleCnt="0"/>
      <dgm:spPr/>
    </dgm:pt>
    <dgm:pt modelId="{D7F1D983-5749-4809-AD6C-892344DB3E57}" type="pres">
      <dgm:prSet presAssocID="{75D83B07-374C-477C-9B12-D7757104603E}" presName="parTx" presStyleLbl="revTx" presStyleIdx="0" presStyleCnt="6">
        <dgm:presLayoutVars>
          <dgm:chMax val="0"/>
          <dgm:chPref val="0"/>
        </dgm:presLayoutVars>
      </dgm:prSet>
      <dgm:spPr/>
    </dgm:pt>
    <dgm:pt modelId="{C95561F9-07F8-4942-839A-4AE1C6CAF497}" type="pres">
      <dgm:prSet presAssocID="{75D83B07-374C-477C-9B12-D7757104603E}" presName="txSpace" presStyleCnt="0"/>
      <dgm:spPr/>
    </dgm:pt>
    <dgm:pt modelId="{F4E559CF-8D59-41A0-A4EC-743A65D9DDA1}" type="pres">
      <dgm:prSet presAssocID="{75D83B07-374C-477C-9B12-D7757104603E}" presName="desTx" presStyleLbl="revTx" presStyleIdx="1" presStyleCnt="6">
        <dgm:presLayoutVars/>
      </dgm:prSet>
      <dgm:spPr/>
    </dgm:pt>
    <dgm:pt modelId="{65AFFAAC-D037-478D-905D-6EC3B548E8EF}" type="pres">
      <dgm:prSet presAssocID="{B784F67C-1798-4EBC-B597-D9404D4CF269}" presName="sibTrans" presStyleCnt="0"/>
      <dgm:spPr/>
    </dgm:pt>
    <dgm:pt modelId="{1BBB6522-6DF4-4233-A807-8F8534274BC6}" type="pres">
      <dgm:prSet presAssocID="{D1F64DF3-6125-4020-A1BF-4C1641C86F41}" presName="compNode" presStyleCnt="0"/>
      <dgm:spPr/>
    </dgm:pt>
    <dgm:pt modelId="{9FFF9C76-5FFF-489A-9D5E-8B2291B67E18}" type="pres">
      <dgm:prSet presAssocID="{D1F64DF3-6125-4020-A1BF-4C1641C86F4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61A1245C-E0C9-4442-B794-0CDAD3DB5922}" type="pres">
      <dgm:prSet presAssocID="{D1F64DF3-6125-4020-A1BF-4C1641C86F41}" presName="iconSpace" presStyleCnt="0"/>
      <dgm:spPr/>
    </dgm:pt>
    <dgm:pt modelId="{928BD0F5-35AF-4EA0-9411-242645764909}" type="pres">
      <dgm:prSet presAssocID="{D1F64DF3-6125-4020-A1BF-4C1641C86F41}" presName="parTx" presStyleLbl="revTx" presStyleIdx="2" presStyleCnt="6">
        <dgm:presLayoutVars>
          <dgm:chMax val="0"/>
          <dgm:chPref val="0"/>
        </dgm:presLayoutVars>
      </dgm:prSet>
      <dgm:spPr/>
    </dgm:pt>
    <dgm:pt modelId="{CAD8C53F-7C9A-447D-9048-53EB3226FDB4}" type="pres">
      <dgm:prSet presAssocID="{D1F64DF3-6125-4020-A1BF-4C1641C86F41}" presName="txSpace" presStyleCnt="0"/>
      <dgm:spPr/>
    </dgm:pt>
    <dgm:pt modelId="{9A7599B2-73E9-41BB-9AED-45A8F8A3037D}" type="pres">
      <dgm:prSet presAssocID="{D1F64DF3-6125-4020-A1BF-4C1641C86F41}" presName="desTx" presStyleLbl="revTx" presStyleIdx="3" presStyleCnt="6">
        <dgm:presLayoutVars/>
      </dgm:prSet>
      <dgm:spPr/>
    </dgm:pt>
    <dgm:pt modelId="{066D25B0-C4F0-488A-AA24-2D2C9C39961D}" type="pres">
      <dgm:prSet presAssocID="{F25C987E-B789-493B-9CC3-509C8C9D122F}" presName="sibTrans" presStyleCnt="0"/>
      <dgm:spPr/>
    </dgm:pt>
    <dgm:pt modelId="{9B697A01-F563-43B5-AD48-8CC08A6606FC}" type="pres">
      <dgm:prSet presAssocID="{6C374E8C-A8E6-45F2-A298-A5853C4DFD18}" presName="compNode" presStyleCnt="0"/>
      <dgm:spPr/>
    </dgm:pt>
    <dgm:pt modelId="{FE35D783-6DB6-46F1-980D-EF9C4C65D716}" type="pres">
      <dgm:prSet presAssocID="{6C374E8C-A8E6-45F2-A298-A5853C4DFD1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7A8D225A-FC1A-4A4A-BB97-5166D96FB5AF}" type="pres">
      <dgm:prSet presAssocID="{6C374E8C-A8E6-45F2-A298-A5853C4DFD18}" presName="iconSpace" presStyleCnt="0"/>
      <dgm:spPr/>
    </dgm:pt>
    <dgm:pt modelId="{3B40013B-ACBA-4478-8B60-362EF1FD0937}" type="pres">
      <dgm:prSet presAssocID="{6C374E8C-A8E6-45F2-A298-A5853C4DFD18}" presName="parTx" presStyleLbl="revTx" presStyleIdx="4" presStyleCnt="6">
        <dgm:presLayoutVars>
          <dgm:chMax val="0"/>
          <dgm:chPref val="0"/>
        </dgm:presLayoutVars>
      </dgm:prSet>
      <dgm:spPr/>
    </dgm:pt>
    <dgm:pt modelId="{C77B7831-CA77-4F6F-B792-8BEBA63E1791}" type="pres">
      <dgm:prSet presAssocID="{6C374E8C-A8E6-45F2-A298-A5853C4DFD18}" presName="txSpace" presStyleCnt="0"/>
      <dgm:spPr/>
    </dgm:pt>
    <dgm:pt modelId="{696D68A6-120B-4A6A-B67A-61242D930D93}" type="pres">
      <dgm:prSet presAssocID="{6C374E8C-A8E6-45F2-A298-A5853C4DFD18}" presName="desTx" presStyleLbl="revTx" presStyleIdx="5" presStyleCnt="6">
        <dgm:presLayoutVars/>
      </dgm:prSet>
      <dgm:spPr/>
    </dgm:pt>
  </dgm:ptLst>
  <dgm:cxnLst>
    <dgm:cxn modelId="{53C37610-B051-4788-B83D-DCD159BB9F3F}" srcId="{D1F64DF3-6125-4020-A1BF-4C1641C86F41}" destId="{E8064D49-015A-4AB3-A8E7-14D37E6C1EB8}" srcOrd="0" destOrd="0" parTransId="{62F86A01-263F-4DB2-85F2-56705072EB6B}" sibTransId="{4378843C-BD7A-4649-BAF6-86348380F72E}"/>
    <dgm:cxn modelId="{155E3321-2606-4F4F-AE7C-A76C07C37E91}" srcId="{5C3FE596-3CF0-434D-A1C6-54201BAB80A8}" destId="{6C374E8C-A8E6-45F2-A298-A5853C4DFD18}" srcOrd="2" destOrd="0" parTransId="{6252417E-81FD-4EE0-83DD-D3BAC8E3D767}" sibTransId="{B2CE9B67-B0B3-41A7-B8BB-45DFF0C8BE5A}"/>
    <dgm:cxn modelId="{38122E3D-4165-40F8-9530-75DE0C665C36}" srcId="{D1F64DF3-6125-4020-A1BF-4C1641C86F41}" destId="{9FD146ED-7B5F-4640-8F2F-E15AEDCB979C}" srcOrd="1" destOrd="0" parTransId="{82DD20DF-CC19-4ACE-9DF3-36B2459F325A}" sibTransId="{0BA51CBE-E29C-4B72-85FB-FDDDE427191E}"/>
    <dgm:cxn modelId="{05277544-8E8F-46BA-ABAC-7C0E95E61145}" type="presOf" srcId="{E8064D49-015A-4AB3-A8E7-14D37E6C1EB8}" destId="{9A7599B2-73E9-41BB-9AED-45A8F8A3037D}" srcOrd="0" destOrd="0" presId="urn:microsoft.com/office/officeart/2018/2/layout/IconLabelDescriptionList"/>
    <dgm:cxn modelId="{0E1CB648-74A8-40CB-A2E8-05DABCEA0C5D}" srcId="{5C3FE596-3CF0-434D-A1C6-54201BAB80A8}" destId="{75D83B07-374C-477C-9B12-D7757104603E}" srcOrd="0" destOrd="0" parTransId="{42CDFC25-9B5B-45EC-99B6-58DB8CEF1D7B}" sibTransId="{B784F67C-1798-4EBC-B597-D9404D4CF269}"/>
    <dgm:cxn modelId="{D60DD86A-42CC-4F2B-A150-470905999B74}" type="presOf" srcId="{75D83B07-374C-477C-9B12-D7757104603E}" destId="{D7F1D983-5749-4809-AD6C-892344DB3E57}" srcOrd="0" destOrd="0" presId="urn:microsoft.com/office/officeart/2018/2/layout/IconLabelDescriptionList"/>
    <dgm:cxn modelId="{97B1374D-F044-4DE6-A695-94E4C200352A}" type="presOf" srcId="{6C374E8C-A8E6-45F2-A298-A5853C4DFD18}" destId="{3B40013B-ACBA-4478-8B60-362EF1FD0937}" srcOrd="0" destOrd="0" presId="urn:microsoft.com/office/officeart/2018/2/layout/IconLabelDescriptionList"/>
    <dgm:cxn modelId="{E22D8778-30F7-4090-B755-9D5D21493F67}" type="presOf" srcId="{9FD146ED-7B5F-4640-8F2F-E15AEDCB979C}" destId="{9A7599B2-73E9-41BB-9AED-45A8F8A3037D}" srcOrd="0" destOrd="1" presId="urn:microsoft.com/office/officeart/2018/2/layout/IconLabelDescriptionList"/>
    <dgm:cxn modelId="{E43ECA58-3716-4F11-85BE-0440683A84C8}" srcId="{5C3FE596-3CF0-434D-A1C6-54201BAB80A8}" destId="{D1F64DF3-6125-4020-A1BF-4C1641C86F41}" srcOrd="1" destOrd="0" parTransId="{C4E2B429-B64B-4EB6-AFB8-8F51421195A8}" sibTransId="{F25C987E-B789-493B-9CC3-509C8C9D122F}"/>
    <dgm:cxn modelId="{A886AF59-F58F-42FE-823F-0FF02C8885B8}" type="presOf" srcId="{5C3FE596-3CF0-434D-A1C6-54201BAB80A8}" destId="{A35A9966-A9A0-4097-8845-857D24AE6010}" srcOrd="0" destOrd="0" presId="urn:microsoft.com/office/officeart/2018/2/layout/IconLabelDescriptionList"/>
    <dgm:cxn modelId="{D167F45A-2283-4E11-938F-0E70E535E06C}" type="presOf" srcId="{F3A745F7-E315-4914-8251-97B9DFC345E6}" destId="{9A7599B2-73E9-41BB-9AED-45A8F8A3037D}" srcOrd="0" destOrd="3" presId="urn:microsoft.com/office/officeart/2018/2/layout/IconLabelDescriptionList"/>
    <dgm:cxn modelId="{BD8A3A89-0976-4442-9967-988DEF5943F1}" srcId="{D1F64DF3-6125-4020-A1BF-4C1641C86F41}" destId="{F90CF6D8-B6DD-479D-8816-F04CA6C70CDB}" srcOrd="2" destOrd="0" parTransId="{D5E980DA-F9BC-485D-943C-97D0983ED79C}" sibTransId="{7CF11DF5-7740-4335-AF6E-0EE858B50FB2}"/>
    <dgm:cxn modelId="{E25AFD91-52AC-49B2-99C0-638A4DDDE85C}" srcId="{75D83B07-374C-477C-9B12-D7757104603E}" destId="{232E04ED-E4D2-4BF8-A4BB-A43C2C616649}" srcOrd="0" destOrd="0" parTransId="{7CE81A0E-B4B8-4FC8-8188-71BDBC86D111}" sibTransId="{D9291C23-9ABB-4BBB-917B-F1B05B557B41}"/>
    <dgm:cxn modelId="{B8A1A6B5-B8D0-4210-BB3F-2DA0A768CC16}" srcId="{D1F64DF3-6125-4020-A1BF-4C1641C86F41}" destId="{F3A745F7-E315-4914-8251-97B9DFC345E6}" srcOrd="3" destOrd="0" parTransId="{2740E72E-D18D-48C4-BF1A-E62453F4FD69}" sibTransId="{EC72AF8E-7259-4ACE-9546-A18033CB6FB3}"/>
    <dgm:cxn modelId="{863E64E0-14C0-4CFF-8AB8-100D4B5C7254}" type="presOf" srcId="{D1F64DF3-6125-4020-A1BF-4C1641C86F41}" destId="{928BD0F5-35AF-4EA0-9411-242645764909}" srcOrd="0" destOrd="0" presId="urn:microsoft.com/office/officeart/2018/2/layout/IconLabelDescriptionList"/>
    <dgm:cxn modelId="{0458AFE1-4558-4C45-8AF0-C870E3EB0C86}" type="presOf" srcId="{232E04ED-E4D2-4BF8-A4BB-A43C2C616649}" destId="{F4E559CF-8D59-41A0-A4EC-743A65D9DDA1}" srcOrd="0" destOrd="0" presId="urn:microsoft.com/office/officeart/2018/2/layout/IconLabelDescriptionList"/>
    <dgm:cxn modelId="{3143EEEB-72B6-4444-A577-7B80193D78CE}" type="presOf" srcId="{F90CF6D8-B6DD-479D-8816-F04CA6C70CDB}" destId="{9A7599B2-73E9-41BB-9AED-45A8F8A3037D}" srcOrd="0" destOrd="2" presId="urn:microsoft.com/office/officeart/2018/2/layout/IconLabelDescriptionList"/>
    <dgm:cxn modelId="{36A1601B-C385-4F13-BF7D-88BE4CEE7D29}" type="presParOf" srcId="{A35A9966-A9A0-4097-8845-857D24AE6010}" destId="{1D2E8717-97E9-43A6-A405-CB1C4807641C}" srcOrd="0" destOrd="0" presId="urn:microsoft.com/office/officeart/2018/2/layout/IconLabelDescriptionList"/>
    <dgm:cxn modelId="{6EEF6218-D68D-4D79-AB0C-3C79E5782004}" type="presParOf" srcId="{1D2E8717-97E9-43A6-A405-CB1C4807641C}" destId="{2E5ED103-CC3F-48A5-AA84-11D650D9E4BC}" srcOrd="0" destOrd="0" presId="urn:microsoft.com/office/officeart/2018/2/layout/IconLabelDescriptionList"/>
    <dgm:cxn modelId="{19B3847D-D503-403E-AEB9-49B1FEEB1370}" type="presParOf" srcId="{1D2E8717-97E9-43A6-A405-CB1C4807641C}" destId="{C5AD1A9F-4AAB-45DB-8E80-541626910560}" srcOrd="1" destOrd="0" presId="urn:microsoft.com/office/officeart/2018/2/layout/IconLabelDescriptionList"/>
    <dgm:cxn modelId="{E908D26D-5076-4A38-841A-9F3EB7FDB1C9}" type="presParOf" srcId="{1D2E8717-97E9-43A6-A405-CB1C4807641C}" destId="{D7F1D983-5749-4809-AD6C-892344DB3E57}" srcOrd="2" destOrd="0" presId="urn:microsoft.com/office/officeart/2018/2/layout/IconLabelDescriptionList"/>
    <dgm:cxn modelId="{037F6A7F-EE47-4269-9AE1-F347CA5E2A28}" type="presParOf" srcId="{1D2E8717-97E9-43A6-A405-CB1C4807641C}" destId="{C95561F9-07F8-4942-839A-4AE1C6CAF497}" srcOrd="3" destOrd="0" presId="urn:microsoft.com/office/officeart/2018/2/layout/IconLabelDescriptionList"/>
    <dgm:cxn modelId="{B33C0B19-EC5C-4E82-BF1F-A116DD02EAE5}" type="presParOf" srcId="{1D2E8717-97E9-43A6-A405-CB1C4807641C}" destId="{F4E559CF-8D59-41A0-A4EC-743A65D9DDA1}" srcOrd="4" destOrd="0" presId="urn:microsoft.com/office/officeart/2018/2/layout/IconLabelDescriptionList"/>
    <dgm:cxn modelId="{9F675D7D-C832-4F13-856E-7567A632E1B2}" type="presParOf" srcId="{A35A9966-A9A0-4097-8845-857D24AE6010}" destId="{65AFFAAC-D037-478D-905D-6EC3B548E8EF}" srcOrd="1" destOrd="0" presId="urn:microsoft.com/office/officeart/2018/2/layout/IconLabelDescriptionList"/>
    <dgm:cxn modelId="{9589726F-9125-485E-9F8A-E8AC7885559B}" type="presParOf" srcId="{A35A9966-A9A0-4097-8845-857D24AE6010}" destId="{1BBB6522-6DF4-4233-A807-8F8534274BC6}" srcOrd="2" destOrd="0" presId="urn:microsoft.com/office/officeart/2018/2/layout/IconLabelDescriptionList"/>
    <dgm:cxn modelId="{92F9F6DC-EEED-486D-8E5D-1B811EB2DF36}" type="presParOf" srcId="{1BBB6522-6DF4-4233-A807-8F8534274BC6}" destId="{9FFF9C76-5FFF-489A-9D5E-8B2291B67E18}" srcOrd="0" destOrd="0" presId="urn:microsoft.com/office/officeart/2018/2/layout/IconLabelDescriptionList"/>
    <dgm:cxn modelId="{2A36EA7F-2BF9-48D1-B4B2-85876B2444D7}" type="presParOf" srcId="{1BBB6522-6DF4-4233-A807-8F8534274BC6}" destId="{61A1245C-E0C9-4442-B794-0CDAD3DB5922}" srcOrd="1" destOrd="0" presId="urn:microsoft.com/office/officeart/2018/2/layout/IconLabelDescriptionList"/>
    <dgm:cxn modelId="{BADF9C0C-E364-4BB9-8CF8-AF16A51F6288}" type="presParOf" srcId="{1BBB6522-6DF4-4233-A807-8F8534274BC6}" destId="{928BD0F5-35AF-4EA0-9411-242645764909}" srcOrd="2" destOrd="0" presId="urn:microsoft.com/office/officeart/2018/2/layout/IconLabelDescriptionList"/>
    <dgm:cxn modelId="{3993953A-3E33-4F34-99E6-16AAF55E553A}" type="presParOf" srcId="{1BBB6522-6DF4-4233-A807-8F8534274BC6}" destId="{CAD8C53F-7C9A-447D-9048-53EB3226FDB4}" srcOrd="3" destOrd="0" presId="urn:microsoft.com/office/officeart/2018/2/layout/IconLabelDescriptionList"/>
    <dgm:cxn modelId="{76D06F2A-CAEF-4A6E-BC91-B2CF3EAD4D73}" type="presParOf" srcId="{1BBB6522-6DF4-4233-A807-8F8534274BC6}" destId="{9A7599B2-73E9-41BB-9AED-45A8F8A3037D}" srcOrd="4" destOrd="0" presId="urn:microsoft.com/office/officeart/2018/2/layout/IconLabelDescriptionList"/>
    <dgm:cxn modelId="{6FCAA603-C9AF-482E-B94B-6A25991D87A1}" type="presParOf" srcId="{A35A9966-A9A0-4097-8845-857D24AE6010}" destId="{066D25B0-C4F0-488A-AA24-2D2C9C39961D}" srcOrd="3" destOrd="0" presId="urn:microsoft.com/office/officeart/2018/2/layout/IconLabelDescriptionList"/>
    <dgm:cxn modelId="{C0A87FA9-D256-4B9F-9550-F88360B9EAC7}" type="presParOf" srcId="{A35A9966-A9A0-4097-8845-857D24AE6010}" destId="{9B697A01-F563-43B5-AD48-8CC08A6606FC}" srcOrd="4" destOrd="0" presId="urn:microsoft.com/office/officeart/2018/2/layout/IconLabelDescriptionList"/>
    <dgm:cxn modelId="{325936CB-B642-4592-9A5E-B56945277FB8}" type="presParOf" srcId="{9B697A01-F563-43B5-AD48-8CC08A6606FC}" destId="{FE35D783-6DB6-46F1-980D-EF9C4C65D716}" srcOrd="0" destOrd="0" presId="urn:microsoft.com/office/officeart/2018/2/layout/IconLabelDescriptionList"/>
    <dgm:cxn modelId="{1E9ECEBA-26B6-442C-979E-3EDE0F7617AA}" type="presParOf" srcId="{9B697A01-F563-43B5-AD48-8CC08A6606FC}" destId="{7A8D225A-FC1A-4A4A-BB97-5166D96FB5AF}" srcOrd="1" destOrd="0" presId="urn:microsoft.com/office/officeart/2018/2/layout/IconLabelDescriptionList"/>
    <dgm:cxn modelId="{B64D972A-5627-4493-AB62-DB263845B8F3}" type="presParOf" srcId="{9B697A01-F563-43B5-AD48-8CC08A6606FC}" destId="{3B40013B-ACBA-4478-8B60-362EF1FD0937}" srcOrd="2" destOrd="0" presId="urn:microsoft.com/office/officeart/2018/2/layout/IconLabelDescriptionList"/>
    <dgm:cxn modelId="{5D882028-3564-448A-B7E4-C00694DA501A}" type="presParOf" srcId="{9B697A01-F563-43B5-AD48-8CC08A6606FC}" destId="{C77B7831-CA77-4F6F-B792-8BEBA63E1791}" srcOrd="3" destOrd="0" presId="urn:microsoft.com/office/officeart/2018/2/layout/IconLabelDescriptionList"/>
    <dgm:cxn modelId="{F59887A3-CEDD-4A90-B366-07DF929E0D50}" type="presParOf" srcId="{9B697A01-F563-43B5-AD48-8CC08A6606FC}" destId="{696D68A6-120B-4A6A-B67A-61242D930D93}"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608165B-018A-4E06-BA9E-39439B3BA924}" type="doc">
      <dgm:prSet loTypeId="urn:microsoft.com/office/officeart/2005/8/layout/process1" loCatId="process" qsTypeId="urn:microsoft.com/office/officeart/2005/8/quickstyle/simple1" qsCatId="simple" csTypeId="urn:microsoft.com/office/officeart/2005/8/colors/colorful1" csCatId="colorful" phldr="1"/>
      <dgm:spPr/>
    </dgm:pt>
    <dgm:pt modelId="{BE318A40-642B-47DB-ABDC-171F6EA219C1}">
      <dgm:prSet phldrT="[Texto]" custT="1"/>
      <dgm:spPr/>
      <dgm:t>
        <a:bodyPr/>
        <a:lstStyle/>
        <a:p>
          <a:r>
            <a:rPr lang="en-US" sz="1800" b="0" i="0" dirty="0">
              <a:latin typeface="Times New Roman" panose="02020603050405020304" pitchFamily="18" charset="0"/>
              <a:cs typeface="Times New Roman" panose="02020603050405020304" pitchFamily="18" charset="0"/>
            </a:rPr>
            <a:t>Stimulus Control</a:t>
          </a:r>
          <a:endParaRPr lang="en-US" sz="1800" dirty="0">
            <a:latin typeface="Times New Roman" panose="02020603050405020304" pitchFamily="18" charset="0"/>
            <a:cs typeface="Times New Roman" panose="02020603050405020304" pitchFamily="18" charset="0"/>
          </a:endParaRPr>
        </a:p>
      </dgm:t>
    </dgm:pt>
    <dgm:pt modelId="{BB7A942F-50C0-4BBB-896E-4ADFEAF31039}" type="sibTrans" cxnId="{5AA473B3-2F6E-4E3C-8B5E-B422BB3CBEF3}">
      <dgm:prSet/>
      <dgm:spPr/>
      <dgm:t>
        <a:bodyPr/>
        <a:lstStyle/>
        <a:p>
          <a:endParaRPr lang="en-US"/>
        </a:p>
      </dgm:t>
    </dgm:pt>
    <dgm:pt modelId="{3B7B42A6-95BF-4E22-BA81-A98D9A516FAE}" type="parTrans" cxnId="{5AA473B3-2F6E-4E3C-8B5E-B422BB3CBEF3}">
      <dgm:prSet/>
      <dgm:spPr/>
      <dgm:t>
        <a:bodyPr/>
        <a:lstStyle/>
        <a:p>
          <a:endParaRPr lang="en-US"/>
        </a:p>
      </dgm:t>
    </dgm:pt>
    <dgm:pt modelId="{CB7A0CE4-A6B5-4301-A08B-2C1BE6CB182A}">
      <dgm:prSet phldrT="[Texto]" custT="1"/>
      <dgm:spPr/>
      <dgm:t>
        <a:bodyPr/>
        <a:lstStyle/>
        <a:p>
          <a:r>
            <a:rPr lang="en-US" sz="1800" b="0" i="0" dirty="0">
              <a:latin typeface="Times New Roman" panose="02020603050405020304" pitchFamily="18" charset="0"/>
              <a:cs typeface="Times New Roman" panose="02020603050405020304" pitchFamily="18" charset="0"/>
            </a:rPr>
            <a:t>Reinforcement Management</a:t>
          </a:r>
          <a:endParaRPr lang="en-US" sz="1800" dirty="0">
            <a:latin typeface="Times New Roman" panose="02020603050405020304" pitchFamily="18" charset="0"/>
            <a:cs typeface="Times New Roman" panose="02020603050405020304" pitchFamily="18" charset="0"/>
          </a:endParaRPr>
        </a:p>
      </dgm:t>
    </dgm:pt>
    <dgm:pt modelId="{991F493B-AD49-4D91-B9F6-0FDC8E032858}" type="sibTrans" cxnId="{DA0EEEBB-449C-4769-9C47-3D694766AC6E}">
      <dgm:prSet/>
      <dgm:spPr/>
      <dgm:t>
        <a:bodyPr/>
        <a:lstStyle/>
        <a:p>
          <a:endParaRPr lang="en-US"/>
        </a:p>
      </dgm:t>
    </dgm:pt>
    <dgm:pt modelId="{0737A87F-383D-46D0-8DEC-1132F92A3197}" type="parTrans" cxnId="{DA0EEEBB-449C-4769-9C47-3D694766AC6E}">
      <dgm:prSet/>
      <dgm:spPr/>
      <dgm:t>
        <a:bodyPr/>
        <a:lstStyle/>
        <a:p>
          <a:endParaRPr lang="en-US"/>
        </a:p>
      </dgm:t>
    </dgm:pt>
    <dgm:pt modelId="{52630628-5AAA-40AE-9C8F-1034FD12FB97}">
      <dgm:prSet phldrT="[Texto]" custT="1"/>
      <dgm:spPr/>
      <dgm:t>
        <a:bodyPr/>
        <a:lstStyle/>
        <a:p>
          <a:r>
            <a:rPr lang="en-US" sz="1800" b="0" i="0" dirty="0">
              <a:latin typeface="Times New Roman" panose="02020603050405020304" pitchFamily="18" charset="0"/>
              <a:cs typeface="Times New Roman" panose="02020603050405020304" pitchFamily="18" charset="0"/>
            </a:rPr>
            <a:t>Counter-Conditioning</a:t>
          </a:r>
          <a:endParaRPr lang="en-US" sz="1800" dirty="0">
            <a:latin typeface="Times New Roman" panose="02020603050405020304" pitchFamily="18" charset="0"/>
            <a:cs typeface="Times New Roman" panose="02020603050405020304" pitchFamily="18" charset="0"/>
          </a:endParaRPr>
        </a:p>
      </dgm:t>
    </dgm:pt>
    <dgm:pt modelId="{0E7C373E-74F7-472D-AE5C-A8A2DB9EE4E1}" type="sibTrans" cxnId="{D095B128-E461-42DC-96EC-32F82ED3E588}">
      <dgm:prSet/>
      <dgm:spPr/>
      <dgm:t>
        <a:bodyPr/>
        <a:lstStyle/>
        <a:p>
          <a:endParaRPr lang="en-US"/>
        </a:p>
      </dgm:t>
    </dgm:pt>
    <dgm:pt modelId="{6F38D5D3-D786-4013-A354-1B06240A0FCE}" type="parTrans" cxnId="{D095B128-E461-42DC-96EC-32F82ED3E588}">
      <dgm:prSet/>
      <dgm:spPr/>
      <dgm:t>
        <a:bodyPr/>
        <a:lstStyle/>
        <a:p>
          <a:endParaRPr lang="en-US"/>
        </a:p>
      </dgm:t>
    </dgm:pt>
    <dgm:pt modelId="{23240801-9558-42F2-9433-DF908AF3969A}">
      <dgm:prSet phldrT="[Texto]" custT="1"/>
      <dgm:spPr/>
      <dgm:t>
        <a:bodyPr/>
        <a:lstStyle/>
        <a:p>
          <a:r>
            <a:rPr lang="en-US" sz="1600" b="0" i="0" dirty="0">
              <a:latin typeface="Times New Roman" panose="02020603050405020304" pitchFamily="18" charset="0"/>
              <a:cs typeface="Times New Roman" panose="02020603050405020304" pitchFamily="18" charset="0"/>
            </a:rPr>
            <a:t>Helping Relationships</a:t>
          </a:r>
          <a:endParaRPr lang="en-US" sz="1600" dirty="0">
            <a:latin typeface="Times New Roman" panose="02020603050405020304" pitchFamily="18" charset="0"/>
            <a:cs typeface="Times New Roman" panose="02020603050405020304" pitchFamily="18" charset="0"/>
          </a:endParaRPr>
        </a:p>
      </dgm:t>
    </dgm:pt>
    <dgm:pt modelId="{7A49CECD-71CD-4C07-95E9-4D495B6A71CD}" type="sibTrans" cxnId="{82277FFA-EF9A-4A46-91E4-E4584578052C}">
      <dgm:prSet/>
      <dgm:spPr/>
      <dgm:t>
        <a:bodyPr/>
        <a:lstStyle/>
        <a:p>
          <a:endParaRPr lang="en-US"/>
        </a:p>
      </dgm:t>
    </dgm:pt>
    <dgm:pt modelId="{11695CAF-351E-4231-8CCC-AF31FCABC06F}" type="parTrans" cxnId="{82277FFA-EF9A-4A46-91E4-E4584578052C}">
      <dgm:prSet/>
      <dgm:spPr/>
      <dgm:t>
        <a:bodyPr/>
        <a:lstStyle/>
        <a:p>
          <a:endParaRPr lang="en-US"/>
        </a:p>
      </dgm:t>
    </dgm:pt>
    <dgm:pt modelId="{C319AD77-F1CF-4327-A395-482AB4BBDE97}">
      <dgm:prSet phldrT="[Texto]" custT="1"/>
      <dgm:spPr/>
      <dgm:t>
        <a:bodyPr/>
        <a:lstStyle/>
        <a:p>
          <a:r>
            <a:rPr lang="en-US" sz="1600" b="0" i="0" dirty="0">
              <a:latin typeface="Times New Roman" panose="02020603050405020304" pitchFamily="18" charset="0"/>
              <a:cs typeface="Times New Roman" panose="02020603050405020304" pitchFamily="18" charset="0"/>
            </a:rPr>
            <a:t>Self-Liberation</a:t>
          </a:r>
          <a:endParaRPr lang="en-US" sz="1600" dirty="0">
            <a:latin typeface="Times New Roman" panose="02020603050405020304" pitchFamily="18" charset="0"/>
            <a:cs typeface="Times New Roman" panose="02020603050405020304" pitchFamily="18" charset="0"/>
          </a:endParaRPr>
        </a:p>
      </dgm:t>
    </dgm:pt>
    <dgm:pt modelId="{1184454E-B7D2-4D72-984E-898D022F223A}" type="sibTrans" cxnId="{06C6FA3C-8A95-429D-A909-DB9683DAB4C4}">
      <dgm:prSet/>
      <dgm:spPr/>
      <dgm:t>
        <a:bodyPr/>
        <a:lstStyle/>
        <a:p>
          <a:endParaRPr lang="en-US"/>
        </a:p>
      </dgm:t>
    </dgm:pt>
    <dgm:pt modelId="{9E01DC19-0A35-423A-8F8E-A768CCD162BD}" type="parTrans" cxnId="{06C6FA3C-8A95-429D-A909-DB9683DAB4C4}">
      <dgm:prSet/>
      <dgm:spPr/>
      <dgm:t>
        <a:bodyPr/>
        <a:lstStyle/>
        <a:p>
          <a:endParaRPr lang="en-US"/>
        </a:p>
      </dgm:t>
    </dgm:pt>
    <dgm:pt modelId="{8257F0AE-D894-499D-946F-B345D8D34D67}">
      <dgm:prSet phldrT="[Texto]" custT="1"/>
      <dgm:spPr/>
      <dgm:t>
        <a:bodyPr/>
        <a:lstStyle/>
        <a:p>
          <a:r>
            <a:rPr lang="en-US" sz="1600" b="0" i="0" dirty="0">
              <a:latin typeface="Times New Roman" panose="02020603050405020304" pitchFamily="18" charset="0"/>
              <a:cs typeface="Times New Roman" panose="02020603050405020304" pitchFamily="18" charset="0"/>
            </a:rPr>
            <a:t>Social Liberation</a:t>
          </a:r>
          <a:endParaRPr lang="en-US" sz="1600" dirty="0">
            <a:latin typeface="Times New Roman" panose="02020603050405020304" pitchFamily="18" charset="0"/>
            <a:cs typeface="Times New Roman" panose="02020603050405020304" pitchFamily="18" charset="0"/>
          </a:endParaRPr>
        </a:p>
      </dgm:t>
    </dgm:pt>
    <dgm:pt modelId="{1C956322-C8A3-4B4C-8BF0-9102FC9D969F}" type="sibTrans" cxnId="{03C047FC-1870-4CC3-A9E5-EB0F8C03FC32}">
      <dgm:prSet/>
      <dgm:spPr/>
      <dgm:t>
        <a:bodyPr/>
        <a:lstStyle/>
        <a:p>
          <a:endParaRPr lang="en-US"/>
        </a:p>
      </dgm:t>
    </dgm:pt>
    <dgm:pt modelId="{49DA861B-FB3F-473F-97E5-876257E0B2C8}" type="parTrans" cxnId="{03C047FC-1870-4CC3-A9E5-EB0F8C03FC32}">
      <dgm:prSet/>
      <dgm:spPr/>
      <dgm:t>
        <a:bodyPr/>
        <a:lstStyle/>
        <a:p>
          <a:endParaRPr lang="en-US"/>
        </a:p>
      </dgm:t>
    </dgm:pt>
    <dgm:pt modelId="{5B3DC7A1-C68C-42AA-98EE-8BA866CFD5C0}">
      <dgm:prSet phldrT="[Texto]" custT="1"/>
      <dgm:spPr/>
      <dgm:t>
        <a:bodyPr/>
        <a:lstStyle/>
        <a:p>
          <a:r>
            <a:rPr lang="en-US" sz="1800" b="0" i="0" dirty="0">
              <a:latin typeface="Times New Roman" panose="02020603050405020304" pitchFamily="18" charset="0"/>
              <a:cs typeface="Times New Roman" panose="02020603050405020304" pitchFamily="18" charset="0"/>
            </a:rPr>
            <a:t>Environmental Reevaluation</a:t>
          </a:r>
          <a:endParaRPr lang="en-US" sz="1800" dirty="0">
            <a:latin typeface="Times New Roman" panose="02020603050405020304" pitchFamily="18" charset="0"/>
            <a:cs typeface="Times New Roman" panose="02020603050405020304" pitchFamily="18" charset="0"/>
          </a:endParaRPr>
        </a:p>
      </dgm:t>
    </dgm:pt>
    <dgm:pt modelId="{9249FBD6-F85E-4F1B-9FBC-E571A805AF2A}" type="sibTrans" cxnId="{E92AEF39-1B5D-4284-BEA6-FB647ADCE4D0}">
      <dgm:prSet/>
      <dgm:spPr/>
      <dgm:t>
        <a:bodyPr/>
        <a:lstStyle/>
        <a:p>
          <a:endParaRPr lang="en-US"/>
        </a:p>
      </dgm:t>
    </dgm:pt>
    <dgm:pt modelId="{3743CBBC-54FF-496E-8521-73FE06BA1531}" type="parTrans" cxnId="{E92AEF39-1B5D-4284-BEA6-FB647ADCE4D0}">
      <dgm:prSet/>
      <dgm:spPr/>
      <dgm:t>
        <a:bodyPr/>
        <a:lstStyle/>
        <a:p>
          <a:endParaRPr lang="en-US"/>
        </a:p>
      </dgm:t>
    </dgm:pt>
    <dgm:pt modelId="{4B58619B-C3B8-4ECF-B9B5-11473A806F24}">
      <dgm:prSet phldrT="[Texto]" custT="1"/>
      <dgm:spPr/>
      <dgm:t>
        <a:bodyPr/>
        <a:lstStyle/>
        <a:p>
          <a:r>
            <a:rPr lang="en-US" sz="1800" b="0" i="0" dirty="0">
              <a:latin typeface="Times New Roman" panose="02020603050405020304" pitchFamily="18" charset="0"/>
              <a:cs typeface="Times New Roman" panose="02020603050405020304" pitchFamily="18" charset="0"/>
            </a:rPr>
            <a:t>Self-Reevaluation</a:t>
          </a:r>
          <a:endParaRPr lang="en-US" sz="1800" dirty="0">
            <a:latin typeface="Times New Roman" panose="02020603050405020304" pitchFamily="18" charset="0"/>
            <a:cs typeface="Times New Roman" panose="02020603050405020304" pitchFamily="18" charset="0"/>
          </a:endParaRPr>
        </a:p>
      </dgm:t>
    </dgm:pt>
    <dgm:pt modelId="{1B2D387E-D68D-4E14-9611-C2D9540D1C42}" type="sibTrans" cxnId="{66A0EB98-BA90-4CE8-96BD-0F8DEC609FC7}">
      <dgm:prSet/>
      <dgm:spPr/>
      <dgm:t>
        <a:bodyPr/>
        <a:lstStyle/>
        <a:p>
          <a:endParaRPr lang="en-US"/>
        </a:p>
      </dgm:t>
    </dgm:pt>
    <dgm:pt modelId="{3311A483-C833-480F-A81F-507C40834D0C}" type="parTrans" cxnId="{66A0EB98-BA90-4CE8-96BD-0F8DEC609FC7}">
      <dgm:prSet/>
      <dgm:spPr/>
      <dgm:t>
        <a:bodyPr/>
        <a:lstStyle/>
        <a:p>
          <a:endParaRPr lang="en-US"/>
        </a:p>
      </dgm:t>
    </dgm:pt>
    <dgm:pt modelId="{BD26DB1E-2497-4AB6-992F-E6A1BE1943DE}">
      <dgm:prSet phldrT="[Texto]" custT="1"/>
      <dgm:spPr/>
      <dgm:t>
        <a:bodyPr/>
        <a:lstStyle/>
        <a:p>
          <a:r>
            <a:rPr lang="en-US" sz="1800" b="0" i="0" dirty="0">
              <a:latin typeface="Times New Roman" panose="02020603050405020304" pitchFamily="18" charset="0"/>
              <a:cs typeface="Times New Roman" panose="02020603050405020304" pitchFamily="18" charset="0"/>
            </a:rPr>
            <a:t>Dramatic Relief </a:t>
          </a:r>
          <a:endParaRPr lang="en-US" sz="1800" dirty="0">
            <a:latin typeface="Times New Roman" panose="02020603050405020304" pitchFamily="18" charset="0"/>
            <a:cs typeface="Times New Roman" panose="02020603050405020304" pitchFamily="18" charset="0"/>
          </a:endParaRPr>
        </a:p>
      </dgm:t>
    </dgm:pt>
    <dgm:pt modelId="{4B9B2898-1BA1-4870-B888-1EDCE52A49E6}" type="sibTrans" cxnId="{DFC4EF91-A43A-49FA-9D85-4520E4E571A4}">
      <dgm:prSet/>
      <dgm:spPr/>
      <dgm:t>
        <a:bodyPr/>
        <a:lstStyle/>
        <a:p>
          <a:endParaRPr lang="en-US"/>
        </a:p>
      </dgm:t>
    </dgm:pt>
    <dgm:pt modelId="{0D6447ED-08C2-45A6-959C-A121E6DBC57B}" type="parTrans" cxnId="{DFC4EF91-A43A-49FA-9D85-4520E4E571A4}">
      <dgm:prSet/>
      <dgm:spPr/>
      <dgm:t>
        <a:bodyPr/>
        <a:lstStyle/>
        <a:p>
          <a:endParaRPr lang="en-US"/>
        </a:p>
      </dgm:t>
    </dgm:pt>
    <dgm:pt modelId="{B61920C1-ECF2-4546-A65D-1D8E9D4186F5}">
      <dgm:prSet phldrT="[Texto]" custT="1"/>
      <dgm:spPr/>
      <dgm:t>
        <a:bodyPr/>
        <a:lstStyle/>
        <a:p>
          <a:r>
            <a:rPr lang="en-US" sz="1800" b="0" i="0" dirty="0">
              <a:latin typeface="Times New Roman" panose="02020603050405020304" pitchFamily="18" charset="0"/>
              <a:cs typeface="Times New Roman" panose="02020603050405020304" pitchFamily="18" charset="0"/>
            </a:rPr>
            <a:t>Consciousness Raising</a:t>
          </a:r>
          <a:endParaRPr lang="en-US" sz="1800" dirty="0">
            <a:latin typeface="Times New Roman" panose="02020603050405020304" pitchFamily="18" charset="0"/>
            <a:cs typeface="Times New Roman" panose="02020603050405020304" pitchFamily="18" charset="0"/>
          </a:endParaRPr>
        </a:p>
      </dgm:t>
    </dgm:pt>
    <dgm:pt modelId="{17EB0F70-603E-4E3F-B9C6-576FECBE5580}" type="sibTrans" cxnId="{F89206C7-1061-4018-BCEE-D9660BE7EEA4}">
      <dgm:prSet/>
      <dgm:spPr/>
      <dgm:t>
        <a:bodyPr/>
        <a:lstStyle/>
        <a:p>
          <a:endParaRPr lang="en-US"/>
        </a:p>
      </dgm:t>
    </dgm:pt>
    <dgm:pt modelId="{D45CEE8A-5758-42B7-86F6-7B881F7C2381}" type="parTrans" cxnId="{F89206C7-1061-4018-BCEE-D9660BE7EEA4}">
      <dgm:prSet/>
      <dgm:spPr/>
      <dgm:t>
        <a:bodyPr/>
        <a:lstStyle/>
        <a:p>
          <a:endParaRPr lang="en-US"/>
        </a:p>
      </dgm:t>
    </dgm:pt>
    <dgm:pt modelId="{6F9F2817-43C3-4844-B8C6-0CB26AF59019}" type="pres">
      <dgm:prSet presAssocID="{7608165B-018A-4E06-BA9E-39439B3BA924}" presName="Name0" presStyleCnt="0">
        <dgm:presLayoutVars>
          <dgm:dir/>
          <dgm:resizeHandles val="exact"/>
        </dgm:presLayoutVars>
      </dgm:prSet>
      <dgm:spPr/>
    </dgm:pt>
    <dgm:pt modelId="{443E3028-F0EE-449D-AC7A-1DB298DF4210}" type="pres">
      <dgm:prSet presAssocID="{B61920C1-ECF2-4546-A65D-1D8E9D4186F5}" presName="node" presStyleLbl="node1" presStyleIdx="0" presStyleCnt="10" custScaleX="2000000" custScaleY="131906" custLinFactX="594008" custLinFactNeighborX="600000" custLinFactNeighborY="-56771">
        <dgm:presLayoutVars>
          <dgm:bulletEnabled val="1"/>
        </dgm:presLayoutVars>
      </dgm:prSet>
      <dgm:spPr/>
    </dgm:pt>
    <dgm:pt modelId="{4E5C075F-DF60-4E78-959B-486F62EA2B86}" type="pres">
      <dgm:prSet presAssocID="{17EB0F70-603E-4E3F-B9C6-576FECBE5580}" presName="sibTrans" presStyleLbl="sibTrans2D1" presStyleIdx="0" presStyleCnt="9"/>
      <dgm:spPr/>
    </dgm:pt>
    <dgm:pt modelId="{1947F701-1732-4E0F-80C9-862440908023}" type="pres">
      <dgm:prSet presAssocID="{17EB0F70-603E-4E3F-B9C6-576FECBE5580}" presName="connectorText" presStyleLbl="sibTrans2D1" presStyleIdx="0" presStyleCnt="9"/>
      <dgm:spPr/>
    </dgm:pt>
    <dgm:pt modelId="{8625CE56-600B-495A-8474-686E03856C4C}" type="pres">
      <dgm:prSet presAssocID="{BD26DB1E-2497-4AB6-992F-E6A1BE1943DE}" presName="node" presStyleLbl="node1" presStyleIdx="1" presStyleCnt="10" custScaleX="2000000" custScaleY="117764" custLinFactX="1629401" custLinFactNeighborX="1700000" custLinFactNeighborY="-56153">
        <dgm:presLayoutVars>
          <dgm:bulletEnabled val="1"/>
        </dgm:presLayoutVars>
      </dgm:prSet>
      <dgm:spPr/>
    </dgm:pt>
    <dgm:pt modelId="{8E4DC071-BE59-481F-9C24-BA1C0D34AD17}" type="pres">
      <dgm:prSet presAssocID="{4B9B2898-1BA1-4870-B888-1EDCE52A49E6}" presName="sibTrans" presStyleLbl="sibTrans2D1" presStyleIdx="1" presStyleCnt="9"/>
      <dgm:spPr/>
    </dgm:pt>
    <dgm:pt modelId="{4F4F15E5-2FE2-4E00-B456-B3286FBC836D}" type="pres">
      <dgm:prSet presAssocID="{4B9B2898-1BA1-4870-B888-1EDCE52A49E6}" presName="connectorText" presStyleLbl="sibTrans2D1" presStyleIdx="1" presStyleCnt="9"/>
      <dgm:spPr/>
    </dgm:pt>
    <dgm:pt modelId="{55B69519-8ED9-4B2B-B7C5-92A187F04E2E}" type="pres">
      <dgm:prSet presAssocID="{4B58619B-C3B8-4ECF-B9B5-11473A806F24}" presName="node" presStyleLbl="node1" presStyleIdx="2" presStyleCnt="10" custScaleX="2000000" custScaleY="114772" custLinFactX="2600000" custLinFactNeighborX="2610276" custLinFactNeighborY="-57723">
        <dgm:presLayoutVars>
          <dgm:bulletEnabled val="1"/>
        </dgm:presLayoutVars>
      </dgm:prSet>
      <dgm:spPr/>
    </dgm:pt>
    <dgm:pt modelId="{CEF9A497-0562-4A0F-B77D-845D82C59274}" type="pres">
      <dgm:prSet presAssocID="{1B2D387E-D68D-4E14-9611-C2D9540D1C42}" presName="sibTrans" presStyleLbl="sibTrans2D1" presStyleIdx="2" presStyleCnt="9"/>
      <dgm:spPr/>
    </dgm:pt>
    <dgm:pt modelId="{680CA6B2-D2F0-4FE0-A200-706174EBF283}" type="pres">
      <dgm:prSet presAssocID="{1B2D387E-D68D-4E14-9611-C2D9540D1C42}" presName="connectorText" presStyleLbl="sibTrans2D1" presStyleIdx="2" presStyleCnt="9"/>
      <dgm:spPr/>
    </dgm:pt>
    <dgm:pt modelId="{568B948F-9868-4A0A-ADF0-0E35F890F588}" type="pres">
      <dgm:prSet presAssocID="{5B3DC7A1-C68C-42AA-98EE-8BA866CFD5C0}" presName="node" presStyleLbl="node1" presStyleIdx="3" presStyleCnt="10" custScaleX="2000000" custScaleY="109240" custLinFactX="4500000" custLinFactNeighborX="4517466" custLinFactNeighborY="-64832">
        <dgm:presLayoutVars>
          <dgm:bulletEnabled val="1"/>
        </dgm:presLayoutVars>
      </dgm:prSet>
      <dgm:spPr/>
    </dgm:pt>
    <dgm:pt modelId="{8818774C-777D-4FEF-A247-CE844C13964F}" type="pres">
      <dgm:prSet presAssocID="{9249FBD6-F85E-4F1B-9FBC-E571A805AF2A}" presName="sibTrans" presStyleLbl="sibTrans2D1" presStyleIdx="3" presStyleCnt="9"/>
      <dgm:spPr/>
    </dgm:pt>
    <dgm:pt modelId="{AAA1CBF4-51B6-4A70-8828-4969FA03E3F7}" type="pres">
      <dgm:prSet presAssocID="{9249FBD6-F85E-4F1B-9FBC-E571A805AF2A}" presName="connectorText" presStyleLbl="sibTrans2D1" presStyleIdx="3" presStyleCnt="9"/>
      <dgm:spPr/>
    </dgm:pt>
    <dgm:pt modelId="{41F73DBD-0203-433B-B17F-F191F8E6279D}" type="pres">
      <dgm:prSet presAssocID="{8257F0AE-D894-499D-946F-B345D8D34D67}" presName="node" presStyleLbl="node1" presStyleIdx="4" presStyleCnt="10" custScaleX="2000000" custScaleY="126416" custLinFactX="5871256" custLinFactNeighborX="5900000" custLinFactNeighborY="-58418">
        <dgm:presLayoutVars>
          <dgm:bulletEnabled val="1"/>
        </dgm:presLayoutVars>
      </dgm:prSet>
      <dgm:spPr/>
    </dgm:pt>
    <dgm:pt modelId="{EDF56A33-E54C-45C2-9EB3-52C9E959958B}" type="pres">
      <dgm:prSet presAssocID="{1C956322-C8A3-4B4C-8BF0-9102FC9D969F}" presName="sibTrans" presStyleLbl="sibTrans2D1" presStyleIdx="4" presStyleCnt="9"/>
      <dgm:spPr/>
    </dgm:pt>
    <dgm:pt modelId="{4071A653-9301-4CDF-A33E-D9A66BA899D9}" type="pres">
      <dgm:prSet presAssocID="{1C956322-C8A3-4B4C-8BF0-9102FC9D969F}" presName="connectorText" presStyleLbl="sibTrans2D1" presStyleIdx="4" presStyleCnt="9"/>
      <dgm:spPr/>
    </dgm:pt>
    <dgm:pt modelId="{AA165B5F-F069-409A-AF12-4A09078FF7EB}" type="pres">
      <dgm:prSet presAssocID="{C319AD77-F1CF-4327-A395-482AB4BBDE97}" presName="node" presStyleLbl="node1" presStyleIdx="5" presStyleCnt="10" custScaleX="2000000" custScaleY="130008" custLinFactX="4400000" custLinFactY="17701" custLinFactNeighborX="4421483" custLinFactNeighborY="100000">
        <dgm:presLayoutVars>
          <dgm:bulletEnabled val="1"/>
        </dgm:presLayoutVars>
      </dgm:prSet>
      <dgm:spPr/>
    </dgm:pt>
    <dgm:pt modelId="{33DA7702-4E20-4DB7-80DA-71FC9A899920}" type="pres">
      <dgm:prSet presAssocID="{1184454E-B7D2-4D72-984E-898D022F223A}" presName="sibTrans" presStyleLbl="sibTrans2D1" presStyleIdx="5" presStyleCnt="9"/>
      <dgm:spPr/>
    </dgm:pt>
    <dgm:pt modelId="{D972CB1A-0419-4FA0-860B-97896E899D0B}" type="pres">
      <dgm:prSet presAssocID="{1184454E-B7D2-4D72-984E-898D022F223A}" presName="connectorText" presStyleLbl="sibTrans2D1" presStyleIdx="5" presStyleCnt="9"/>
      <dgm:spPr/>
    </dgm:pt>
    <dgm:pt modelId="{3CA3D2D9-1587-4845-967F-EE0B482C5CA4}" type="pres">
      <dgm:prSet presAssocID="{23240801-9558-42F2-9433-DF908AF3969A}" presName="node" presStyleLbl="node1" presStyleIdx="6" presStyleCnt="10" custScaleX="2000000" custScaleY="109568" custLinFactX="100000" custLinFactY="16708" custLinFactNeighborX="125833" custLinFactNeighborY="100000">
        <dgm:presLayoutVars>
          <dgm:bulletEnabled val="1"/>
        </dgm:presLayoutVars>
      </dgm:prSet>
      <dgm:spPr/>
    </dgm:pt>
    <dgm:pt modelId="{E2DFC5EB-B1B7-49FC-B198-0AEE6AC2735B}" type="pres">
      <dgm:prSet presAssocID="{7A49CECD-71CD-4C07-95E9-4D495B6A71CD}" presName="sibTrans" presStyleLbl="sibTrans2D1" presStyleIdx="6" presStyleCnt="9"/>
      <dgm:spPr/>
    </dgm:pt>
    <dgm:pt modelId="{5BA0168E-F438-4DAB-A3AA-87628FBA13B0}" type="pres">
      <dgm:prSet presAssocID="{7A49CECD-71CD-4C07-95E9-4D495B6A71CD}" presName="connectorText" presStyleLbl="sibTrans2D1" presStyleIdx="6" presStyleCnt="9"/>
      <dgm:spPr/>
    </dgm:pt>
    <dgm:pt modelId="{839DCAA8-4AD5-4FA8-91E3-72D06F7319E9}" type="pres">
      <dgm:prSet presAssocID="{52630628-5AAA-40AE-9C8F-1034FD12FB97}" presName="node" presStyleLbl="node1" presStyleIdx="7" presStyleCnt="10" custScaleX="2000000" custScaleY="133939" custLinFactX="-4300000" custLinFactY="15791" custLinFactNeighborX="-4356910" custLinFactNeighborY="100000">
        <dgm:presLayoutVars>
          <dgm:bulletEnabled val="1"/>
        </dgm:presLayoutVars>
      </dgm:prSet>
      <dgm:spPr/>
    </dgm:pt>
    <dgm:pt modelId="{C1BC05B2-FCCA-4538-9EAC-A2A41E284F66}" type="pres">
      <dgm:prSet presAssocID="{0E7C373E-74F7-472D-AE5C-A8A2DB9EE4E1}" presName="sibTrans" presStyleLbl="sibTrans2D1" presStyleIdx="7" presStyleCnt="9"/>
      <dgm:spPr/>
    </dgm:pt>
    <dgm:pt modelId="{5F15AA19-BF3E-4753-84D8-E1D3E3B6AC9A}" type="pres">
      <dgm:prSet presAssocID="{0E7C373E-74F7-472D-AE5C-A8A2DB9EE4E1}" presName="connectorText" presStyleLbl="sibTrans2D1" presStyleIdx="7" presStyleCnt="9"/>
      <dgm:spPr/>
    </dgm:pt>
    <dgm:pt modelId="{4562459D-3EF7-4BBE-ABED-746FBE5DA0F0}" type="pres">
      <dgm:prSet presAssocID="{CB7A0CE4-A6B5-4301-A08B-2C1BE6CB182A}" presName="node" presStyleLbl="node1" presStyleIdx="8" presStyleCnt="10" custScaleX="2000000" custScaleY="139320" custLinFactX="-8502734" custLinFactY="14509" custLinFactNeighborX="-8600000" custLinFactNeighborY="100000">
        <dgm:presLayoutVars>
          <dgm:bulletEnabled val="1"/>
        </dgm:presLayoutVars>
      </dgm:prSet>
      <dgm:spPr/>
    </dgm:pt>
    <dgm:pt modelId="{E1D61A4F-4C09-4A32-AE8E-D260CED4ACD5}" type="pres">
      <dgm:prSet presAssocID="{991F493B-AD49-4D91-B9F6-0FDC8E032858}" presName="sibTrans" presStyleLbl="sibTrans2D1" presStyleIdx="8" presStyleCnt="9"/>
      <dgm:spPr/>
    </dgm:pt>
    <dgm:pt modelId="{81631A2A-5E79-4D87-9B6F-74A5853BCFB5}" type="pres">
      <dgm:prSet presAssocID="{991F493B-AD49-4D91-B9F6-0FDC8E032858}" presName="connectorText" presStyleLbl="sibTrans2D1" presStyleIdx="8" presStyleCnt="9"/>
      <dgm:spPr/>
    </dgm:pt>
    <dgm:pt modelId="{3304E9C9-9D1A-4C46-A697-916CF99304CB}" type="pres">
      <dgm:prSet presAssocID="{BE318A40-642B-47DB-ABDC-171F6EA219C1}" presName="node" presStyleLbl="node1" presStyleIdx="9" presStyleCnt="10" custScaleX="2000000" custScaleY="125697" custLinFactX="-12521949" custLinFactY="17817" custLinFactNeighborX="-12600000" custLinFactNeighborY="100000">
        <dgm:presLayoutVars>
          <dgm:bulletEnabled val="1"/>
        </dgm:presLayoutVars>
      </dgm:prSet>
      <dgm:spPr/>
    </dgm:pt>
  </dgm:ptLst>
  <dgm:cxnLst>
    <dgm:cxn modelId="{2403AE02-351D-4E4F-A12A-7C1DAC2D71FA}" type="presOf" srcId="{B61920C1-ECF2-4546-A65D-1D8E9D4186F5}" destId="{443E3028-F0EE-449D-AC7A-1DB298DF4210}" srcOrd="0" destOrd="0" presId="urn:microsoft.com/office/officeart/2005/8/layout/process1"/>
    <dgm:cxn modelId="{E51E5A18-C6C4-4DFE-BC33-4A12024D4055}" type="presOf" srcId="{9249FBD6-F85E-4F1B-9FBC-E571A805AF2A}" destId="{AAA1CBF4-51B6-4A70-8828-4969FA03E3F7}" srcOrd="1" destOrd="0" presId="urn:microsoft.com/office/officeart/2005/8/layout/process1"/>
    <dgm:cxn modelId="{8A603E1B-E0B3-4ECB-8D76-09ACBE00D2AC}" type="presOf" srcId="{4B58619B-C3B8-4ECF-B9B5-11473A806F24}" destId="{55B69519-8ED9-4B2B-B7C5-92A187F04E2E}" srcOrd="0" destOrd="0" presId="urn:microsoft.com/office/officeart/2005/8/layout/process1"/>
    <dgm:cxn modelId="{CF928C1D-EA5A-4F12-941E-44DC862EE90F}" type="presOf" srcId="{C319AD77-F1CF-4327-A395-482AB4BBDE97}" destId="{AA165B5F-F069-409A-AF12-4A09078FF7EB}" srcOrd="0" destOrd="0" presId="urn:microsoft.com/office/officeart/2005/8/layout/process1"/>
    <dgm:cxn modelId="{BEC7F021-EC11-4C32-939C-87AB139B25CD}" type="presOf" srcId="{1B2D387E-D68D-4E14-9611-C2D9540D1C42}" destId="{680CA6B2-D2F0-4FE0-A200-706174EBF283}" srcOrd="1" destOrd="0" presId="urn:microsoft.com/office/officeart/2005/8/layout/process1"/>
    <dgm:cxn modelId="{13B3B025-E972-4E17-A38C-9F15432E111A}" type="presOf" srcId="{9249FBD6-F85E-4F1B-9FBC-E571A805AF2A}" destId="{8818774C-777D-4FEF-A247-CE844C13964F}" srcOrd="0" destOrd="0" presId="urn:microsoft.com/office/officeart/2005/8/layout/process1"/>
    <dgm:cxn modelId="{D095B128-E461-42DC-96EC-32F82ED3E588}" srcId="{7608165B-018A-4E06-BA9E-39439B3BA924}" destId="{52630628-5AAA-40AE-9C8F-1034FD12FB97}" srcOrd="7" destOrd="0" parTransId="{6F38D5D3-D786-4013-A354-1B06240A0FCE}" sibTransId="{0E7C373E-74F7-472D-AE5C-A8A2DB9EE4E1}"/>
    <dgm:cxn modelId="{E92AEF39-1B5D-4284-BEA6-FB647ADCE4D0}" srcId="{7608165B-018A-4E06-BA9E-39439B3BA924}" destId="{5B3DC7A1-C68C-42AA-98EE-8BA866CFD5C0}" srcOrd="3" destOrd="0" parTransId="{3743CBBC-54FF-496E-8521-73FE06BA1531}" sibTransId="{9249FBD6-F85E-4F1B-9FBC-E571A805AF2A}"/>
    <dgm:cxn modelId="{06C6FA3C-8A95-429D-A909-DB9683DAB4C4}" srcId="{7608165B-018A-4E06-BA9E-39439B3BA924}" destId="{C319AD77-F1CF-4327-A395-482AB4BBDE97}" srcOrd="5" destOrd="0" parTransId="{9E01DC19-0A35-423A-8F8E-A768CCD162BD}" sibTransId="{1184454E-B7D2-4D72-984E-898D022F223A}"/>
    <dgm:cxn modelId="{1B11305C-92EB-4EE5-A028-1D372AA53878}" type="presOf" srcId="{23240801-9558-42F2-9433-DF908AF3969A}" destId="{3CA3D2D9-1587-4845-967F-EE0B482C5CA4}" srcOrd="0" destOrd="0" presId="urn:microsoft.com/office/officeart/2005/8/layout/process1"/>
    <dgm:cxn modelId="{21426641-2FB2-4F71-8266-ADCAC0165D6D}" type="presOf" srcId="{4B9B2898-1BA1-4870-B888-1EDCE52A49E6}" destId="{8E4DC071-BE59-481F-9C24-BA1C0D34AD17}" srcOrd="0" destOrd="0" presId="urn:microsoft.com/office/officeart/2005/8/layout/process1"/>
    <dgm:cxn modelId="{27E7347A-077E-41CC-ADC0-BDCCE5B29014}" type="presOf" srcId="{7A49CECD-71CD-4C07-95E9-4D495B6A71CD}" destId="{E2DFC5EB-B1B7-49FC-B198-0AEE6AC2735B}" srcOrd="0" destOrd="0" presId="urn:microsoft.com/office/officeart/2005/8/layout/process1"/>
    <dgm:cxn modelId="{E5F7347C-93B6-4785-8A95-4AA0735B156F}" type="presOf" srcId="{BD26DB1E-2497-4AB6-992F-E6A1BE1943DE}" destId="{8625CE56-600B-495A-8474-686E03856C4C}" srcOrd="0" destOrd="0" presId="urn:microsoft.com/office/officeart/2005/8/layout/process1"/>
    <dgm:cxn modelId="{5C2B7184-8506-49DC-9B62-ADFB8517EAFA}" type="presOf" srcId="{17EB0F70-603E-4E3F-B9C6-576FECBE5580}" destId="{1947F701-1732-4E0F-80C9-862440908023}" srcOrd="1" destOrd="0" presId="urn:microsoft.com/office/officeart/2005/8/layout/process1"/>
    <dgm:cxn modelId="{4060F586-ABB0-43D5-8675-03C595C2A920}" type="presOf" srcId="{5B3DC7A1-C68C-42AA-98EE-8BA866CFD5C0}" destId="{568B948F-9868-4A0A-ADF0-0E35F890F588}" srcOrd="0" destOrd="0" presId="urn:microsoft.com/office/officeart/2005/8/layout/process1"/>
    <dgm:cxn modelId="{0278F68D-2594-4113-AB25-22F22080082C}" type="presOf" srcId="{52630628-5AAA-40AE-9C8F-1034FD12FB97}" destId="{839DCAA8-4AD5-4FA8-91E3-72D06F7319E9}" srcOrd="0" destOrd="0" presId="urn:microsoft.com/office/officeart/2005/8/layout/process1"/>
    <dgm:cxn modelId="{DFC4EF91-A43A-49FA-9D85-4520E4E571A4}" srcId="{7608165B-018A-4E06-BA9E-39439B3BA924}" destId="{BD26DB1E-2497-4AB6-992F-E6A1BE1943DE}" srcOrd="1" destOrd="0" parTransId="{0D6447ED-08C2-45A6-959C-A121E6DBC57B}" sibTransId="{4B9B2898-1BA1-4870-B888-1EDCE52A49E6}"/>
    <dgm:cxn modelId="{CEFDAC94-7C17-4488-AA53-660C755A8BDF}" type="presOf" srcId="{17EB0F70-603E-4E3F-B9C6-576FECBE5580}" destId="{4E5C075F-DF60-4E78-959B-486F62EA2B86}" srcOrd="0" destOrd="0" presId="urn:microsoft.com/office/officeart/2005/8/layout/process1"/>
    <dgm:cxn modelId="{66A0EB98-BA90-4CE8-96BD-0F8DEC609FC7}" srcId="{7608165B-018A-4E06-BA9E-39439B3BA924}" destId="{4B58619B-C3B8-4ECF-B9B5-11473A806F24}" srcOrd="2" destOrd="0" parTransId="{3311A483-C833-480F-A81F-507C40834D0C}" sibTransId="{1B2D387E-D68D-4E14-9611-C2D9540D1C42}"/>
    <dgm:cxn modelId="{76ABAA9B-5F0B-4E1E-B072-E71B723B05DB}" type="presOf" srcId="{1B2D387E-D68D-4E14-9611-C2D9540D1C42}" destId="{CEF9A497-0562-4A0F-B77D-845D82C59274}" srcOrd="0" destOrd="0" presId="urn:microsoft.com/office/officeart/2005/8/layout/process1"/>
    <dgm:cxn modelId="{646BB39C-6830-40A3-9493-505D05DDCBFC}" type="presOf" srcId="{1184454E-B7D2-4D72-984E-898D022F223A}" destId="{33DA7702-4E20-4DB7-80DA-71FC9A899920}" srcOrd="0" destOrd="0" presId="urn:microsoft.com/office/officeart/2005/8/layout/process1"/>
    <dgm:cxn modelId="{1DCD139F-B612-423E-92FD-3522C23A0CB3}" type="presOf" srcId="{BE318A40-642B-47DB-ABDC-171F6EA219C1}" destId="{3304E9C9-9D1A-4C46-A697-916CF99304CB}" srcOrd="0" destOrd="0" presId="urn:microsoft.com/office/officeart/2005/8/layout/process1"/>
    <dgm:cxn modelId="{89FEE2AF-0A44-4A9E-A6B1-A9F9D8969F1F}" type="presOf" srcId="{991F493B-AD49-4D91-B9F6-0FDC8E032858}" destId="{81631A2A-5E79-4D87-9B6F-74A5853BCFB5}" srcOrd="1" destOrd="0" presId="urn:microsoft.com/office/officeart/2005/8/layout/process1"/>
    <dgm:cxn modelId="{E8301FB0-B99E-483B-8236-8D1533AA915E}" type="presOf" srcId="{0E7C373E-74F7-472D-AE5C-A8A2DB9EE4E1}" destId="{5F15AA19-BF3E-4753-84D8-E1D3E3B6AC9A}" srcOrd="1" destOrd="0" presId="urn:microsoft.com/office/officeart/2005/8/layout/process1"/>
    <dgm:cxn modelId="{97204DB1-B0B1-4E3E-9725-FDA90C6A7522}" type="presOf" srcId="{7608165B-018A-4E06-BA9E-39439B3BA924}" destId="{6F9F2817-43C3-4844-B8C6-0CB26AF59019}" srcOrd="0" destOrd="0" presId="urn:microsoft.com/office/officeart/2005/8/layout/process1"/>
    <dgm:cxn modelId="{5AA473B3-2F6E-4E3C-8B5E-B422BB3CBEF3}" srcId="{7608165B-018A-4E06-BA9E-39439B3BA924}" destId="{BE318A40-642B-47DB-ABDC-171F6EA219C1}" srcOrd="9" destOrd="0" parTransId="{3B7B42A6-95BF-4E22-BA81-A98D9A516FAE}" sibTransId="{BB7A942F-50C0-4BBB-896E-4ADFEAF31039}"/>
    <dgm:cxn modelId="{DA0EEEBB-449C-4769-9C47-3D694766AC6E}" srcId="{7608165B-018A-4E06-BA9E-39439B3BA924}" destId="{CB7A0CE4-A6B5-4301-A08B-2C1BE6CB182A}" srcOrd="8" destOrd="0" parTransId="{0737A87F-383D-46D0-8DEC-1132F92A3197}" sibTransId="{991F493B-AD49-4D91-B9F6-0FDC8E032858}"/>
    <dgm:cxn modelId="{71754ABE-741F-419D-B698-827912924D32}" type="presOf" srcId="{7A49CECD-71CD-4C07-95E9-4D495B6A71CD}" destId="{5BA0168E-F438-4DAB-A3AA-87628FBA13B0}" srcOrd="1" destOrd="0" presId="urn:microsoft.com/office/officeart/2005/8/layout/process1"/>
    <dgm:cxn modelId="{17AEEABE-24E2-439B-B0ED-377B44CEF84A}" type="presOf" srcId="{991F493B-AD49-4D91-B9F6-0FDC8E032858}" destId="{E1D61A4F-4C09-4A32-AE8E-D260CED4ACD5}" srcOrd="0" destOrd="0" presId="urn:microsoft.com/office/officeart/2005/8/layout/process1"/>
    <dgm:cxn modelId="{F89206C7-1061-4018-BCEE-D9660BE7EEA4}" srcId="{7608165B-018A-4E06-BA9E-39439B3BA924}" destId="{B61920C1-ECF2-4546-A65D-1D8E9D4186F5}" srcOrd="0" destOrd="0" parTransId="{D45CEE8A-5758-42B7-86F6-7B881F7C2381}" sibTransId="{17EB0F70-603E-4E3F-B9C6-576FECBE5580}"/>
    <dgm:cxn modelId="{3E8D51D0-8FC0-463F-A20D-E3ED7FA1ABDF}" type="presOf" srcId="{1C956322-C8A3-4B4C-8BF0-9102FC9D969F}" destId="{4071A653-9301-4CDF-A33E-D9A66BA899D9}" srcOrd="1" destOrd="0" presId="urn:microsoft.com/office/officeart/2005/8/layout/process1"/>
    <dgm:cxn modelId="{DA3B73D3-B8A2-4163-849A-8A35A8A90C85}" type="presOf" srcId="{8257F0AE-D894-499D-946F-B345D8D34D67}" destId="{41F73DBD-0203-433B-B17F-F191F8E6279D}" srcOrd="0" destOrd="0" presId="urn:microsoft.com/office/officeart/2005/8/layout/process1"/>
    <dgm:cxn modelId="{14D5AFD3-0374-4135-9E64-83BEA206F687}" type="presOf" srcId="{0E7C373E-74F7-472D-AE5C-A8A2DB9EE4E1}" destId="{C1BC05B2-FCCA-4538-9EAC-A2A41E284F66}" srcOrd="0" destOrd="0" presId="urn:microsoft.com/office/officeart/2005/8/layout/process1"/>
    <dgm:cxn modelId="{A30C45D6-A534-4C72-ABBE-BC59A8F42E48}" type="presOf" srcId="{1184454E-B7D2-4D72-984E-898D022F223A}" destId="{D972CB1A-0419-4FA0-860B-97896E899D0B}" srcOrd="1" destOrd="0" presId="urn:microsoft.com/office/officeart/2005/8/layout/process1"/>
    <dgm:cxn modelId="{30D06FDA-F3C8-4AC8-AC0D-145FC4528B17}" type="presOf" srcId="{CB7A0CE4-A6B5-4301-A08B-2C1BE6CB182A}" destId="{4562459D-3EF7-4BBE-ABED-746FBE5DA0F0}" srcOrd="0" destOrd="0" presId="urn:microsoft.com/office/officeart/2005/8/layout/process1"/>
    <dgm:cxn modelId="{4EC927DF-A596-4BF2-BA75-A27092D18008}" type="presOf" srcId="{1C956322-C8A3-4B4C-8BF0-9102FC9D969F}" destId="{EDF56A33-E54C-45C2-9EB3-52C9E959958B}" srcOrd="0" destOrd="0" presId="urn:microsoft.com/office/officeart/2005/8/layout/process1"/>
    <dgm:cxn modelId="{B1576BF5-3D09-4816-A985-A9E57F4217A3}" type="presOf" srcId="{4B9B2898-1BA1-4870-B888-1EDCE52A49E6}" destId="{4F4F15E5-2FE2-4E00-B456-B3286FBC836D}" srcOrd="1" destOrd="0" presId="urn:microsoft.com/office/officeart/2005/8/layout/process1"/>
    <dgm:cxn modelId="{82277FFA-EF9A-4A46-91E4-E4584578052C}" srcId="{7608165B-018A-4E06-BA9E-39439B3BA924}" destId="{23240801-9558-42F2-9433-DF908AF3969A}" srcOrd="6" destOrd="0" parTransId="{11695CAF-351E-4231-8CCC-AF31FCABC06F}" sibTransId="{7A49CECD-71CD-4C07-95E9-4D495B6A71CD}"/>
    <dgm:cxn modelId="{03C047FC-1870-4CC3-A9E5-EB0F8C03FC32}" srcId="{7608165B-018A-4E06-BA9E-39439B3BA924}" destId="{8257F0AE-D894-499D-946F-B345D8D34D67}" srcOrd="4" destOrd="0" parTransId="{49DA861B-FB3F-473F-97E5-876257E0B2C8}" sibTransId="{1C956322-C8A3-4B4C-8BF0-9102FC9D969F}"/>
    <dgm:cxn modelId="{99527244-D1C5-4CAD-9A54-5F9A5A750F34}" type="presParOf" srcId="{6F9F2817-43C3-4844-B8C6-0CB26AF59019}" destId="{443E3028-F0EE-449D-AC7A-1DB298DF4210}" srcOrd="0" destOrd="0" presId="urn:microsoft.com/office/officeart/2005/8/layout/process1"/>
    <dgm:cxn modelId="{E1C9C50E-1DF0-42F8-BFF4-82D6092F1362}" type="presParOf" srcId="{6F9F2817-43C3-4844-B8C6-0CB26AF59019}" destId="{4E5C075F-DF60-4E78-959B-486F62EA2B86}" srcOrd="1" destOrd="0" presId="urn:microsoft.com/office/officeart/2005/8/layout/process1"/>
    <dgm:cxn modelId="{A056AA98-A39F-4E17-91D4-969019CCCECD}" type="presParOf" srcId="{4E5C075F-DF60-4E78-959B-486F62EA2B86}" destId="{1947F701-1732-4E0F-80C9-862440908023}" srcOrd="0" destOrd="0" presId="urn:microsoft.com/office/officeart/2005/8/layout/process1"/>
    <dgm:cxn modelId="{06F13863-9410-4296-8D4D-D90958A88D48}" type="presParOf" srcId="{6F9F2817-43C3-4844-B8C6-0CB26AF59019}" destId="{8625CE56-600B-495A-8474-686E03856C4C}" srcOrd="2" destOrd="0" presId="urn:microsoft.com/office/officeart/2005/8/layout/process1"/>
    <dgm:cxn modelId="{E04A9F37-DC43-469F-88B5-7B9899CFB655}" type="presParOf" srcId="{6F9F2817-43C3-4844-B8C6-0CB26AF59019}" destId="{8E4DC071-BE59-481F-9C24-BA1C0D34AD17}" srcOrd="3" destOrd="0" presId="urn:microsoft.com/office/officeart/2005/8/layout/process1"/>
    <dgm:cxn modelId="{8D2DB149-C66F-4B80-8EDA-846ECD540B87}" type="presParOf" srcId="{8E4DC071-BE59-481F-9C24-BA1C0D34AD17}" destId="{4F4F15E5-2FE2-4E00-B456-B3286FBC836D}" srcOrd="0" destOrd="0" presId="urn:microsoft.com/office/officeart/2005/8/layout/process1"/>
    <dgm:cxn modelId="{CCE9F0FB-7950-4636-A33E-F10A294DFFC0}" type="presParOf" srcId="{6F9F2817-43C3-4844-B8C6-0CB26AF59019}" destId="{55B69519-8ED9-4B2B-B7C5-92A187F04E2E}" srcOrd="4" destOrd="0" presId="urn:microsoft.com/office/officeart/2005/8/layout/process1"/>
    <dgm:cxn modelId="{877B4BA7-965F-49D3-9AE2-D20DAE36303B}" type="presParOf" srcId="{6F9F2817-43C3-4844-B8C6-0CB26AF59019}" destId="{CEF9A497-0562-4A0F-B77D-845D82C59274}" srcOrd="5" destOrd="0" presId="urn:microsoft.com/office/officeart/2005/8/layout/process1"/>
    <dgm:cxn modelId="{8DB8B9F6-84BC-4390-BC5A-7E503D87F3E2}" type="presParOf" srcId="{CEF9A497-0562-4A0F-B77D-845D82C59274}" destId="{680CA6B2-D2F0-4FE0-A200-706174EBF283}" srcOrd="0" destOrd="0" presId="urn:microsoft.com/office/officeart/2005/8/layout/process1"/>
    <dgm:cxn modelId="{2C6CF560-0127-46DD-A682-5C0835B6B17D}" type="presParOf" srcId="{6F9F2817-43C3-4844-B8C6-0CB26AF59019}" destId="{568B948F-9868-4A0A-ADF0-0E35F890F588}" srcOrd="6" destOrd="0" presId="urn:microsoft.com/office/officeart/2005/8/layout/process1"/>
    <dgm:cxn modelId="{7C542E61-5955-4630-8EB1-78E82AC4DDC4}" type="presParOf" srcId="{6F9F2817-43C3-4844-B8C6-0CB26AF59019}" destId="{8818774C-777D-4FEF-A247-CE844C13964F}" srcOrd="7" destOrd="0" presId="urn:microsoft.com/office/officeart/2005/8/layout/process1"/>
    <dgm:cxn modelId="{686D48BD-608D-4944-90B6-B8F55CC18C96}" type="presParOf" srcId="{8818774C-777D-4FEF-A247-CE844C13964F}" destId="{AAA1CBF4-51B6-4A70-8828-4969FA03E3F7}" srcOrd="0" destOrd="0" presId="urn:microsoft.com/office/officeart/2005/8/layout/process1"/>
    <dgm:cxn modelId="{B66F7007-F612-4AFA-987C-E9522CE70142}" type="presParOf" srcId="{6F9F2817-43C3-4844-B8C6-0CB26AF59019}" destId="{41F73DBD-0203-433B-B17F-F191F8E6279D}" srcOrd="8" destOrd="0" presId="urn:microsoft.com/office/officeart/2005/8/layout/process1"/>
    <dgm:cxn modelId="{AD6863EC-CD80-4C6B-A169-A32F8E1117D7}" type="presParOf" srcId="{6F9F2817-43C3-4844-B8C6-0CB26AF59019}" destId="{EDF56A33-E54C-45C2-9EB3-52C9E959958B}" srcOrd="9" destOrd="0" presId="urn:microsoft.com/office/officeart/2005/8/layout/process1"/>
    <dgm:cxn modelId="{DFC9F10C-A703-48F2-874B-A4CE46A49149}" type="presParOf" srcId="{EDF56A33-E54C-45C2-9EB3-52C9E959958B}" destId="{4071A653-9301-4CDF-A33E-D9A66BA899D9}" srcOrd="0" destOrd="0" presId="urn:microsoft.com/office/officeart/2005/8/layout/process1"/>
    <dgm:cxn modelId="{890ABFA2-16BC-44D4-A598-CEE1C675379E}" type="presParOf" srcId="{6F9F2817-43C3-4844-B8C6-0CB26AF59019}" destId="{AA165B5F-F069-409A-AF12-4A09078FF7EB}" srcOrd="10" destOrd="0" presId="urn:microsoft.com/office/officeart/2005/8/layout/process1"/>
    <dgm:cxn modelId="{51E9EC53-2883-4978-A304-E170263021D8}" type="presParOf" srcId="{6F9F2817-43C3-4844-B8C6-0CB26AF59019}" destId="{33DA7702-4E20-4DB7-80DA-71FC9A899920}" srcOrd="11" destOrd="0" presId="urn:microsoft.com/office/officeart/2005/8/layout/process1"/>
    <dgm:cxn modelId="{0CAC29DB-8D4A-4AA5-BE38-971887C61E62}" type="presParOf" srcId="{33DA7702-4E20-4DB7-80DA-71FC9A899920}" destId="{D972CB1A-0419-4FA0-860B-97896E899D0B}" srcOrd="0" destOrd="0" presId="urn:microsoft.com/office/officeart/2005/8/layout/process1"/>
    <dgm:cxn modelId="{469CAD88-8BFA-4F69-9740-A5394F564B2B}" type="presParOf" srcId="{6F9F2817-43C3-4844-B8C6-0CB26AF59019}" destId="{3CA3D2D9-1587-4845-967F-EE0B482C5CA4}" srcOrd="12" destOrd="0" presId="urn:microsoft.com/office/officeart/2005/8/layout/process1"/>
    <dgm:cxn modelId="{03B93E2C-D1CC-4A90-B8AE-B12A0F04861A}" type="presParOf" srcId="{6F9F2817-43C3-4844-B8C6-0CB26AF59019}" destId="{E2DFC5EB-B1B7-49FC-B198-0AEE6AC2735B}" srcOrd="13" destOrd="0" presId="urn:microsoft.com/office/officeart/2005/8/layout/process1"/>
    <dgm:cxn modelId="{0E5DA607-BF44-43EE-9CFE-4F4B3AD18F07}" type="presParOf" srcId="{E2DFC5EB-B1B7-49FC-B198-0AEE6AC2735B}" destId="{5BA0168E-F438-4DAB-A3AA-87628FBA13B0}" srcOrd="0" destOrd="0" presId="urn:microsoft.com/office/officeart/2005/8/layout/process1"/>
    <dgm:cxn modelId="{8A922EBE-6A9A-4E50-9167-A050DCB54B0C}" type="presParOf" srcId="{6F9F2817-43C3-4844-B8C6-0CB26AF59019}" destId="{839DCAA8-4AD5-4FA8-91E3-72D06F7319E9}" srcOrd="14" destOrd="0" presId="urn:microsoft.com/office/officeart/2005/8/layout/process1"/>
    <dgm:cxn modelId="{87752FEF-2FD5-4977-B705-DF224C333BAC}" type="presParOf" srcId="{6F9F2817-43C3-4844-B8C6-0CB26AF59019}" destId="{C1BC05B2-FCCA-4538-9EAC-A2A41E284F66}" srcOrd="15" destOrd="0" presId="urn:microsoft.com/office/officeart/2005/8/layout/process1"/>
    <dgm:cxn modelId="{8924D727-2731-4AE2-8C0D-E0AE9F1C6AF0}" type="presParOf" srcId="{C1BC05B2-FCCA-4538-9EAC-A2A41E284F66}" destId="{5F15AA19-BF3E-4753-84D8-E1D3E3B6AC9A}" srcOrd="0" destOrd="0" presId="urn:microsoft.com/office/officeart/2005/8/layout/process1"/>
    <dgm:cxn modelId="{4CF1DB37-AACF-4A1F-9E75-BDCC6BC89DA2}" type="presParOf" srcId="{6F9F2817-43C3-4844-B8C6-0CB26AF59019}" destId="{4562459D-3EF7-4BBE-ABED-746FBE5DA0F0}" srcOrd="16" destOrd="0" presId="urn:microsoft.com/office/officeart/2005/8/layout/process1"/>
    <dgm:cxn modelId="{932D1868-CBCF-4158-8693-AE865EF8528E}" type="presParOf" srcId="{6F9F2817-43C3-4844-B8C6-0CB26AF59019}" destId="{E1D61A4F-4C09-4A32-AE8E-D260CED4ACD5}" srcOrd="17" destOrd="0" presId="urn:microsoft.com/office/officeart/2005/8/layout/process1"/>
    <dgm:cxn modelId="{8CD73DB5-4F6D-497A-857B-DC42DC503D65}" type="presParOf" srcId="{E1D61A4F-4C09-4A32-AE8E-D260CED4ACD5}" destId="{81631A2A-5E79-4D87-9B6F-74A5853BCFB5}" srcOrd="0" destOrd="0" presId="urn:microsoft.com/office/officeart/2005/8/layout/process1"/>
    <dgm:cxn modelId="{A79A6EF6-5E49-44DF-A129-D23694B212D0}" type="presParOf" srcId="{6F9F2817-43C3-4844-B8C6-0CB26AF59019}" destId="{3304E9C9-9D1A-4C46-A697-916CF99304CB}" srcOrd="1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C3FE596-3CF0-434D-A1C6-54201BAB80A8}"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5D83B07-374C-477C-9B12-D7757104603E}">
      <dgm:prSet/>
      <dgm:spPr/>
      <dgm:t>
        <a:bodyPr/>
        <a:lstStyle/>
        <a:p>
          <a:pPr>
            <a:defRPr b="1"/>
          </a:pPr>
          <a:r>
            <a:rPr lang="en-US" dirty="0">
              <a:latin typeface="Times New Roman" panose="02020603050405020304" pitchFamily="18" charset="0"/>
              <a:cs typeface="Times New Roman" panose="02020603050405020304" pitchFamily="18" charset="0"/>
            </a:rPr>
            <a:t>Methodology:</a:t>
          </a:r>
        </a:p>
      </dgm:t>
    </dgm:pt>
    <dgm:pt modelId="{42CDFC25-9B5B-45EC-99B6-58DB8CEF1D7B}" type="parTrans" cxnId="{0E1CB648-74A8-40CB-A2E8-05DABCEA0C5D}">
      <dgm:prSet/>
      <dgm:spPr/>
      <dgm:t>
        <a:bodyPr/>
        <a:lstStyle/>
        <a:p>
          <a:endParaRPr lang="en-US"/>
        </a:p>
      </dgm:t>
    </dgm:pt>
    <dgm:pt modelId="{B784F67C-1798-4EBC-B597-D9404D4CF269}" type="sibTrans" cxnId="{0E1CB648-74A8-40CB-A2E8-05DABCEA0C5D}">
      <dgm:prSet/>
      <dgm:spPr/>
      <dgm:t>
        <a:bodyPr/>
        <a:lstStyle/>
        <a:p>
          <a:endParaRPr lang="en-US"/>
        </a:p>
      </dgm:t>
    </dgm:pt>
    <dgm:pt modelId="{232E04ED-E4D2-4BF8-A4BB-A43C2C616649}">
      <dgm:prSet/>
      <dgm:spPr/>
      <dgm:t>
        <a:bodyPr/>
        <a:lstStyle/>
        <a:p>
          <a:r>
            <a:rPr lang="en-US" dirty="0">
              <a:latin typeface="Times New Roman" panose="02020603050405020304" pitchFamily="18" charset="0"/>
              <a:cs typeface="Times New Roman" panose="02020603050405020304" pitchFamily="18" charset="0"/>
            </a:rPr>
            <a:t>Active discussion</a:t>
          </a:r>
        </a:p>
        <a:p>
          <a:r>
            <a:rPr lang="en-US" dirty="0">
              <a:latin typeface="Times New Roman" panose="02020603050405020304" pitchFamily="18" charset="0"/>
              <a:cs typeface="Times New Roman" panose="02020603050405020304" pitchFamily="18" charset="0"/>
            </a:rPr>
            <a:t>Case Study </a:t>
          </a:r>
        </a:p>
        <a:p>
          <a:r>
            <a:rPr lang="en-US" dirty="0">
              <a:latin typeface="Times New Roman" panose="02020603050405020304" pitchFamily="18" charset="0"/>
              <a:cs typeface="Times New Roman" panose="02020603050405020304" pitchFamily="18" charset="0"/>
            </a:rPr>
            <a:t>Role Play</a:t>
          </a:r>
        </a:p>
      </dgm:t>
    </dgm:pt>
    <dgm:pt modelId="{7CE81A0E-B4B8-4FC8-8188-71BDBC86D111}" type="parTrans" cxnId="{E25AFD91-52AC-49B2-99C0-638A4DDDE85C}">
      <dgm:prSet/>
      <dgm:spPr/>
      <dgm:t>
        <a:bodyPr/>
        <a:lstStyle/>
        <a:p>
          <a:endParaRPr lang="en-US"/>
        </a:p>
      </dgm:t>
    </dgm:pt>
    <dgm:pt modelId="{D9291C23-9ABB-4BBB-917B-F1B05B557B41}" type="sibTrans" cxnId="{E25AFD91-52AC-49B2-99C0-638A4DDDE85C}">
      <dgm:prSet/>
      <dgm:spPr/>
      <dgm:t>
        <a:bodyPr/>
        <a:lstStyle/>
        <a:p>
          <a:endParaRPr lang="en-US"/>
        </a:p>
      </dgm:t>
    </dgm:pt>
    <dgm:pt modelId="{D1F64DF3-6125-4020-A1BF-4C1641C86F41}">
      <dgm:prSet/>
      <dgm:spPr/>
      <dgm:t>
        <a:bodyPr/>
        <a:lstStyle/>
        <a:p>
          <a:pPr>
            <a:defRPr b="1"/>
          </a:pPr>
          <a:r>
            <a:rPr lang="en-US" dirty="0">
              <a:latin typeface="Times New Roman" panose="02020603050405020304" pitchFamily="18" charset="0"/>
              <a:cs typeface="Times New Roman" panose="02020603050405020304" pitchFamily="18" charset="0"/>
            </a:rPr>
            <a:t>Required Materials: </a:t>
          </a:r>
        </a:p>
      </dgm:t>
    </dgm:pt>
    <dgm:pt modelId="{C4E2B429-B64B-4EB6-AFB8-8F51421195A8}" type="parTrans" cxnId="{E43ECA58-3716-4F11-85BE-0440683A84C8}">
      <dgm:prSet/>
      <dgm:spPr/>
      <dgm:t>
        <a:bodyPr/>
        <a:lstStyle/>
        <a:p>
          <a:endParaRPr lang="en-US"/>
        </a:p>
      </dgm:t>
    </dgm:pt>
    <dgm:pt modelId="{F25C987E-B789-493B-9CC3-509C8C9D122F}" type="sibTrans" cxnId="{E43ECA58-3716-4F11-85BE-0440683A84C8}">
      <dgm:prSet/>
      <dgm:spPr/>
      <dgm:t>
        <a:bodyPr/>
        <a:lstStyle/>
        <a:p>
          <a:endParaRPr lang="en-US"/>
        </a:p>
      </dgm:t>
    </dgm:pt>
    <dgm:pt modelId="{E8064D49-015A-4AB3-A8E7-14D37E6C1EB8}">
      <dgm:prSet/>
      <dgm:spPr/>
      <dgm:t>
        <a:bodyPr/>
        <a:lstStyle/>
        <a:p>
          <a:r>
            <a:rPr lang="en-US" dirty="0">
              <a:latin typeface="Times New Roman" panose="02020603050405020304" pitchFamily="18" charset="0"/>
              <a:cs typeface="Times New Roman" panose="02020603050405020304" pitchFamily="18" charset="0"/>
            </a:rPr>
            <a:t>Easel Pad</a:t>
          </a:r>
        </a:p>
      </dgm:t>
    </dgm:pt>
    <dgm:pt modelId="{62F86A01-263F-4DB2-85F2-56705072EB6B}" type="parTrans" cxnId="{53C37610-B051-4788-B83D-DCD159BB9F3F}">
      <dgm:prSet/>
      <dgm:spPr/>
      <dgm:t>
        <a:bodyPr/>
        <a:lstStyle/>
        <a:p>
          <a:endParaRPr lang="en-US"/>
        </a:p>
      </dgm:t>
    </dgm:pt>
    <dgm:pt modelId="{4378843C-BD7A-4649-BAF6-86348380F72E}" type="sibTrans" cxnId="{53C37610-B051-4788-B83D-DCD159BB9F3F}">
      <dgm:prSet/>
      <dgm:spPr/>
      <dgm:t>
        <a:bodyPr/>
        <a:lstStyle/>
        <a:p>
          <a:endParaRPr lang="en-US"/>
        </a:p>
      </dgm:t>
    </dgm:pt>
    <dgm:pt modelId="{9FD146ED-7B5F-4640-8F2F-E15AEDCB979C}">
      <dgm:prSet/>
      <dgm:spPr/>
      <dgm:t>
        <a:bodyPr/>
        <a:lstStyle/>
        <a:p>
          <a:r>
            <a:rPr lang="en-US" dirty="0">
              <a:latin typeface="Times New Roman" panose="02020603050405020304" pitchFamily="18" charset="0"/>
              <a:cs typeface="Times New Roman" panose="02020603050405020304" pitchFamily="18" charset="0"/>
            </a:rPr>
            <a:t>Participant Manual </a:t>
          </a:r>
        </a:p>
      </dgm:t>
    </dgm:pt>
    <dgm:pt modelId="{82DD20DF-CC19-4ACE-9DF3-36B2459F325A}" type="parTrans" cxnId="{38122E3D-4165-40F8-9530-75DE0C665C36}">
      <dgm:prSet/>
      <dgm:spPr/>
      <dgm:t>
        <a:bodyPr/>
        <a:lstStyle/>
        <a:p>
          <a:endParaRPr lang="en-US"/>
        </a:p>
      </dgm:t>
    </dgm:pt>
    <dgm:pt modelId="{0BA51CBE-E29C-4B72-85FB-FDDDE427191E}" type="sibTrans" cxnId="{38122E3D-4165-40F8-9530-75DE0C665C36}">
      <dgm:prSet/>
      <dgm:spPr/>
      <dgm:t>
        <a:bodyPr/>
        <a:lstStyle/>
        <a:p>
          <a:endParaRPr lang="en-US"/>
        </a:p>
      </dgm:t>
    </dgm:pt>
    <dgm:pt modelId="{F90CF6D8-B6DD-479D-8816-F04CA6C70CDB}">
      <dgm:prSet/>
      <dgm:spPr/>
      <dgm:t>
        <a:bodyPr/>
        <a:lstStyle/>
        <a:p>
          <a:r>
            <a:rPr lang="en-US" dirty="0">
              <a:latin typeface="Times New Roman" panose="02020603050405020304" pitchFamily="18" charset="0"/>
              <a:cs typeface="Times New Roman" panose="02020603050405020304" pitchFamily="18" charset="0"/>
            </a:rPr>
            <a:t>Notepad for each participant</a:t>
          </a:r>
        </a:p>
      </dgm:t>
    </dgm:pt>
    <dgm:pt modelId="{D5E980DA-F9BC-485D-943C-97D0983ED79C}" type="parTrans" cxnId="{BD8A3A89-0976-4442-9967-988DEF5943F1}">
      <dgm:prSet/>
      <dgm:spPr/>
      <dgm:t>
        <a:bodyPr/>
        <a:lstStyle/>
        <a:p>
          <a:endParaRPr lang="en-US"/>
        </a:p>
      </dgm:t>
    </dgm:pt>
    <dgm:pt modelId="{7CF11DF5-7740-4335-AF6E-0EE858B50FB2}" type="sibTrans" cxnId="{BD8A3A89-0976-4442-9967-988DEF5943F1}">
      <dgm:prSet/>
      <dgm:spPr/>
      <dgm:t>
        <a:bodyPr/>
        <a:lstStyle/>
        <a:p>
          <a:endParaRPr lang="en-US"/>
        </a:p>
      </dgm:t>
    </dgm:pt>
    <dgm:pt modelId="{F3A745F7-E315-4914-8251-97B9DFC345E6}">
      <dgm:prSet/>
      <dgm:spPr/>
      <dgm:t>
        <a:bodyPr/>
        <a:lstStyle/>
        <a:p>
          <a:r>
            <a:rPr lang="en-US" dirty="0">
              <a:latin typeface="Times New Roman" panose="02020603050405020304" pitchFamily="18" charset="0"/>
              <a:cs typeface="Times New Roman" panose="02020603050405020304" pitchFamily="18" charset="0"/>
            </a:rPr>
            <a:t>Pens &amp; Pencils </a:t>
          </a:r>
        </a:p>
      </dgm:t>
    </dgm:pt>
    <dgm:pt modelId="{2740E72E-D18D-48C4-BF1A-E62453F4FD69}" type="parTrans" cxnId="{B8A1A6B5-B8D0-4210-BB3F-2DA0A768CC16}">
      <dgm:prSet/>
      <dgm:spPr/>
      <dgm:t>
        <a:bodyPr/>
        <a:lstStyle/>
        <a:p>
          <a:endParaRPr lang="en-US"/>
        </a:p>
      </dgm:t>
    </dgm:pt>
    <dgm:pt modelId="{EC72AF8E-7259-4ACE-9546-A18033CB6FB3}" type="sibTrans" cxnId="{B8A1A6B5-B8D0-4210-BB3F-2DA0A768CC16}">
      <dgm:prSet/>
      <dgm:spPr/>
      <dgm:t>
        <a:bodyPr/>
        <a:lstStyle/>
        <a:p>
          <a:endParaRPr lang="en-US"/>
        </a:p>
      </dgm:t>
    </dgm:pt>
    <dgm:pt modelId="{6C374E8C-A8E6-45F2-A298-A5853C4DFD18}">
      <dgm:prSet/>
      <dgm:spPr/>
      <dgm:t>
        <a:bodyPr/>
        <a:lstStyle/>
        <a:p>
          <a:pPr>
            <a:defRPr b="1"/>
          </a:pPr>
          <a:r>
            <a:rPr lang="en-US" dirty="0">
              <a:latin typeface="Times New Roman" panose="02020603050405020304" pitchFamily="18" charset="0"/>
              <a:cs typeface="Times New Roman" panose="02020603050405020304" pitchFamily="18" charset="0"/>
            </a:rPr>
            <a:t>Duration: 3 hours</a:t>
          </a:r>
        </a:p>
      </dgm:t>
    </dgm:pt>
    <dgm:pt modelId="{6252417E-81FD-4EE0-83DD-D3BAC8E3D767}" type="parTrans" cxnId="{155E3321-2606-4F4F-AE7C-A76C07C37E91}">
      <dgm:prSet/>
      <dgm:spPr/>
      <dgm:t>
        <a:bodyPr/>
        <a:lstStyle/>
        <a:p>
          <a:endParaRPr lang="en-US"/>
        </a:p>
      </dgm:t>
    </dgm:pt>
    <dgm:pt modelId="{B2CE9B67-B0B3-41A7-B8BB-45DFF0C8BE5A}" type="sibTrans" cxnId="{155E3321-2606-4F4F-AE7C-A76C07C37E91}">
      <dgm:prSet/>
      <dgm:spPr/>
      <dgm:t>
        <a:bodyPr/>
        <a:lstStyle/>
        <a:p>
          <a:endParaRPr lang="en-US"/>
        </a:p>
      </dgm:t>
    </dgm:pt>
    <dgm:pt modelId="{A35A9966-A9A0-4097-8845-857D24AE6010}" type="pres">
      <dgm:prSet presAssocID="{5C3FE596-3CF0-434D-A1C6-54201BAB80A8}" presName="root" presStyleCnt="0">
        <dgm:presLayoutVars>
          <dgm:dir/>
          <dgm:resizeHandles val="exact"/>
        </dgm:presLayoutVars>
      </dgm:prSet>
      <dgm:spPr/>
    </dgm:pt>
    <dgm:pt modelId="{1D2E8717-97E9-43A6-A405-CB1C4807641C}" type="pres">
      <dgm:prSet presAssocID="{75D83B07-374C-477C-9B12-D7757104603E}" presName="compNode" presStyleCnt="0"/>
      <dgm:spPr/>
    </dgm:pt>
    <dgm:pt modelId="{2E5ED103-CC3F-48A5-AA84-11D650D9E4BC}" type="pres">
      <dgm:prSet presAssocID="{75D83B07-374C-477C-9B12-D7757104603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C5AD1A9F-4AAB-45DB-8E80-541626910560}" type="pres">
      <dgm:prSet presAssocID="{75D83B07-374C-477C-9B12-D7757104603E}" presName="iconSpace" presStyleCnt="0"/>
      <dgm:spPr/>
    </dgm:pt>
    <dgm:pt modelId="{D7F1D983-5749-4809-AD6C-892344DB3E57}" type="pres">
      <dgm:prSet presAssocID="{75D83B07-374C-477C-9B12-D7757104603E}" presName="parTx" presStyleLbl="revTx" presStyleIdx="0" presStyleCnt="6">
        <dgm:presLayoutVars>
          <dgm:chMax val="0"/>
          <dgm:chPref val="0"/>
        </dgm:presLayoutVars>
      </dgm:prSet>
      <dgm:spPr/>
    </dgm:pt>
    <dgm:pt modelId="{C95561F9-07F8-4942-839A-4AE1C6CAF497}" type="pres">
      <dgm:prSet presAssocID="{75D83B07-374C-477C-9B12-D7757104603E}" presName="txSpace" presStyleCnt="0"/>
      <dgm:spPr/>
    </dgm:pt>
    <dgm:pt modelId="{F4E559CF-8D59-41A0-A4EC-743A65D9DDA1}" type="pres">
      <dgm:prSet presAssocID="{75D83B07-374C-477C-9B12-D7757104603E}" presName="desTx" presStyleLbl="revTx" presStyleIdx="1" presStyleCnt="6">
        <dgm:presLayoutVars/>
      </dgm:prSet>
      <dgm:spPr/>
    </dgm:pt>
    <dgm:pt modelId="{65AFFAAC-D037-478D-905D-6EC3B548E8EF}" type="pres">
      <dgm:prSet presAssocID="{B784F67C-1798-4EBC-B597-D9404D4CF269}" presName="sibTrans" presStyleCnt="0"/>
      <dgm:spPr/>
    </dgm:pt>
    <dgm:pt modelId="{1BBB6522-6DF4-4233-A807-8F8534274BC6}" type="pres">
      <dgm:prSet presAssocID="{D1F64DF3-6125-4020-A1BF-4C1641C86F41}" presName="compNode" presStyleCnt="0"/>
      <dgm:spPr/>
    </dgm:pt>
    <dgm:pt modelId="{9FFF9C76-5FFF-489A-9D5E-8B2291B67E18}" type="pres">
      <dgm:prSet presAssocID="{D1F64DF3-6125-4020-A1BF-4C1641C86F4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61A1245C-E0C9-4442-B794-0CDAD3DB5922}" type="pres">
      <dgm:prSet presAssocID="{D1F64DF3-6125-4020-A1BF-4C1641C86F41}" presName="iconSpace" presStyleCnt="0"/>
      <dgm:spPr/>
    </dgm:pt>
    <dgm:pt modelId="{928BD0F5-35AF-4EA0-9411-242645764909}" type="pres">
      <dgm:prSet presAssocID="{D1F64DF3-6125-4020-A1BF-4C1641C86F41}" presName="parTx" presStyleLbl="revTx" presStyleIdx="2" presStyleCnt="6">
        <dgm:presLayoutVars>
          <dgm:chMax val="0"/>
          <dgm:chPref val="0"/>
        </dgm:presLayoutVars>
      </dgm:prSet>
      <dgm:spPr/>
    </dgm:pt>
    <dgm:pt modelId="{CAD8C53F-7C9A-447D-9048-53EB3226FDB4}" type="pres">
      <dgm:prSet presAssocID="{D1F64DF3-6125-4020-A1BF-4C1641C86F41}" presName="txSpace" presStyleCnt="0"/>
      <dgm:spPr/>
    </dgm:pt>
    <dgm:pt modelId="{9A7599B2-73E9-41BB-9AED-45A8F8A3037D}" type="pres">
      <dgm:prSet presAssocID="{D1F64DF3-6125-4020-A1BF-4C1641C86F41}" presName="desTx" presStyleLbl="revTx" presStyleIdx="3" presStyleCnt="6">
        <dgm:presLayoutVars/>
      </dgm:prSet>
      <dgm:spPr/>
    </dgm:pt>
    <dgm:pt modelId="{066D25B0-C4F0-488A-AA24-2D2C9C39961D}" type="pres">
      <dgm:prSet presAssocID="{F25C987E-B789-493B-9CC3-509C8C9D122F}" presName="sibTrans" presStyleCnt="0"/>
      <dgm:spPr/>
    </dgm:pt>
    <dgm:pt modelId="{9B697A01-F563-43B5-AD48-8CC08A6606FC}" type="pres">
      <dgm:prSet presAssocID="{6C374E8C-A8E6-45F2-A298-A5853C4DFD18}" presName="compNode" presStyleCnt="0"/>
      <dgm:spPr/>
    </dgm:pt>
    <dgm:pt modelId="{FE35D783-6DB6-46F1-980D-EF9C4C65D716}" type="pres">
      <dgm:prSet presAssocID="{6C374E8C-A8E6-45F2-A298-A5853C4DFD1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7A8D225A-FC1A-4A4A-BB97-5166D96FB5AF}" type="pres">
      <dgm:prSet presAssocID="{6C374E8C-A8E6-45F2-A298-A5853C4DFD18}" presName="iconSpace" presStyleCnt="0"/>
      <dgm:spPr/>
    </dgm:pt>
    <dgm:pt modelId="{3B40013B-ACBA-4478-8B60-362EF1FD0937}" type="pres">
      <dgm:prSet presAssocID="{6C374E8C-A8E6-45F2-A298-A5853C4DFD18}" presName="parTx" presStyleLbl="revTx" presStyleIdx="4" presStyleCnt="6">
        <dgm:presLayoutVars>
          <dgm:chMax val="0"/>
          <dgm:chPref val="0"/>
        </dgm:presLayoutVars>
      </dgm:prSet>
      <dgm:spPr/>
    </dgm:pt>
    <dgm:pt modelId="{C77B7831-CA77-4F6F-B792-8BEBA63E1791}" type="pres">
      <dgm:prSet presAssocID="{6C374E8C-A8E6-45F2-A298-A5853C4DFD18}" presName="txSpace" presStyleCnt="0"/>
      <dgm:spPr/>
    </dgm:pt>
    <dgm:pt modelId="{696D68A6-120B-4A6A-B67A-61242D930D93}" type="pres">
      <dgm:prSet presAssocID="{6C374E8C-A8E6-45F2-A298-A5853C4DFD18}" presName="desTx" presStyleLbl="revTx" presStyleIdx="5" presStyleCnt="6">
        <dgm:presLayoutVars/>
      </dgm:prSet>
      <dgm:spPr/>
    </dgm:pt>
  </dgm:ptLst>
  <dgm:cxnLst>
    <dgm:cxn modelId="{53C37610-B051-4788-B83D-DCD159BB9F3F}" srcId="{D1F64DF3-6125-4020-A1BF-4C1641C86F41}" destId="{E8064D49-015A-4AB3-A8E7-14D37E6C1EB8}" srcOrd="0" destOrd="0" parTransId="{62F86A01-263F-4DB2-85F2-56705072EB6B}" sibTransId="{4378843C-BD7A-4649-BAF6-86348380F72E}"/>
    <dgm:cxn modelId="{155E3321-2606-4F4F-AE7C-A76C07C37E91}" srcId="{5C3FE596-3CF0-434D-A1C6-54201BAB80A8}" destId="{6C374E8C-A8E6-45F2-A298-A5853C4DFD18}" srcOrd="2" destOrd="0" parTransId="{6252417E-81FD-4EE0-83DD-D3BAC8E3D767}" sibTransId="{B2CE9B67-B0B3-41A7-B8BB-45DFF0C8BE5A}"/>
    <dgm:cxn modelId="{38122E3D-4165-40F8-9530-75DE0C665C36}" srcId="{D1F64DF3-6125-4020-A1BF-4C1641C86F41}" destId="{9FD146ED-7B5F-4640-8F2F-E15AEDCB979C}" srcOrd="1" destOrd="0" parTransId="{82DD20DF-CC19-4ACE-9DF3-36B2459F325A}" sibTransId="{0BA51CBE-E29C-4B72-85FB-FDDDE427191E}"/>
    <dgm:cxn modelId="{05277544-8E8F-46BA-ABAC-7C0E95E61145}" type="presOf" srcId="{E8064D49-015A-4AB3-A8E7-14D37E6C1EB8}" destId="{9A7599B2-73E9-41BB-9AED-45A8F8A3037D}" srcOrd="0" destOrd="0" presId="urn:microsoft.com/office/officeart/2018/2/layout/IconLabelDescriptionList"/>
    <dgm:cxn modelId="{0E1CB648-74A8-40CB-A2E8-05DABCEA0C5D}" srcId="{5C3FE596-3CF0-434D-A1C6-54201BAB80A8}" destId="{75D83B07-374C-477C-9B12-D7757104603E}" srcOrd="0" destOrd="0" parTransId="{42CDFC25-9B5B-45EC-99B6-58DB8CEF1D7B}" sibTransId="{B784F67C-1798-4EBC-B597-D9404D4CF269}"/>
    <dgm:cxn modelId="{D60DD86A-42CC-4F2B-A150-470905999B74}" type="presOf" srcId="{75D83B07-374C-477C-9B12-D7757104603E}" destId="{D7F1D983-5749-4809-AD6C-892344DB3E57}" srcOrd="0" destOrd="0" presId="urn:microsoft.com/office/officeart/2018/2/layout/IconLabelDescriptionList"/>
    <dgm:cxn modelId="{97B1374D-F044-4DE6-A695-94E4C200352A}" type="presOf" srcId="{6C374E8C-A8E6-45F2-A298-A5853C4DFD18}" destId="{3B40013B-ACBA-4478-8B60-362EF1FD0937}" srcOrd="0" destOrd="0" presId="urn:microsoft.com/office/officeart/2018/2/layout/IconLabelDescriptionList"/>
    <dgm:cxn modelId="{E22D8778-30F7-4090-B755-9D5D21493F67}" type="presOf" srcId="{9FD146ED-7B5F-4640-8F2F-E15AEDCB979C}" destId="{9A7599B2-73E9-41BB-9AED-45A8F8A3037D}" srcOrd="0" destOrd="1" presId="urn:microsoft.com/office/officeart/2018/2/layout/IconLabelDescriptionList"/>
    <dgm:cxn modelId="{E43ECA58-3716-4F11-85BE-0440683A84C8}" srcId="{5C3FE596-3CF0-434D-A1C6-54201BAB80A8}" destId="{D1F64DF3-6125-4020-A1BF-4C1641C86F41}" srcOrd="1" destOrd="0" parTransId="{C4E2B429-B64B-4EB6-AFB8-8F51421195A8}" sibTransId="{F25C987E-B789-493B-9CC3-509C8C9D122F}"/>
    <dgm:cxn modelId="{A886AF59-F58F-42FE-823F-0FF02C8885B8}" type="presOf" srcId="{5C3FE596-3CF0-434D-A1C6-54201BAB80A8}" destId="{A35A9966-A9A0-4097-8845-857D24AE6010}" srcOrd="0" destOrd="0" presId="urn:microsoft.com/office/officeart/2018/2/layout/IconLabelDescriptionList"/>
    <dgm:cxn modelId="{D167F45A-2283-4E11-938F-0E70E535E06C}" type="presOf" srcId="{F3A745F7-E315-4914-8251-97B9DFC345E6}" destId="{9A7599B2-73E9-41BB-9AED-45A8F8A3037D}" srcOrd="0" destOrd="3" presId="urn:microsoft.com/office/officeart/2018/2/layout/IconLabelDescriptionList"/>
    <dgm:cxn modelId="{BD8A3A89-0976-4442-9967-988DEF5943F1}" srcId="{D1F64DF3-6125-4020-A1BF-4C1641C86F41}" destId="{F90CF6D8-B6DD-479D-8816-F04CA6C70CDB}" srcOrd="2" destOrd="0" parTransId="{D5E980DA-F9BC-485D-943C-97D0983ED79C}" sibTransId="{7CF11DF5-7740-4335-AF6E-0EE858B50FB2}"/>
    <dgm:cxn modelId="{E25AFD91-52AC-49B2-99C0-638A4DDDE85C}" srcId="{75D83B07-374C-477C-9B12-D7757104603E}" destId="{232E04ED-E4D2-4BF8-A4BB-A43C2C616649}" srcOrd="0" destOrd="0" parTransId="{7CE81A0E-B4B8-4FC8-8188-71BDBC86D111}" sibTransId="{D9291C23-9ABB-4BBB-917B-F1B05B557B41}"/>
    <dgm:cxn modelId="{B8A1A6B5-B8D0-4210-BB3F-2DA0A768CC16}" srcId="{D1F64DF3-6125-4020-A1BF-4C1641C86F41}" destId="{F3A745F7-E315-4914-8251-97B9DFC345E6}" srcOrd="3" destOrd="0" parTransId="{2740E72E-D18D-48C4-BF1A-E62453F4FD69}" sibTransId="{EC72AF8E-7259-4ACE-9546-A18033CB6FB3}"/>
    <dgm:cxn modelId="{863E64E0-14C0-4CFF-8AB8-100D4B5C7254}" type="presOf" srcId="{D1F64DF3-6125-4020-A1BF-4C1641C86F41}" destId="{928BD0F5-35AF-4EA0-9411-242645764909}" srcOrd="0" destOrd="0" presId="urn:microsoft.com/office/officeart/2018/2/layout/IconLabelDescriptionList"/>
    <dgm:cxn modelId="{0458AFE1-4558-4C45-8AF0-C870E3EB0C86}" type="presOf" srcId="{232E04ED-E4D2-4BF8-A4BB-A43C2C616649}" destId="{F4E559CF-8D59-41A0-A4EC-743A65D9DDA1}" srcOrd="0" destOrd="0" presId="urn:microsoft.com/office/officeart/2018/2/layout/IconLabelDescriptionList"/>
    <dgm:cxn modelId="{3143EEEB-72B6-4444-A577-7B80193D78CE}" type="presOf" srcId="{F90CF6D8-B6DD-479D-8816-F04CA6C70CDB}" destId="{9A7599B2-73E9-41BB-9AED-45A8F8A3037D}" srcOrd="0" destOrd="2" presId="urn:microsoft.com/office/officeart/2018/2/layout/IconLabelDescriptionList"/>
    <dgm:cxn modelId="{36A1601B-C385-4F13-BF7D-88BE4CEE7D29}" type="presParOf" srcId="{A35A9966-A9A0-4097-8845-857D24AE6010}" destId="{1D2E8717-97E9-43A6-A405-CB1C4807641C}" srcOrd="0" destOrd="0" presId="urn:microsoft.com/office/officeart/2018/2/layout/IconLabelDescriptionList"/>
    <dgm:cxn modelId="{6EEF6218-D68D-4D79-AB0C-3C79E5782004}" type="presParOf" srcId="{1D2E8717-97E9-43A6-A405-CB1C4807641C}" destId="{2E5ED103-CC3F-48A5-AA84-11D650D9E4BC}" srcOrd="0" destOrd="0" presId="urn:microsoft.com/office/officeart/2018/2/layout/IconLabelDescriptionList"/>
    <dgm:cxn modelId="{19B3847D-D503-403E-AEB9-49B1FEEB1370}" type="presParOf" srcId="{1D2E8717-97E9-43A6-A405-CB1C4807641C}" destId="{C5AD1A9F-4AAB-45DB-8E80-541626910560}" srcOrd="1" destOrd="0" presId="urn:microsoft.com/office/officeart/2018/2/layout/IconLabelDescriptionList"/>
    <dgm:cxn modelId="{E908D26D-5076-4A38-841A-9F3EB7FDB1C9}" type="presParOf" srcId="{1D2E8717-97E9-43A6-A405-CB1C4807641C}" destId="{D7F1D983-5749-4809-AD6C-892344DB3E57}" srcOrd="2" destOrd="0" presId="urn:microsoft.com/office/officeart/2018/2/layout/IconLabelDescriptionList"/>
    <dgm:cxn modelId="{037F6A7F-EE47-4269-9AE1-F347CA5E2A28}" type="presParOf" srcId="{1D2E8717-97E9-43A6-A405-CB1C4807641C}" destId="{C95561F9-07F8-4942-839A-4AE1C6CAF497}" srcOrd="3" destOrd="0" presId="urn:microsoft.com/office/officeart/2018/2/layout/IconLabelDescriptionList"/>
    <dgm:cxn modelId="{B33C0B19-EC5C-4E82-BF1F-A116DD02EAE5}" type="presParOf" srcId="{1D2E8717-97E9-43A6-A405-CB1C4807641C}" destId="{F4E559CF-8D59-41A0-A4EC-743A65D9DDA1}" srcOrd="4" destOrd="0" presId="urn:microsoft.com/office/officeart/2018/2/layout/IconLabelDescriptionList"/>
    <dgm:cxn modelId="{9F675D7D-C832-4F13-856E-7567A632E1B2}" type="presParOf" srcId="{A35A9966-A9A0-4097-8845-857D24AE6010}" destId="{65AFFAAC-D037-478D-905D-6EC3B548E8EF}" srcOrd="1" destOrd="0" presId="urn:microsoft.com/office/officeart/2018/2/layout/IconLabelDescriptionList"/>
    <dgm:cxn modelId="{9589726F-9125-485E-9F8A-E8AC7885559B}" type="presParOf" srcId="{A35A9966-A9A0-4097-8845-857D24AE6010}" destId="{1BBB6522-6DF4-4233-A807-8F8534274BC6}" srcOrd="2" destOrd="0" presId="urn:microsoft.com/office/officeart/2018/2/layout/IconLabelDescriptionList"/>
    <dgm:cxn modelId="{92F9F6DC-EEED-486D-8E5D-1B811EB2DF36}" type="presParOf" srcId="{1BBB6522-6DF4-4233-A807-8F8534274BC6}" destId="{9FFF9C76-5FFF-489A-9D5E-8B2291B67E18}" srcOrd="0" destOrd="0" presId="urn:microsoft.com/office/officeart/2018/2/layout/IconLabelDescriptionList"/>
    <dgm:cxn modelId="{2A36EA7F-2BF9-48D1-B4B2-85876B2444D7}" type="presParOf" srcId="{1BBB6522-6DF4-4233-A807-8F8534274BC6}" destId="{61A1245C-E0C9-4442-B794-0CDAD3DB5922}" srcOrd="1" destOrd="0" presId="urn:microsoft.com/office/officeart/2018/2/layout/IconLabelDescriptionList"/>
    <dgm:cxn modelId="{BADF9C0C-E364-4BB9-8CF8-AF16A51F6288}" type="presParOf" srcId="{1BBB6522-6DF4-4233-A807-8F8534274BC6}" destId="{928BD0F5-35AF-4EA0-9411-242645764909}" srcOrd="2" destOrd="0" presId="urn:microsoft.com/office/officeart/2018/2/layout/IconLabelDescriptionList"/>
    <dgm:cxn modelId="{3993953A-3E33-4F34-99E6-16AAF55E553A}" type="presParOf" srcId="{1BBB6522-6DF4-4233-A807-8F8534274BC6}" destId="{CAD8C53F-7C9A-447D-9048-53EB3226FDB4}" srcOrd="3" destOrd="0" presId="urn:microsoft.com/office/officeart/2018/2/layout/IconLabelDescriptionList"/>
    <dgm:cxn modelId="{76D06F2A-CAEF-4A6E-BC91-B2CF3EAD4D73}" type="presParOf" srcId="{1BBB6522-6DF4-4233-A807-8F8534274BC6}" destId="{9A7599B2-73E9-41BB-9AED-45A8F8A3037D}" srcOrd="4" destOrd="0" presId="urn:microsoft.com/office/officeart/2018/2/layout/IconLabelDescriptionList"/>
    <dgm:cxn modelId="{6FCAA603-C9AF-482E-B94B-6A25991D87A1}" type="presParOf" srcId="{A35A9966-A9A0-4097-8845-857D24AE6010}" destId="{066D25B0-C4F0-488A-AA24-2D2C9C39961D}" srcOrd="3" destOrd="0" presId="urn:microsoft.com/office/officeart/2018/2/layout/IconLabelDescriptionList"/>
    <dgm:cxn modelId="{C0A87FA9-D256-4B9F-9550-F88360B9EAC7}" type="presParOf" srcId="{A35A9966-A9A0-4097-8845-857D24AE6010}" destId="{9B697A01-F563-43B5-AD48-8CC08A6606FC}" srcOrd="4" destOrd="0" presId="urn:microsoft.com/office/officeart/2018/2/layout/IconLabelDescriptionList"/>
    <dgm:cxn modelId="{325936CB-B642-4592-9A5E-B56945277FB8}" type="presParOf" srcId="{9B697A01-F563-43B5-AD48-8CC08A6606FC}" destId="{FE35D783-6DB6-46F1-980D-EF9C4C65D716}" srcOrd="0" destOrd="0" presId="urn:microsoft.com/office/officeart/2018/2/layout/IconLabelDescriptionList"/>
    <dgm:cxn modelId="{1E9ECEBA-26B6-442C-979E-3EDE0F7617AA}" type="presParOf" srcId="{9B697A01-F563-43B5-AD48-8CC08A6606FC}" destId="{7A8D225A-FC1A-4A4A-BB97-5166D96FB5AF}" srcOrd="1" destOrd="0" presId="urn:microsoft.com/office/officeart/2018/2/layout/IconLabelDescriptionList"/>
    <dgm:cxn modelId="{B64D972A-5627-4493-AB62-DB263845B8F3}" type="presParOf" srcId="{9B697A01-F563-43B5-AD48-8CC08A6606FC}" destId="{3B40013B-ACBA-4478-8B60-362EF1FD0937}" srcOrd="2" destOrd="0" presId="urn:microsoft.com/office/officeart/2018/2/layout/IconLabelDescriptionList"/>
    <dgm:cxn modelId="{5D882028-3564-448A-B7E4-C00694DA501A}" type="presParOf" srcId="{9B697A01-F563-43B5-AD48-8CC08A6606FC}" destId="{C77B7831-CA77-4F6F-B792-8BEBA63E1791}" srcOrd="3" destOrd="0" presId="urn:microsoft.com/office/officeart/2018/2/layout/IconLabelDescriptionList"/>
    <dgm:cxn modelId="{F59887A3-CEDD-4A90-B366-07DF929E0D50}" type="presParOf" srcId="{9B697A01-F563-43B5-AD48-8CC08A6606FC}" destId="{696D68A6-120B-4A6A-B67A-61242D930D93}"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3FE596-3CF0-434D-A1C6-54201BAB80A8}" type="doc">
      <dgm:prSet loTypeId="urn:microsoft.com/office/officeart/2018/2/layout/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75D83B07-374C-477C-9B12-D7757104603E}">
      <dgm:prSet/>
      <dgm:spPr/>
      <dgm:t>
        <a:bodyPr/>
        <a:lstStyle/>
        <a:p>
          <a:pPr>
            <a:lnSpc>
              <a:spcPct val="100000"/>
            </a:lnSpc>
            <a:defRPr b="1"/>
          </a:pPr>
          <a:r>
            <a:rPr lang="en-US" dirty="0">
              <a:latin typeface="Times New Roman" panose="02020603050405020304" pitchFamily="18" charset="0"/>
              <a:cs typeface="Times New Roman" panose="02020603050405020304" pitchFamily="18" charset="0"/>
            </a:rPr>
            <a:t>Methodology:</a:t>
          </a:r>
        </a:p>
      </dgm:t>
    </dgm:pt>
    <dgm:pt modelId="{42CDFC25-9B5B-45EC-99B6-58DB8CEF1D7B}" type="parTrans" cxnId="{0E1CB648-74A8-40CB-A2E8-05DABCEA0C5D}">
      <dgm:prSet/>
      <dgm:spPr/>
      <dgm:t>
        <a:bodyPr/>
        <a:lstStyle/>
        <a:p>
          <a:endParaRPr lang="en-US"/>
        </a:p>
      </dgm:t>
    </dgm:pt>
    <dgm:pt modelId="{B784F67C-1798-4EBC-B597-D9404D4CF269}" type="sibTrans" cxnId="{0E1CB648-74A8-40CB-A2E8-05DABCEA0C5D}">
      <dgm:prSet/>
      <dgm:spPr/>
      <dgm:t>
        <a:bodyPr/>
        <a:lstStyle/>
        <a:p>
          <a:endParaRPr lang="en-US"/>
        </a:p>
      </dgm:t>
    </dgm:pt>
    <dgm:pt modelId="{232E04ED-E4D2-4BF8-A4BB-A43C2C616649}">
      <dgm:prSet/>
      <dgm:spPr/>
      <dgm:t>
        <a:bodyPr/>
        <a:lstStyle/>
        <a:p>
          <a:pPr>
            <a:lnSpc>
              <a:spcPct val="100000"/>
            </a:lnSpc>
          </a:pPr>
          <a:r>
            <a:rPr lang="en-US" dirty="0">
              <a:latin typeface="Times New Roman" panose="02020603050405020304" pitchFamily="18" charset="0"/>
              <a:cs typeface="Times New Roman" panose="02020603050405020304" pitchFamily="18" charset="0"/>
            </a:rPr>
            <a:t>Active discussion</a:t>
          </a:r>
        </a:p>
      </dgm:t>
    </dgm:pt>
    <dgm:pt modelId="{7CE81A0E-B4B8-4FC8-8188-71BDBC86D111}" type="parTrans" cxnId="{E25AFD91-52AC-49B2-99C0-638A4DDDE85C}">
      <dgm:prSet/>
      <dgm:spPr/>
      <dgm:t>
        <a:bodyPr/>
        <a:lstStyle/>
        <a:p>
          <a:endParaRPr lang="en-US"/>
        </a:p>
      </dgm:t>
    </dgm:pt>
    <dgm:pt modelId="{D9291C23-9ABB-4BBB-917B-F1B05B557B41}" type="sibTrans" cxnId="{E25AFD91-52AC-49B2-99C0-638A4DDDE85C}">
      <dgm:prSet/>
      <dgm:spPr/>
      <dgm:t>
        <a:bodyPr/>
        <a:lstStyle/>
        <a:p>
          <a:endParaRPr lang="en-US"/>
        </a:p>
      </dgm:t>
    </dgm:pt>
    <dgm:pt modelId="{D1F64DF3-6125-4020-A1BF-4C1641C86F41}">
      <dgm:prSet/>
      <dgm:spPr/>
      <dgm:t>
        <a:bodyPr/>
        <a:lstStyle/>
        <a:p>
          <a:pPr>
            <a:lnSpc>
              <a:spcPct val="100000"/>
            </a:lnSpc>
            <a:defRPr b="1"/>
          </a:pPr>
          <a:r>
            <a:rPr lang="en-US" dirty="0">
              <a:latin typeface="Times New Roman" panose="02020603050405020304" pitchFamily="18" charset="0"/>
              <a:cs typeface="Times New Roman" panose="02020603050405020304" pitchFamily="18" charset="0"/>
            </a:rPr>
            <a:t>Required Materials: </a:t>
          </a:r>
        </a:p>
      </dgm:t>
    </dgm:pt>
    <dgm:pt modelId="{C4E2B429-B64B-4EB6-AFB8-8F51421195A8}" type="parTrans" cxnId="{E43ECA58-3716-4F11-85BE-0440683A84C8}">
      <dgm:prSet/>
      <dgm:spPr/>
      <dgm:t>
        <a:bodyPr/>
        <a:lstStyle/>
        <a:p>
          <a:endParaRPr lang="en-US"/>
        </a:p>
      </dgm:t>
    </dgm:pt>
    <dgm:pt modelId="{F25C987E-B789-493B-9CC3-509C8C9D122F}" type="sibTrans" cxnId="{E43ECA58-3716-4F11-85BE-0440683A84C8}">
      <dgm:prSet/>
      <dgm:spPr/>
      <dgm:t>
        <a:bodyPr/>
        <a:lstStyle/>
        <a:p>
          <a:endParaRPr lang="en-US"/>
        </a:p>
      </dgm:t>
    </dgm:pt>
    <dgm:pt modelId="{E8064D49-015A-4AB3-A8E7-14D37E6C1EB8}">
      <dgm:prSet/>
      <dgm:spPr/>
      <dgm:t>
        <a:bodyPr/>
        <a:lstStyle/>
        <a:p>
          <a:pPr>
            <a:lnSpc>
              <a:spcPct val="100000"/>
            </a:lnSpc>
          </a:pPr>
          <a:r>
            <a:rPr lang="en-US" dirty="0">
              <a:latin typeface="Times New Roman" panose="02020603050405020304" pitchFamily="18" charset="0"/>
              <a:cs typeface="Times New Roman" panose="02020603050405020304" pitchFamily="18" charset="0"/>
            </a:rPr>
            <a:t>Easel Pad</a:t>
          </a:r>
        </a:p>
      </dgm:t>
    </dgm:pt>
    <dgm:pt modelId="{62F86A01-263F-4DB2-85F2-56705072EB6B}" type="parTrans" cxnId="{53C37610-B051-4788-B83D-DCD159BB9F3F}">
      <dgm:prSet/>
      <dgm:spPr/>
      <dgm:t>
        <a:bodyPr/>
        <a:lstStyle/>
        <a:p>
          <a:endParaRPr lang="en-US"/>
        </a:p>
      </dgm:t>
    </dgm:pt>
    <dgm:pt modelId="{4378843C-BD7A-4649-BAF6-86348380F72E}" type="sibTrans" cxnId="{53C37610-B051-4788-B83D-DCD159BB9F3F}">
      <dgm:prSet/>
      <dgm:spPr/>
      <dgm:t>
        <a:bodyPr/>
        <a:lstStyle/>
        <a:p>
          <a:endParaRPr lang="en-US"/>
        </a:p>
      </dgm:t>
    </dgm:pt>
    <dgm:pt modelId="{9FD146ED-7B5F-4640-8F2F-E15AEDCB979C}">
      <dgm:prSet/>
      <dgm:spPr/>
      <dgm:t>
        <a:bodyPr/>
        <a:lstStyle/>
        <a:p>
          <a:pPr>
            <a:lnSpc>
              <a:spcPct val="100000"/>
            </a:lnSpc>
          </a:pPr>
          <a:r>
            <a:rPr lang="en-US" dirty="0">
              <a:latin typeface="Times New Roman" panose="02020603050405020304" pitchFamily="18" charset="0"/>
              <a:cs typeface="Times New Roman" panose="02020603050405020304" pitchFamily="18" charset="0"/>
            </a:rPr>
            <a:t>Participant Manual </a:t>
          </a:r>
        </a:p>
      </dgm:t>
    </dgm:pt>
    <dgm:pt modelId="{82DD20DF-CC19-4ACE-9DF3-36B2459F325A}" type="parTrans" cxnId="{38122E3D-4165-40F8-9530-75DE0C665C36}">
      <dgm:prSet/>
      <dgm:spPr/>
      <dgm:t>
        <a:bodyPr/>
        <a:lstStyle/>
        <a:p>
          <a:endParaRPr lang="en-US"/>
        </a:p>
      </dgm:t>
    </dgm:pt>
    <dgm:pt modelId="{0BA51CBE-E29C-4B72-85FB-FDDDE427191E}" type="sibTrans" cxnId="{38122E3D-4165-40F8-9530-75DE0C665C36}">
      <dgm:prSet/>
      <dgm:spPr/>
      <dgm:t>
        <a:bodyPr/>
        <a:lstStyle/>
        <a:p>
          <a:endParaRPr lang="en-US"/>
        </a:p>
      </dgm:t>
    </dgm:pt>
    <dgm:pt modelId="{F90CF6D8-B6DD-479D-8816-F04CA6C70CDB}">
      <dgm:prSet/>
      <dgm:spPr/>
      <dgm:t>
        <a:bodyPr/>
        <a:lstStyle/>
        <a:p>
          <a:pPr>
            <a:lnSpc>
              <a:spcPct val="100000"/>
            </a:lnSpc>
          </a:pPr>
          <a:r>
            <a:rPr lang="en-US" dirty="0">
              <a:latin typeface="Times New Roman" panose="02020603050405020304" pitchFamily="18" charset="0"/>
              <a:cs typeface="Times New Roman" panose="02020603050405020304" pitchFamily="18" charset="0"/>
            </a:rPr>
            <a:t>Notepad for each participant</a:t>
          </a:r>
        </a:p>
      </dgm:t>
    </dgm:pt>
    <dgm:pt modelId="{D5E980DA-F9BC-485D-943C-97D0983ED79C}" type="parTrans" cxnId="{BD8A3A89-0976-4442-9967-988DEF5943F1}">
      <dgm:prSet/>
      <dgm:spPr/>
      <dgm:t>
        <a:bodyPr/>
        <a:lstStyle/>
        <a:p>
          <a:endParaRPr lang="en-US"/>
        </a:p>
      </dgm:t>
    </dgm:pt>
    <dgm:pt modelId="{7CF11DF5-7740-4335-AF6E-0EE858B50FB2}" type="sibTrans" cxnId="{BD8A3A89-0976-4442-9967-988DEF5943F1}">
      <dgm:prSet/>
      <dgm:spPr/>
      <dgm:t>
        <a:bodyPr/>
        <a:lstStyle/>
        <a:p>
          <a:endParaRPr lang="en-US"/>
        </a:p>
      </dgm:t>
    </dgm:pt>
    <dgm:pt modelId="{F3A745F7-E315-4914-8251-97B9DFC345E6}">
      <dgm:prSet/>
      <dgm:spPr/>
      <dgm:t>
        <a:bodyPr/>
        <a:lstStyle/>
        <a:p>
          <a:pPr>
            <a:lnSpc>
              <a:spcPct val="100000"/>
            </a:lnSpc>
          </a:pPr>
          <a:r>
            <a:rPr lang="en-US" dirty="0">
              <a:latin typeface="Times New Roman" panose="02020603050405020304" pitchFamily="18" charset="0"/>
              <a:cs typeface="Times New Roman" panose="02020603050405020304" pitchFamily="18" charset="0"/>
            </a:rPr>
            <a:t>Pens &amp; Pencils </a:t>
          </a:r>
        </a:p>
      </dgm:t>
    </dgm:pt>
    <dgm:pt modelId="{2740E72E-D18D-48C4-BF1A-E62453F4FD69}" type="parTrans" cxnId="{B8A1A6B5-B8D0-4210-BB3F-2DA0A768CC16}">
      <dgm:prSet/>
      <dgm:spPr/>
      <dgm:t>
        <a:bodyPr/>
        <a:lstStyle/>
        <a:p>
          <a:endParaRPr lang="en-US"/>
        </a:p>
      </dgm:t>
    </dgm:pt>
    <dgm:pt modelId="{EC72AF8E-7259-4ACE-9546-A18033CB6FB3}" type="sibTrans" cxnId="{B8A1A6B5-B8D0-4210-BB3F-2DA0A768CC16}">
      <dgm:prSet/>
      <dgm:spPr/>
      <dgm:t>
        <a:bodyPr/>
        <a:lstStyle/>
        <a:p>
          <a:endParaRPr lang="en-US"/>
        </a:p>
      </dgm:t>
    </dgm:pt>
    <dgm:pt modelId="{6C374E8C-A8E6-45F2-A298-A5853C4DFD18}">
      <dgm:prSet/>
      <dgm:spPr/>
      <dgm:t>
        <a:bodyPr/>
        <a:lstStyle/>
        <a:p>
          <a:pPr>
            <a:lnSpc>
              <a:spcPct val="100000"/>
            </a:lnSpc>
            <a:defRPr b="1"/>
          </a:pPr>
          <a:r>
            <a:rPr lang="en-US" dirty="0">
              <a:latin typeface="Times New Roman" panose="02020603050405020304" pitchFamily="18" charset="0"/>
              <a:cs typeface="Times New Roman" panose="02020603050405020304" pitchFamily="18" charset="0"/>
            </a:rPr>
            <a:t>Duration: 8 hours</a:t>
          </a:r>
        </a:p>
      </dgm:t>
    </dgm:pt>
    <dgm:pt modelId="{6252417E-81FD-4EE0-83DD-D3BAC8E3D767}" type="parTrans" cxnId="{155E3321-2606-4F4F-AE7C-A76C07C37E91}">
      <dgm:prSet/>
      <dgm:spPr/>
      <dgm:t>
        <a:bodyPr/>
        <a:lstStyle/>
        <a:p>
          <a:endParaRPr lang="en-US"/>
        </a:p>
      </dgm:t>
    </dgm:pt>
    <dgm:pt modelId="{B2CE9B67-B0B3-41A7-B8BB-45DFF0C8BE5A}" type="sibTrans" cxnId="{155E3321-2606-4F4F-AE7C-A76C07C37E91}">
      <dgm:prSet/>
      <dgm:spPr/>
      <dgm:t>
        <a:bodyPr/>
        <a:lstStyle/>
        <a:p>
          <a:endParaRPr lang="en-US"/>
        </a:p>
      </dgm:t>
    </dgm:pt>
    <dgm:pt modelId="{A35A9966-A9A0-4097-8845-857D24AE6010}" type="pres">
      <dgm:prSet presAssocID="{5C3FE596-3CF0-434D-A1C6-54201BAB80A8}" presName="root" presStyleCnt="0">
        <dgm:presLayoutVars>
          <dgm:dir/>
          <dgm:resizeHandles val="exact"/>
        </dgm:presLayoutVars>
      </dgm:prSet>
      <dgm:spPr/>
    </dgm:pt>
    <dgm:pt modelId="{1D2E8717-97E9-43A6-A405-CB1C4807641C}" type="pres">
      <dgm:prSet presAssocID="{75D83B07-374C-477C-9B12-D7757104603E}" presName="compNode" presStyleCnt="0"/>
      <dgm:spPr/>
    </dgm:pt>
    <dgm:pt modelId="{2E5ED103-CC3F-48A5-AA84-11D650D9E4BC}" type="pres">
      <dgm:prSet presAssocID="{75D83B07-374C-477C-9B12-D7757104603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C5AD1A9F-4AAB-45DB-8E80-541626910560}" type="pres">
      <dgm:prSet presAssocID="{75D83B07-374C-477C-9B12-D7757104603E}" presName="iconSpace" presStyleCnt="0"/>
      <dgm:spPr/>
    </dgm:pt>
    <dgm:pt modelId="{D7F1D983-5749-4809-AD6C-892344DB3E57}" type="pres">
      <dgm:prSet presAssocID="{75D83B07-374C-477C-9B12-D7757104603E}" presName="parTx" presStyleLbl="revTx" presStyleIdx="0" presStyleCnt="6">
        <dgm:presLayoutVars>
          <dgm:chMax val="0"/>
          <dgm:chPref val="0"/>
        </dgm:presLayoutVars>
      </dgm:prSet>
      <dgm:spPr/>
    </dgm:pt>
    <dgm:pt modelId="{C95561F9-07F8-4942-839A-4AE1C6CAF497}" type="pres">
      <dgm:prSet presAssocID="{75D83B07-374C-477C-9B12-D7757104603E}" presName="txSpace" presStyleCnt="0"/>
      <dgm:spPr/>
    </dgm:pt>
    <dgm:pt modelId="{F4E559CF-8D59-41A0-A4EC-743A65D9DDA1}" type="pres">
      <dgm:prSet presAssocID="{75D83B07-374C-477C-9B12-D7757104603E}" presName="desTx" presStyleLbl="revTx" presStyleIdx="1" presStyleCnt="6">
        <dgm:presLayoutVars/>
      </dgm:prSet>
      <dgm:spPr/>
    </dgm:pt>
    <dgm:pt modelId="{65AFFAAC-D037-478D-905D-6EC3B548E8EF}" type="pres">
      <dgm:prSet presAssocID="{B784F67C-1798-4EBC-B597-D9404D4CF269}" presName="sibTrans" presStyleCnt="0"/>
      <dgm:spPr/>
    </dgm:pt>
    <dgm:pt modelId="{1BBB6522-6DF4-4233-A807-8F8534274BC6}" type="pres">
      <dgm:prSet presAssocID="{D1F64DF3-6125-4020-A1BF-4C1641C86F41}" presName="compNode" presStyleCnt="0"/>
      <dgm:spPr/>
    </dgm:pt>
    <dgm:pt modelId="{9FFF9C76-5FFF-489A-9D5E-8B2291B67E18}" type="pres">
      <dgm:prSet presAssocID="{D1F64DF3-6125-4020-A1BF-4C1641C86F4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61A1245C-E0C9-4442-B794-0CDAD3DB5922}" type="pres">
      <dgm:prSet presAssocID="{D1F64DF3-6125-4020-A1BF-4C1641C86F41}" presName="iconSpace" presStyleCnt="0"/>
      <dgm:spPr/>
    </dgm:pt>
    <dgm:pt modelId="{928BD0F5-35AF-4EA0-9411-242645764909}" type="pres">
      <dgm:prSet presAssocID="{D1F64DF3-6125-4020-A1BF-4C1641C86F41}" presName="parTx" presStyleLbl="revTx" presStyleIdx="2" presStyleCnt="6">
        <dgm:presLayoutVars>
          <dgm:chMax val="0"/>
          <dgm:chPref val="0"/>
        </dgm:presLayoutVars>
      </dgm:prSet>
      <dgm:spPr/>
    </dgm:pt>
    <dgm:pt modelId="{CAD8C53F-7C9A-447D-9048-53EB3226FDB4}" type="pres">
      <dgm:prSet presAssocID="{D1F64DF3-6125-4020-A1BF-4C1641C86F41}" presName="txSpace" presStyleCnt="0"/>
      <dgm:spPr/>
    </dgm:pt>
    <dgm:pt modelId="{9A7599B2-73E9-41BB-9AED-45A8F8A3037D}" type="pres">
      <dgm:prSet presAssocID="{D1F64DF3-6125-4020-A1BF-4C1641C86F41}" presName="desTx" presStyleLbl="revTx" presStyleIdx="3" presStyleCnt="6">
        <dgm:presLayoutVars/>
      </dgm:prSet>
      <dgm:spPr/>
    </dgm:pt>
    <dgm:pt modelId="{066D25B0-C4F0-488A-AA24-2D2C9C39961D}" type="pres">
      <dgm:prSet presAssocID="{F25C987E-B789-493B-9CC3-509C8C9D122F}" presName="sibTrans" presStyleCnt="0"/>
      <dgm:spPr/>
    </dgm:pt>
    <dgm:pt modelId="{9B697A01-F563-43B5-AD48-8CC08A6606FC}" type="pres">
      <dgm:prSet presAssocID="{6C374E8C-A8E6-45F2-A298-A5853C4DFD18}" presName="compNode" presStyleCnt="0"/>
      <dgm:spPr/>
    </dgm:pt>
    <dgm:pt modelId="{FE35D783-6DB6-46F1-980D-EF9C4C65D716}" type="pres">
      <dgm:prSet presAssocID="{6C374E8C-A8E6-45F2-A298-A5853C4DFD1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7A8D225A-FC1A-4A4A-BB97-5166D96FB5AF}" type="pres">
      <dgm:prSet presAssocID="{6C374E8C-A8E6-45F2-A298-A5853C4DFD18}" presName="iconSpace" presStyleCnt="0"/>
      <dgm:spPr/>
    </dgm:pt>
    <dgm:pt modelId="{3B40013B-ACBA-4478-8B60-362EF1FD0937}" type="pres">
      <dgm:prSet presAssocID="{6C374E8C-A8E6-45F2-A298-A5853C4DFD18}" presName="parTx" presStyleLbl="revTx" presStyleIdx="4" presStyleCnt="6">
        <dgm:presLayoutVars>
          <dgm:chMax val="0"/>
          <dgm:chPref val="0"/>
        </dgm:presLayoutVars>
      </dgm:prSet>
      <dgm:spPr/>
    </dgm:pt>
    <dgm:pt modelId="{C77B7831-CA77-4F6F-B792-8BEBA63E1791}" type="pres">
      <dgm:prSet presAssocID="{6C374E8C-A8E6-45F2-A298-A5853C4DFD18}" presName="txSpace" presStyleCnt="0"/>
      <dgm:spPr/>
    </dgm:pt>
    <dgm:pt modelId="{696D68A6-120B-4A6A-B67A-61242D930D93}" type="pres">
      <dgm:prSet presAssocID="{6C374E8C-A8E6-45F2-A298-A5853C4DFD18}" presName="desTx" presStyleLbl="revTx" presStyleIdx="5" presStyleCnt="6">
        <dgm:presLayoutVars/>
      </dgm:prSet>
      <dgm:spPr/>
    </dgm:pt>
  </dgm:ptLst>
  <dgm:cxnLst>
    <dgm:cxn modelId="{53C37610-B051-4788-B83D-DCD159BB9F3F}" srcId="{D1F64DF3-6125-4020-A1BF-4C1641C86F41}" destId="{E8064D49-015A-4AB3-A8E7-14D37E6C1EB8}" srcOrd="0" destOrd="0" parTransId="{62F86A01-263F-4DB2-85F2-56705072EB6B}" sibTransId="{4378843C-BD7A-4649-BAF6-86348380F72E}"/>
    <dgm:cxn modelId="{155E3321-2606-4F4F-AE7C-A76C07C37E91}" srcId="{5C3FE596-3CF0-434D-A1C6-54201BAB80A8}" destId="{6C374E8C-A8E6-45F2-A298-A5853C4DFD18}" srcOrd="2" destOrd="0" parTransId="{6252417E-81FD-4EE0-83DD-D3BAC8E3D767}" sibTransId="{B2CE9B67-B0B3-41A7-B8BB-45DFF0C8BE5A}"/>
    <dgm:cxn modelId="{38122E3D-4165-40F8-9530-75DE0C665C36}" srcId="{D1F64DF3-6125-4020-A1BF-4C1641C86F41}" destId="{9FD146ED-7B5F-4640-8F2F-E15AEDCB979C}" srcOrd="1" destOrd="0" parTransId="{82DD20DF-CC19-4ACE-9DF3-36B2459F325A}" sibTransId="{0BA51CBE-E29C-4B72-85FB-FDDDE427191E}"/>
    <dgm:cxn modelId="{05277544-8E8F-46BA-ABAC-7C0E95E61145}" type="presOf" srcId="{E8064D49-015A-4AB3-A8E7-14D37E6C1EB8}" destId="{9A7599B2-73E9-41BB-9AED-45A8F8A3037D}" srcOrd="0" destOrd="0" presId="urn:microsoft.com/office/officeart/2018/2/layout/IconLabelDescriptionList"/>
    <dgm:cxn modelId="{0E1CB648-74A8-40CB-A2E8-05DABCEA0C5D}" srcId="{5C3FE596-3CF0-434D-A1C6-54201BAB80A8}" destId="{75D83B07-374C-477C-9B12-D7757104603E}" srcOrd="0" destOrd="0" parTransId="{42CDFC25-9B5B-45EC-99B6-58DB8CEF1D7B}" sibTransId="{B784F67C-1798-4EBC-B597-D9404D4CF269}"/>
    <dgm:cxn modelId="{D60DD86A-42CC-4F2B-A150-470905999B74}" type="presOf" srcId="{75D83B07-374C-477C-9B12-D7757104603E}" destId="{D7F1D983-5749-4809-AD6C-892344DB3E57}" srcOrd="0" destOrd="0" presId="urn:microsoft.com/office/officeart/2018/2/layout/IconLabelDescriptionList"/>
    <dgm:cxn modelId="{97B1374D-F044-4DE6-A695-94E4C200352A}" type="presOf" srcId="{6C374E8C-A8E6-45F2-A298-A5853C4DFD18}" destId="{3B40013B-ACBA-4478-8B60-362EF1FD0937}" srcOrd="0" destOrd="0" presId="urn:microsoft.com/office/officeart/2018/2/layout/IconLabelDescriptionList"/>
    <dgm:cxn modelId="{E22D8778-30F7-4090-B755-9D5D21493F67}" type="presOf" srcId="{9FD146ED-7B5F-4640-8F2F-E15AEDCB979C}" destId="{9A7599B2-73E9-41BB-9AED-45A8F8A3037D}" srcOrd="0" destOrd="1" presId="urn:microsoft.com/office/officeart/2018/2/layout/IconLabelDescriptionList"/>
    <dgm:cxn modelId="{E43ECA58-3716-4F11-85BE-0440683A84C8}" srcId="{5C3FE596-3CF0-434D-A1C6-54201BAB80A8}" destId="{D1F64DF3-6125-4020-A1BF-4C1641C86F41}" srcOrd="1" destOrd="0" parTransId="{C4E2B429-B64B-4EB6-AFB8-8F51421195A8}" sibTransId="{F25C987E-B789-493B-9CC3-509C8C9D122F}"/>
    <dgm:cxn modelId="{A886AF59-F58F-42FE-823F-0FF02C8885B8}" type="presOf" srcId="{5C3FE596-3CF0-434D-A1C6-54201BAB80A8}" destId="{A35A9966-A9A0-4097-8845-857D24AE6010}" srcOrd="0" destOrd="0" presId="urn:microsoft.com/office/officeart/2018/2/layout/IconLabelDescriptionList"/>
    <dgm:cxn modelId="{D167F45A-2283-4E11-938F-0E70E535E06C}" type="presOf" srcId="{F3A745F7-E315-4914-8251-97B9DFC345E6}" destId="{9A7599B2-73E9-41BB-9AED-45A8F8A3037D}" srcOrd="0" destOrd="3" presId="urn:microsoft.com/office/officeart/2018/2/layout/IconLabelDescriptionList"/>
    <dgm:cxn modelId="{BD8A3A89-0976-4442-9967-988DEF5943F1}" srcId="{D1F64DF3-6125-4020-A1BF-4C1641C86F41}" destId="{F90CF6D8-B6DD-479D-8816-F04CA6C70CDB}" srcOrd="2" destOrd="0" parTransId="{D5E980DA-F9BC-485D-943C-97D0983ED79C}" sibTransId="{7CF11DF5-7740-4335-AF6E-0EE858B50FB2}"/>
    <dgm:cxn modelId="{E25AFD91-52AC-49B2-99C0-638A4DDDE85C}" srcId="{75D83B07-374C-477C-9B12-D7757104603E}" destId="{232E04ED-E4D2-4BF8-A4BB-A43C2C616649}" srcOrd="0" destOrd="0" parTransId="{7CE81A0E-B4B8-4FC8-8188-71BDBC86D111}" sibTransId="{D9291C23-9ABB-4BBB-917B-F1B05B557B41}"/>
    <dgm:cxn modelId="{B8A1A6B5-B8D0-4210-BB3F-2DA0A768CC16}" srcId="{D1F64DF3-6125-4020-A1BF-4C1641C86F41}" destId="{F3A745F7-E315-4914-8251-97B9DFC345E6}" srcOrd="3" destOrd="0" parTransId="{2740E72E-D18D-48C4-BF1A-E62453F4FD69}" sibTransId="{EC72AF8E-7259-4ACE-9546-A18033CB6FB3}"/>
    <dgm:cxn modelId="{863E64E0-14C0-4CFF-8AB8-100D4B5C7254}" type="presOf" srcId="{D1F64DF3-6125-4020-A1BF-4C1641C86F41}" destId="{928BD0F5-35AF-4EA0-9411-242645764909}" srcOrd="0" destOrd="0" presId="urn:microsoft.com/office/officeart/2018/2/layout/IconLabelDescriptionList"/>
    <dgm:cxn modelId="{0458AFE1-4558-4C45-8AF0-C870E3EB0C86}" type="presOf" srcId="{232E04ED-E4D2-4BF8-A4BB-A43C2C616649}" destId="{F4E559CF-8D59-41A0-A4EC-743A65D9DDA1}" srcOrd="0" destOrd="0" presId="urn:microsoft.com/office/officeart/2018/2/layout/IconLabelDescriptionList"/>
    <dgm:cxn modelId="{3143EEEB-72B6-4444-A577-7B80193D78CE}" type="presOf" srcId="{F90CF6D8-B6DD-479D-8816-F04CA6C70CDB}" destId="{9A7599B2-73E9-41BB-9AED-45A8F8A3037D}" srcOrd="0" destOrd="2" presId="urn:microsoft.com/office/officeart/2018/2/layout/IconLabelDescriptionList"/>
    <dgm:cxn modelId="{36A1601B-C385-4F13-BF7D-88BE4CEE7D29}" type="presParOf" srcId="{A35A9966-A9A0-4097-8845-857D24AE6010}" destId="{1D2E8717-97E9-43A6-A405-CB1C4807641C}" srcOrd="0" destOrd="0" presId="urn:microsoft.com/office/officeart/2018/2/layout/IconLabelDescriptionList"/>
    <dgm:cxn modelId="{6EEF6218-D68D-4D79-AB0C-3C79E5782004}" type="presParOf" srcId="{1D2E8717-97E9-43A6-A405-CB1C4807641C}" destId="{2E5ED103-CC3F-48A5-AA84-11D650D9E4BC}" srcOrd="0" destOrd="0" presId="urn:microsoft.com/office/officeart/2018/2/layout/IconLabelDescriptionList"/>
    <dgm:cxn modelId="{19B3847D-D503-403E-AEB9-49B1FEEB1370}" type="presParOf" srcId="{1D2E8717-97E9-43A6-A405-CB1C4807641C}" destId="{C5AD1A9F-4AAB-45DB-8E80-541626910560}" srcOrd="1" destOrd="0" presId="urn:microsoft.com/office/officeart/2018/2/layout/IconLabelDescriptionList"/>
    <dgm:cxn modelId="{E908D26D-5076-4A38-841A-9F3EB7FDB1C9}" type="presParOf" srcId="{1D2E8717-97E9-43A6-A405-CB1C4807641C}" destId="{D7F1D983-5749-4809-AD6C-892344DB3E57}" srcOrd="2" destOrd="0" presId="urn:microsoft.com/office/officeart/2018/2/layout/IconLabelDescriptionList"/>
    <dgm:cxn modelId="{037F6A7F-EE47-4269-9AE1-F347CA5E2A28}" type="presParOf" srcId="{1D2E8717-97E9-43A6-A405-CB1C4807641C}" destId="{C95561F9-07F8-4942-839A-4AE1C6CAF497}" srcOrd="3" destOrd="0" presId="urn:microsoft.com/office/officeart/2018/2/layout/IconLabelDescriptionList"/>
    <dgm:cxn modelId="{B33C0B19-EC5C-4E82-BF1F-A116DD02EAE5}" type="presParOf" srcId="{1D2E8717-97E9-43A6-A405-CB1C4807641C}" destId="{F4E559CF-8D59-41A0-A4EC-743A65D9DDA1}" srcOrd="4" destOrd="0" presId="urn:microsoft.com/office/officeart/2018/2/layout/IconLabelDescriptionList"/>
    <dgm:cxn modelId="{9F675D7D-C832-4F13-856E-7567A632E1B2}" type="presParOf" srcId="{A35A9966-A9A0-4097-8845-857D24AE6010}" destId="{65AFFAAC-D037-478D-905D-6EC3B548E8EF}" srcOrd="1" destOrd="0" presId="urn:microsoft.com/office/officeart/2018/2/layout/IconLabelDescriptionList"/>
    <dgm:cxn modelId="{9589726F-9125-485E-9F8A-E8AC7885559B}" type="presParOf" srcId="{A35A9966-A9A0-4097-8845-857D24AE6010}" destId="{1BBB6522-6DF4-4233-A807-8F8534274BC6}" srcOrd="2" destOrd="0" presId="urn:microsoft.com/office/officeart/2018/2/layout/IconLabelDescriptionList"/>
    <dgm:cxn modelId="{92F9F6DC-EEED-486D-8E5D-1B811EB2DF36}" type="presParOf" srcId="{1BBB6522-6DF4-4233-A807-8F8534274BC6}" destId="{9FFF9C76-5FFF-489A-9D5E-8B2291B67E18}" srcOrd="0" destOrd="0" presId="urn:microsoft.com/office/officeart/2018/2/layout/IconLabelDescriptionList"/>
    <dgm:cxn modelId="{2A36EA7F-2BF9-48D1-B4B2-85876B2444D7}" type="presParOf" srcId="{1BBB6522-6DF4-4233-A807-8F8534274BC6}" destId="{61A1245C-E0C9-4442-B794-0CDAD3DB5922}" srcOrd="1" destOrd="0" presId="urn:microsoft.com/office/officeart/2018/2/layout/IconLabelDescriptionList"/>
    <dgm:cxn modelId="{BADF9C0C-E364-4BB9-8CF8-AF16A51F6288}" type="presParOf" srcId="{1BBB6522-6DF4-4233-A807-8F8534274BC6}" destId="{928BD0F5-35AF-4EA0-9411-242645764909}" srcOrd="2" destOrd="0" presId="urn:microsoft.com/office/officeart/2018/2/layout/IconLabelDescriptionList"/>
    <dgm:cxn modelId="{3993953A-3E33-4F34-99E6-16AAF55E553A}" type="presParOf" srcId="{1BBB6522-6DF4-4233-A807-8F8534274BC6}" destId="{CAD8C53F-7C9A-447D-9048-53EB3226FDB4}" srcOrd="3" destOrd="0" presId="urn:microsoft.com/office/officeart/2018/2/layout/IconLabelDescriptionList"/>
    <dgm:cxn modelId="{76D06F2A-CAEF-4A6E-BC91-B2CF3EAD4D73}" type="presParOf" srcId="{1BBB6522-6DF4-4233-A807-8F8534274BC6}" destId="{9A7599B2-73E9-41BB-9AED-45A8F8A3037D}" srcOrd="4" destOrd="0" presId="urn:microsoft.com/office/officeart/2018/2/layout/IconLabelDescriptionList"/>
    <dgm:cxn modelId="{6FCAA603-C9AF-482E-B94B-6A25991D87A1}" type="presParOf" srcId="{A35A9966-A9A0-4097-8845-857D24AE6010}" destId="{066D25B0-C4F0-488A-AA24-2D2C9C39961D}" srcOrd="3" destOrd="0" presId="urn:microsoft.com/office/officeart/2018/2/layout/IconLabelDescriptionList"/>
    <dgm:cxn modelId="{C0A87FA9-D256-4B9F-9550-F88360B9EAC7}" type="presParOf" srcId="{A35A9966-A9A0-4097-8845-857D24AE6010}" destId="{9B697A01-F563-43B5-AD48-8CC08A6606FC}" srcOrd="4" destOrd="0" presId="urn:microsoft.com/office/officeart/2018/2/layout/IconLabelDescriptionList"/>
    <dgm:cxn modelId="{325936CB-B642-4592-9A5E-B56945277FB8}" type="presParOf" srcId="{9B697A01-F563-43B5-AD48-8CC08A6606FC}" destId="{FE35D783-6DB6-46F1-980D-EF9C4C65D716}" srcOrd="0" destOrd="0" presId="urn:microsoft.com/office/officeart/2018/2/layout/IconLabelDescriptionList"/>
    <dgm:cxn modelId="{1E9ECEBA-26B6-442C-979E-3EDE0F7617AA}" type="presParOf" srcId="{9B697A01-F563-43B5-AD48-8CC08A6606FC}" destId="{7A8D225A-FC1A-4A4A-BB97-5166D96FB5AF}" srcOrd="1" destOrd="0" presId="urn:microsoft.com/office/officeart/2018/2/layout/IconLabelDescriptionList"/>
    <dgm:cxn modelId="{B64D972A-5627-4493-AB62-DB263845B8F3}" type="presParOf" srcId="{9B697A01-F563-43B5-AD48-8CC08A6606FC}" destId="{3B40013B-ACBA-4478-8B60-362EF1FD0937}" srcOrd="2" destOrd="0" presId="urn:microsoft.com/office/officeart/2018/2/layout/IconLabelDescriptionList"/>
    <dgm:cxn modelId="{5D882028-3564-448A-B7E4-C00694DA501A}" type="presParOf" srcId="{9B697A01-F563-43B5-AD48-8CC08A6606FC}" destId="{C77B7831-CA77-4F6F-B792-8BEBA63E1791}" srcOrd="3" destOrd="0" presId="urn:microsoft.com/office/officeart/2018/2/layout/IconLabelDescriptionList"/>
    <dgm:cxn modelId="{F59887A3-CEDD-4A90-B366-07DF929E0D50}" type="presParOf" srcId="{9B697A01-F563-43B5-AD48-8CC08A6606FC}" destId="{696D68A6-120B-4A6A-B67A-61242D930D93}"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23C72C-C43C-4F6A-AA87-97D88D714677}" type="doc">
      <dgm:prSet loTypeId="urn:microsoft.com/office/officeart/2005/8/layout/cycle8" loCatId="cycle" qsTypeId="urn:microsoft.com/office/officeart/2005/8/quickstyle/simple1" qsCatId="simple" csTypeId="urn:microsoft.com/office/officeart/2005/8/colors/accent1_2" csCatId="accent1" phldr="1"/>
      <dgm:spPr/>
    </dgm:pt>
    <dgm:pt modelId="{47D64086-F6C1-46BE-82C3-E51EFBA75517}">
      <dgm:prSet phldrT="[Text]" custT="1"/>
      <dgm:spPr/>
      <dgm:t>
        <a:bodyPr/>
        <a:lstStyle/>
        <a:p>
          <a:r>
            <a:rPr lang="en-US" sz="1400" b="1" u="sng" dirty="0">
              <a:latin typeface="Times New Roman" panose="02020603050405020304" pitchFamily="18" charset="0"/>
              <a:cs typeface="Times New Roman" panose="02020603050405020304" pitchFamily="18" charset="0"/>
            </a:rPr>
            <a:t>Social</a:t>
          </a:r>
        </a:p>
        <a:p>
          <a:r>
            <a:rPr lang="en-US" sz="1400" dirty="0">
              <a:latin typeface="Times New Roman" panose="02020603050405020304" pitchFamily="18" charset="0"/>
              <a:cs typeface="Times New Roman" panose="02020603050405020304" pitchFamily="18" charset="0"/>
            </a:rPr>
            <a:t>Supports</a:t>
          </a:r>
        </a:p>
        <a:p>
          <a:r>
            <a:rPr lang="en-US" sz="1400" dirty="0">
              <a:latin typeface="Times New Roman" panose="02020603050405020304" pitchFamily="18" charset="0"/>
              <a:cs typeface="Times New Roman" panose="02020603050405020304" pitchFamily="18" charset="0"/>
            </a:rPr>
            <a:t>Family Background</a:t>
          </a:r>
        </a:p>
        <a:p>
          <a:r>
            <a:rPr lang="en-US" sz="1400" dirty="0">
              <a:latin typeface="Times New Roman" panose="02020603050405020304" pitchFamily="18" charset="0"/>
              <a:cs typeface="Times New Roman" panose="02020603050405020304" pitchFamily="18" charset="0"/>
            </a:rPr>
            <a:t>Cultural Traditions</a:t>
          </a:r>
        </a:p>
        <a:p>
          <a:r>
            <a:rPr lang="en-US" sz="1400" dirty="0">
              <a:latin typeface="Times New Roman" panose="02020603050405020304" pitchFamily="18" charset="0"/>
              <a:cs typeface="Times New Roman" panose="02020603050405020304" pitchFamily="18" charset="0"/>
            </a:rPr>
            <a:t>Social/economic Status</a:t>
          </a:r>
        </a:p>
        <a:p>
          <a:r>
            <a:rPr lang="en-US" sz="1400" dirty="0">
              <a:latin typeface="Times New Roman" panose="02020603050405020304" pitchFamily="18" charset="0"/>
              <a:cs typeface="Times New Roman" panose="02020603050405020304" pitchFamily="18" charset="0"/>
            </a:rPr>
            <a:t>Education</a:t>
          </a:r>
        </a:p>
      </dgm:t>
    </dgm:pt>
    <dgm:pt modelId="{C0256727-0D6A-4FB7-AB6F-DA7875B2A9EB}" type="parTrans" cxnId="{637757C7-F9E8-433E-9DA0-0F0A63DD6220}">
      <dgm:prSet/>
      <dgm:spPr/>
      <dgm:t>
        <a:bodyPr/>
        <a:lstStyle/>
        <a:p>
          <a:endParaRPr lang="en-US"/>
        </a:p>
      </dgm:t>
    </dgm:pt>
    <dgm:pt modelId="{9AF8F22A-D63F-4E07-ACD3-0A15FA3E6848}" type="sibTrans" cxnId="{637757C7-F9E8-433E-9DA0-0F0A63DD6220}">
      <dgm:prSet/>
      <dgm:spPr/>
      <dgm:t>
        <a:bodyPr/>
        <a:lstStyle/>
        <a:p>
          <a:endParaRPr lang="en-US"/>
        </a:p>
      </dgm:t>
    </dgm:pt>
    <dgm:pt modelId="{EC5B979E-42D7-4CBA-B3D9-279CBDB99DC6}">
      <dgm:prSet phldrT="[Text]" custT="1"/>
      <dgm:spPr/>
      <dgm:t>
        <a:bodyPr/>
        <a:lstStyle/>
        <a:p>
          <a:r>
            <a:rPr lang="en-US" sz="1400" b="1" u="sng" dirty="0">
              <a:latin typeface="Times New Roman" panose="02020603050405020304" pitchFamily="18" charset="0"/>
              <a:cs typeface="Times New Roman" panose="02020603050405020304" pitchFamily="18" charset="0"/>
            </a:rPr>
            <a:t>Psychological</a:t>
          </a:r>
        </a:p>
        <a:p>
          <a:r>
            <a:rPr lang="en-US" sz="1400" dirty="0">
              <a:latin typeface="Times New Roman" panose="02020603050405020304" pitchFamily="18" charset="0"/>
              <a:cs typeface="Times New Roman" panose="02020603050405020304" pitchFamily="18" charset="0"/>
            </a:rPr>
            <a:t>Learning/Memory</a:t>
          </a:r>
        </a:p>
        <a:p>
          <a:r>
            <a:rPr lang="en-US" sz="1400" dirty="0">
              <a:latin typeface="Times New Roman" panose="02020603050405020304" pitchFamily="18" charset="0"/>
              <a:cs typeface="Times New Roman" panose="02020603050405020304" pitchFamily="18" charset="0"/>
            </a:rPr>
            <a:t>Attitude/Beliefs</a:t>
          </a:r>
        </a:p>
        <a:p>
          <a:r>
            <a:rPr lang="en-US" sz="1400" dirty="0">
              <a:latin typeface="Times New Roman" panose="02020603050405020304" pitchFamily="18" charset="0"/>
              <a:cs typeface="Times New Roman" panose="02020603050405020304" pitchFamily="18" charset="0"/>
            </a:rPr>
            <a:t>Personality</a:t>
          </a:r>
        </a:p>
        <a:p>
          <a:r>
            <a:rPr lang="en-US" sz="1400" dirty="0">
              <a:latin typeface="Times New Roman" panose="02020603050405020304" pitchFamily="18" charset="0"/>
              <a:cs typeface="Times New Roman" panose="02020603050405020304" pitchFamily="18" charset="0"/>
            </a:rPr>
            <a:t>Behaviors</a:t>
          </a:r>
        </a:p>
        <a:p>
          <a:r>
            <a:rPr lang="en-US" sz="1400" dirty="0">
              <a:latin typeface="Times New Roman" panose="02020603050405020304" pitchFamily="18" charset="0"/>
              <a:cs typeface="Times New Roman" panose="02020603050405020304" pitchFamily="18" charset="0"/>
            </a:rPr>
            <a:t>Emotions</a:t>
          </a:r>
        </a:p>
        <a:p>
          <a:r>
            <a:rPr lang="en-US" sz="1400" dirty="0">
              <a:latin typeface="Times New Roman" panose="02020603050405020304" pitchFamily="18" charset="0"/>
              <a:cs typeface="Times New Roman" panose="02020603050405020304" pitchFamily="18" charset="0"/>
            </a:rPr>
            <a:t>Coping Skills</a:t>
          </a:r>
        </a:p>
        <a:p>
          <a:r>
            <a:rPr lang="en-US" sz="1400" dirty="0">
              <a:latin typeface="Times New Roman" panose="02020603050405020304" pitchFamily="18" charset="0"/>
              <a:cs typeface="Times New Roman" panose="02020603050405020304" pitchFamily="18" charset="0"/>
            </a:rPr>
            <a:t>Past Trauma</a:t>
          </a:r>
        </a:p>
      </dgm:t>
    </dgm:pt>
    <dgm:pt modelId="{746434D7-FEBC-4039-BD82-E0B0EA1A963E}" type="parTrans" cxnId="{DFC316BC-34A5-484B-A069-994C9CE27A24}">
      <dgm:prSet/>
      <dgm:spPr/>
      <dgm:t>
        <a:bodyPr/>
        <a:lstStyle/>
        <a:p>
          <a:endParaRPr lang="en-US"/>
        </a:p>
      </dgm:t>
    </dgm:pt>
    <dgm:pt modelId="{1961E50F-E5DE-4985-BB32-5E54AFE6E265}" type="sibTrans" cxnId="{DFC316BC-34A5-484B-A069-994C9CE27A24}">
      <dgm:prSet/>
      <dgm:spPr/>
      <dgm:t>
        <a:bodyPr/>
        <a:lstStyle/>
        <a:p>
          <a:endParaRPr lang="en-US"/>
        </a:p>
      </dgm:t>
    </dgm:pt>
    <dgm:pt modelId="{5BFB051D-8A3B-434A-B75D-D8C632771E98}">
      <dgm:prSet phldrT="[Text]" custT="1"/>
      <dgm:spPr/>
      <dgm:t>
        <a:bodyPr/>
        <a:lstStyle/>
        <a:p>
          <a:r>
            <a:rPr lang="en-US" sz="1400" b="1" u="sng" dirty="0">
              <a:latin typeface="Times New Roman" panose="02020603050405020304" pitchFamily="18" charset="0"/>
              <a:cs typeface="Times New Roman" panose="02020603050405020304" pitchFamily="18" charset="0"/>
            </a:rPr>
            <a:t>Biological</a:t>
          </a:r>
        </a:p>
        <a:p>
          <a:r>
            <a:rPr lang="en-US" sz="1400" dirty="0">
              <a:latin typeface="Times New Roman" panose="02020603050405020304" pitchFamily="18" charset="0"/>
              <a:cs typeface="Times New Roman" panose="02020603050405020304" pitchFamily="18" charset="0"/>
            </a:rPr>
            <a:t>Gender</a:t>
          </a:r>
        </a:p>
        <a:p>
          <a:r>
            <a:rPr lang="en-US" sz="1400" dirty="0">
              <a:latin typeface="Times New Roman" panose="02020603050405020304" pitchFamily="18" charset="0"/>
              <a:cs typeface="Times New Roman" panose="02020603050405020304" pitchFamily="18" charset="0"/>
            </a:rPr>
            <a:t>Physical Illness</a:t>
          </a:r>
        </a:p>
        <a:p>
          <a:r>
            <a:rPr lang="en-US" sz="1400" dirty="0">
              <a:latin typeface="Times New Roman" panose="02020603050405020304" pitchFamily="18" charset="0"/>
              <a:cs typeface="Times New Roman" panose="02020603050405020304" pitchFamily="18" charset="0"/>
            </a:rPr>
            <a:t>Disability</a:t>
          </a:r>
        </a:p>
        <a:p>
          <a:r>
            <a:rPr lang="en-US" sz="1400" dirty="0">
              <a:latin typeface="Times New Roman" panose="02020603050405020304" pitchFamily="18" charset="0"/>
              <a:cs typeface="Times New Roman" panose="02020603050405020304" pitchFamily="18" charset="0"/>
            </a:rPr>
            <a:t>Genetic vulnerability</a:t>
          </a:r>
        </a:p>
        <a:p>
          <a:r>
            <a:rPr lang="en-US" sz="1400" dirty="0">
              <a:latin typeface="Times New Roman" panose="02020603050405020304" pitchFamily="18" charset="0"/>
              <a:cs typeface="Times New Roman" panose="02020603050405020304" pitchFamily="18" charset="0"/>
            </a:rPr>
            <a:t>Neurochemistry</a:t>
          </a:r>
        </a:p>
        <a:p>
          <a:r>
            <a:rPr lang="en-US" sz="1400" dirty="0">
              <a:latin typeface="Times New Roman" panose="02020603050405020304" pitchFamily="18" charset="0"/>
              <a:cs typeface="Times New Roman" panose="02020603050405020304" pitchFamily="18" charset="0"/>
            </a:rPr>
            <a:t>Stress Reactivity</a:t>
          </a:r>
        </a:p>
        <a:p>
          <a:r>
            <a:rPr lang="en-US" sz="1400" dirty="0">
              <a:latin typeface="Times New Roman" panose="02020603050405020304" pitchFamily="18" charset="0"/>
              <a:cs typeface="Times New Roman" panose="02020603050405020304" pitchFamily="18" charset="0"/>
            </a:rPr>
            <a:t>Medication Effects</a:t>
          </a:r>
        </a:p>
        <a:p>
          <a:r>
            <a:rPr lang="en-US" sz="1200" dirty="0"/>
            <a:t> </a:t>
          </a:r>
        </a:p>
      </dgm:t>
    </dgm:pt>
    <dgm:pt modelId="{B41DF34D-02CB-4F53-9310-3EE589ED4FD6}" type="parTrans" cxnId="{AD74F066-95DC-4B6C-94EC-64E7D787DC3E}">
      <dgm:prSet/>
      <dgm:spPr/>
      <dgm:t>
        <a:bodyPr/>
        <a:lstStyle/>
        <a:p>
          <a:endParaRPr lang="en-US"/>
        </a:p>
      </dgm:t>
    </dgm:pt>
    <dgm:pt modelId="{AEB2A401-0CD8-4EA9-BF53-5DC514941A3E}" type="sibTrans" cxnId="{AD74F066-95DC-4B6C-94EC-64E7D787DC3E}">
      <dgm:prSet/>
      <dgm:spPr/>
      <dgm:t>
        <a:bodyPr/>
        <a:lstStyle/>
        <a:p>
          <a:endParaRPr lang="en-US"/>
        </a:p>
      </dgm:t>
    </dgm:pt>
    <dgm:pt modelId="{32381A2C-C11E-4C9C-8EE2-6E6DCC7F057A}" type="pres">
      <dgm:prSet presAssocID="{A923C72C-C43C-4F6A-AA87-97D88D714677}" presName="compositeShape" presStyleCnt="0">
        <dgm:presLayoutVars>
          <dgm:chMax val="7"/>
          <dgm:dir/>
          <dgm:resizeHandles val="exact"/>
        </dgm:presLayoutVars>
      </dgm:prSet>
      <dgm:spPr/>
    </dgm:pt>
    <dgm:pt modelId="{6B81C9CB-AFC8-46B6-96F3-CD9E4CB086D8}" type="pres">
      <dgm:prSet presAssocID="{A923C72C-C43C-4F6A-AA87-97D88D714677}" presName="wedge1" presStyleLbl="node1" presStyleIdx="0" presStyleCnt="3"/>
      <dgm:spPr/>
    </dgm:pt>
    <dgm:pt modelId="{104FBEB2-3E8B-4796-A7E4-B26534351889}" type="pres">
      <dgm:prSet presAssocID="{A923C72C-C43C-4F6A-AA87-97D88D714677}" presName="dummy1a" presStyleCnt="0"/>
      <dgm:spPr/>
    </dgm:pt>
    <dgm:pt modelId="{0070DEF3-054F-488F-8CE8-A58E3C1D4E0B}" type="pres">
      <dgm:prSet presAssocID="{A923C72C-C43C-4F6A-AA87-97D88D714677}" presName="dummy1b" presStyleCnt="0"/>
      <dgm:spPr/>
    </dgm:pt>
    <dgm:pt modelId="{25B257DB-0289-4D1B-9B75-CA69C90761DB}" type="pres">
      <dgm:prSet presAssocID="{A923C72C-C43C-4F6A-AA87-97D88D714677}" presName="wedge1Tx" presStyleLbl="node1" presStyleIdx="0" presStyleCnt="3">
        <dgm:presLayoutVars>
          <dgm:chMax val="0"/>
          <dgm:chPref val="0"/>
          <dgm:bulletEnabled val="1"/>
        </dgm:presLayoutVars>
      </dgm:prSet>
      <dgm:spPr/>
    </dgm:pt>
    <dgm:pt modelId="{B71A4DFD-4558-42C2-9A74-F3A878C5D9CC}" type="pres">
      <dgm:prSet presAssocID="{A923C72C-C43C-4F6A-AA87-97D88D714677}" presName="wedge2" presStyleLbl="node1" presStyleIdx="1" presStyleCnt="3"/>
      <dgm:spPr/>
    </dgm:pt>
    <dgm:pt modelId="{DEEBB85F-7DF2-4CEF-8122-F545F26A8886}" type="pres">
      <dgm:prSet presAssocID="{A923C72C-C43C-4F6A-AA87-97D88D714677}" presName="dummy2a" presStyleCnt="0"/>
      <dgm:spPr/>
    </dgm:pt>
    <dgm:pt modelId="{534FD5A8-34C7-43E2-800C-4DE606B919B4}" type="pres">
      <dgm:prSet presAssocID="{A923C72C-C43C-4F6A-AA87-97D88D714677}" presName="dummy2b" presStyleCnt="0"/>
      <dgm:spPr/>
    </dgm:pt>
    <dgm:pt modelId="{171E3F59-F91E-4E0E-92E2-E94126F0C0F7}" type="pres">
      <dgm:prSet presAssocID="{A923C72C-C43C-4F6A-AA87-97D88D714677}" presName="wedge2Tx" presStyleLbl="node1" presStyleIdx="1" presStyleCnt="3">
        <dgm:presLayoutVars>
          <dgm:chMax val="0"/>
          <dgm:chPref val="0"/>
          <dgm:bulletEnabled val="1"/>
        </dgm:presLayoutVars>
      </dgm:prSet>
      <dgm:spPr/>
    </dgm:pt>
    <dgm:pt modelId="{E97CD361-3713-4FD5-A93A-3AB7CC107E29}" type="pres">
      <dgm:prSet presAssocID="{A923C72C-C43C-4F6A-AA87-97D88D714677}" presName="wedge3" presStyleLbl="node1" presStyleIdx="2" presStyleCnt="3" custLinFactNeighborX="838" custLinFactNeighborY="-412"/>
      <dgm:spPr/>
    </dgm:pt>
    <dgm:pt modelId="{4D1135A9-1A45-4E8E-A2C6-AE85AFFFB65C}" type="pres">
      <dgm:prSet presAssocID="{A923C72C-C43C-4F6A-AA87-97D88D714677}" presName="dummy3a" presStyleCnt="0"/>
      <dgm:spPr/>
    </dgm:pt>
    <dgm:pt modelId="{DD62C45E-2EC0-427B-80FD-74B8C332D779}" type="pres">
      <dgm:prSet presAssocID="{A923C72C-C43C-4F6A-AA87-97D88D714677}" presName="dummy3b" presStyleCnt="0"/>
      <dgm:spPr/>
    </dgm:pt>
    <dgm:pt modelId="{60267B57-734D-4133-807C-C3B48103AE20}" type="pres">
      <dgm:prSet presAssocID="{A923C72C-C43C-4F6A-AA87-97D88D714677}" presName="wedge3Tx" presStyleLbl="node1" presStyleIdx="2" presStyleCnt="3">
        <dgm:presLayoutVars>
          <dgm:chMax val="0"/>
          <dgm:chPref val="0"/>
          <dgm:bulletEnabled val="1"/>
        </dgm:presLayoutVars>
      </dgm:prSet>
      <dgm:spPr/>
    </dgm:pt>
    <dgm:pt modelId="{FCB67BAD-2B04-4024-8188-C8A4C7EF7E78}" type="pres">
      <dgm:prSet presAssocID="{9AF8F22A-D63F-4E07-ACD3-0A15FA3E6848}" presName="arrowWedge1" presStyleLbl="fgSibTrans2D1" presStyleIdx="0" presStyleCnt="3"/>
      <dgm:spPr/>
    </dgm:pt>
    <dgm:pt modelId="{F8BF878D-E623-41AF-A7BD-DE4167EF77FA}" type="pres">
      <dgm:prSet presAssocID="{1961E50F-E5DE-4985-BB32-5E54AFE6E265}" presName="arrowWedge2" presStyleLbl="fgSibTrans2D1" presStyleIdx="1" presStyleCnt="3"/>
      <dgm:spPr/>
    </dgm:pt>
    <dgm:pt modelId="{F7608400-FB3A-4E7C-9E8E-2E3389A795DE}" type="pres">
      <dgm:prSet presAssocID="{AEB2A401-0CD8-4EA9-BF53-5DC514941A3E}" presName="arrowWedge3" presStyleLbl="fgSibTrans2D1" presStyleIdx="2" presStyleCnt="3"/>
      <dgm:spPr/>
    </dgm:pt>
  </dgm:ptLst>
  <dgm:cxnLst>
    <dgm:cxn modelId="{C959B826-3287-411F-91F3-97A82EB70370}" type="presOf" srcId="{47D64086-F6C1-46BE-82C3-E51EFBA75517}" destId="{25B257DB-0289-4D1B-9B75-CA69C90761DB}" srcOrd="1" destOrd="0" presId="urn:microsoft.com/office/officeart/2005/8/layout/cycle8"/>
    <dgm:cxn modelId="{9508BA65-35FB-4AD4-9A63-5F77D8DC4154}" type="presOf" srcId="{EC5B979E-42D7-4CBA-B3D9-279CBDB99DC6}" destId="{171E3F59-F91E-4E0E-92E2-E94126F0C0F7}" srcOrd="1" destOrd="0" presId="urn:microsoft.com/office/officeart/2005/8/layout/cycle8"/>
    <dgm:cxn modelId="{AD74F066-95DC-4B6C-94EC-64E7D787DC3E}" srcId="{A923C72C-C43C-4F6A-AA87-97D88D714677}" destId="{5BFB051D-8A3B-434A-B75D-D8C632771E98}" srcOrd="2" destOrd="0" parTransId="{B41DF34D-02CB-4F53-9310-3EE589ED4FD6}" sibTransId="{AEB2A401-0CD8-4EA9-BF53-5DC514941A3E}"/>
    <dgm:cxn modelId="{C5F1D56A-AEC0-421B-B2D0-F9A5F3CE8BF5}" type="presOf" srcId="{5BFB051D-8A3B-434A-B75D-D8C632771E98}" destId="{60267B57-734D-4133-807C-C3B48103AE20}" srcOrd="1" destOrd="0" presId="urn:microsoft.com/office/officeart/2005/8/layout/cycle8"/>
    <dgm:cxn modelId="{096C6B7B-8FF7-4D5D-9729-7AE6271E5113}" type="presOf" srcId="{A923C72C-C43C-4F6A-AA87-97D88D714677}" destId="{32381A2C-C11E-4C9C-8EE2-6E6DCC7F057A}" srcOrd="0" destOrd="0" presId="urn:microsoft.com/office/officeart/2005/8/layout/cycle8"/>
    <dgm:cxn modelId="{DFC316BC-34A5-484B-A069-994C9CE27A24}" srcId="{A923C72C-C43C-4F6A-AA87-97D88D714677}" destId="{EC5B979E-42D7-4CBA-B3D9-279CBDB99DC6}" srcOrd="1" destOrd="0" parTransId="{746434D7-FEBC-4039-BD82-E0B0EA1A963E}" sibTransId="{1961E50F-E5DE-4985-BB32-5E54AFE6E265}"/>
    <dgm:cxn modelId="{EA367FC6-5995-410C-A57D-DB59C4CE1F90}" type="presOf" srcId="{5BFB051D-8A3B-434A-B75D-D8C632771E98}" destId="{E97CD361-3713-4FD5-A93A-3AB7CC107E29}" srcOrd="0" destOrd="0" presId="urn:microsoft.com/office/officeart/2005/8/layout/cycle8"/>
    <dgm:cxn modelId="{637757C7-F9E8-433E-9DA0-0F0A63DD6220}" srcId="{A923C72C-C43C-4F6A-AA87-97D88D714677}" destId="{47D64086-F6C1-46BE-82C3-E51EFBA75517}" srcOrd="0" destOrd="0" parTransId="{C0256727-0D6A-4FB7-AB6F-DA7875B2A9EB}" sibTransId="{9AF8F22A-D63F-4E07-ACD3-0A15FA3E6848}"/>
    <dgm:cxn modelId="{1BCC55C8-C1A6-4017-B2B3-D381AB6A8A7D}" type="presOf" srcId="{EC5B979E-42D7-4CBA-B3D9-279CBDB99DC6}" destId="{B71A4DFD-4558-42C2-9A74-F3A878C5D9CC}" srcOrd="0" destOrd="0" presId="urn:microsoft.com/office/officeart/2005/8/layout/cycle8"/>
    <dgm:cxn modelId="{7C9184F6-E290-4337-A466-A09BAFE89664}" type="presOf" srcId="{47D64086-F6C1-46BE-82C3-E51EFBA75517}" destId="{6B81C9CB-AFC8-46B6-96F3-CD9E4CB086D8}" srcOrd="0" destOrd="0" presId="urn:microsoft.com/office/officeart/2005/8/layout/cycle8"/>
    <dgm:cxn modelId="{7554F2C5-1E3B-40C1-A9B5-6437F63E0197}" type="presParOf" srcId="{32381A2C-C11E-4C9C-8EE2-6E6DCC7F057A}" destId="{6B81C9CB-AFC8-46B6-96F3-CD9E4CB086D8}" srcOrd="0" destOrd="0" presId="urn:microsoft.com/office/officeart/2005/8/layout/cycle8"/>
    <dgm:cxn modelId="{565B66D5-E246-4BC4-A009-2B56D1A82B2A}" type="presParOf" srcId="{32381A2C-C11E-4C9C-8EE2-6E6DCC7F057A}" destId="{104FBEB2-3E8B-4796-A7E4-B26534351889}" srcOrd="1" destOrd="0" presId="urn:microsoft.com/office/officeart/2005/8/layout/cycle8"/>
    <dgm:cxn modelId="{03915336-4D91-420F-8562-B424E61516CF}" type="presParOf" srcId="{32381A2C-C11E-4C9C-8EE2-6E6DCC7F057A}" destId="{0070DEF3-054F-488F-8CE8-A58E3C1D4E0B}" srcOrd="2" destOrd="0" presId="urn:microsoft.com/office/officeart/2005/8/layout/cycle8"/>
    <dgm:cxn modelId="{C2ECE6BA-27AC-4056-9742-9B290C4F5FBA}" type="presParOf" srcId="{32381A2C-C11E-4C9C-8EE2-6E6DCC7F057A}" destId="{25B257DB-0289-4D1B-9B75-CA69C90761DB}" srcOrd="3" destOrd="0" presId="urn:microsoft.com/office/officeart/2005/8/layout/cycle8"/>
    <dgm:cxn modelId="{80359C3F-F9F7-4A9E-85FE-8EA9470F66C9}" type="presParOf" srcId="{32381A2C-C11E-4C9C-8EE2-6E6DCC7F057A}" destId="{B71A4DFD-4558-42C2-9A74-F3A878C5D9CC}" srcOrd="4" destOrd="0" presId="urn:microsoft.com/office/officeart/2005/8/layout/cycle8"/>
    <dgm:cxn modelId="{5A1368BC-17EA-472C-91C6-805F8B02B332}" type="presParOf" srcId="{32381A2C-C11E-4C9C-8EE2-6E6DCC7F057A}" destId="{DEEBB85F-7DF2-4CEF-8122-F545F26A8886}" srcOrd="5" destOrd="0" presId="urn:microsoft.com/office/officeart/2005/8/layout/cycle8"/>
    <dgm:cxn modelId="{BAD56D0F-D7B6-4B46-BE8E-51B0D83637EA}" type="presParOf" srcId="{32381A2C-C11E-4C9C-8EE2-6E6DCC7F057A}" destId="{534FD5A8-34C7-43E2-800C-4DE606B919B4}" srcOrd="6" destOrd="0" presId="urn:microsoft.com/office/officeart/2005/8/layout/cycle8"/>
    <dgm:cxn modelId="{8EA117D9-9E8F-4ED7-821C-CF4EBA271B9D}" type="presParOf" srcId="{32381A2C-C11E-4C9C-8EE2-6E6DCC7F057A}" destId="{171E3F59-F91E-4E0E-92E2-E94126F0C0F7}" srcOrd="7" destOrd="0" presId="urn:microsoft.com/office/officeart/2005/8/layout/cycle8"/>
    <dgm:cxn modelId="{3DF707D3-1767-44B3-8EAA-DEEB5EB2AB3C}" type="presParOf" srcId="{32381A2C-C11E-4C9C-8EE2-6E6DCC7F057A}" destId="{E97CD361-3713-4FD5-A93A-3AB7CC107E29}" srcOrd="8" destOrd="0" presId="urn:microsoft.com/office/officeart/2005/8/layout/cycle8"/>
    <dgm:cxn modelId="{5E6E421B-8723-45DE-AFBE-6DE2315D743B}" type="presParOf" srcId="{32381A2C-C11E-4C9C-8EE2-6E6DCC7F057A}" destId="{4D1135A9-1A45-4E8E-A2C6-AE85AFFFB65C}" srcOrd="9" destOrd="0" presId="urn:microsoft.com/office/officeart/2005/8/layout/cycle8"/>
    <dgm:cxn modelId="{0034F6F3-9375-4F54-BBD7-EAF302F77569}" type="presParOf" srcId="{32381A2C-C11E-4C9C-8EE2-6E6DCC7F057A}" destId="{DD62C45E-2EC0-427B-80FD-74B8C332D779}" srcOrd="10" destOrd="0" presId="urn:microsoft.com/office/officeart/2005/8/layout/cycle8"/>
    <dgm:cxn modelId="{8F522A91-70B5-434E-9023-4664152585AD}" type="presParOf" srcId="{32381A2C-C11E-4C9C-8EE2-6E6DCC7F057A}" destId="{60267B57-734D-4133-807C-C3B48103AE20}" srcOrd="11" destOrd="0" presId="urn:microsoft.com/office/officeart/2005/8/layout/cycle8"/>
    <dgm:cxn modelId="{38DB54DC-CED9-407A-B18A-11AE40467B48}" type="presParOf" srcId="{32381A2C-C11E-4C9C-8EE2-6E6DCC7F057A}" destId="{FCB67BAD-2B04-4024-8188-C8A4C7EF7E78}" srcOrd="12" destOrd="0" presId="urn:microsoft.com/office/officeart/2005/8/layout/cycle8"/>
    <dgm:cxn modelId="{3E050868-D3B4-478E-AA0A-EA79A8E99B21}" type="presParOf" srcId="{32381A2C-C11E-4C9C-8EE2-6E6DCC7F057A}" destId="{F8BF878D-E623-41AF-A7BD-DE4167EF77FA}" srcOrd="13" destOrd="0" presId="urn:microsoft.com/office/officeart/2005/8/layout/cycle8"/>
    <dgm:cxn modelId="{1E79D51C-F2B0-4849-A1F8-C9E0116366B2}" type="presParOf" srcId="{32381A2C-C11E-4C9C-8EE2-6E6DCC7F057A}" destId="{F7608400-FB3A-4E7C-9E8E-2E3389A795DE}"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23C72C-C43C-4F6A-AA87-97D88D714677}" type="doc">
      <dgm:prSet loTypeId="urn:microsoft.com/office/officeart/2005/8/layout/cycle8" loCatId="cycle" qsTypeId="urn:microsoft.com/office/officeart/2005/8/quickstyle/simple1" qsCatId="simple" csTypeId="urn:microsoft.com/office/officeart/2005/8/colors/accent1_2" csCatId="accent1" phldr="1"/>
      <dgm:spPr/>
    </dgm:pt>
    <dgm:pt modelId="{47D64086-F6C1-46BE-82C3-E51EFBA75517}">
      <dgm:prSet phldrT="[Text]" custT="1"/>
      <dgm:spPr/>
      <dgm:t>
        <a:bodyPr/>
        <a:lstStyle/>
        <a:p>
          <a:r>
            <a:rPr lang="en-US" sz="1400" b="1" u="sng" dirty="0">
              <a:latin typeface="Times New Roman" panose="02020603050405020304" pitchFamily="18" charset="0"/>
              <a:cs typeface="Times New Roman" panose="02020603050405020304" pitchFamily="18" charset="0"/>
            </a:rPr>
            <a:t>Social</a:t>
          </a:r>
        </a:p>
        <a:p>
          <a:r>
            <a:rPr lang="en-US" sz="1400" dirty="0">
              <a:latin typeface="Times New Roman" panose="02020603050405020304" pitchFamily="18" charset="0"/>
              <a:cs typeface="Times New Roman" panose="02020603050405020304" pitchFamily="18" charset="0"/>
            </a:rPr>
            <a:t>Supports</a:t>
          </a:r>
        </a:p>
        <a:p>
          <a:r>
            <a:rPr lang="en-US" sz="1400" dirty="0">
              <a:latin typeface="Times New Roman" panose="02020603050405020304" pitchFamily="18" charset="0"/>
              <a:cs typeface="Times New Roman" panose="02020603050405020304" pitchFamily="18" charset="0"/>
            </a:rPr>
            <a:t>Family Background</a:t>
          </a:r>
        </a:p>
        <a:p>
          <a:r>
            <a:rPr lang="en-US" sz="1400" dirty="0">
              <a:latin typeface="Times New Roman" panose="02020603050405020304" pitchFamily="18" charset="0"/>
              <a:cs typeface="Times New Roman" panose="02020603050405020304" pitchFamily="18" charset="0"/>
            </a:rPr>
            <a:t>Cultural Traditions</a:t>
          </a:r>
        </a:p>
        <a:p>
          <a:r>
            <a:rPr lang="en-US" sz="1400" dirty="0">
              <a:latin typeface="Times New Roman" panose="02020603050405020304" pitchFamily="18" charset="0"/>
              <a:cs typeface="Times New Roman" panose="02020603050405020304" pitchFamily="18" charset="0"/>
            </a:rPr>
            <a:t>Social/economic Status</a:t>
          </a:r>
        </a:p>
        <a:p>
          <a:r>
            <a:rPr lang="en-US" sz="1400" dirty="0">
              <a:latin typeface="Times New Roman" panose="02020603050405020304" pitchFamily="18" charset="0"/>
              <a:cs typeface="Times New Roman" panose="02020603050405020304" pitchFamily="18" charset="0"/>
            </a:rPr>
            <a:t>Education</a:t>
          </a:r>
        </a:p>
      </dgm:t>
    </dgm:pt>
    <dgm:pt modelId="{C0256727-0D6A-4FB7-AB6F-DA7875B2A9EB}" type="parTrans" cxnId="{637757C7-F9E8-433E-9DA0-0F0A63DD6220}">
      <dgm:prSet/>
      <dgm:spPr/>
      <dgm:t>
        <a:bodyPr/>
        <a:lstStyle/>
        <a:p>
          <a:endParaRPr lang="en-US"/>
        </a:p>
      </dgm:t>
    </dgm:pt>
    <dgm:pt modelId="{9AF8F22A-D63F-4E07-ACD3-0A15FA3E6848}" type="sibTrans" cxnId="{637757C7-F9E8-433E-9DA0-0F0A63DD6220}">
      <dgm:prSet/>
      <dgm:spPr/>
      <dgm:t>
        <a:bodyPr/>
        <a:lstStyle/>
        <a:p>
          <a:endParaRPr lang="en-US"/>
        </a:p>
      </dgm:t>
    </dgm:pt>
    <dgm:pt modelId="{EC5B979E-42D7-4CBA-B3D9-279CBDB99DC6}">
      <dgm:prSet phldrT="[Text]" custT="1"/>
      <dgm:spPr/>
      <dgm:t>
        <a:bodyPr/>
        <a:lstStyle/>
        <a:p>
          <a:r>
            <a:rPr lang="en-US" sz="1400" b="1" u="sng" dirty="0">
              <a:latin typeface="Times New Roman" panose="02020603050405020304" pitchFamily="18" charset="0"/>
              <a:cs typeface="Times New Roman" panose="02020603050405020304" pitchFamily="18" charset="0"/>
            </a:rPr>
            <a:t>Psychological</a:t>
          </a:r>
        </a:p>
        <a:p>
          <a:r>
            <a:rPr lang="en-US" sz="1400" dirty="0">
              <a:latin typeface="Times New Roman" panose="02020603050405020304" pitchFamily="18" charset="0"/>
              <a:cs typeface="Times New Roman" panose="02020603050405020304" pitchFamily="18" charset="0"/>
            </a:rPr>
            <a:t>Learning/Memory</a:t>
          </a:r>
        </a:p>
        <a:p>
          <a:r>
            <a:rPr lang="en-US" sz="1400" dirty="0">
              <a:latin typeface="Times New Roman" panose="02020603050405020304" pitchFamily="18" charset="0"/>
              <a:cs typeface="Times New Roman" panose="02020603050405020304" pitchFamily="18" charset="0"/>
            </a:rPr>
            <a:t>Attitude/Beliefs</a:t>
          </a:r>
        </a:p>
        <a:p>
          <a:r>
            <a:rPr lang="en-US" sz="1400" dirty="0">
              <a:latin typeface="Times New Roman" panose="02020603050405020304" pitchFamily="18" charset="0"/>
              <a:cs typeface="Times New Roman" panose="02020603050405020304" pitchFamily="18" charset="0"/>
            </a:rPr>
            <a:t>Personality</a:t>
          </a:r>
        </a:p>
        <a:p>
          <a:r>
            <a:rPr lang="en-US" sz="1400" dirty="0">
              <a:latin typeface="Times New Roman" panose="02020603050405020304" pitchFamily="18" charset="0"/>
              <a:cs typeface="Times New Roman" panose="02020603050405020304" pitchFamily="18" charset="0"/>
            </a:rPr>
            <a:t>Behaviors</a:t>
          </a:r>
        </a:p>
        <a:p>
          <a:r>
            <a:rPr lang="en-US" sz="1400" dirty="0">
              <a:latin typeface="Times New Roman" panose="02020603050405020304" pitchFamily="18" charset="0"/>
              <a:cs typeface="Times New Roman" panose="02020603050405020304" pitchFamily="18" charset="0"/>
            </a:rPr>
            <a:t>Emotions</a:t>
          </a:r>
        </a:p>
        <a:p>
          <a:r>
            <a:rPr lang="en-US" sz="1400" dirty="0">
              <a:latin typeface="Times New Roman" panose="02020603050405020304" pitchFamily="18" charset="0"/>
              <a:cs typeface="Times New Roman" panose="02020603050405020304" pitchFamily="18" charset="0"/>
            </a:rPr>
            <a:t>Coping Skills</a:t>
          </a:r>
        </a:p>
        <a:p>
          <a:r>
            <a:rPr lang="en-US" sz="1400" dirty="0">
              <a:latin typeface="Times New Roman" panose="02020603050405020304" pitchFamily="18" charset="0"/>
              <a:cs typeface="Times New Roman" panose="02020603050405020304" pitchFamily="18" charset="0"/>
            </a:rPr>
            <a:t>Past Trauma</a:t>
          </a:r>
        </a:p>
      </dgm:t>
    </dgm:pt>
    <dgm:pt modelId="{746434D7-FEBC-4039-BD82-E0B0EA1A963E}" type="parTrans" cxnId="{DFC316BC-34A5-484B-A069-994C9CE27A24}">
      <dgm:prSet/>
      <dgm:spPr/>
      <dgm:t>
        <a:bodyPr/>
        <a:lstStyle/>
        <a:p>
          <a:endParaRPr lang="en-US"/>
        </a:p>
      </dgm:t>
    </dgm:pt>
    <dgm:pt modelId="{1961E50F-E5DE-4985-BB32-5E54AFE6E265}" type="sibTrans" cxnId="{DFC316BC-34A5-484B-A069-994C9CE27A24}">
      <dgm:prSet/>
      <dgm:spPr/>
      <dgm:t>
        <a:bodyPr/>
        <a:lstStyle/>
        <a:p>
          <a:endParaRPr lang="en-US"/>
        </a:p>
      </dgm:t>
    </dgm:pt>
    <dgm:pt modelId="{5BFB051D-8A3B-434A-B75D-D8C632771E98}">
      <dgm:prSet phldrT="[Text]" custT="1"/>
      <dgm:spPr/>
      <dgm:t>
        <a:bodyPr/>
        <a:lstStyle/>
        <a:p>
          <a:r>
            <a:rPr lang="en-US" sz="1400" b="1" u="sng" dirty="0">
              <a:latin typeface="Times New Roman" panose="02020603050405020304" pitchFamily="18" charset="0"/>
              <a:cs typeface="Times New Roman" panose="02020603050405020304" pitchFamily="18" charset="0"/>
            </a:rPr>
            <a:t>Biological</a:t>
          </a:r>
        </a:p>
        <a:p>
          <a:r>
            <a:rPr lang="en-US" sz="1400" dirty="0">
              <a:latin typeface="Times New Roman" panose="02020603050405020304" pitchFamily="18" charset="0"/>
              <a:cs typeface="Times New Roman" panose="02020603050405020304" pitchFamily="18" charset="0"/>
            </a:rPr>
            <a:t>Gender</a:t>
          </a:r>
        </a:p>
        <a:p>
          <a:r>
            <a:rPr lang="en-US" sz="1400" dirty="0">
              <a:latin typeface="Times New Roman" panose="02020603050405020304" pitchFamily="18" charset="0"/>
              <a:cs typeface="Times New Roman" panose="02020603050405020304" pitchFamily="18" charset="0"/>
            </a:rPr>
            <a:t>Physical Illness</a:t>
          </a:r>
        </a:p>
        <a:p>
          <a:r>
            <a:rPr lang="en-US" sz="1400" dirty="0">
              <a:latin typeface="Times New Roman" panose="02020603050405020304" pitchFamily="18" charset="0"/>
              <a:cs typeface="Times New Roman" panose="02020603050405020304" pitchFamily="18" charset="0"/>
            </a:rPr>
            <a:t>Disability</a:t>
          </a:r>
        </a:p>
        <a:p>
          <a:r>
            <a:rPr lang="en-US" sz="1400" dirty="0">
              <a:latin typeface="Times New Roman" panose="02020603050405020304" pitchFamily="18" charset="0"/>
              <a:cs typeface="Times New Roman" panose="02020603050405020304" pitchFamily="18" charset="0"/>
            </a:rPr>
            <a:t>Genetic vulnerability</a:t>
          </a:r>
        </a:p>
        <a:p>
          <a:r>
            <a:rPr lang="en-US" sz="1400" dirty="0">
              <a:latin typeface="Times New Roman" panose="02020603050405020304" pitchFamily="18" charset="0"/>
              <a:cs typeface="Times New Roman" panose="02020603050405020304" pitchFamily="18" charset="0"/>
            </a:rPr>
            <a:t>Neurochemistry</a:t>
          </a:r>
        </a:p>
        <a:p>
          <a:r>
            <a:rPr lang="en-US" sz="1400" dirty="0">
              <a:latin typeface="Times New Roman" panose="02020603050405020304" pitchFamily="18" charset="0"/>
              <a:cs typeface="Times New Roman" panose="02020603050405020304" pitchFamily="18" charset="0"/>
            </a:rPr>
            <a:t>Stress Reactivity</a:t>
          </a:r>
        </a:p>
        <a:p>
          <a:r>
            <a:rPr lang="en-US" sz="1400" dirty="0">
              <a:latin typeface="Times New Roman" panose="02020603050405020304" pitchFamily="18" charset="0"/>
              <a:cs typeface="Times New Roman" panose="02020603050405020304" pitchFamily="18" charset="0"/>
            </a:rPr>
            <a:t>Medication Effects</a:t>
          </a:r>
        </a:p>
        <a:p>
          <a:r>
            <a:rPr lang="en-US" sz="700" dirty="0"/>
            <a:t> </a:t>
          </a:r>
        </a:p>
      </dgm:t>
    </dgm:pt>
    <dgm:pt modelId="{B41DF34D-02CB-4F53-9310-3EE589ED4FD6}" type="parTrans" cxnId="{AD74F066-95DC-4B6C-94EC-64E7D787DC3E}">
      <dgm:prSet/>
      <dgm:spPr/>
      <dgm:t>
        <a:bodyPr/>
        <a:lstStyle/>
        <a:p>
          <a:endParaRPr lang="en-US"/>
        </a:p>
      </dgm:t>
    </dgm:pt>
    <dgm:pt modelId="{AEB2A401-0CD8-4EA9-BF53-5DC514941A3E}" type="sibTrans" cxnId="{AD74F066-95DC-4B6C-94EC-64E7D787DC3E}">
      <dgm:prSet/>
      <dgm:spPr/>
      <dgm:t>
        <a:bodyPr/>
        <a:lstStyle/>
        <a:p>
          <a:endParaRPr lang="en-US"/>
        </a:p>
      </dgm:t>
    </dgm:pt>
    <dgm:pt modelId="{32381A2C-C11E-4C9C-8EE2-6E6DCC7F057A}" type="pres">
      <dgm:prSet presAssocID="{A923C72C-C43C-4F6A-AA87-97D88D714677}" presName="compositeShape" presStyleCnt="0">
        <dgm:presLayoutVars>
          <dgm:chMax val="7"/>
          <dgm:dir/>
          <dgm:resizeHandles val="exact"/>
        </dgm:presLayoutVars>
      </dgm:prSet>
      <dgm:spPr/>
    </dgm:pt>
    <dgm:pt modelId="{6B81C9CB-AFC8-46B6-96F3-CD9E4CB086D8}" type="pres">
      <dgm:prSet presAssocID="{A923C72C-C43C-4F6A-AA87-97D88D714677}" presName="wedge1" presStyleLbl="node1" presStyleIdx="0" presStyleCnt="3"/>
      <dgm:spPr/>
    </dgm:pt>
    <dgm:pt modelId="{104FBEB2-3E8B-4796-A7E4-B26534351889}" type="pres">
      <dgm:prSet presAssocID="{A923C72C-C43C-4F6A-AA87-97D88D714677}" presName="dummy1a" presStyleCnt="0"/>
      <dgm:spPr/>
    </dgm:pt>
    <dgm:pt modelId="{0070DEF3-054F-488F-8CE8-A58E3C1D4E0B}" type="pres">
      <dgm:prSet presAssocID="{A923C72C-C43C-4F6A-AA87-97D88D714677}" presName="dummy1b" presStyleCnt="0"/>
      <dgm:spPr/>
    </dgm:pt>
    <dgm:pt modelId="{25B257DB-0289-4D1B-9B75-CA69C90761DB}" type="pres">
      <dgm:prSet presAssocID="{A923C72C-C43C-4F6A-AA87-97D88D714677}" presName="wedge1Tx" presStyleLbl="node1" presStyleIdx="0" presStyleCnt="3">
        <dgm:presLayoutVars>
          <dgm:chMax val="0"/>
          <dgm:chPref val="0"/>
          <dgm:bulletEnabled val="1"/>
        </dgm:presLayoutVars>
      </dgm:prSet>
      <dgm:spPr/>
    </dgm:pt>
    <dgm:pt modelId="{B71A4DFD-4558-42C2-9A74-F3A878C5D9CC}" type="pres">
      <dgm:prSet presAssocID="{A923C72C-C43C-4F6A-AA87-97D88D714677}" presName="wedge2" presStyleLbl="node1" presStyleIdx="1" presStyleCnt="3"/>
      <dgm:spPr/>
    </dgm:pt>
    <dgm:pt modelId="{DEEBB85F-7DF2-4CEF-8122-F545F26A8886}" type="pres">
      <dgm:prSet presAssocID="{A923C72C-C43C-4F6A-AA87-97D88D714677}" presName="dummy2a" presStyleCnt="0"/>
      <dgm:spPr/>
    </dgm:pt>
    <dgm:pt modelId="{534FD5A8-34C7-43E2-800C-4DE606B919B4}" type="pres">
      <dgm:prSet presAssocID="{A923C72C-C43C-4F6A-AA87-97D88D714677}" presName="dummy2b" presStyleCnt="0"/>
      <dgm:spPr/>
    </dgm:pt>
    <dgm:pt modelId="{171E3F59-F91E-4E0E-92E2-E94126F0C0F7}" type="pres">
      <dgm:prSet presAssocID="{A923C72C-C43C-4F6A-AA87-97D88D714677}" presName="wedge2Tx" presStyleLbl="node1" presStyleIdx="1" presStyleCnt="3">
        <dgm:presLayoutVars>
          <dgm:chMax val="0"/>
          <dgm:chPref val="0"/>
          <dgm:bulletEnabled val="1"/>
        </dgm:presLayoutVars>
      </dgm:prSet>
      <dgm:spPr/>
    </dgm:pt>
    <dgm:pt modelId="{E97CD361-3713-4FD5-A93A-3AB7CC107E29}" type="pres">
      <dgm:prSet presAssocID="{A923C72C-C43C-4F6A-AA87-97D88D714677}" presName="wedge3" presStyleLbl="node1" presStyleIdx="2" presStyleCnt="3"/>
      <dgm:spPr/>
    </dgm:pt>
    <dgm:pt modelId="{4D1135A9-1A45-4E8E-A2C6-AE85AFFFB65C}" type="pres">
      <dgm:prSet presAssocID="{A923C72C-C43C-4F6A-AA87-97D88D714677}" presName="dummy3a" presStyleCnt="0"/>
      <dgm:spPr/>
    </dgm:pt>
    <dgm:pt modelId="{DD62C45E-2EC0-427B-80FD-74B8C332D779}" type="pres">
      <dgm:prSet presAssocID="{A923C72C-C43C-4F6A-AA87-97D88D714677}" presName="dummy3b" presStyleCnt="0"/>
      <dgm:spPr/>
    </dgm:pt>
    <dgm:pt modelId="{60267B57-734D-4133-807C-C3B48103AE20}" type="pres">
      <dgm:prSet presAssocID="{A923C72C-C43C-4F6A-AA87-97D88D714677}" presName="wedge3Tx" presStyleLbl="node1" presStyleIdx="2" presStyleCnt="3">
        <dgm:presLayoutVars>
          <dgm:chMax val="0"/>
          <dgm:chPref val="0"/>
          <dgm:bulletEnabled val="1"/>
        </dgm:presLayoutVars>
      </dgm:prSet>
      <dgm:spPr/>
    </dgm:pt>
    <dgm:pt modelId="{FCB67BAD-2B04-4024-8188-C8A4C7EF7E78}" type="pres">
      <dgm:prSet presAssocID="{9AF8F22A-D63F-4E07-ACD3-0A15FA3E6848}" presName="arrowWedge1" presStyleLbl="fgSibTrans2D1" presStyleIdx="0" presStyleCnt="3"/>
      <dgm:spPr/>
    </dgm:pt>
    <dgm:pt modelId="{F8BF878D-E623-41AF-A7BD-DE4167EF77FA}" type="pres">
      <dgm:prSet presAssocID="{1961E50F-E5DE-4985-BB32-5E54AFE6E265}" presName="arrowWedge2" presStyleLbl="fgSibTrans2D1" presStyleIdx="1" presStyleCnt="3"/>
      <dgm:spPr/>
    </dgm:pt>
    <dgm:pt modelId="{F7608400-FB3A-4E7C-9E8E-2E3389A795DE}" type="pres">
      <dgm:prSet presAssocID="{AEB2A401-0CD8-4EA9-BF53-5DC514941A3E}" presName="arrowWedge3" presStyleLbl="fgSibTrans2D1" presStyleIdx="2" presStyleCnt="3"/>
      <dgm:spPr/>
    </dgm:pt>
  </dgm:ptLst>
  <dgm:cxnLst>
    <dgm:cxn modelId="{C959B826-3287-411F-91F3-97A82EB70370}" type="presOf" srcId="{47D64086-F6C1-46BE-82C3-E51EFBA75517}" destId="{25B257DB-0289-4D1B-9B75-CA69C90761DB}" srcOrd="1" destOrd="0" presId="urn:microsoft.com/office/officeart/2005/8/layout/cycle8"/>
    <dgm:cxn modelId="{9508BA65-35FB-4AD4-9A63-5F77D8DC4154}" type="presOf" srcId="{EC5B979E-42D7-4CBA-B3D9-279CBDB99DC6}" destId="{171E3F59-F91E-4E0E-92E2-E94126F0C0F7}" srcOrd="1" destOrd="0" presId="urn:microsoft.com/office/officeart/2005/8/layout/cycle8"/>
    <dgm:cxn modelId="{AD74F066-95DC-4B6C-94EC-64E7D787DC3E}" srcId="{A923C72C-C43C-4F6A-AA87-97D88D714677}" destId="{5BFB051D-8A3B-434A-B75D-D8C632771E98}" srcOrd="2" destOrd="0" parTransId="{B41DF34D-02CB-4F53-9310-3EE589ED4FD6}" sibTransId="{AEB2A401-0CD8-4EA9-BF53-5DC514941A3E}"/>
    <dgm:cxn modelId="{C5F1D56A-AEC0-421B-B2D0-F9A5F3CE8BF5}" type="presOf" srcId="{5BFB051D-8A3B-434A-B75D-D8C632771E98}" destId="{60267B57-734D-4133-807C-C3B48103AE20}" srcOrd="1" destOrd="0" presId="urn:microsoft.com/office/officeart/2005/8/layout/cycle8"/>
    <dgm:cxn modelId="{096C6B7B-8FF7-4D5D-9729-7AE6271E5113}" type="presOf" srcId="{A923C72C-C43C-4F6A-AA87-97D88D714677}" destId="{32381A2C-C11E-4C9C-8EE2-6E6DCC7F057A}" srcOrd="0" destOrd="0" presId="urn:microsoft.com/office/officeart/2005/8/layout/cycle8"/>
    <dgm:cxn modelId="{DFC316BC-34A5-484B-A069-994C9CE27A24}" srcId="{A923C72C-C43C-4F6A-AA87-97D88D714677}" destId="{EC5B979E-42D7-4CBA-B3D9-279CBDB99DC6}" srcOrd="1" destOrd="0" parTransId="{746434D7-FEBC-4039-BD82-E0B0EA1A963E}" sibTransId="{1961E50F-E5DE-4985-BB32-5E54AFE6E265}"/>
    <dgm:cxn modelId="{EA367FC6-5995-410C-A57D-DB59C4CE1F90}" type="presOf" srcId="{5BFB051D-8A3B-434A-B75D-D8C632771E98}" destId="{E97CD361-3713-4FD5-A93A-3AB7CC107E29}" srcOrd="0" destOrd="0" presId="urn:microsoft.com/office/officeart/2005/8/layout/cycle8"/>
    <dgm:cxn modelId="{637757C7-F9E8-433E-9DA0-0F0A63DD6220}" srcId="{A923C72C-C43C-4F6A-AA87-97D88D714677}" destId="{47D64086-F6C1-46BE-82C3-E51EFBA75517}" srcOrd="0" destOrd="0" parTransId="{C0256727-0D6A-4FB7-AB6F-DA7875B2A9EB}" sibTransId="{9AF8F22A-D63F-4E07-ACD3-0A15FA3E6848}"/>
    <dgm:cxn modelId="{1BCC55C8-C1A6-4017-B2B3-D381AB6A8A7D}" type="presOf" srcId="{EC5B979E-42D7-4CBA-B3D9-279CBDB99DC6}" destId="{B71A4DFD-4558-42C2-9A74-F3A878C5D9CC}" srcOrd="0" destOrd="0" presId="urn:microsoft.com/office/officeart/2005/8/layout/cycle8"/>
    <dgm:cxn modelId="{7C9184F6-E290-4337-A466-A09BAFE89664}" type="presOf" srcId="{47D64086-F6C1-46BE-82C3-E51EFBA75517}" destId="{6B81C9CB-AFC8-46B6-96F3-CD9E4CB086D8}" srcOrd="0" destOrd="0" presId="urn:microsoft.com/office/officeart/2005/8/layout/cycle8"/>
    <dgm:cxn modelId="{7554F2C5-1E3B-40C1-A9B5-6437F63E0197}" type="presParOf" srcId="{32381A2C-C11E-4C9C-8EE2-6E6DCC7F057A}" destId="{6B81C9CB-AFC8-46B6-96F3-CD9E4CB086D8}" srcOrd="0" destOrd="0" presId="urn:microsoft.com/office/officeart/2005/8/layout/cycle8"/>
    <dgm:cxn modelId="{565B66D5-E246-4BC4-A009-2B56D1A82B2A}" type="presParOf" srcId="{32381A2C-C11E-4C9C-8EE2-6E6DCC7F057A}" destId="{104FBEB2-3E8B-4796-A7E4-B26534351889}" srcOrd="1" destOrd="0" presId="urn:microsoft.com/office/officeart/2005/8/layout/cycle8"/>
    <dgm:cxn modelId="{03915336-4D91-420F-8562-B424E61516CF}" type="presParOf" srcId="{32381A2C-C11E-4C9C-8EE2-6E6DCC7F057A}" destId="{0070DEF3-054F-488F-8CE8-A58E3C1D4E0B}" srcOrd="2" destOrd="0" presId="urn:microsoft.com/office/officeart/2005/8/layout/cycle8"/>
    <dgm:cxn modelId="{C2ECE6BA-27AC-4056-9742-9B290C4F5FBA}" type="presParOf" srcId="{32381A2C-C11E-4C9C-8EE2-6E6DCC7F057A}" destId="{25B257DB-0289-4D1B-9B75-CA69C90761DB}" srcOrd="3" destOrd="0" presId="urn:microsoft.com/office/officeart/2005/8/layout/cycle8"/>
    <dgm:cxn modelId="{80359C3F-F9F7-4A9E-85FE-8EA9470F66C9}" type="presParOf" srcId="{32381A2C-C11E-4C9C-8EE2-6E6DCC7F057A}" destId="{B71A4DFD-4558-42C2-9A74-F3A878C5D9CC}" srcOrd="4" destOrd="0" presId="urn:microsoft.com/office/officeart/2005/8/layout/cycle8"/>
    <dgm:cxn modelId="{5A1368BC-17EA-472C-91C6-805F8B02B332}" type="presParOf" srcId="{32381A2C-C11E-4C9C-8EE2-6E6DCC7F057A}" destId="{DEEBB85F-7DF2-4CEF-8122-F545F26A8886}" srcOrd="5" destOrd="0" presId="urn:microsoft.com/office/officeart/2005/8/layout/cycle8"/>
    <dgm:cxn modelId="{BAD56D0F-D7B6-4B46-BE8E-51B0D83637EA}" type="presParOf" srcId="{32381A2C-C11E-4C9C-8EE2-6E6DCC7F057A}" destId="{534FD5A8-34C7-43E2-800C-4DE606B919B4}" srcOrd="6" destOrd="0" presId="urn:microsoft.com/office/officeart/2005/8/layout/cycle8"/>
    <dgm:cxn modelId="{8EA117D9-9E8F-4ED7-821C-CF4EBA271B9D}" type="presParOf" srcId="{32381A2C-C11E-4C9C-8EE2-6E6DCC7F057A}" destId="{171E3F59-F91E-4E0E-92E2-E94126F0C0F7}" srcOrd="7" destOrd="0" presId="urn:microsoft.com/office/officeart/2005/8/layout/cycle8"/>
    <dgm:cxn modelId="{3DF707D3-1767-44B3-8EAA-DEEB5EB2AB3C}" type="presParOf" srcId="{32381A2C-C11E-4C9C-8EE2-6E6DCC7F057A}" destId="{E97CD361-3713-4FD5-A93A-3AB7CC107E29}" srcOrd="8" destOrd="0" presId="urn:microsoft.com/office/officeart/2005/8/layout/cycle8"/>
    <dgm:cxn modelId="{5E6E421B-8723-45DE-AFBE-6DE2315D743B}" type="presParOf" srcId="{32381A2C-C11E-4C9C-8EE2-6E6DCC7F057A}" destId="{4D1135A9-1A45-4E8E-A2C6-AE85AFFFB65C}" srcOrd="9" destOrd="0" presId="urn:microsoft.com/office/officeart/2005/8/layout/cycle8"/>
    <dgm:cxn modelId="{0034F6F3-9375-4F54-BBD7-EAF302F77569}" type="presParOf" srcId="{32381A2C-C11E-4C9C-8EE2-6E6DCC7F057A}" destId="{DD62C45E-2EC0-427B-80FD-74B8C332D779}" srcOrd="10" destOrd="0" presId="urn:microsoft.com/office/officeart/2005/8/layout/cycle8"/>
    <dgm:cxn modelId="{8F522A91-70B5-434E-9023-4664152585AD}" type="presParOf" srcId="{32381A2C-C11E-4C9C-8EE2-6E6DCC7F057A}" destId="{60267B57-734D-4133-807C-C3B48103AE20}" srcOrd="11" destOrd="0" presId="urn:microsoft.com/office/officeart/2005/8/layout/cycle8"/>
    <dgm:cxn modelId="{38DB54DC-CED9-407A-B18A-11AE40467B48}" type="presParOf" srcId="{32381A2C-C11E-4C9C-8EE2-6E6DCC7F057A}" destId="{FCB67BAD-2B04-4024-8188-C8A4C7EF7E78}" srcOrd="12" destOrd="0" presId="urn:microsoft.com/office/officeart/2005/8/layout/cycle8"/>
    <dgm:cxn modelId="{3E050868-D3B4-478E-AA0A-EA79A8E99B21}" type="presParOf" srcId="{32381A2C-C11E-4C9C-8EE2-6E6DCC7F057A}" destId="{F8BF878D-E623-41AF-A7BD-DE4167EF77FA}" srcOrd="13" destOrd="0" presId="urn:microsoft.com/office/officeart/2005/8/layout/cycle8"/>
    <dgm:cxn modelId="{1E79D51C-F2B0-4849-A1F8-C9E0116366B2}" type="presParOf" srcId="{32381A2C-C11E-4C9C-8EE2-6E6DCC7F057A}" destId="{F7608400-FB3A-4E7C-9E8E-2E3389A795DE}"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23C72C-C43C-4F6A-AA87-97D88D714677}" type="doc">
      <dgm:prSet loTypeId="urn:microsoft.com/office/officeart/2005/8/layout/cycle8" loCatId="cycle" qsTypeId="urn:microsoft.com/office/officeart/2005/8/quickstyle/simple1" qsCatId="simple" csTypeId="urn:microsoft.com/office/officeart/2005/8/colors/accent1_2" csCatId="accent1" phldr="1"/>
      <dgm:spPr/>
    </dgm:pt>
    <dgm:pt modelId="{47D64086-F6C1-46BE-82C3-E51EFBA75517}">
      <dgm:prSet phldrT="[Text]" custT="1"/>
      <dgm:spPr/>
      <dgm:t>
        <a:bodyPr/>
        <a:lstStyle/>
        <a:p>
          <a:r>
            <a:rPr lang="en-US" sz="1200" b="1" u="sng" dirty="0">
              <a:latin typeface="Times New Roman" panose="02020603050405020304" pitchFamily="18" charset="0"/>
              <a:cs typeface="Times New Roman" panose="02020603050405020304" pitchFamily="18" charset="0"/>
            </a:rPr>
            <a:t>Social</a:t>
          </a:r>
        </a:p>
        <a:p>
          <a:r>
            <a:rPr lang="en-US" sz="1200" dirty="0">
              <a:latin typeface="Times New Roman" panose="02020603050405020304" pitchFamily="18" charset="0"/>
              <a:cs typeface="Times New Roman" panose="02020603050405020304" pitchFamily="18" charset="0"/>
            </a:rPr>
            <a:t>Supports</a:t>
          </a:r>
        </a:p>
        <a:p>
          <a:r>
            <a:rPr lang="en-US" sz="1200" dirty="0">
              <a:latin typeface="Times New Roman" panose="02020603050405020304" pitchFamily="18" charset="0"/>
              <a:cs typeface="Times New Roman" panose="02020603050405020304" pitchFamily="18" charset="0"/>
            </a:rPr>
            <a:t>Family Background</a:t>
          </a:r>
        </a:p>
        <a:p>
          <a:r>
            <a:rPr lang="en-US" sz="1200" dirty="0">
              <a:latin typeface="Times New Roman" panose="02020603050405020304" pitchFamily="18" charset="0"/>
              <a:cs typeface="Times New Roman" panose="02020603050405020304" pitchFamily="18" charset="0"/>
            </a:rPr>
            <a:t>Cultural Traditions</a:t>
          </a:r>
        </a:p>
        <a:p>
          <a:r>
            <a:rPr lang="en-US" sz="1200" dirty="0">
              <a:latin typeface="Times New Roman" panose="02020603050405020304" pitchFamily="18" charset="0"/>
              <a:cs typeface="Times New Roman" panose="02020603050405020304" pitchFamily="18" charset="0"/>
            </a:rPr>
            <a:t>Social/economic Status</a:t>
          </a:r>
        </a:p>
        <a:p>
          <a:r>
            <a:rPr lang="en-US" sz="1200" dirty="0">
              <a:latin typeface="Times New Roman" panose="02020603050405020304" pitchFamily="18" charset="0"/>
              <a:cs typeface="Times New Roman" panose="02020603050405020304" pitchFamily="18" charset="0"/>
            </a:rPr>
            <a:t>Education</a:t>
          </a:r>
        </a:p>
      </dgm:t>
    </dgm:pt>
    <dgm:pt modelId="{C0256727-0D6A-4FB7-AB6F-DA7875B2A9EB}" type="parTrans" cxnId="{637757C7-F9E8-433E-9DA0-0F0A63DD6220}">
      <dgm:prSet/>
      <dgm:spPr/>
      <dgm:t>
        <a:bodyPr/>
        <a:lstStyle/>
        <a:p>
          <a:endParaRPr lang="en-US"/>
        </a:p>
      </dgm:t>
    </dgm:pt>
    <dgm:pt modelId="{9AF8F22A-D63F-4E07-ACD3-0A15FA3E6848}" type="sibTrans" cxnId="{637757C7-F9E8-433E-9DA0-0F0A63DD6220}">
      <dgm:prSet/>
      <dgm:spPr/>
      <dgm:t>
        <a:bodyPr/>
        <a:lstStyle/>
        <a:p>
          <a:endParaRPr lang="en-US"/>
        </a:p>
      </dgm:t>
    </dgm:pt>
    <dgm:pt modelId="{EC5B979E-42D7-4CBA-B3D9-279CBDB99DC6}">
      <dgm:prSet phldrT="[Text]" custT="1"/>
      <dgm:spPr/>
      <dgm:t>
        <a:bodyPr/>
        <a:lstStyle/>
        <a:p>
          <a:r>
            <a:rPr lang="en-US" sz="1200" b="1" u="sng" dirty="0">
              <a:latin typeface="Times New Roman" panose="02020603050405020304" pitchFamily="18" charset="0"/>
              <a:cs typeface="Times New Roman" panose="02020603050405020304" pitchFamily="18" charset="0"/>
            </a:rPr>
            <a:t>Psychological</a:t>
          </a:r>
        </a:p>
        <a:p>
          <a:r>
            <a:rPr lang="en-US" sz="1200" dirty="0">
              <a:latin typeface="Times New Roman" panose="02020603050405020304" pitchFamily="18" charset="0"/>
              <a:cs typeface="Times New Roman" panose="02020603050405020304" pitchFamily="18" charset="0"/>
            </a:rPr>
            <a:t>Learning/Memory</a:t>
          </a:r>
        </a:p>
        <a:p>
          <a:r>
            <a:rPr lang="en-US" sz="1200" dirty="0">
              <a:latin typeface="Times New Roman" panose="02020603050405020304" pitchFamily="18" charset="0"/>
              <a:cs typeface="Times New Roman" panose="02020603050405020304" pitchFamily="18" charset="0"/>
            </a:rPr>
            <a:t>Attitude/Beliefs</a:t>
          </a:r>
        </a:p>
        <a:p>
          <a:r>
            <a:rPr lang="en-US" sz="1200" dirty="0">
              <a:latin typeface="Times New Roman" panose="02020603050405020304" pitchFamily="18" charset="0"/>
              <a:cs typeface="Times New Roman" panose="02020603050405020304" pitchFamily="18" charset="0"/>
            </a:rPr>
            <a:t>Personality</a:t>
          </a:r>
        </a:p>
        <a:p>
          <a:r>
            <a:rPr lang="en-US" sz="1200" dirty="0">
              <a:latin typeface="Times New Roman" panose="02020603050405020304" pitchFamily="18" charset="0"/>
              <a:cs typeface="Times New Roman" panose="02020603050405020304" pitchFamily="18" charset="0"/>
            </a:rPr>
            <a:t>Behaviors</a:t>
          </a:r>
        </a:p>
        <a:p>
          <a:r>
            <a:rPr lang="en-US" sz="1200" dirty="0">
              <a:latin typeface="Times New Roman" panose="02020603050405020304" pitchFamily="18" charset="0"/>
              <a:cs typeface="Times New Roman" panose="02020603050405020304" pitchFamily="18" charset="0"/>
            </a:rPr>
            <a:t>Emotions</a:t>
          </a:r>
        </a:p>
        <a:p>
          <a:r>
            <a:rPr lang="en-US" sz="1200" dirty="0">
              <a:latin typeface="Times New Roman" panose="02020603050405020304" pitchFamily="18" charset="0"/>
              <a:cs typeface="Times New Roman" panose="02020603050405020304" pitchFamily="18" charset="0"/>
            </a:rPr>
            <a:t>Coping Skills</a:t>
          </a:r>
        </a:p>
        <a:p>
          <a:r>
            <a:rPr lang="en-US" sz="1200" dirty="0">
              <a:latin typeface="Times New Roman" panose="02020603050405020304" pitchFamily="18" charset="0"/>
              <a:cs typeface="Times New Roman" panose="02020603050405020304" pitchFamily="18" charset="0"/>
            </a:rPr>
            <a:t>Past Trauma</a:t>
          </a:r>
        </a:p>
      </dgm:t>
    </dgm:pt>
    <dgm:pt modelId="{746434D7-FEBC-4039-BD82-E0B0EA1A963E}" type="parTrans" cxnId="{DFC316BC-34A5-484B-A069-994C9CE27A24}">
      <dgm:prSet/>
      <dgm:spPr/>
      <dgm:t>
        <a:bodyPr/>
        <a:lstStyle/>
        <a:p>
          <a:endParaRPr lang="en-US"/>
        </a:p>
      </dgm:t>
    </dgm:pt>
    <dgm:pt modelId="{1961E50F-E5DE-4985-BB32-5E54AFE6E265}" type="sibTrans" cxnId="{DFC316BC-34A5-484B-A069-994C9CE27A24}">
      <dgm:prSet/>
      <dgm:spPr/>
      <dgm:t>
        <a:bodyPr/>
        <a:lstStyle/>
        <a:p>
          <a:endParaRPr lang="en-US"/>
        </a:p>
      </dgm:t>
    </dgm:pt>
    <dgm:pt modelId="{5BFB051D-8A3B-434A-B75D-D8C632771E98}">
      <dgm:prSet phldrT="[Text]" custT="1"/>
      <dgm:spPr/>
      <dgm:t>
        <a:bodyPr/>
        <a:lstStyle/>
        <a:p>
          <a:r>
            <a:rPr lang="en-US" sz="1200" b="1" u="sng" dirty="0">
              <a:latin typeface="Times New Roman" panose="02020603050405020304" pitchFamily="18" charset="0"/>
              <a:cs typeface="Times New Roman" panose="02020603050405020304" pitchFamily="18" charset="0"/>
            </a:rPr>
            <a:t>Biological</a:t>
          </a:r>
        </a:p>
        <a:p>
          <a:r>
            <a:rPr lang="en-US" sz="1200" dirty="0">
              <a:latin typeface="Times New Roman" panose="02020603050405020304" pitchFamily="18" charset="0"/>
              <a:cs typeface="Times New Roman" panose="02020603050405020304" pitchFamily="18" charset="0"/>
            </a:rPr>
            <a:t>Gender</a:t>
          </a:r>
        </a:p>
        <a:p>
          <a:r>
            <a:rPr lang="en-US" sz="1200" dirty="0">
              <a:latin typeface="Times New Roman" panose="02020603050405020304" pitchFamily="18" charset="0"/>
              <a:cs typeface="Times New Roman" panose="02020603050405020304" pitchFamily="18" charset="0"/>
            </a:rPr>
            <a:t>Physical Illness</a:t>
          </a:r>
        </a:p>
        <a:p>
          <a:r>
            <a:rPr lang="en-US" sz="1200" dirty="0">
              <a:latin typeface="Times New Roman" panose="02020603050405020304" pitchFamily="18" charset="0"/>
              <a:cs typeface="Times New Roman" panose="02020603050405020304" pitchFamily="18" charset="0"/>
            </a:rPr>
            <a:t>Disability</a:t>
          </a:r>
        </a:p>
        <a:p>
          <a:r>
            <a:rPr lang="en-US" sz="1200" dirty="0">
              <a:latin typeface="Times New Roman" panose="02020603050405020304" pitchFamily="18" charset="0"/>
              <a:cs typeface="Times New Roman" panose="02020603050405020304" pitchFamily="18" charset="0"/>
            </a:rPr>
            <a:t>Genetic vulnerability</a:t>
          </a:r>
        </a:p>
        <a:p>
          <a:r>
            <a:rPr lang="en-US" sz="1200" dirty="0">
              <a:latin typeface="Times New Roman" panose="02020603050405020304" pitchFamily="18" charset="0"/>
              <a:cs typeface="Times New Roman" panose="02020603050405020304" pitchFamily="18" charset="0"/>
            </a:rPr>
            <a:t>Neurochemistry</a:t>
          </a:r>
        </a:p>
        <a:p>
          <a:r>
            <a:rPr lang="en-US" sz="1200" dirty="0">
              <a:latin typeface="Times New Roman" panose="02020603050405020304" pitchFamily="18" charset="0"/>
              <a:cs typeface="Times New Roman" panose="02020603050405020304" pitchFamily="18" charset="0"/>
            </a:rPr>
            <a:t>Stress Reactivity</a:t>
          </a:r>
        </a:p>
        <a:p>
          <a:r>
            <a:rPr lang="en-US" sz="1200" dirty="0">
              <a:latin typeface="Times New Roman" panose="02020603050405020304" pitchFamily="18" charset="0"/>
              <a:cs typeface="Times New Roman" panose="02020603050405020304" pitchFamily="18" charset="0"/>
            </a:rPr>
            <a:t>Medication Effects</a:t>
          </a:r>
        </a:p>
        <a:p>
          <a:r>
            <a:rPr lang="en-US" sz="700" dirty="0"/>
            <a:t> </a:t>
          </a:r>
        </a:p>
      </dgm:t>
    </dgm:pt>
    <dgm:pt modelId="{B41DF34D-02CB-4F53-9310-3EE589ED4FD6}" type="parTrans" cxnId="{AD74F066-95DC-4B6C-94EC-64E7D787DC3E}">
      <dgm:prSet/>
      <dgm:spPr/>
      <dgm:t>
        <a:bodyPr/>
        <a:lstStyle/>
        <a:p>
          <a:endParaRPr lang="en-US"/>
        </a:p>
      </dgm:t>
    </dgm:pt>
    <dgm:pt modelId="{AEB2A401-0CD8-4EA9-BF53-5DC514941A3E}" type="sibTrans" cxnId="{AD74F066-95DC-4B6C-94EC-64E7D787DC3E}">
      <dgm:prSet/>
      <dgm:spPr/>
      <dgm:t>
        <a:bodyPr/>
        <a:lstStyle/>
        <a:p>
          <a:endParaRPr lang="en-US"/>
        </a:p>
      </dgm:t>
    </dgm:pt>
    <dgm:pt modelId="{32381A2C-C11E-4C9C-8EE2-6E6DCC7F057A}" type="pres">
      <dgm:prSet presAssocID="{A923C72C-C43C-4F6A-AA87-97D88D714677}" presName="compositeShape" presStyleCnt="0">
        <dgm:presLayoutVars>
          <dgm:chMax val="7"/>
          <dgm:dir/>
          <dgm:resizeHandles val="exact"/>
        </dgm:presLayoutVars>
      </dgm:prSet>
      <dgm:spPr/>
    </dgm:pt>
    <dgm:pt modelId="{6B81C9CB-AFC8-46B6-96F3-CD9E4CB086D8}" type="pres">
      <dgm:prSet presAssocID="{A923C72C-C43C-4F6A-AA87-97D88D714677}" presName="wedge1" presStyleLbl="node1" presStyleIdx="0" presStyleCnt="3"/>
      <dgm:spPr/>
    </dgm:pt>
    <dgm:pt modelId="{104FBEB2-3E8B-4796-A7E4-B26534351889}" type="pres">
      <dgm:prSet presAssocID="{A923C72C-C43C-4F6A-AA87-97D88D714677}" presName="dummy1a" presStyleCnt="0"/>
      <dgm:spPr/>
    </dgm:pt>
    <dgm:pt modelId="{0070DEF3-054F-488F-8CE8-A58E3C1D4E0B}" type="pres">
      <dgm:prSet presAssocID="{A923C72C-C43C-4F6A-AA87-97D88D714677}" presName="dummy1b" presStyleCnt="0"/>
      <dgm:spPr/>
    </dgm:pt>
    <dgm:pt modelId="{25B257DB-0289-4D1B-9B75-CA69C90761DB}" type="pres">
      <dgm:prSet presAssocID="{A923C72C-C43C-4F6A-AA87-97D88D714677}" presName="wedge1Tx" presStyleLbl="node1" presStyleIdx="0" presStyleCnt="3">
        <dgm:presLayoutVars>
          <dgm:chMax val="0"/>
          <dgm:chPref val="0"/>
          <dgm:bulletEnabled val="1"/>
        </dgm:presLayoutVars>
      </dgm:prSet>
      <dgm:spPr/>
    </dgm:pt>
    <dgm:pt modelId="{B71A4DFD-4558-42C2-9A74-F3A878C5D9CC}" type="pres">
      <dgm:prSet presAssocID="{A923C72C-C43C-4F6A-AA87-97D88D714677}" presName="wedge2" presStyleLbl="node1" presStyleIdx="1" presStyleCnt="3"/>
      <dgm:spPr/>
    </dgm:pt>
    <dgm:pt modelId="{DEEBB85F-7DF2-4CEF-8122-F545F26A8886}" type="pres">
      <dgm:prSet presAssocID="{A923C72C-C43C-4F6A-AA87-97D88D714677}" presName="dummy2a" presStyleCnt="0"/>
      <dgm:spPr/>
    </dgm:pt>
    <dgm:pt modelId="{534FD5A8-34C7-43E2-800C-4DE606B919B4}" type="pres">
      <dgm:prSet presAssocID="{A923C72C-C43C-4F6A-AA87-97D88D714677}" presName="dummy2b" presStyleCnt="0"/>
      <dgm:spPr/>
    </dgm:pt>
    <dgm:pt modelId="{171E3F59-F91E-4E0E-92E2-E94126F0C0F7}" type="pres">
      <dgm:prSet presAssocID="{A923C72C-C43C-4F6A-AA87-97D88D714677}" presName="wedge2Tx" presStyleLbl="node1" presStyleIdx="1" presStyleCnt="3">
        <dgm:presLayoutVars>
          <dgm:chMax val="0"/>
          <dgm:chPref val="0"/>
          <dgm:bulletEnabled val="1"/>
        </dgm:presLayoutVars>
      </dgm:prSet>
      <dgm:spPr/>
    </dgm:pt>
    <dgm:pt modelId="{E97CD361-3713-4FD5-A93A-3AB7CC107E29}" type="pres">
      <dgm:prSet presAssocID="{A923C72C-C43C-4F6A-AA87-97D88D714677}" presName="wedge3" presStyleLbl="node1" presStyleIdx="2" presStyleCnt="3"/>
      <dgm:spPr/>
    </dgm:pt>
    <dgm:pt modelId="{4D1135A9-1A45-4E8E-A2C6-AE85AFFFB65C}" type="pres">
      <dgm:prSet presAssocID="{A923C72C-C43C-4F6A-AA87-97D88D714677}" presName="dummy3a" presStyleCnt="0"/>
      <dgm:spPr/>
    </dgm:pt>
    <dgm:pt modelId="{DD62C45E-2EC0-427B-80FD-74B8C332D779}" type="pres">
      <dgm:prSet presAssocID="{A923C72C-C43C-4F6A-AA87-97D88D714677}" presName="dummy3b" presStyleCnt="0"/>
      <dgm:spPr/>
    </dgm:pt>
    <dgm:pt modelId="{60267B57-734D-4133-807C-C3B48103AE20}" type="pres">
      <dgm:prSet presAssocID="{A923C72C-C43C-4F6A-AA87-97D88D714677}" presName="wedge3Tx" presStyleLbl="node1" presStyleIdx="2" presStyleCnt="3">
        <dgm:presLayoutVars>
          <dgm:chMax val="0"/>
          <dgm:chPref val="0"/>
          <dgm:bulletEnabled val="1"/>
        </dgm:presLayoutVars>
      </dgm:prSet>
      <dgm:spPr/>
    </dgm:pt>
    <dgm:pt modelId="{FCB67BAD-2B04-4024-8188-C8A4C7EF7E78}" type="pres">
      <dgm:prSet presAssocID="{9AF8F22A-D63F-4E07-ACD3-0A15FA3E6848}" presName="arrowWedge1" presStyleLbl="fgSibTrans2D1" presStyleIdx="0" presStyleCnt="3"/>
      <dgm:spPr/>
    </dgm:pt>
    <dgm:pt modelId="{F8BF878D-E623-41AF-A7BD-DE4167EF77FA}" type="pres">
      <dgm:prSet presAssocID="{1961E50F-E5DE-4985-BB32-5E54AFE6E265}" presName="arrowWedge2" presStyleLbl="fgSibTrans2D1" presStyleIdx="1" presStyleCnt="3"/>
      <dgm:spPr/>
    </dgm:pt>
    <dgm:pt modelId="{F7608400-FB3A-4E7C-9E8E-2E3389A795DE}" type="pres">
      <dgm:prSet presAssocID="{AEB2A401-0CD8-4EA9-BF53-5DC514941A3E}" presName="arrowWedge3" presStyleLbl="fgSibTrans2D1" presStyleIdx="2" presStyleCnt="3"/>
      <dgm:spPr/>
    </dgm:pt>
  </dgm:ptLst>
  <dgm:cxnLst>
    <dgm:cxn modelId="{C959B826-3287-411F-91F3-97A82EB70370}" type="presOf" srcId="{47D64086-F6C1-46BE-82C3-E51EFBA75517}" destId="{25B257DB-0289-4D1B-9B75-CA69C90761DB}" srcOrd="1" destOrd="0" presId="urn:microsoft.com/office/officeart/2005/8/layout/cycle8"/>
    <dgm:cxn modelId="{9508BA65-35FB-4AD4-9A63-5F77D8DC4154}" type="presOf" srcId="{EC5B979E-42D7-4CBA-B3D9-279CBDB99DC6}" destId="{171E3F59-F91E-4E0E-92E2-E94126F0C0F7}" srcOrd="1" destOrd="0" presId="urn:microsoft.com/office/officeart/2005/8/layout/cycle8"/>
    <dgm:cxn modelId="{AD74F066-95DC-4B6C-94EC-64E7D787DC3E}" srcId="{A923C72C-C43C-4F6A-AA87-97D88D714677}" destId="{5BFB051D-8A3B-434A-B75D-D8C632771E98}" srcOrd="2" destOrd="0" parTransId="{B41DF34D-02CB-4F53-9310-3EE589ED4FD6}" sibTransId="{AEB2A401-0CD8-4EA9-BF53-5DC514941A3E}"/>
    <dgm:cxn modelId="{C5F1D56A-AEC0-421B-B2D0-F9A5F3CE8BF5}" type="presOf" srcId="{5BFB051D-8A3B-434A-B75D-D8C632771E98}" destId="{60267B57-734D-4133-807C-C3B48103AE20}" srcOrd="1" destOrd="0" presId="urn:microsoft.com/office/officeart/2005/8/layout/cycle8"/>
    <dgm:cxn modelId="{096C6B7B-8FF7-4D5D-9729-7AE6271E5113}" type="presOf" srcId="{A923C72C-C43C-4F6A-AA87-97D88D714677}" destId="{32381A2C-C11E-4C9C-8EE2-6E6DCC7F057A}" srcOrd="0" destOrd="0" presId="urn:microsoft.com/office/officeart/2005/8/layout/cycle8"/>
    <dgm:cxn modelId="{DFC316BC-34A5-484B-A069-994C9CE27A24}" srcId="{A923C72C-C43C-4F6A-AA87-97D88D714677}" destId="{EC5B979E-42D7-4CBA-B3D9-279CBDB99DC6}" srcOrd="1" destOrd="0" parTransId="{746434D7-FEBC-4039-BD82-E0B0EA1A963E}" sibTransId="{1961E50F-E5DE-4985-BB32-5E54AFE6E265}"/>
    <dgm:cxn modelId="{EA367FC6-5995-410C-A57D-DB59C4CE1F90}" type="presOf" srcId="{5BFB051D-8A3B-434A-B75D-D8C632771E98}" destId="{E97CD361-3713-4FD5-A93A-3AB7CC107E29}" srcOrd="0" destOrd="0" presId="urn:microsoft.com/office/officeart/2005/8/layout/cycle8"/>
    <dgm:cxn modelId="{637757C7-F9E8-433E-9DA0-0F0A63DD6220}" srcId="{A923C72C-C43C-4F6A-AA87-97D88D714677}" destId="{47D64086-F6C1-46BE-82C3-E51EFBA75517}" srcOrd="0" destOrd="0" parTransId="{C0256727-0D6A-4FB7-AB6F-DA7875B2A9EB}" sibTransId="{9AF8F22A-D63F-4E07-ACD3-0A15FA3E6848}"/>
    <dgm:cxn modelId="{1BCC55C8-C1A6-4017-B2B3-D381AB6A8A7D}" type="presOf" srcId="{EC5B979E-42D7-4CBA-B3D9-279CBDB99DC6}" destId="{B71A4DFD-4558-42C2-9A74-F3A878C5D9CC}" srcOrd="0" destOrd="0" presId="urn:microsoft.com/office/officeart/2005/8/layout/cycle8"/>
    <dgm:cxn modelId="{7C9184F6-E290-4337-A466-A09BAFE89664}" type="presOf" srcId="{47D64086-F6C1-46BE-82C3-E51EFBA75517}" destId="{6B81C9CB-AFC8-46B6-96F3-CD9E4CB086D8}" srcOrd="0" destOrd="0" presId="urn:microsoft.com/office/officeart/2005/8/layout/cycle8"/>
    <dgm:cxn modelId="{7554F2C5-1E3B-40C1-A9B5-6437F63E0197}" type="presParOf" srcId="{32381A2C-C11E-4C9C-8EE2-6E6DCC7F057A}" destId="{6B81C9CB-AFC8-46B6-96F3-CD9E4CB086D8}" srcOrd="0" destOrd="0" presId="urn:microsoft.com/office/officeart/2005/8/layout/cycle8"/>
    <dgm:cxn modelId="{565B66D5-E246-4BC4-A009-2B56D1A82B2A}" type="presParOf" srcId="{32381A2C-C11E-4C9C-8EE2-6E6DCC7F057A}" destId="{104FBEB2-3E8B-4796-A7E4-B26534351889}" srcOrd="1" destOrd="0" presId="urn:microsoft.com/office/officeart/2005/8/layout/cycle8"/>
    <dgm:cxn modelId="{03915336-4D91-420F-8562-B424E61516CF}" type="presParOf" srcId="{32381A2C-C11E-4C9C-8EE2-6E6DCC7F057A}" destId="{0070DEF3-054F-488F-8CE8-A58E3C1D4E0B}" srcOrd="2" destOrd="0" presId="urn:microsoft.com/office/officeart/2005/8/layout/cycle8"/>
    <dgm:cxn modelId="{C2ECE6BA-27AC-4056-9742-9B290C4F5FBA}" type="presParOf" srcId="{32381A2C-C11E-4C9C-8EE2-6E6DCC7F057A}" destId="{25B257DB-0289-4D1B-9B75-CA69C90761DB}" srcOrd="3" destOrd="0" presId="urn:microsoft.com/office/officeart/2005/8/layout/cycle8"/>
    <dgm:cxn modelId="{80359C3F-F9F7-4A9E-85FE-8EA9470F66C9}" type="presParOf" srcId="{32381A2C-C11E-4C9C-8EE2-6E6DCC7F057A}" destId="{B71A4DFD-4558-42C2-9A74-F3A878C5D9CC}" srcOrd="4" destOrd="0" presId="urn:microsoft.com/office/officeart/2005/8/layout/cycle8"/>
    <dgm:cxn modelId="{5A1368BC-17EA-472C-91C6-805F8B02B332}" type="presParOf" srcId="{32381A2C-C11E-4C9C-8EE2-6E6DCC7F057A}" destId="{DEEBB85F-7DF2-4CEF-8122-F545F26A8886}" srcOrd="5" destOrd="0" presId="urn:microsoft.com/office/officeart/2005/8/layout/cycle8"/>
    <dgm:cxn modelId="{BAD56D0F-D7B6-4B46-BE8E-51B0D83637EA}" type="presParOf" srcId="{32381A2C-C11E-4C9C-8EE2-6E6DCC7F057A}" destId="{534FD5A8-34C7-43E2-800C-4DE606B919B4}" srcOrd="6" destOrd="0" presId="urn:microsoft.com/office/officeart/2005/8/layout/cycle8"/>
    <dgm:cxn modelId="{8EA117D9-9E8F-4ED7-821C-CF4EBA271B9D}" type="presParOf" srcId="{32381A2C-C11E-4C9C-8EE2-6E6DCC7F057A}" destId="{171E3F59-F91E-4E0E-92E2-E94126F0C0F7}" srcOrd="7" destOrd="0" presId="urn:microsoft.com/office/officeart/2005/8/layout/cycle8"/>
    <dgm:cxn modelId="{3DF707D3-1767-44B3-8EAA-DEEB5EB2AB3C}" type="presParOf" srcId="{32381A2C-C11E-4C9C-8EE2-6E6DCC7F057A}" destId="{E97CD361-3713-4FD5-A93A-3AB7CC107E29}" srcOrd="8" destOrd="0" presId="urn:microsoft.com/office/officeart/2005/8/layout/cycle8"/>
    <dgm:cxn modelId="{5E6E421B-8723-45DE-AFBE-6DE2315D743B}" type="presParOf" srcId="{32381A2C-C11E-4C9C-8EE2-6E6DCC7F057A}" destId="{4D1135A9-1A45-4E8E-A2C6-AE85AFFFB65C}" srcOrd="9" destOrd="0" presId="urn:microsoft.com/office/officeart/2005/8/layout/cycle8"/>
    <dgm:cxn modelId="{0034F6F3-9375-4F54-BBD7-EAF302F77569}" type="presParOf" srcId="{32381A2C-C11E-4C9C-8EE2-6E6DCC7F057A}" destId="{DD62C45E-2EC0-427B-80FD-74B8C332D779}" srcOrd="10" destOrd="0" presId="urn:microsoft.com/office/officeart/2005/8/layout/cycle8"/>
    <dgm:cxn modelId="{8F522A91-70B5-434E-9023-4664152585AD}" type="presParOf" srcId="{32381A2C-C11E-4C9C-8EE2-6E6DCC7F057A}" destId="{60267B57-734D-4133-807C-C3B48103AE20}" srcOrd="11" destOrd="0" presId="urn:microsoft.com/office/officeart/2005/8/layout/cycle8"/>
    <dgm:cxn modelId="{38DB54DC-CED9-407A-B18A-11AE40467B48}" type="presParOf" srcId="{32381A2C-C11E-4C9C-8EE2-6E6DCC7F057A}" destId="{FCB67BAD-2B04-4024-8188-C8A4C7EF7E78}" srcOrd="12" destOrd="0" presId="urn:microsoft.com/office/officeart/2005/8/layout/cycle8"/>
    <dgm:cxn modelId="{3E050868-D3B4-478E-AA0A-EA79A8E99B21}" type="presParOf" srcId="{32381A2C-C11E-4C9C-8EE2-6E6DCC7F057A}" destId="{F8BF878D-E623-41AF-A7BD-DE4167EF77FA}" srcOrd="13" destOrd="0" presId="urn:microsoft.com/office/officeart/2005/8/layout/cycle8"/>
    <dgm:cxn modelId="{1E79D51C-F2B0-4849-A1F8-C9E0116366B2}" type="presParOf" srcId="{32381A2C-C11E-4C9C-8EE2-6E6DCC7F057A}" destId="{F7608400-FB3A-4E7C-9E8E-2E3389A795DE}"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3FE596-3CF0-434D-A1C6-54201BAB80A8}"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5D83B07-374C-477C-9B12-D7757104603E}">
      <dgm:prSet/>
      <dgm:spPr/>
      <dgm:t>
        <a:bodyPr/>
        <a:lstStyle/>
        <a:p>
          <a:pPr>
            <a:defRPr b="1"/>
          </a:pPr>
          <a:r>
            <a:rPr lang="en-US">
              <a:latin typeface="Times New Roman" panose="02020603050405020304" pitchFamily="18" charset="0"/>
              <a:cs typeface="Times New Roman" panose="02020603050405020304" pitchFamily="18" charset="0"/>
            </a:rPr>
            <a:t>Methodology:</a:t>
          </a:r>
        </a:p>
      </dgm:t>
    </dgm:pt>
    <dgm:pt modelId="{42CDFC25-9B5B-45EC-99B6-58DB8CEF1D7B}" type="parTrans" cxnId="{0E1CB648-74A8-40CB-A2E8-05DABCEA0C5D}">
      <dgm:prSet/>
      <dgm:spPr/>
      <dgm:t>
        <a:bodyPr/>
        <a:lstStyle/>
        <a:p>
          <a:endParaRPr lang="en-US"/>
        </a:p>
      </dgm:t>
    </dgm:pt>
    <dgm:pt modelId="{B784F67C-1798-4EBC-B597-D9404D4CF269}" type="sibTrans" cxnId="{0E1CB648-74A8-40CB-A2E8-05DABCEA0C5D}">
      <dgm:prSet/>
      <dgm:spPr/>
      <dgm:t>
        <a:bodyPr/>
        <a:lstStyle/>
        <a:p>
          <a:endParaRPr lang="en-US"/>
        </a:p>
      </dgm:t>
    </dgm:pt>
    <dgm:pt modelId="{232E04ED-E4D2-4BF8-A4BB-A43C2C616649}">
      <dgm:prSet/>
      <dgm:spPr/>
      <dgm:t>
        <a:bodyPr/>
        <a:lstStyle/>
        <a:p>
          <a:r>
            <a:rPr lang="en-US" dirty="0">
              <a:latin typeface="Times New Roman" panose="02020603050405020304" pitchFamily="18" charset="0"/>
              <a:cs typeface="Times New Roman" panose="02020603050405020304" pitchFamily="18" charset="0"/>
            </a:rPr>
            <a:t>Active discussion</a:t>
          </a:r>
        </a:p>
        <a:p>
          <a:r>
            <a:rPr lang="en-US" dirty="0">
              <a:latin typeface="Times New Roman" panose="02020603050405020304" pitchFamily="18" charset="0"/>
              <a:cs typeface="Times New Roman" panose="02020603050405020304" pitchFamily="18" charset="0"/>
            </a:rPr>
            <a:t>Case Study </a:t>
          </a:r>
        </a:p>
        <a:p>
          <a:r>
            <a:rPr lang="en-US" dirty="0">
              <a:latin typeface="Times New Roman" panose="02020603050405020304" pitchFamily="18" charset="0"/>
              <a:cs typeface="Times New Roman" panose="02020603050405020304" pitchFamily="18" charset="0"/>
            </a:rPr>
            <a:t>Role Play</a:t>
          </a:r>
        </a:p>
      </dgm:t>
    </dgm:pt>
    <dgm:pt modelId="{7CE81A0E-B4B8-4FC8-8188-71BDBC86D111}" type="parTrans" cxnId="{E25AFD91-52AC-49B2-99C0-638A4DDDE85C}">
      <dgm:prSet/>
      <dgm:spPr/>
      <dgm:t>
        <a:bodyPr/>
        <a:lstStyle/>
        <a:p>
          <a:endParaRPr lang="en-US"/>
        </a:p>
      </dgm:t>
    </dgm:pt>
    <dgm:pt modelId="{D9291C23-9ABB-4BBB-917B-F1B05B557B41}" type="sibTrans" cxnId="{E25AFD91-52AC-49B2-99C0-638A4DDDE85C}">
      <dgm:prSet/>
      <dgm:spPr/>
      <dgm:t>
        <a:bodyPr/>
        <a:lstStyle/>
        <a:p>
          <a:endParaRPr lang="en-US"/>
        </a:p>
      </dgm:t>
    </dgm:pt>
    <dgm:pt modelId="{D1F64DF3-6125-4020-A1BF-4C1641C86F41}">
      <dgm:prSet/>
      <dgm:spPr/>
      <dgm:t>
        <a:bodyPr/>
        <a:lstStyle/>
        <a:p>
          <a:pPr>
            <a:defRPr b="1"/>
          </a:pPr>
          <a:r>
            <a:rPr lang="en-US">
              <a:latin typeface="Times New Roman" panose="02020603050405020304" pitchFamily="18" charset="0"/>
              <a:cs typeface="Times New Roman" panose="02020603050405020304" pitchFamily="18" charset="0"/>
            </a:rPr>
            <a:t>Required Materials: </a:t>
          </a:r>
        </a:p>
      </dgm:t>
    </dgm:pt>
    <dgm:pt modelId="{C4E2B429-B64B-4EB6-AFB8-8F51421195A8}" type="parTrans" cxnId="{E43ECA58-3716-4F11-85BE-0440683A84C8}">
      <dgm:prSet/>
      <dgm:spPr/>
      <dgm:t>
        <a:bodyPr/>
        <a:lstStyle/>
        <a:p>
          <a:endParaRPr lang="en-US"/>
        </a:p>
      </dgm:t>
    </dgm:pt>
    <dgm:pt modelId="{F25C987E-B789-493B-9CC3-509C8C9D122F}" type="sibTrans" cxnId="{E43ECA58-3716-4F11-85BE-0440683A84C8}">
      <dgm:prSet/>
      <dgm:spPr/>
      <dgm:t>
        <a:bodyPr/>
        <a:lstStyle/>
        <a:p>
          <a:endParaRPr lang="en-US"/>
        </a:p>
      </dgm:t>
    </dgm:pt>
    <dgm:pt modelId="{E8064D49-015A-4AB3-A8E7-14D37E6C1EB8}">
      <dgm:prSet/>
      <dgm:spPr/>
      <dgm:t>
        <a:bodyPr/>
        <a:lstStyle/>
        <a:p>
          <a:r>
            <a:rPr lang="en-US">
              <a:latin typeface="Times New Roman" panose="02020603050405020304" pitchFamily="18" charset="0"/>
              <a:cs typeface="Times New Roman" panose="02020603050405020304" pitchFamily="18" charset="0"/>
            </a:rPr>
            <a:t>Easel Pad</a:t>
          </a:r>
        </a:p>
      </dgm:t>
    </dgm:pt>
    <dgm:pt modelId="{62F86A01-263F-4DB2-85F2-56705072EB6B}" type="parTrans" cxnId="{53C37610-B051-4788-B83D-DCD159BB9F3F}">
      <dgm:prSet/>
      <dgm:spPr/>
      <dgm:t>
        <a:bodyPr/>
        <a:lstStyle/>
        <a:p>
          <a:endParaRPr lang="en-US"/>
        </a:p>
      </dgm:t>
    </dgm:pt>
    <dgm:pt modelId="{4378843C-BD7A-4649-BAF6-86348380F72E}" type="sibTrans" cxnId="{53C37610-B051-4788-B83D-DCD159BB9F3F}">
      <dgm:prSet/>
      <dgm:spPr/>
      <dgm:t>
        <a:bodyPr/>
        <a:lstStyle/>
        <a:p>
          <a:endParaRPr lang="en-US"/>
        </a:p>
      </dgm:t>
    </dgm:pt>
    <dgm:pt modelId="{9FD146ED-7B5F-4640-8F2F-E15AEDCB979C}">
      <dgm:prSet/>
      <dgm:spPr/>
      <dgm:t>
        <a:bodyPr/>
        <a:lstStyle/>
        <a:p>
          <a:r>
            <a:rPr lang="en-US">
              <a:latin typeface="Times New Roman" panose="02020603050405020304" pitchFamily="18" charset="0"/>
              <a:cs typeface="Times New Roman" panose="02020603050405020304" pitchFamily="18" charset="0"/>
            </a:rPr>
            <a:t>Participant Manual </a:t>
          </a:r>
        </a:p>
      </dgm:t>
    </dgm:pt>
    <dgm:pt modelId="{82DD20DF-CC19-4ACE-9DF3-36B2459F325A}" type="parTrans" cxnId="{38122E3D-4165-40F8-9530-75DE0C665C36}">
      <dgm:prSet/>
      <dgm:spPr/>
      <dgm:t>
        <a:bodyPr/>
        <a:lstStyle/>
        <a:p>
          <a:endParaRPr lang="en-US"/>
        </a:p>
      </dgm:t>
    </dgm:pt>
    <dgm:pt modelId="{0BA51CBE-E29C-4B72-85FB-FDDDE427191E}" type="sibTrans" cxnId="{38122E3D-4165-40F8-9530-75DE0C665C36}">
      <dgm:prSet/>
      <dgm:spPr/>
      <dgm:t>
        <a:bodyPr/>
        <a:lstStyle/>
        <a:p>
          <a:endParaRPr lang="en-US"/>
        </a:p>
      </dgm:t>
    </dgm:pt>
    <dgm:pt modelId="{F90CF6D8-B6DD-479D-8816-F04CA6C70CDB}">
      <dgm:prSet/>
      <dgm:spPr/>
      <dgm:t>
        <a:bodyPr/>
        <a:lstStyle/>
        <a:p>
          <a:r>
            <a:rPr lang="en-US" dirty="0">
              <a:latin typeface="Times New Roman" panose="02020603050405020304" pitchFamily="18" charset="0"/>
              <a:cs typeface="Times New Roman" panose="02020603050405020304" pitchFamily="18" charset="0"/>
            </a:rPr>
            <a:t>Notepad for each participant</a:t>
          </a:r>
        </a:p>
      </dgm:t>
    </dgm:pt>
    <dgm:pt modelId="{D5E980DA-F9BC-485D-943C-97D0983ED79C}" type="parTrans" cxnId="{BD8A3A89-0976-4442-9967-988DEF5943F1}">
      <dgm:prSet/>
      <dgm:spPr/>
      <dgm:t>
        <a:bodyPr/>
        <a:lstStyle/>
        <a:p>
          <a:endParaRPr lang="en-US"/>
        </a:p>
      </dgm:t>
    </dgm:pt>
    <dgm:pt modelId="{7CF11DF5-7740-4335-AF6E-0EE858B50FB2}" type="sibTrans" cxnId="{BD8A3A89-0976-4442-9967-988DEF5943F1}">
      <dgm:prSet/>
      <dgm:spPr/>
      <dgm:t>
        <a:bodyPr/>
        <a:lstStyle/>
        <a:p>
          <a:endParaRPr lang="en-US"/>
        </a:p>
      </dgm:t>
    </dgm:pt>
    <dgm:pt modelId="{F3A745F7-E315-4914-8251-97B9DFC345E6}">
      <dgm:prSet/>
      <dgm:spPr/>
      <dgm:t>
        <a:bodyPr/>
        <a:lstStyle/>
        <a:p>
          <a:r>
            <a:rPr lang="en-US">
              <a:latin typeface="Times New Roman" panose="02020603050405020304" pitchFamily="18" charset="0"/>
              <a:cs typeface="Times New Roman" panose="02020603050405020304" pitchFamily="18" charset="0"/>
            </a:rPr>
            <a:t>Pens &amp; Pencils </a:t>
          </a:r>
        </a:p>
      </dgm:t>
    </dgm:pt>
    <dgm:pt modelId="{2740E72E-D18D-48C4-BF1A-E62453F4FD69}" type="parTrans" cxnId="{B8A1A6B5-B8D0-4210-BB3F-2DA0A768CC16}">
      <dgm:prSet/>
      <dgm:spPr/>
      <dgm:t>
        <a:bodyPr/>
        <a:lstStyle/>
        <a:p>
          <a:endParaRPr lang="en-US"/>
        </a:p>
      </dgm:t>
    </dgm:pt>
    <dgm:pt modelId="{EC72AF8E-7259-4ACE-9546-A18033CB6FB3}" type="sibTrans" cxnId="{B8A1A6B5-B8D0-4210-BB3F-2DA0A768CC16}">
      <dgm:prSet/>
      <dgm:spPr/>
      <dgm:t>
        <a:bodyPr/>
        <a:lstStyle/>
        <a:p>
          <a:endParaRPr lang="en-US"/>
        </a:p>
      </dgm:t>
    </dgm:pt>
    <dgm:pt modelId="{6C374E8C-A8E6-45F2-A298-A5853C4DFD18}">
      <dgm:prSet/>
      <dgm:spPr/>
      <dgm:t>
        <a:bodyPr/>
        <a:lstStyle/>
        <a:p>
          <a:pPr>
            <a:defRPr b="1"/>
          </a:pPr>
          <a:r>
            <a:rPr lang="en-US" dirty="0">
              <a:latin typeface="Times New Roman" panose="02020603050405020304" pitchFamily="18" charset="0"/>
              <a:cs typeface="Times New Roman" panose="02020603050405020304" pitchFamily="18" charset="0"/>
            </a:rPr>
            <a:t>Duration: 6 hours</a:t>
          </a:r>
        </a:p>
      </dgm:t>
    </dgm:pt>
    <dgm:pt modelId="{6252417E-81FD-4EE0-83DD-D3BAC8E3D767}" type="parTrans" cxnId="{155E3321-2606-4F4F-AE7C-A76C07C37E91}">
      <dgm:prSet/>
      <dgm:spPr/>
      <dgm:t>
        <a:bodyPr/>
        <a:lstStyle/>
        <a:p>
          <a:endParaRPr lang="en-US"/>
        </a:p>
      </dgm:t>
    </dgm:pt>
    <dgm:pt modelId="{B2CE9B67-B0B3-41A7-B8BB-45DFF0C8BE5A}" type="sibTrans" cxnId="{155E3321-2606-4F4F-AE7C-A76C07C37E91}">
      <dgm:prSet/>
      <dgm:spPr/>
      <dgm:t>
        <a:bodyPr/>
        <a:lstStyle/>
        <a:p>
          <a:endParaRPr lang="en-US"/>
        </a:p>
      </dgm:t>
    </dgm:pt>
    <dgm:pt modelId="{A35A9966-A9A0-4097-8845-857D24AE6010}" type="pres">
      <dgm:prSet presAssocID="{5C3FE596-3CF0-434D-A1C6-54201BAB80A8}" presName="root" presStyleCnt="0">
        <dgm:presLayoutVars>
          <dgm:dir/>
          <dgm:resizeHandles val="exact"/>
        </dgm:presLayoutVars>
      </dgm:prSet>
      <dgm:spPr/>
    </dgm:pt>
    <dgm:pt modelId="{1D2E8717-97E9-43A6-A405-CB1C4807641C}" type="pres">
      <dgm:prSet presAssocID="{75D83B07-374C-477C-9B12-D7757104603E}" presName="compNode" presStyleCnt="0"/>
      <dgm:spPr/>
    </dgm:pt>
    <dgm:pt modelId="{2E5ED103-CC3F-48A5-AA84-11D650D9E4BC}" type="pres">
      <dgm:prSet presAssocID="{75D83B07-374C-477C-9B12-D7757104603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C5AD1A9F-4AAB-45DB-8E80-541626910560}" type="pres">
      <dgm:prSet presAssocID="{75D83B07-374C-477C-9B12-D7757104603E}" presName="iconSpace" presStyleCnt="0"/>
      <dgm:spPr/>
    </dgm:pt>
    <dgm:pt modelId="{D7F1D983-5749-4809-AD6C-892344DB3E57}" type="pres">
      <dgm:prSet presAssocID="{75D83B07-374C-477C-9B12-D7757104603E}" presName="parTx" presStyleLbl="revTx" presStyleIdx="0" presStyleCnt="6">
        <dgm:presLayoutVars>
          <dgm:chMax val="0"/>
          <dgm:chPref val="0"/>
        </dgm:presLayoutVars>
      </dgm:prSet>
      <dgm:spPr/>
    </dgm:pt>
    <dgm:pt modelId="{C95561F9-07F8-4942-839A-4AE1C6CAF497}" type="pres">
      <dgm:prSet presAssocID="{75D83B07-374C-477C-9B12-D7757104603E}" presName="txSpace" presStyleCnt="0"/>
      <dgm:spPr/>
    </dgm:pt>
    <dgm:pt modelId="{F4E559CF-8D59-41A0-A4EC-743A65D9DDA1}" type="pres">
      <dgm:prSet presAssocID="{75D83B07-374C-477C-9B12-D7757104603E}" presName="desTx" presStyleLbl="revTx" presStyleIdx="1" presStyleCnt="6">
        <dgm:presLayoutVars/>
      </dgm:prSet>
      <dgm:spPr/>
    </dgm:pt>
    <dgm:pt modelId="{65AFFAAC-D037-478D-905D-6EC3B548E8EF}" type="pres">
      <dgm:prSet presAssocID="{B784F67C-1798-4EBC-B597-D9404D4CF269}" presName="sibTrans" presStyleCnt="0"/>
      <dgm:spPr/>
    </dgm:pt>
    <dgm:pt modelId="{1BBB6522-6DF4-4233-A807-8F8534274BC6}" type="pres">
      <dgm:prSet presAssocID="{D1F64DF3-6125-4020-A1BF-4C1641C86F41}" presName="compNode" presStyleCnt="0"/>
      <dgm:spPr/>
    </dgm:pt>
    <dgm:pt modelId="{9FFF9C76-5FFF-489A-9D5E-8B2291B67E18}" type="pres">
      <dgm:prSet presAssocID="{D1F64DF3-6125-4020-A1BF-4C1641C86F4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61A1245C-E0C9-4442-B794-0CDAD3DB5922}" type="pres">
      <dgm:prSet presAssocID="{D1F64DF3-6125-4020-A1BF-4C1641C86F41}" presName="iconSpace" presStyleCnt="0"/>
      <dgm:spPr/>
    </dgm:pt>
    <dgm:pt modelId="{928BD0F5-35AF-4EA0-9411-242645764909}" type="pres">
      <dgm:prSet presAssocID="{D1F64DF3-6125-4020-A1BF-4C1641C86F41}" presName="parTx" presStyleLbl="revTx" presStyleIdx="2" presStyleCnt="6">
        <dgm:presLayoutVars>
          <dgm:chMax val="0"/>
          <dgm:chPref val="0"/>
        </dgm:presLayoutVars>
      </dgm:prSet>
      <dgm:spPr/>
    </dgm:pt>
    <dgm:pt modelId="{CAD8C53F-7C9A-447D-9048-53EB3226FDB4}" type="pres">
      <dgm:prSet presAssocID="{D1F64DF3-6125-4020-A1BF-4C1641C86F41}" presName="txSpace" presStyleCnt="0"/>
      <dgm:spPr/>
    </dgm:pt>
    <dgm:pt modelId="{9A7599B2-73E9-41BB-9AED-45A8F8A3037D}" type="pres">
      <dgm:prSet presAssocID="{D1F64DF3-6125-4020-A1BF-4C1641C86F41}" presName="desTx" presStyleLbl="revTx" presStyleIdx="3" presStyleCnt="6">
        <dgm:presLayoutVars/>
      </dgm:prSet>
      <dgm:spPr/>
    </dgm:pt>
    <dgm:pt modelId="{066D25B0-C4F0-488A-AA24-2D2C9C39961D}" type="pres">
      <dgm:prSet presAssocID="{F25C987E-B789-493B-9CC3-509C8C9D122F}" presName="sibTrans" presStyleCnt="0"/>
      <dgm:spPr/>
    </dgm:pt>
    <dgm:pt modelId="{9B697A01-F563-43B5-AD48-8CC08A6606FC}" type="pres">
      <dgm:prSet presAssocID="{6C374E8C-A8E6-45F2-A298-A5853C4DFD18}" presName="compNode" presStyleCnt="0"/>
      <dgm:spPr/>
    </dgm:pt>
    <dgm:pt modelId="{FE35D783-6DB6-46F1-980D-EF9C4C65D716}" type="pres">
      <dgm:prSet presAssocID="{6C374E8C-A8E6-45F2-A298-A5853C4DFD1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7A8D225A-FC1A-4A4A-BB97-5166D96FB5AF}" type="pres">
      <dgm:prSet presAssocID="{6C374E8C-A8E6-45F2-A298-A5853C4DFD18}" presName="iconSpace" presStyleCnt="0"/>
      <dgm:spPr/>
    </dgm:pt>
    <dgm:pt modelId="{3B40013B-ACBA-4478-8B60-362EF1FD0937}" type="pres">
      <dgm:prSet presAssocID="{6C374E8C-A8E6-45F2-A298-A5853C4DFD18}" presName="parTx" presStyleLbl="revTx" presStyleIdx="4" presStyleCnt="6">
        <dgm:presLayoutVars>
          <dgm:chMax val="0"/>
          <dgm:chPref val="0"/>
        </dgm:presLayoutVars>
      </dgm:prSet>
      <dgm:spPr/>
    </dgm:pt>
    <dgm:pt modelId="{C77B7831-CA77-4F6F-B792-8BEBA63E1791}" type="pres">
      <dgm:prSet presAssocID="{6C374E8C-A8E6-45F2-A298-A5853C4DFD18}" presName="txSpace" presStyleCnt="0"/>
      <dgm:spPr/>
    </dgm:pt>
    <dgm:pt modelId="{696D68A6-120B-4A6A-B67A-61242D930D93}" type="pres">
      <dgm:prSet presAssocID="{6C374E8C-A8E6-45F2-A298-A5853C4DFD18}" presName="desTx" presStyleLbl="revTx" presStyleIdx="5" presStyleCnt="6">
        <dgm:presLayoutVars/>
      </dgm:prSet>
      <dgm:spPr/>
    </dgm:pt>
  </dgm:ptLst>
  <dgm:cxnLst>
    <dgm:cxn modelId="{53C37610-B051-4788-B83D-DCD159BB9F3F}" srcId="{D1F64DF3-6125-4020-A1BF-4C1641C86F41}" destId="{E8064D49-015A-4AB3-A8E7-14D37E6C1EB8}" srcOrd="0" destOrd="0" parTransId="{62F86A01-263F-4DB2-85F2-56705072EB6B}" sibTransId="{4378843C-BD7A-4649-BAF6-86348380F72E}"/>
    <dgm:cxn modelId="{155E3321-2606-4F4F-AE7C-A76C07C37E91}" srcId="{5C3FE596-3CF0-434D-A1C6-54201BAB80A8}" destId="{6C374E8C-A8E6-45F2-A298-A5853C4DFD18}" srcOrd="2" destOrd="0" parTransId="{6252417E-81FD-4EE0-83DD-D3BAC8E3D767}" sibTransId="{B2CE9B67-B0B3-41A7-B8BB-45DFF0C8BE5A}"/>
    <dgm:cxn modelId="{38122E3D-4165-40F8-9530-75DE0C665C36}" srcId="{D1F64DF3-6125-4020-A1BF-4C1641C86F41}" destId="{9FD146ED-7B5F-4640-8F2F-E15AEDCB979C}" srcOrd="1" destOrd="0" parTransId="{82DD20DF-CC19-4ACE-9DF3-36B2459F325A}" sibTransId="{0BA51CBE-E29C-4B72-85FB-FDDDE427191E}"/>
    <dgm:cxn modelId="{05277544-8E8F-46BA-ABAC-7C0E95E61145}" type="presOf" srcId="{E8064D49-015A-4AB3-A8E7-14D37E6C1EB8}" destId="{9A7599B2-73E9-41BB-9AED-45A8F8A3037D}" srcOrd="0" destOrd="0" presId="urn:microsoft.com/office/officeart/2018/2/layout/IconLabelDescriptionList"/>
    <dgm:cxn modelId="{0E1CB648-74A8-40CB-A2E8-05DABCEA0C5D}" srcId="{5C3FE596-3CF0-434D-A1C6-54201BAB80A8}" destId="{75D83B07-374C-477C-9B12-D7757104603E}" srcOrd="0" destOrd="0" parTransId="{42CDFC25-9B5B-45EC-99B6-58DB8CEF1D7B}" sibTransId="{B784F67C-1798-4EBC-B597-D9404D4CF269}"/>
    <dgm:cxn modelId="{D60DD86A-42CC-4F2B-A150-470905999B74}" type="presOf" srcId="{75D83B07-374C-477C-9B12-D7757104603E}" destId="{D7F1D983-5749-4809-AD6C-892344DB3E57}" srcOrd="0" destOrd="0" presId="urn:microsoft.com/office/officeart/2018/2/layout/IconLabelDescriptionList"/>
    <dgm:cxn modelId="{97B1374D-F044-4DE6-A695-94E4C200352A}" type="presOf" srcId="{6C374E8C-A8E6-45F2-A298-A5853C4DFD18}" destId="{3B40013B-ACBA-4478-8B60-362EF1FD0937}" srcOrd="0" destOrd="0" presId="urn:microsoft.com/office/officeart/2018/2/layout/IconLabelDescriptionList"/>
    <dgm:cxn modelId="{E22D8778-30F7-4090-B755-9D5D21493F67}" type="presOf" srcId="{9FD146ED-7B5F-4640-8F2F-E15AEDCB979C}" destId="{9A7599B2-73E9-41BB-9AED-45A8F8A3037D}" srcOrd="0" destOrd="1" presId="urn:microsoft.com/office/officeart/2018/2/layout/IconLabelDescriptionList"/>
    <dgm:cxn modelId="{E43ECA58-3716-4F11-85BE-0440683A84C8}" srcId="{5C3FE596-3CF0-434D-A1C6-54201BAB80A8}" destId="{D1F64DF3-6125-4020-A1BF-4C1641C86F41}" srcOrd="1" destOrd="0" parTransId="{C4E2B429-B64B-4EB6-AFB8-8F51421195A8}" sibTransId="{F25C987E-B789-493B-9CC3-509C8C9D122F}"/>
    <dgm:cxn modelId="{A886AF59-F58F-42FE-823F-0FF02C8885B8}" type="presOf" srcId="{5C3FE596-3CF0-434D-A1C6-54201BAB80A8}" destId="{A35A9966-A9A0-4097-8845-857D24AE6010}" srcOrd="0" destOrd="0" presId="urn:microsoft.com/office/officeart/2018/2/layout/IconLabelDescriptionList"/>
    <dgm:cxn modelId="{D167F45A-2283-4E11-938F-0E70E535E06C}" type="presOf" srcId="{F3A745F7-E315-4914-8251-97B9DFC345E6}" destId="{9A7599B2-73E9-41BB-9AED-45A8F8A3037D}" srcOrd="0" destOrd="3" presId="urn:microsoft.com/office/officeart/2018/2/layout/IconLabelDescriptionList"/>
    <dgm:cxn modelId="{BD8A3A89-0976-4442-9967-988DEF5943F1}" srcId="{D1F64DF3-6125-4020-A1BF-4C1641C86F41}" destId="{F90CF6D8-B6DD-479D-8816-F04CA6C70CDB}" srcOrd="2" destOrd="0" parTransId="{D5E980DA-F9BC-485D-943C-97D0983ED79C}" sibTransId="{7CF11DF5-7740-4335-AF6E-0EE858B50FB2}"/>
    <dgm:cxn modelId="{E25AFD91-52AC-49B2-99C0-638A4DDDE85C}" srcId="{75D83B07-374C-477C-9B12-D7757104603E}" destId="{232E04ED-E4D2-4BF8-A4BB-A43C2C616649}" srcOrd="0" destOrd="0" parTransId="{7CE81A0E-B4B8-4FC8-8188-71BDBC86D111}" sibTransId="{D9291C23-9ABB-4BBB-917B-F1B05B557B41}"/>
    <dgm:cxn modelId="{B8A1A6B5-B8D0-4210-BB3F-2DA0A768CC16}" srcId="{D1F64DF3-6125-4020-A1BF-4C1641C86F41}" destId="{F3A745F7-E315-4914-8251-97B9DFC345E6}" srcOrd="3" destOrd="0" parTransId="{2740E72E-D18D-48C4-BF1A-E62453F4FD69}" sibTransId="{EC72AF8E-7259-4ACE-9546-A18033CB6FB3}"/>
    <dgm:cxn modelId="{863E64E0-14C0-4CFF-8AB8-100D4B5C7254}" type="presOf" srcId="{D1F64DF3-6125-4020-A1BF-4C1641C86F41}" destId="{928BD0F5-35AF-4EA0-9411-242645764909}" srcOrd="0" destOrd="0" presId="urn:microsoft.com/office/officeart/2018/2/layout/IconLabelDescriptionList"/>
    <dgm:cxn modelId="{0458AFE1-4558-4C45-8AF0-C870E3EB0C86}" type="presOf" srcId="{232E04ED-E4D2-4BF8-A4BB-A43C2C616649}" destId="{F4E559CF-8D59-41A0-A4EC-743A65D9DDA1}" srcOrd="0" destOrd="0" presId="urn:microsoft.com/office/officeart/2018/2/layout/IconLabelDescriptionList"/>
    <dgm:cxn modelId="{3143EEEB-72B6-4444-A577-7B80193D78CE}" type="presOf" srcId="{F90CF6D8-B6DD-479D-8816-F04CA6C70CDB}" destId="{9A7599B2-73E9-41BB-9AED-45A8F8A3037D}" srcOrd="0" destOrd="2" presId="urn:microsoft.com/office/officeart/2018/2/layout/IconLabelDescriptionList"/>
    <dgm:cxn modelId="{36A1601B-C385-4F13-BF7D-88BE4CEE7D29}" type="presParOf" srcId="{A35A9966-A9A0-4097-8845-857D24AE6010}" destId="{1D2E8717-97E9-43A6-A405-CB1C4807641C}" srcOrd="0" destOrd="0" presId="urn:microsoft.com/office/officeart/2018/2/layout/IconLabelDescriptionList"/>
    <dgm:cxn modelId="{6EEF6218-D68D-4D79-AB0C-3C79E5782004}" type="presParOf" srcId="{1D2E8717-97E9-43A6-A405-CB1C4807641C}" destId="{2E5ED103-CC3F-48A5-AA84-11D650D9E4BC}" srcOrd="0" destOrd="0" presId="urn:microsoft.com/office/officeart/2018/2/layout/IconLabelDescriptionList"/>
    <dgm:cxn modelId="{19B3847D-D503-403E-AEB9-49B1FEEB1370}" type="presParOf" srcId="{1D2E8717-97E9-43A6-A405-CB1C4807641C}" destId="{C5AD1A9F-4AAB-45DB-8E80-541626910560}" srcOrd="1" destOrd="0" presId="urn:microsoft.com/office/officeart/2018/2/layout/IconLabelDescriptionList"/>
    <dgm:cxn modelId="{E908D26D-5076-4A38-841A-9F3EB7FDB1C9}" type="presParOf" srcId="{1D2E8717-97E9-43A6-A405-CB1C4807641C}" destId="{D7F1D983-5749-4809-AD6C-892344DB3E57}" srcOrd="2" destOrd="0" presId="urn:microsoft.com/office/officeart/2018/2/layout/IconLabelDescriptionList"/>
    <dgm:cxn modelId="{037F6A7F-EE47-4269-9AE1-F347CA5E2A28}" type="presParOf" srcId="{1D2E8717-97E9-43A6-A405-CB1C4807641C}" destId="{C95561F9-07F8-4942-839A-4AE1C6CAF497}" srcOrd="3" destOrd="0" presId="urn:microsoft.com/office/officeart/2018/2/layout/IconLabelDescriptionList"/>
    <dgm:cxn modelId="{B33C0B19-EC5C-4E82-BF1F-A116DD02EAE5}" type="presParOf" srcId="{1D2E8717-97E9-43A6-A405-CB1C4807641C}" destId="{F4E559CF-8D59-41A0-A4EC-743A65D9DDA1}" srcOrd="4" destOrd="0" presId="urn:microsoft.com/office/officeart/2018/2/layout/IconLabelDescriptionList"/>
    <dgm:cxn modelId="{9F675D7D-C832-4F13-856E-7567A632E1B2}" type="presParOf" srcId="{A35A9966-A9A0-4097-8845-857D24AE6010}" destId="{65AFFAAC-D037-478D-905D-6EC3B548E8EF}" srcOrd="1" destOrd="0" presId="urn:microsoft.com/office/officeart/2018/2/layout/IconLabelDescriptionList"/>
    <dgm:cxn modelId="{9589726F-9125-485E-9F8A-E8AC7885559B}" type="presParOf" srcId="{A35A9966-A9A0-4097-8845-857D24AE6010}" destId="{1BBB6522-6DF4-4233-A807-8F8534274BC6}" srcOrd="2" destOrd="0" presId="urn:microsoft.com/office/officeart/2018/2/layout/IconLabelDescriptionList"/>
    <dgm:cxn modelId="{92F9F6DC-EEED-486D-8E5D-1B811EB2DF36}" type="presParOf" srcId="{1BBB6522-6DF4-4233-A807-8F8534274BC6}" destId="{9FFF9C76-5FFF-489A-9D5E-8B2291B67E18}" srcOrd="0" destOrd="0" presId="urn:microsoft.com/office/officeart/2018/2/layout/IconLabelDescriptionList"/>
    <dgm:cxn modelId="{2A36EA7F-2BF9-48D1-B4B2-85876B2444D7}" type="presParOf" srcId="{1BBB6522-6DF4-4233-A807-8F8534274BC6}" destId="{61A1245C-E0C9-4442-B794-0CDAD3DB5922}" srcOrd="1" destOrd="0" presId="urn:microsoft.com/office/officeart/2018/2/layout/IconLabelDescriptionList"/>
    <dgm:cxn modelId="{BADF9C0C-E364-4BB9-8CF8-AF16A51F6288}" type="presParOf" srcId="{1BBB6522-6DF4-4233-A807-8F8534274BC6}" destId="{928BD0F5-35AF-4EA0-9411-242645764909}" srcOrd="2" destOrd="0" presId="urn:microsoft.com/office/officeart/2018/2/layout/IconLabelDescriptionList"/>
    <dgm:cxn modelId="{3993953A-3E33-4F34-99E6-16AAF55E553A}" type="presParOf" srcId="{1BBB6522-6DF4-4233-A807-8F8534274BC6}" destId="{CAD8C53F-7C9A-447D-9048-53EB3226FDB4}" srcOrd="3" destOrd="0" presId="urn:microsoft.com/office/officeart/2018/2/layout/IconLabelDescriptionList"/>
    <dgm:cxn modelId="{76D06F2A-CAEF-4A6E-BC91-B2CF3EAD4D73}" type="presParOf" srcId="{1BBB6522-6DF4-4233-A807-8F8534274BC6}" destId="{9A7599B2-73E9-41BB-9AED-45A8F8A3037D}" srcOrd="4" destOrd="0" presId="urn:microsoft.com/office/officeart/2018/2/layout/IconLabelDescriptionList"/>
    <dgm:cxn modelId="{6FCAA603-C9AF-482E-B94B-6A25991D87A1}" type="presParOf" srcId="{A35A9966-A9A0-4097-8845-857D24AE6010}" destId="{066D25B0-C4F0-488A-AA24-2D2C9C39961D}" srcOrd="3" destOrd="0" presId="urn:microsoft.com/office/officeart/2018/2/layout/IconLabelDescriptionList"/>
    <dgm:cxn modelId="{C0A87FA9-D256-4B9F-9550-F88360B9EAC7}" type="presParOf" srcId="{A35A9966-A9A0-4097-8845-857D24AE6010}" destId="{9B697A01-F563-43B5-AD48-8CC08A6606FC}" srcOrd="4" destOrd="0" presId="urn:microsoft.com/office/officeart/2018/2/layout/IconLabelDescriptionList"/>
    <dgm:cxn modelId="{325936CB-B642-4592-9A5E-B56945277FB8}" type="presParOf" srcId="{9B697A01-F563-43B5-AD48-8CC08A6606FC}" destId="{FE35D783-6DB6-46F1-980D-EF9C4C65D716}" srcOrd="0" destOrd="0" presId="urn:microsoft.com/office/officeart/2018/2/layout/IconLabelDescriptionList"/>
    <dgm:cxn modelId="{1E9ECEBA-26B6-442C-979E-3EDE0F7617AA}" type="presParOf" srcId="{9B697A01-F563-43B5-AD48-8CC08A6606FC}" destId="{7A8D225A-FC1A-4A4A-BB97-5166D96FB5AF}" srcOrd="1" destOrd="0" presId="urn:microsoft.com/office/officeart/2018/2/layout/IconLabelDescriptionList"/>
    <dgm:cxn modelId="{B64D972A-5627-4493-AB62-DB263845B8F3}" type="presParOf" srcId="{9B697A01-F563-43B5-AD48-8CC08A6606FC}" destId="{3B40013B-ACBA-4478-8B60-362EF1FD0937}" srcOrd="2" destOrd="0" presId="urn:microsoft.com/office/officeart/2018/2/layout/IconLabelDescriptionList"/>
    <dgm:cxn modelId="{5D882028-3564-448A-B7E4-C00694DA501A}" type="presParOf" srcId="{9B697A01-F563-43B5-AD48-8CC08A6606FC}" destId="{C77B7831-CA77-4F6F-B792-8BEBA63E1791}" srcOrd="3" destOrd="0" presId="urn:microsoft.com/office/officeart/2018/2/layout/IconLabelDescriptionList"/>
    <dgm:cxn modelId="{F59887A3-CEDD-4A90-B366-07DF929E0D50}" type="presParOf" srcId="{9B697A01-F563-43B5-AD48-8CC08A6606FC}" destId="{696D68A6-120B-4A6A-B67A-61242D930D93}"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617343-51F0-44DF-9A75-CD06E69AEADD}"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DC7D6361-B394-4CD6-8821-680F827B5AB7}">
      <dgm:prSet phldrT="[Text]"/>
      <dgm:spPr/>
      <dgm:t>
        <a:bodyPr/>
        <a:lstStyle/>
        <a:p>
          <a:r>
            <a:rPr lang="en-US" dirty="0"/>
            <a:t>Amygdala</a:t>
          </a:r>
        </a:p>
      </dgm:t>
    </dgm:pt>
    <dgm:pt modelId="{72EB807E-0185-41E1-9F6A-C6AA0BFFDBBB}" type="parTrans" cxnId="{9648F7EE-D69C-4738-9D3B-B4E402A2119E}">
      <dgm:prSet/>
      <dgm:spPr/>
      <dgm:t>
        <a:bodyPr/>
        <a:lstStyle/>
        <a:p>
          <a:endParaRPr lang="en-US"/>
        </a:p>
      </dgm:t>
    </dgm:pt>
    <dgm:pt modelId="{25577FD6-8A89-4D10-8085-3555DE8D1A4C}" type="sibTrans" cxnId="{9648F7EE-D69C-4738-9D3B-B4E402A2119E}">
      <dgm:prSet/>
      <dgm:spPr/>
      <dgm:t>
        <a:bodyPr/>
        <a:lstStyle/>
        <a:p>
          <a:endParaRPr lang="en-US"/>
        </a:p>
      </dgm:t>
    </dgm:pt>
    <dgm:pt modelId="{09270FAF-C115-4179-99B1-8C0DB17501F4}">
      <dgm:prSet phldrT="[Text]"/>
      <dgm:spPr/>
      <dgm:t>
        <a:bodyPr/>
        <a:lstStyle/>
        <a:p>
          <a:pPr algn="l"/>
          <a:r>
            <a:rPr lang="en-US" dirty="0"/>
            <a:t>Detects Situation of danger </a:t>
          </a:r>
        </a:p>
      </dgm:t>
    </dgm:pt>
    <dgm:pt modelId="{7EC785D1-664A-4C08-B8CB-91D7D8E25C1B}" type="parTrans" cxnId="{D8A1CA0A-CF00-4FDB-92F6-3C6083333C4C}">
      <dgm:prSet/>
      <dgm:spPr/>
      <dgm:t>
        <a:bodyPr/>
        <a:lstStyle/>
        <a:p>
          <a:endParaRPr lang="en-US"/>
        </a:p>
      </dgm:t>
    </dgm:pt>
    <dgm:pt modelId="{89A84590-E856-4E48-9CA3-DFB05EDABF50}" type="sibTrans" cxnId="{D8A1CA0A-CF00-4FDB-92F6-3C6083333C4C}">
      <dgm:prSet/>
      <dgm:spPr/>
      <dgm:t>
        <a:bodyPr/>
        <a:lstStyle/>
        <a:p>
          <a:endParaRPr lang="en-US"/>
        </a:p>
      </dgm:t>
    </dgm:pt>
    <dgm:pt modelId="{060836DA-80DD-4D17-B49E-28CAA115908F}">
      <dgm:prSet phldrT="[Text]"/>
      <dgm:spPr/>
      <dgm:t>
        <a:bodyPr/>
        <a:lstStyle/>
        <a:p>
          <a:r>
            <a:rPr lang="en-US" dirty="0"/>
            <a:t>Sympathetic Nervous System Activates</a:t>
          </a:r>
        </a:p>
      </dgm:t>
    </dgm:pt>
    <dgm:pt modelId="{D48D772F-8DD6-42CC-8F6B-23CC889EDC83}" type="parTrans" cxnId="{A1F346CE-AE12-49AC-B87C-7484E11901A8}">
      <dgm:prSet/>
      <dgm:spPr/>
      <dgm:t>
        <a:bodyPr/>
        <a:lstStyle/>
        <a:p>
          <a:endParaRPr lang="en-US"/>
        </a:p>
      </dgm:t>
    </dgm:pt>
    <dgm:pt modelId="{57E17428-E3D5-495B-ADE6-AD67F5E1C4C1}" type="sibTrans" cxnId="{A1F346CE-AE12-49AC-B87C-7484E11901A8}">
      <dgm:prSet/>
      <dgm:spPr/>
      <dgm:t>
        <a:bodyPr/>
        <a:lstStyle/>
        <a:p>
          <a:endParaRPr lang="en-US"/>
        </a:p>
      </dgm:t>
    </dgm:pt>
    <dgm:pt modelId="{912C0E3E-BB07-4EF3-B4F3-2852535B5398}">
      <dgm:prSet phldrT="[Text]"/>
      <dgm:spPr/>
      <dgm:t>
        <a:bodyPr/>
        <a:lstStyle/>
        <a:p>
          <a:pPr algn="l">
            <a:buFont typeface="Arial" panose="020B0604020202020204" pitchFamily="34" charset="0"/>
            <a:buChar char="•"/>
          </a:pPr>
          <a:r>
            <a:rPr lang="en-US" dirty="0"/>
            <a:t>Stress hormones released</a:t>
          </a:r>
        </a:p>
      </dgm:t>
    </dgm:pt>
    <dgm:pt modelId="{A1960BB1-71BA-4B1C-95C9-021AD11F2E9B}" type="parTrans" cxnId="{E4269974-6680-4C9E-9AB7-0D58EF3A04DA}">
      <dgm:prSet/>
      <dgm:spPr/>
      <dgm:t>
        <a:bodyPr/>
        <a:lstStyle/>
        <a:p>
          <a:endParaRPr lang="en-US"/>
        </a:p>
      </dgm:t>
    </dgm:pt>
    <dgm:pt modelId="{0CA6D032-5460-428E-8C03-05DDC6B66E95}" type="sibTrans" cxnId="{E4269974-6680-4C9E-9AB7-0D58EF3A04DA}">
      <dgm:prSet/>
      <dgm:spPr/>
      <dgm:t>
        <a:bodyPr/>
        <a:lstStyle/>
        <a:p>
          <a:endParaRPr lang="en-US"/>
        </a:p>
      </dgm:t>
    </dgm:pt>
    <dgm:pt modelId="{690DD562-D8B5-4B60-9342-B9B38C66465D}">
      <dgm:prSet phldrT="[Text]"/>
      <dgm:spPr/>
      <dgm:t>
        <a:bodyPr/>
        <a:lstStyle/>
        <a:p>
          <a:r>
            <a:rPr lang="en-US" dirty="0"/>
            <a:t>Bodily</a:t>
          </a:r>
        </a:p>
        <a:p>
          <a:r>
            <a:rPr lang="en-US" dirty="0"/>
            <a:t>reactions</a:t>
          </a:r>
        </a:p>
      </dgm:t>
    </dgm:pt>
    <dgm:pt modelId="{1A213D65-906B-42BF-9C5B-7C43D160D425}" type="parTrans" cxnId="{D99DDBE4-CB27-4042-A118-44BF56E76BF1}">
      <dgm:prSet/>
      <dgm:spPr/>
      <dgm:t>
        <a:bodyPr/>
        <a:lstStyle/>
        <a:p>
          <a:endParaRPr lang="en-US"/>
        </a:p>
      </dgm:t>
    </dgm:pt>
    <dgm:pt modelId="{D5A11C27-D7F9-4192-AC09-A3950A0ACD34}" type="sibTrans" cxnId="{D99DDBE4-CB27-4042-A118-44BF56E76BF1}">
      <dgm:prSet/>
      <dgm:spPr/>
      <dgm:t>
        <a:bodyPr/>
        <a:lstStyle/>
        <a:p>
          <a:endParaRPr lang="en-US"/>
        </a:p>
      </dgm:t>
    </dgm:pt>
    <dgm:pt modelId="{17508904-0156-4D28-9AE2-4E2B584F4EFB}">
      <dgm:prSet phldrT="[Text]"/>
      <dgm:spPr/>
      <dgm:t>
        <a:bodyPr/>
        <a:lstStyle/>
        <a:p>
          <a:r>
            <a:rPr lang="en-US" dirty="0"/>
            <a:t>Prolonged state of alarm </a:t>
          </a:r>
        </a:p>
      </dgm:t>
    </dgm:pt>
    <dgm:pt modelId="{969CCC1B-8EEB-4A67-A9B4-C7DF9A5C51D9}" type="parTrans" cxnId="{C1D86588-29C2-432C-97BB-EDABA8E3FB0F}">
      <dgm:prSet/>
      <dgm:spPr/>
      <dgm:t>
        <a:bodyPr/>
        <a:lstStyle/>
        <a:p>
          <a:endParaRPr lang="en-US"/>
        </a:p>
      </dgm:t>
    </dgm:pt>
    <dgm:pt modelId="{BC6FA7B8-9CD3-47DD-817A-9392A6F83520}" type="sibTrans" cxnId="{C1D86588-29C2-432C-97BB-EDABA8E3FB0F}">
      <dgm:prSet/>
      <dgm:spPr/>
      <dgm:t>
        <a:bodyPr/>
        <a:lstStyle/>
        <a:p>
          <a:endParaRPr lang="en-US"/>
        </a:p>
      </dgm:t>
    </dgm:pt>
    <dgm:pt modelId="{B3CD7D5B-D32B-4BE3-AFE4-4C16310C40FB}" type="pres">
      <dgm:prSet presAssocID="{F4617343-51F0-44DF-9A75-CD06E69AEADD}" presName="theList" presStyleCnt="0">
        <dgm:presLayoutVars>
          <dgm:dir/>
          <dgm:animLvl val="lvl"/>
          <dgm:resizeHandles val="exact"/>
        </dgm:presLayoutVars>
      </dgm:prSet>
      <dgm:spPr/>
    </dgm:pt>
    <dgm:pt modelId="{92DADF39-C0FF-41FF-ACC3-C2B52B05D568}" type="pres">
      <dgm:prSet presAssocID="{DC7D6361-B394-4CD6-8821-680F827B5AB7}" presName="compNode" presStyleCnt="0"/>
      <dgm:spPr/>
    </dgm:pt>
    <dgm:pt modelId="{033468F1-7CD6-43EA-806A-A9990F99BCC2}" type="pres">
      <dgm:prSet presAssocID="{DC7D6361-B394-4CD6-8821-680F827B5AB7}" presName="noGeometry" presStyleCnt="0"/>
      <dgm:spPr/>
    </dgm:pt>
    <dgm:pt modelId="{7E7D9DFF-E265-4943-BB27-C5F9D9873F50}" type="pres">
      <dgm:prSet presAssocID="{DC7D6361-B394-4CD6-8821-680F827B5AB7}" presName="childTextVisible" presStyleLbl="bgAccFollowNode1" presStyleIdx="0" presStyleCnt="3">
        <dgm:presLayoutVars>
          <dgm:bulletEnabled val="1"/>
        </dgm:presLayoutVars>
      </dgm:prSet>
      <dgm:spPr/>
    </dgm:pt>
    <dgm:pt modelId="{C3A0B42B-6AA7-45CB-8A59-4EDA354015BF}" type="pres">
      <dgm:prSet presAssocID="{DC7D6361-B394-4CD6-8821-680F827B5AB7}" presName="childTextHidden" presStyleLbl="bgAccFollowNode1" presStyleIdx="0" presStyleCnt="3"/>
      <dgm:spPr/>
    </dgm:pt>
    <dgm:pt modelId="{5393B1E0-FD87-4E38-8200-82892BA706B7}" type="pres">
      <dgm:prSet presAssocID="{DC7D6361-B394-4CD6-8821-680F827B5AB7}" presName="parentText" presStyleLbl="node1" presStyleIdx="0" presStyleCnt="3">
        <dgm:presLayoutVars>
          <dgm:chMax val="1"/>
          <dgm:bulletEnabled val="1"/>
        </dgm:presLayoutVars>
      </dgm:prSet>
      <dgm:spPr/>
    </dgm:pt>
    <dgm:pt modelId="{14335639-1121-497A-B7A5-D743126ED4CB}" type="pres">
      <dgm:prSet presAssocID="{DC7D6361-B394-4CD6-8821-680F827B5AB7}" presName="aSpace" presStyleCnt="0"/>
      <dgm:spPr/>
    </dgm:pt>
    <dgm:pt modelId="{63D1AC29-10CE-4E14-B30B-C03F5591ABDD}" type="pres">
      <dgm:prSet presAssocID="{060836DA-80DD-4D17-B49E-28CAA115908F}" presName="compNode" presStyleCnt="0"/>
      <dgm:spPr/>
    </dgm:pt>
    <dgm:pt modelId="{713219BB-7861-4B60-99D0-50AFA81C4582}" type="pres">
      <dgm:prSet presAssocID="{060836DA-80DD-4D17-B49E-28CAA115908F}" presName="noGeometry" presStyleCnt="0"/>
      <dgm:spPr/>
    </dgm:pt>
    <dgm:pt modelId="{8AD7B235-154E-4DA6-AFCB-09D16E6B9E93}" type="pres">
      <dgm:prSet presAssocID="{060836DA-80DD-4D17-B49E-28CAA115908F}" presName="childTextVisible" presStyleLbl="bgAccFollowNode1" presStyleIdx="1" presStyleCnt="3">
        <dgm:presLayoutVars>
          <dgm:bulletEnabled val="1"/>
        </dgm:presLayoutVars>
      </dgm:prSet>
      <dgm:spPr/>
    </dgm:pt>
    <dgm:pt modelId="{F983E76A-C10A-4056-ACFF-C856FE83D22A}" type="pres">
      <dgm:prSet presAssocID="{060836DA-80DD-4D17-B49E-28CAA115908F}" presName="childTextHidden" presStyleLbl="bgAccFollowNode1" presStyleIdx="1" presStyleCnt="3"/>
      <dgm:spPr/>
    </dgm:pt>
    <dgm:pt modelId="{CC59CF51-5410-48B9-BE82-FEE703D875A0}" type="pres">
      <dgm:prSet presAssocID="{060836DA-80DD-4D17-B49E-28CAA115908F}" presName="parentText" presStyleLbl="node1" presStyleIdx="1" presStyleCnt="3">
        <dgm:presLayoutVars>
          <dgm:chMax val="1"/>
          <dgm:bulletEnabled val="1"/>
        </dgm:presLayoutVars>
      </dgm:prSet>
      <dgm:spPr/>
    </dgm:pt>
    <dgm:pt modelId="{4732ACC9-01E0-4606-BC19-FA701B689882}" type="pres">
      <dgm:prSet presAssocID="{060836DA-80DD-4D17-B49E-28CAA115908F}" presName="aSpace" presStyleCnt="0"/>
      <dgm:spPr/>
    </dgm:pt>
    <dgm:pt modelId="{6FFCC108-7274-4E96-8BB6-F9EAD287117B}" type="pres">
      <dgm:prSet presAssocID="{690DD562-D8B5-4B60-9342-B9B38C66465D}" presName="compNode" presStyleCnt="0"/>
      <dgm:spPr/>
    </dgm:pt>
    <dgm:pt modelId="{D1650B67-01EB-484F-BA73-E8B57B174A1F}" type="pres">
      <dgm:prSet presAssocID="{690DD562-D8B5-4B60-9342-B9B38C66465D}" presName="noGeometry" presStyleCnt="0"/>
      <dgm:spPr/>
    </dgm:pt>
    <dgm:pt modelId="{48941B4F-0D4B-42A2-97E8-C09C62DEBD05}" type="pres">
      <dgm:prSet presAssocID="{690DD562-D8B5-4B60-9342-B9B38C66465D}" presName="childTextVisible" presStyleLbl="bgAccFollowNode1" presStyleIdx="2" presStyleCnt="3">
        <dgm:presLayoutVars>
          <dgm:bulletEnabled val="1"/>
        </dgm:presLayoutVars>
      </dgm:prSet>
      <dgm:spPr/>
    </dgm:pt>
    <dgm:pt modelId="{E574A5E3-2CE7-483F-BD2C-7916F3B2CC20}" type="pres">
      <dgm:prSet presAssocID="{690DD562-D8B5-4B60-9342-B9B38C66465D}" presName="childTextHidden" presStyleLbl="bgAccFollowNode1" presStyleIdx="2" presStyleCnt="3"/>
      <dgm:spPr/>
    </dgm:pt>
    <dgm:pt modelId="{F40446F2-ECD1-456A-A2EE-83E4F1EC9BE6}" type="pres">
      <dgm:prSet presAssocID="{690DD562-D8B5-4B60-9342-B9B38C66465D}" presName="parentText" presStyleLbl="node1" presStyleIdx="2" presStyleCnt="3">
        <dgm:presLayoutVars>
          <dgm:chMax val="1"/>
          <dgm:bulletEnabled val="1"/>
        </dgm:presLayoutVars>
      </dgm:prSet>
      <dgm:spPr/>
    </dgm:pt>
  </dgm:ptLst>
  <dgm:cxnLst>
    <dgm:cxn modelId="{F7177F09-6BE6-400A-A584-DFEEDC9E8DCE}" type="presOf" srcId="{690DD562-D8B5-4B60-9342-B9B38C66465D}" destId="{F40446F2-ECD1-456A-A2EE-83E4F1EC9BE6}" srcOrd="0" destOrd="0" presId="urn:microsoft.com/office/officeart/2005/8/layout/hProcess6"/>
    <dgm:cxn modelId="{D8A1CA0A-CF00-4FDB-92F6-3C6083333C4C}" srcId="{DC7D6361-B394-4CD6-8821-680F827B5AB7}" destId="{09270FAF-C115-4179-99B1-8C0DB17501F4}" srcOrd="0" destOrd="0" parTransId="{7EC785D1-664A-4C08-B8CB-91D7D8E25C1B}" sibTransId="{89A84590-E856-4E48-9CA3-DFB05EDABF50}"/>
    <dgm:cxn modelId="{593CFE16-9EC3-4F23-80F3-A9DA2BC89CB8}" type="presOf" srcId="{09270FAF-C115-4179-99B1-8C0DB17501F4}" destId="{7E7D9DFF-E265-4943-BB27-C5F9D9873F50}" srcOrd="0" destOrd="0" presId="urn:microsoft.com/office/officeart/2005/8/layout/hProcess6"/>
    <dgm:cxn modelId="{9CAAFB1E-2159-46EC-8F89-7B26474BC263}" type="presOf" srcId="{912C0E3E-BB07-4EF3-B4F3-2852535B5398}" destId="{8AD7B235-154E-4DA6-AFCB-09D16E6B9E93}" srcOrd="0" destOrd="0" presId="urn:microsoft.com/office/officeart/2005/8/layout/hProcess6"/>
    <dgm:cxn modelId="{377AA028-6D9C-4AAE-B8F2-76BE93DB353D}" type="presOf" srcId="{F4617343-51F0-44DF-9A75-CD06E69AEADD}" destId="{B3CD7D5B-D32B-4BE3-AFE4-4C16310C40FB}" srcOrd="0" destOrd="0" presId="urn:microsoft.com/office/officeart/2005/8/layout/hProcess6"/>
    <dgm:cxn modelId="{7D008D2C-48DF-4B14-9AB7-88F393BFE816}" type="presOf" srcId="{DC7D6361-B394-4CD6-8821-680F827B5AB7}" destId="{5393B1E0-FD87-4E38-8200-82892BA706B7}" srcOrd="0" destOrd="0" presId="urn:microsoft.com/office/officeart/2005/8/layout/hProcess6"/>
    <dgm:cxn modelId="{E4269974-6680-4C9E-9AB7-0D58EF3A04DA}" srcId="{060836DA-80DD-4D17-B49E-28CAA115908F}" destId="{912C0E3E-BB07-4EF3-B4F3-2852535B5398}" srcOrd="0" destOrd="0" parTransId="{A1960BB1-71BA-4B1C-95C9-021AD11F2E9B}" sibTransId="{0CA6D032-5460-428E-8C03-05DDC6B66E95}"/>
    <dgm:cxn modelId="{1BFAB07C-5A8A-4FE6-A12C-4A6A702EB445}" type="presOf" srcId="{09270FAF-C115-4179-99B1-8C0DB17501F4}" destId="{C3A0B42B-6AA7-45CB-8A59-4EDA354015BF}" srcOrd="1" destOrd="0" presId="urn:microsoft.com/office/officeart/2005/8/layout/hProcess6"/>
    <dgm:cxn modelId="{99CD6C85-8635-4873-B0BB-D5872CE19409}" type="presOf" srcId="{912C0E3E-BB07-4EF3-B4F3-2852535B5398}" destId="{F983E76A-C10A-4056-ACFF-C856FE83D22A}" srcOrd="1" destOrd="0" presId="urn:microsoft.com/office/officeart/2005/8/layout/hProcess6"/>
    <dgm:cxn modelId="{C1D86588-29C2-432C-97BB-EDABA8E3FB0F}" srcId="{690DD562-D8B5-4B60-9342-B9B38C66465D}" destId="{17508904-0156-4D28-9AE2-4E2B584F4EFB}" srcOrd="0" destOrd="0" parTransId="{969CCC1B-8EEB-4A67-A9B4-C7DF9A5C51D9}" sibTransId="{BC6FA7B8-9CD3-47DD-817A-9392A6F83520}"/>
    <dgm:cxn modelId="{457B148A-212C-4889-BF3B-AC4E24F03276}" type="presOf" srcId="{17508904-0156-4D28-9AE2-4E2B584F4EFB}" destId="{48941B4F-0D4B-42A2-97E8-C09C62DEBD05}" srcOrd="0" destOrd="0" presId="urn:microsoft.com/office/officeart/2005/8/layout/hProcess6"/>
    <dgm:cxn modelId="{A1F346CE-AE12-49AC-B87C-7484E11901A8}" srcId="{F4617343-51F0-44DF-9A75-CD06E69AEADD}" destId="{060836DA-80DD-4D17-B49E-28CAA115908F}" srcOrd="1" destOrd="0" parTransId="{D48D772F-8DD6-42CC-8F6B-23CC889EDC83}" sibTransId="{57E17428-E3D5-495B-ADE6-AD67F5E1C4C1}"/>
    <dgm:cxn modelId="{F9CCF9D4-C5AE-4F6F-B934-D31499A58602}" type="presOf" srcId="{060836DA-80DD-4D17-B49E-28CAA115908F}" destId="{CC59CF51-5410-48B9-BE82-FEE703D875A0}" srcOrd="0" destOrd="0" presId="urn:microsoft.com/office/officeart/2005/8/layout/hProcess6"/>
    <dgm:cxn modelId="{D99DDBE4-CB27-4042-A118-44BF56E76BF1}" srcId="{F4617343-51F0-44DF-9A75-CD06E69AEADD}" destId="{690DD562-D8B5-4B60-9342-B9B38C66465D}" srcOrd="2" destOrd="0" parTransId="{1A213D65-906B-42BF-9C5B-7C43D160D425}" sibTransId="{D5A11C27-D7F9-4192-AC09-A3950A0ACD34}"/>
    <dgm:cxn modelId="{DF40E2ED-FBF0-4E6C-ABD2-94AE9D027A21}" type="presOf" srcId="{17508904-0156-4D28-9AE2-4E2B584F4EFB}" destId="{E574A5E3-2CE7-483F-BD2C-7916F3B2CC20}" srcOrd="1" destOrd="0" presId="urn:microsoft.com/office/officeart/2005/8/layout/hProcess6"/>
    <dgm:cxn modelId="{9648F7EE-D69C-4738-9D3B-B4E402A2119E}" srcId="{F4617343-51F0-44DF-9A75-CD06E69AEADD}" destId="{DC7D6361-B394-4CD6-8821-680F827B5AB7}" srcOrd="0" destOrd="0" parTransId="{72EB807E-0185-41E1-9F6A-C6AA0BFFDBBB}" sibTransId="{25577FD6-8A89-4D10-8085-3555DE8D1A4C}"/>
    <dgm:cxn modelId="{ADB9CB3B-5170-4CE1-A2D1-41934702CF5B}" type="presParOf" srcId="{B3CD7D5B-D32B-4BE3-AFE4-4C16310C40FB}" destId="{92DADF39-C0FF-41FF-ACC3-C2B52B05D568}" srcOrd="0" destOrd="0" presId="urn:microsoft.com/office/officeart/2005/8/layout/hProcess6"/>
    <dgm:cxn modelId="{7A8193FE-942B-4347-B3ED-481DB67DB25C}" type="presParOf" srcId="{92DADF39-C0FF-41FF-ACC3-C2B52B05D568}" destId="{033468F1-7CD6-43EA-806A-A9990F99BCC2}" srcOrd="0" destOrd="0" presId="urn:microsoft.com/office/officeart/2005/8/layout/hProcess6"/>
    <dgm:cxn modelId="{AA4C7420-95B0-42B2-B099-E9E0F5B86521}" type="presParOf" srcId="{92DADF39-C0FF-41FF-ACC3-C2B52B05D568}" destId="{7E7D9DFF-E265-4943-BB27-C5F9D9873F50}" srcOrd="1" destOrd="0" presId="urn:microsoft.com/office/officeart/2005/8/layout/hProcess6"/>
    <dgm:cxn modelId="{5F782EB6-D404-4761-A9CE-2C462B080C54}" type="presParOf" srcId="{92DADF39-C0FF-41FF-ACC3-C2B52B05D568}" destId="{C3A0B42B-6AA7-45CB-8A59-4EDA354015BF}" srcOrd="2" destOrd="0" presId="urn:microsoft.com/office/officeart/2005/8/layout/hProcess6"/>
    <dgm:cxn modelId="{31B6553F-1362-46D6-A3BB-88F1E7AA85B8}" type="presParOf" srcId="{92DADF39-C0FF-41FF-ACC3-C2B52B05D568}" destId="{5393B1E0-FD87-4E38-8200-82892BA706B7}" srcOrd="3" destOrd="0" presId="urn:microsoft.com/office/officeart/2005/8/layout/hProcess6"/>
    <dgm:cxn modelId="{1DF5BEC6-BDB6-4310-A2BB-A6717CA68A5A}" type="presParOf" srcId="{B3CD7D5B-D32B-4BE3-AFE4-4C16310C40FB}" destId="{14335639-1121-497A-B7A5-D743126ED4CB}" srcOrd="1" destOrd="0" presId="urn:microsoft.com/office/officeart/2005/8/layout/hProcess6"/>
    <dgm:cxn modelId="{3B71E241-F6F8-4BDB-9394-C1FC60D3F6DD}" type="presParOf" srcId="{B3CD7D5B-D32B-4BE3-AFE4-4C16310C40FB}" destId="{63D1AC29-10CE-4E14-B30B-C03F5591ABDD}" srcOrd="2" destOrd="0" presId="urn:microsoft.com/office/officeart/2005/8/layout/hProcess6"/>
    <dgm:cxn modelId="{A674432B-FEE3-4FBA-B535-F84841B434D3}" type="presParOf" srcId="{63D1AC29-10CE-4E14-B30B-C03F5591ABDD}" destId="{713219BB-7861-4B60-99D0-50AFA81C4582}" srcOrd="0" destOrd="0" presId="urn:microsoft.com/office/officeart/2005/8/layout/hProcess6"/>
    <dgm:cxn modelId="{A8BF524D-57DA-4215-B02D-7F8DCA5C6637}" type="presParOf" srcId="{63D1AC29-10CE-4E14-B30B-C03F5591ABDD}" destId="{8AD7B235-154E-4DA6-AFCB-09D16E6B9E93}" srcOrd="1" destOrd="0" presId="urn:microsoft.com/office/officeart/2005/8/layout/hProcess6"/>
    <dgm:cxn modelId="{C6750CAA-1651-4862-A1EB-9BAB35279454}" type="presParOf" srcId="{63D1AC29-10CE-4E14-B30B-C03F5591ABDD}" destId="{F983E76A-C10A-4056-ACFF-C856FE83D22A}" srcOrd="2" destOrd="0" presId="urn:microsoft.com/office/officeart/2005/8/layout/hProcess6"/>
    <dgm:cxn modelId="{AF1A116F-A5C3-4007-8847-666139D9C733}" type="presParOf" srcId="{63D1AC29-10CE-4E14-B30B-C03F5591ABDD}" destId="{CC59CF51-5410-48B9-BE82-FEE703D875A0}" srcOrd="3" destOrd="0" presId="urn:microsoft.com/office/officeart/2005/8/layout/hProcess6"/>
    <dgm:cxn modelId="{AC4E06F4-8F29-438A-9D9B-FA339886905F}" type="presParOf" srcId="{B3CD7D5B-D32B-4BE3-AFE4-4C16310C40FB}" destId="{4732ACC9-01E0-4606-BC19-FA701B689882}" srcOrd="3" destOrd="0" presId="urn:microsoft.com/office/officeart/2005/8/layout/hProcess6"/>
    <dgm:cxn modelId="{0B2CC18D-5C1E-4140-951F-57BF76701A6F}" type="presParOf" srcId="{B3CD7D5B-D32B-4BE3-AFE4-4C16310C40FB}" destId="{6FFCC108-7274-4E96-8BB6-F9EAD287117B}" srcOrd="4" destOrd="0" presId="urn:microsoft.com/office/officeart/2005/8/layout/hProcess6"/>
    <dgm:cxn modelId="{ACE21ECE-10A4-42F9-95E9-A0CE115C70CD}" type="presParOf" srcId="{6FFCC108-7274-4E96-8BB6-F9EAD287117B}" destId="{D1650B67-01EB-484F-BA73-E8B57B174A1F}" srcOrd="0" destOrd="0" presId="urn:microsoft.com/office/officeart/2005/8/layout/hProcess6"/>
    <dgm:cxn modelId="{651943DC-0EA9-4E1B-8A6C-2587DAD4BF6E}" type="presParOf" srcId="{6FFCC108-7274-4E96-8BB6-F9EAD287117B}" destId="{48941B4F-0D4B-42A2-97E8-C09C62DEBD05}" srcOrd="1" destOrd="0" presId="urn:microsoft.com/office/officeart/2005/8/layout/hProcess6"/>
    <dgm:cxn modelId="{8DF5E1D8-E47F-4619-819C-B58BDA728277}" type="presParOf" srcId="{6FFCC108-7274-4E96-8BB6-F9EAD287117B}" destId="{E574A5E3-2CE7-483F-BD2C-7916F3B2CC20}" srcOrd="2" destOrd="0" presId="urn:microsoft.com/office/officeart/2005/8/layout/hProcess6"/>
    <dgm:cxn modelId="{91CFB6BF-FD81-41B7-93B5-D5827AB74BDA}" type="presParOf" srcId="{6FFCC108-7274-4E96-8BB6-F9EAD287117B}" destId="{F40446F2-ECD1-456A-A2EE-83E4F1EC9BE6}"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C3FE596-3CF0-434D-A1C6-54201BAB80A8}"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5D83B07-374C-477C-9B12-D7757104603E}">
      <dgm:prSet/>
      <dgm:spPr/>
      <dgm:t>
        <a:bodyPr/>
        <a:lstStyle/>
        <a:p>
          <a:pPr>
            <a:defRPr b="1"/>
          </a:pPr>
          <a:r>
            <a:rPr lang="en-US" dirty="0">
              <a:latin typeface="Times New Roman" panose="02020603050405020304" pitchFamily="18" charset="0"/>
              <a:cs typeface="Times New Roman" panose="02020603050405020304" pitchFamily="18" charset="0"/>
            </a:rPr>
            <a:t>Methodology:</a:t>
          </a:r>
        </a:p>
      </dgm:t>
    </dgm:pt>
    <dgm:pt modelId="{42CDFC25-9B5B-45EC-99B6-58DB8CEF1D7B}" type="parTrans" cxnId="{0E1CB648-74A8-40CB-A2E8-05DABCEA0C5D}">
      <dgm:prSet/>
      <dgm:spPr/>
      <dgm:t>
        <a:bodyPr/>
        <a:lstStyle/>
        <a:p>
          <a:endParaRPr lang="en-US"/>
        </a:p>
      </dgm:t>
    </dgm:pt>
    <dgm:pt modelId="{B784F67C-1798-4EBC-B597-D9404D4CF269}" type="sibTrans" cxnId="{0E1CB648-74A8-40CB-A2E8-05DABCEA0C5D}">
      <dgm:prSet/>
      <dgm:spPr/>
      <dgm:t>
        <a:bodyPr/>
        <a:lstStyle/>
        <a:p>
          <a:endParaRPr lang="en-US"/>
        </a:p>
      </dgm:t>
    </dgm:pt>
    <dgm:pt modelId="{232E04ED-E4D2-4BF8-A4BB-A43C2C616649}">
      <dgm:prSet/>
      <dgm:spPr/>
      <dgm:t>
        <a:bodyPr/>
        <a:lstStyle/>
        <a:p>
          <a:r>
            <a:rPr lang="en-US" dirty="0">
              <a:latin typeface="Times New Roman" panose="02020603050405020304" pitchFamily="18" charset="0"/>
              <a:cs typeface="Times New Roman" panose="02020603050405020304" pitchFamily="18" charset="0"/>
            </a:rPr>
            <a:t>Active discussion</a:t>
          </a:r>
        </a:p>
        <a:p>
          <a:r>
            <a:rPr lang="en-US" dirty="0">
              <a:latin typeface="Times New Roman" panose="02020603050405020304" pitchFamily="18" charset="0"/>
              <a:cs typeface="Times New Roman" panose="02020603050405020304" pitchFamily="18" charset="0"/>
            </a:rPr>
            <a:t>Case Study </a:t>
          </a:r>
        </a:p>
        <a:p>
          <a:r>
            <a:rPr lang="en-US" dirty="0">
              <a:latin typeface="Times New Roman" panose="02020603050405020304" pitchFamily="18" charset="0"/>
              <a:cs typeface="Times New Roman" panose="02020603050405020304" pitchFamily="18" charset="0"/>
            </a:rPr>
            <a:t>Role Play</a:t>
          </a:r>
        </a:p>
      </dgm:t>
    </dgm:pt>
    <dgm:pt modelId="{7CE81A0E-B4B8-4FC8-8188-71BDBC86D111}" type="parTrans" cxnId="{E25AFD91-52AC-49B2-99C0-638A4DDDE85C}">
      <dgm:prSet/>
      <dgm:spPr/>
      <dgm:t>
        <a:bodyPr/>
        <a:lstStyle/>
        <a:p>
          <a:endParaRPr lang="en-US"/>
        </a:p>
      </dgm:t>
    </dgm:pt>
    <dgm:pt modelId="{D9291C23-9ABB-4BBB-917B-F1B05B557B41}" type="sibTrans" cxnId="{E25AFD91-52AC-49B2-99C0-638A4DDDE85C}">
      <dgm:prSet/>
      <dgm:spPr/>
      <dgm:t>
        <a:bodyPr/>
        <a:lstStyle/>
        <a:p>
          <a:endParaRPr lang="en-US"/>
        </a:p>
      </dgm:t>
    </dgm:pt>
    <dgm:pt modelId="{D1F64DF3-6125-4020-A1BF-4C1641C86F41}">
      <dgm:prSet/>
      <dgm:spPr/>
      <dgm:t>
        <a:bodyPr/>
        <a:lstStyle/>
        <a:p>
          <a:pPr>
            <a:defRPr b="1"/>
          </a:pPr>
          <a:r>
            <a:rPr lang="en-US">
              <a:latin typeface="Times New Roman" panose="02020603050405020304" pitchFamily="18" charset="0"/>
              <a:cs typeface="Times New Roman" panose="02020603050405020304" pitchFamily="18" charset="0"/>
            </a:rPr>
            <a:t>Required Materials: </a:t>
          </a:r>
        </a:p>
      </dgm:t>
    </dgm:pt>
    <dgm:pt modelId="{C4E2B429-B64B-4EB6-AFB8-8F51421195A8}" type="parTrans" cxnId="{E43ECA58-3716-4F11-85BE-0440683A84C8}">
      <dgm:prSet/>
      <dgm:spPr/>
      <dgm:t>
        <a:bodyPr/>
        <a:lstStyle/>
        <a:p>
          <a:endParaRPr lang="en-US"/>
        </a:p>
      </dgm:t>
    </dgm:pt>
    <dgm:pt modelId="{F25C987E-B789-493B-9CC3-509C8C9D122F}" type="sibTrans" cxnId="{E43ECA58-3716-4F11-85BE-0440683A84C8}">
      <dgm:prSet/>
      <dgm:spPr/>
      <dgm:t>
        <a:bodyPr/>
        <a:lstStyle/>
        <a:p>
          <a:endParaRPr lang="en-US"/>
        </a:p>
      </dgm:t>
    </dgm:pt>
    <dgm:pt modelId="{E8064D49-015A-4AB3-A8E7-14D37E6C1EB8}">
      <dgm:prSet/>
      <dgm:spPr/>
      <dgm:t>
        <a:bodyPr/>
        <a:lstStyle/>
        <a:p>
          <a:r>
            <a:rPr lang="en-US">
              <a:latin typeface="Times New Roman" panose="02020603050405020304" pitchFamily="18" charset="0"/>
              <a:cs typeface="Times New Roman" panose="02020603050405020304" pitchFamily="18" charset="0"/>
            </a:rPr>
            <a:t>Easel Pad</a:t>
          </a:r>
        </a:p>
      </dgm:t>
    </dgm:pt>
    <dgm:pt modelId="{62F86A01-263F-4DB2-85F2-56705072EB6B}" type="parTrans" cxnId="{53C37610-B051-4788-B83D-DCD159BB9F3F}">
      <dgm:prSet/>
      <dgm:spPr/>
      <dgm:t>
        <a:bodyPr/>
        <a:lstStyle/>
        <a:p>
          <a:endParaRPr lang="en-US"/>
        </a:p>
      </dgm:t>
    </dgm:pt>
    <dgm:pt modelId="{4378843C-BD7A-4649-BAF6-86348380F72E}" type="sibTrans" cxnId="{53C37610-B051-4788-B83D-DCD159BB9F3F}">
      <dgm:prSet/>
      <dgm:spPr/>
      <dgm:t>
        <a:bodyPr/>
        <a:lstStyle/>
        <a:p>
          <a:endParaRPr lang="en-US"/>
        </a:p>
      </dgm:t>
    </dgm:pt>
    <dgm:pt modelId="{9FD146ED-7B5F-4640-8F2F-E15AEDCB979C}">
      <dgm:prSet/>
      <dgm:spPr/>
      <dgm:t>
        <a:bodyPr/>
        <a:lstStyle/>
        <a:p>
          <a:r>
            <a:rPr lang="en-US">
              <a:latin typeface="Times New Roman" panose="02020603050405020304" pitchFamily="18" charset="0"/>
              <a:cs typeface="Times New Roman" panose="02020603050405020304" pitchFamily="18" charset="0"/>
            </a:rPr>
            <a:t>Participant Manual </a:t>
          </a:r>
        </a:p>
      </dgm:t>
    </dgm:pt>
    <dgm:pt modelId="{82DD20DF-CC19-4ACE-9DF3-36B2459F325A}" type="parTrans" cxnId="{38122E3D-4165-40F8-9530-75DE0C665C36}">
      <dgm:prSet/>
      <dgm:spPr/>
      <dgm:t>
        <a:bodyPr/>
        <a:lstStyle/>
        <a:p>
          <a:endParaRPr lang="en-US"/>
        </a:p>
      </dgm:t>
    </dgm:pt>
    <dgm:pt modelId="{0BA51CBE-E29C-4B72-85FB-FDDDE427191E}" type="sibTrans" cxnId="{38122E3D-4165-40F8-9530-75DE0C665C36}">
      <dgm:prSet/>
      <dgm:spPr/>
      <dgm:t>
        <a:bodyPr/>
        <a:lstStyle/>
        <a:p>
          <a:endParaRPr lang="en-US"/>
        </a:p>
      </dgm:t>
    </dgm:pt>
    <dgm:pt modelId="{F90CF6D8-B6DD-479D-8816-F04CA6C70CDB}">
      <dgm:prSet/>
      <dgm:spPr/>
      <dgm:t>
        <a:bodyPr/>
        <a:lstStyle/>
        <a:p>
          <a:r>
            <a:rPr lang="en-US" dirty="0">
              <a:latin typeface="Times New Roman" panose="02020603050405020304" pitchFamily="18" charset="0"/>
              <a:cs typeface="Times New Roman" panose="02020603050405020304" pitchFamily="18" charset="0"/>
            </a:rPr>
            <a:t>Notepad for each participant</a:t>
          </a:r>
        </a:p>
      </dgm:t>
    </dgm:pt>
    <dgm:pt modelId="{D5E980DA-F9BC-485D-943C-97D0983ED79C}" type="parTrans" cxnId="{BD8A3A89-0976-4442-9967-988DEF5943F1}">
      <dgm:prSet/>
      <dgm:spPr/>
      <dgm:t>
        <a:bodyPr/>
        <a:lstStyle/>
        <a:p>
          <a:endParaRPr lang="en-US"/>
        </a:p>
      </dgm:t>
    </dgm:pt>
    <dgm:pt modelId="{7CF11DF5-7740-4335-AF6E-0EE858B50FB2}" type="sibTrans" cxnId="{BD8A3A89-0976-4442-9967-988DEF5943F1}">
      <dgm:prSet/>
      <dgm:spPr/>
      <dgm:t>
        <a:bodyPr/>
        <a:lstStyle/>
        <a:p>
          <a:endParaRPr lang="en-US"/>
        </a:p>
      </dgm:t>
    </dgm:pt>
    <dgm:pt modelId="{F3A745F7-E315-4914-8251-97B9DFC345E6}">
      <dgm:prSet/>
      <dgm:spPr/>
      <dgm:t>
        <a:bodyPr/>
        <a:lstStyle/>
        <a:p>
          <a:r>
            <a:rPr lang="en-US">
              <a:latin typeface="Times New Roman" panose="02020603050405020304" pitchFamily="18" charset="0"/>
              <a:cs typeface="Times New Roman" panose="02020603050405020304" pitchFamily="18" charset="0"/>
            </a:rPr>
            <a:t>Pens &amp; Pencils </a:t>
          </a:r>
        </a:p>
      </dgm:t>
    </dgm:pt>
    <dgm:pt modelId="{2740E72E-D18D-48C4-BF1A-E62453F4FD69}" type="parTrans" cxnId="{B8A1A6B5-B8D0-4210-BB3F-2DA0A768CC16}">
      <dgm:prSet/>
      <dgm:spPr/>
      <dgm:t>
        <a:bodyPr/>
        <a:lstStyle/>
        <a:p>
          <a:endParaRPr lang="en-US"/>
        </a:p>
      </dgm:t>
    </dgm:pt>
    <dgm:pt modelId="{EC72AF8E-7259-4ACE-9546-A18033CB6FB3}" type="sibTrans" cxnId="{B8A1A6B5-B8D0-4210-BB3F-2DA0A768CC16}">
      <dgm:prSet/>
      <dgm:spPr/>
      <dgm:t>
        <a:bodyPr/>
        <a:lstStyle/>
        <a:p>
          <a:endParaRPr lang="en-US"/>
        </a:p>
      </dgm:t>
    </dgm:pt>
    <dgm:pt modelId="{6C374E8C-A8E6-45F2-A298-A5853C4DFD18}">
      <dgm:prSet/>
      <dgm:spPr/>
      <dgm:t>
        <a:bodyPr/>
        <a:lstStyle/>
        <a:p>
          <a:pPr>
            <a:defRPr b="1"/>
          </a:pPr>
          <a:r>
            <a:rPr lang="en-US" dirty="0">
              <a:latin typeface="Times New Roman" panose="02020603050405020304" pitchFamily="18" charset="0"/>
              <a:cs typeface="Times New Roman" panose="02020603050405020304" pitchFamily="18" charset="0"/>
            </a:rPr>
            <a:t>Duration: 6 hours</a:t>
          </a:r>
        </a:p>
      </dgm:t>
    </dgm:pt>
    <dgm:pt modelId="{6252417E-81FD-4EE0-83DD-D3BAC8E3D767}" type="parTrans" cxnId="{155E3321-2606-4F4F-AE7C-A76C07C37E91}">
      <dgm:prSet/>
      <dgm:spPr/>
      <dgm:t>
        <a:bodyPr/>
        <a:lstStyle/>
        <a:p>
          <a:endParaRPr lang="en-US"/>
        </a:p>
      </dgm:t>
    </dgm:pt>
    <dgm:pt modelId="{B2CE9B67-B0B3-41A7-B8BB-45DFF0C8BE5A}" type="sibTrans" cxnId="{155E3321-2606-4F4F-AE7C-A76C07C37E91}">
      <dgm:prSet/>
      <dgm:spPr/>
      <dgm:t>
        <a:bodyPr/>
        <a:lstStyle/>
        <a:p>
          <a:endParaRPr lang="en-US"/>
        </a:p>
      </dgm:t>
    </dgm:pt>
    <dgm:pt modelId="{A35A9966-A9A0-4097-8845-857D24AE6010}" type="pres">
      <dgm:prSet presAssocID="{5C3FE596-3CF0-434D-A1C6-54201BAB80A8}" presName="root" presStyleCnt="0">
        <dgm:presLayoutVars>
          <dgm:dir/>
          <dgm:resizeHandles val="exact"/>
        </dgm:presLayoutVars>
      </dgm:prSet>
      <dgm:spPr/>
    </dgm:pt>
    <dgm:pt modelId="{1D2E8717-97E9-43A6-A405-CB1C4807641C}" type="pres">
      <dgm:prSet presAssocID="{75D83B07-374C-477C-9B12-D7757104603E}" presName="compNode" presStyleCnt="0"/>
      <dgm:spPr/>
    </dgm:pt>
    <dgm:pt modelId="{2E5ED103-CC3F-48A5-AA84-11D650D9E4BC}" type="pres">
      <dgm:prSet presAssocID="{75D83B07-374C-477C-9B12-D7757104603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C5AD1A9F-4AAB-45DB-8E80-541626910560}" type="pres">
      <dgm:prSet presAssocID="{75D83B07-374C-477C-9B12-D7757104603E}" presName="iconSpace" presStyleCnt="0"/>
      <dgm:spPr/>
    </dgm:pt>
    <dgm:pt modelId="{D7F1D983-5749-4809-AD6C-892344DB3E57}" type="pres">
      <dgm:prSet presAssocID="{75D83B07-374C-477C-9B12-D7757104603E}" presName="parTx" presStyleLbl="revTx" presStyleIdx="0" presStyleCnt="6">
        <dgm:presLayoutVars>
          <dgm:chMax val="0"/>
          <dgm:chPref val="0"/>
        </dgm:presLayoutVars>
      </dgm:prSet>
      <dgm:spPr/>
    </dgm:pt>
    <dgm:pt modelId="{C95561F9-07F8-4942-839A-4AE1C6CAF497}" type="pres">
      <dgm:prSet presAssocID="{75D83B07-374C-477C-9B12-D7757104603E}" presName="txSpace" presStyleCnt="0"/>
      <dgm:spPr/>
    </dgm:pt>
    <dgm:pt modelId="{F4E559CF-8D59-41A0-A4EC-743A65D9DDA1}" type="pres">
      <dgm:prSet presAssocID="{75D83B07-374C-477C-9B12-D7757104603E}" presName="desTx" presStyleLbl="revTx" presStyleIdx="1" presStyleCnt="6">
        <dgm:presLayoutVars/>
      </dgm:prSet>
      <dgm:spPr/>
    </dgm:pt>
    <dgm:pt modelId="{65AFFAAC-D037-478D-905D-6EC3B548E8EF}" type="pres">
      <dgm:prSet presAssocID="{B784F67C-1798-4EBC-B597-D9404D4CF269}" presName="sibTrans" presStyleCnt="0"/>
      <dgm:spPr/>
    </dgm:pt>
    <dgm:pt modelId="{1BBB6522-6DF4-4233-A807-8F8534274BC6}" type="pres">
      <dgm:prSet presAssocID="{D1F64DF3-6125-4020-A1BF-4C1641C86F41}" presName="compNode" presStyleCnt="0"/>
      <dgm:spPr/>
    </dgm:pt>
    <dgm:pt modelId="{9FFF9C76-5FFF-489A-9D5E-8B2291B67E18}" type="pres">
      <dgm:prSet presAssocID="{D1F64DF3-6125-4020-A1BF-4C1641C86F4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61A1245C-E0C9-4442-B794-0CDAD3DB5922}" type="pres">
      <dgm:prSet presAssocID="{D1F64DF3-6125-4020-A1BF-4C1641C86F41}" presName="iconSpace" presStyleCnt="0"/>
      <dgm:spPr/>
    </dgm:pt>
    <dgm:pt modelId="{928BD0F5-35AF-4EA0-9411-242645764909}" type="pres">
      <dgm:prSet presAssocID="{D1F64DF3-6125-4020-A1BF-4C1641C86F41}" presName="parTx" presStyleLbl="revTx" presStyleIdx="2" presStyleCnt="6">
        <dgm:presLayoutVars>
          <dgm:chMax val="0"/>
          <dgm:chPref val="0"/>
        </dgm:presLayoutVars>
      </dgm:prSet>
      <dgm:spPr/>
    </dgm:pt>
    <dgm:pt modelId="{CAD8C53F-7C9A-447D-9048-53EB3226FDB4}" type="pres">
      <dgm:prSet presAssocID="{D1F64DF3-6125-4020-A1BF-4C1641C86F41}" presName="txSpace" presStyleCnt="0"/>
      <dgm:spPr/>
    </dgm:pt>
    <dgm:pt modelId="{9A7599B2-73E9-41BB-9AED-45A8F8A3037D}" type="pres">
      <dgm:prSet presAssocID="{D1F64DF3-6125-4020-A1BF-4C1641C86F41}" presName="desTx" presStyleLbl="revTx" presStyleIdx="3" presStyleCnt="6">
        <dgm:presLayoutVars/>
      </dgm:prSet>
      <dgm:spPr/>
    </dgm:pt>
    <dgm:pt modelId="{066D25B0-C4F0-488A-AA24-2D2C9C39961D}" type="pres">
      <dgm:prSet presAssocID="{F25C987E-B789-493B-9CC3-509C8C9D122F}" presName="sibTrans" presStyleCnt="0"/>
      <dgm:spPr/>
    </dgm:pt>
    <dgm:pt modelId="{9B697A01-F563-43B5-AD48-8CC08A6606FC}" type="pres">
      <dgm:prSet presAssocID="{6C374E8C-A8E6-45F2-A298-A5853C4DFD18}" presName="compNode" presStyleCnt="0"/>
      <dgm:spPr/>
    </dgm:pt>
    <dgm:pt modelId="{FE35D783-6DB6-46F1-980D-EF9C4C65D716}" type="pres">
      <dgm:prSet presAssocID="{6C374E8C-A8E6-45F2-A298-A5853C4DFD1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7A8D225A-FC1A-4A4A-BB97-5166D96FB5AF}" type="pres">
      <dgm:prSet presAssocID="{6C374E8C-A8E6-45F2-A298-A5853C4DFD18}" presName="iconSpace" presStyleCnt="0"/>
      <dgm:spPr/>
    </dgm:pt>
    <dgm:pt modelId="{3B40013B-ACBA-4478-8B60-362EF1FD0937}" type="pres">
      <dgm:prSet presAssocID="{6C374E8C-A8E6-45F2-A298-A5853C4DFD18}" presName="parTx" presStyleLbl="revTx" presStyleIdx="4" presStyleCnt="6">
        <dgm:presLayoutVars>
          <dgm:chMax val="0"/>
          <dgm:chPref val="0"/>
        </dgm:presLayoutVars>
      </dgm:prSet>
      <dgm:spPr/>
    </dgm:pt>
    <dgm:pt modelId="{C77B7831-CA77-4F6F-B792-8BEBA63E1791}" type="pres">
      <dgm:prSet presAssocID="{6C374E8C-A8E6-45F2-A298-A5853C4DFD18}" presName="txSpace" presStyleCnt="0"/>
      <dgm:spPr/>
    </dgm:pt>
    <dgm:pt modelId="{696D68A6-120B-4A6A-B67A-61242D930D93}" type="pres">
      <dgm:prSet presAssocID="{6C374E8C-A8E6-45F2-A298-A5853C4DFD18}" presName="desTx" presStyleLbl="revTx" presStyleIdx="5" presStyleCnt="6">
        <dgm:presLayoutVars/>
      </dgm:prSet>
      <dgm:spPr/>
    </dgm:pt>
  </dgm:ptLst>
  <dgm:cxnLst>
    <dgm:cxn modelId="{53C37610-B051-4788-B83D-DCD159BB9F3F}" srcId="{D1F64DF3-6125-4020-A1BF-4C1641C86F41}" destId="{E8064D49-015A-4AB3-A8E7-14D37E6C1EB8}" srcOrd="0" destOrd="0" parTransId="{62F86A01-263F-4DB2-85F2-56705072EB6B}" sibTransId="{4378843C-BD7A-4649-BAF6-86348380F72E}"/>
    <dgm:cxn modelId="{155E3321-2606-4F4F-AE7C-A76C07C37E91}" srcId="{5C3FE596-3CF0-434D-A1C6-54201BAB80A8}" destId="{6C374E8C-A8E6-45F2-A298-A5853C4DFD18}" srcOrd="2" destOrd="0" parTransId="{6252417E-81FD-4EE0-83DD-D3BAC8E3D767}" sibTransId="{B2CE9B67-B0B3-41A7-B8BB-45DFF0C8BE5A}"/>
    <dgm:cxn modelId="{38122E3D-4165-40F8-9530-75DE0C665C36}" srcId="{D1F64DF3-6125-4020-A1BF-4C1641C86F41}" destId="{9FD146ED-7B5F-4640-8F2F-E15AEDCB979C}" srcOrd="1" destOrd="0" parTransId="{82DD20DF-CC19-4ACE-9DF3-36B2459F325A}" sibTransId="{0BA51CBE-E29C-4B72-85FB-FDDDE427191E}"/>
    <dgm:cxn modelId="{05277544-8E8F-46BA-ABAC-7C0E95E61145}" type="presOf" srcId="{E8064D49-015A-4AB3-A8E7-14D37E6C1EB8}" destId="{9A7599B2-73E9-41BB-9AED-45A8F8A3037D}" srcOrd="0" destOrd="0" presId="urn:microsoft.com/office/officeart/2018/2/layout/IconLabelDescriptionList"/>
    <dgm:cxn modelId="{0E1CB648-74A8-40CB-A2E8-05DABCEA0C5D}" srcId="{5C3FE596-3CF0-434D-A1C6-54201BAB80A8}" destId="{75D83B07-374C-477C-9B12-D7757104603E}" srcOrd="0" destOrd="0" parTransId="{42CDFC25-9B5B-45EC-99B6-58DB8CEF1D7B}" sibTransId="{B784F67C-1798-4EBC-B597-D9404D4CF269}"/>
    <dgm:cxn modelId="{D60DD86A-42CC-4F2B-A150-470905999B74}" type="presOf" srcId="{75D83B07-374C-477C-9B12-D7757104603E}" destId="{D7F1D983-5749-4809-AD6C-892344DB3E57}" srcOrd="0" destOrd="0" presId="urn:microsoft.com/office/officeart/2018/2/layout/IconLabelDescriptionList"/>
    <dgm:cxn modelId="{97B1374D-F044-4DE6-A695-94E4C200352A}" type="presOf" srcId="{6C374E8C-A8E6-45F2-A298-A5853C4DFD18}" destId="{3B40013B-ACBA-4478-8B60-362EF1FD0937}" srcOrd="0" destOrd="0" presId="urn:microsoft.com/office/officeart/2018/2/layout/IconLabelDescriptionList"/>
    <dgm:cxn modelId="{E22D8778-30F7-4090-B755-9D5D21493F67}" type="presOf" srcId="{9FD146ED-7B5F-4640-8F2F-E15AEDCB979C}" destId="{9A7599B2-73E9-41BB-9AED-45A8F8A3037D}" srcOrd="0" destOrd="1" presId="urn:microsoft.com/office/officeart/2018/2/layout/IconLabelDescriptionList"/>
    <dgm:cxn modelId="{E43ECA58-3716-4F11-85BE-0440683A84C8}" srcId="{5C3FE596-3CF0-434D-A1C6-54201BAB80A8}" destId="{D1F64DF3-6125-4020-A1BF-4C1641C86F41}" srcOrd="1" destOrd="0" parTransId="{C4E2B429-B64B-4EB6-AFB8-8F51421195A8}" sibTransId="{F25C987E-B789-493B-9CC3-509C8C9D122F}"/>
    <dgm:cxn modelId="{A886AF59-F58F-42FE-823F-0FF02C8885B8}" type="presOf" srcId="{5C3FE596-3CF0-434D-A1C6-54201BAB80A8}" destId="{A35A9966-A9A0-4097-8845-857D24AE6010}" srcOrd="0" destOrd="0" presId="urn:microsoft.com/office/officeart/2018/2/layout/IconLabelDescriptionList"/>
    <dgm:cxn modelId="{D167F45A-2283-4E11-938F-0E70E535E06C}" type="presOf" srcId="{F3A745F7-E315-4914-8251-97B9DFC345E6}" destId="{9A7599B2-73E9-41BB-9AED-45A8F8A3037D}" srcOrd="0" destOrd="3" presId="urn:microsoft.com/office/officeart/2018/2/layout/IconLabelDescriptionList"/>
    <dgm:cxn modelId="{BD8A3A89-0976-4442-9967-988DEF5943F1}" srcId="{D1F64DF3-6125-4020-A1BF-4C1641C86F41}" destId="{F90CF6D8-B6DD-479D-8816-F04CA6C70CDB}" srcOrd="2" destOrd="0" parTransId="{D5E980DA-F9BC-485D-943C-97D0983ED79C}" sibTransId="{7CF11DF5-7740-4335-AF6E-0EE858B50FB2}"/>
    <dgm:cxn modelId="{E25AFD91-52AC-49B2-99C0-638A4DDDE85C}" srcId="{75D83B07-374C-477C-9B12-D7757104603E}" destId="{232E04ED-E4D2-4BF8-A4BB-A43C2C616649}" srcOrd="0" destOrd="0" parTransId="{7CE81A0E-B4B8-4FC8-8188-71BDBC86D111}" sibTransId="{D9291C23-9ABB-4BBB-917B-F1B05B557B41}"/>
    <dgm:cxn modelId="{B8A1A6B5-B8D0-4210-BB3F-2DA0A768CC16}" srcId="{D1F64DF3-6125-4020-A1BF-4C1641C86F41}" destId="{F3A745F7-E315-4914-8251-97B9DFC345E6}" srcOrd="3" destOrd="0" parTransId="{2740E72E-D18D-48C4-BF1A-E62453F4FD69}" sibTransId="{EC72AF8E-7259-4ACE-9546-A18033CB6FB3}"/>
    <dgm:cxn modelId="{863E64E0-14C0-4CFF-8AB8-100D4B5C7254}" type="presOf" srcId="{D1F64DF3-6125-4020-A1BF-4C1641C86F41}" destId="{928BD0F5-35AF-4EA0-9411-242645764909}" srcOrd="0" destOrd="0" presId="urn:microsoft.com/office/officeart/2018/2/layout/IconLabelDescriptionList"/>
    <dgm:cxn modelId="{0458AFE1-4558-4C45-8AF0-C870E3EB0C86}" type="presOf" srcId="{232E04ED-E4D2-4BF8-A4BB-A43C2C616649}" destId="{F4E559CF-8D59-41A0-A4EC-743A65D9DDA1}" srcOrd="0" destOrd="0" presId="urn:microsoft.com/office/officeart/2018/2/layout/IconLabelDescriptionList"/>
    <dgm:cxn modelId="{3143EEEB-72B6-4444-A577-7B80193D78CE}" type="presOf" srcId="{F90CF6D8-B6DD-479D-8816-F04CA6C70CDB}" destId="{9A7599B2-73E9-41BB-9AED-45A8F8A3037D}" srcOrd="0" destOrd="2" presId="urn:microsoft.com/office/officeart/2018/2/layout/IconLabelDescriptionList"/>
    <dgm:cxn modelId="{36A1601B-C385-4F13-BF7D-88BE4CEE7D29}" type="presParOf" srcId="{A35A9966-A9A0-4097-8845-857D24AE6010}" destId="{1D2E8717-97E9-43A6-A405-CB1C4807641C}" srcOrd="0" destOrd="0" presId="urn:microsoft.com/office/officeart/2018/2/layout/IconLabelDescriptionList"/>
    <dgm:cxn modelId="{6EEF6218-D68D-4D79-AB0C-3C79E5782004}" type="presParOf" srcId="{1D2E8717-97E9-43A6-A405-CB1C4807641C}" destId="{2E5ED103-CC3F-48A5-AA84-11D650D9E4BC}" srcOrd="0" destOrd="0" presId="urn:microsoft.com/office/officeart/2018/2/layout/IconLabelDescriptionList"/>
    <dgm:cxn modelId="{19B3847D-D503-403E-AEB9-49B1FEEB1370}" type="presParOf" srcId="{1D2E8717-97E9-43A6-A405-CB1C4807641C}" destId="{C5AD1A9F-4AAB-45DB-8E80-541626910560}" srcOrd="1" destOrd="0" presId="urn:microsoft.com/office/officeart/2018/2/layout/IconLabelDescriptionList"/>
    <dgm:cxn modelId="{E908D26D-5076-4A38-841A-9F3EB7FDB1C9}" type="presParOf" srcId="{1D2E8717-97E9-43A6-A405-CB1C4807641C}" destId="{D7F1D983-5749-4809-AD6C-892344DB3E57}" srcOrd="2" destOrd="0" presId="urn:microsoft.com/office/officeart/2018/2/layout/IconLabelDescriptionList"/>
    <dgm:cxn modelId="{037F6A7F-EE47-4269-9AE1-F347CA5E2A28}" type="presParOf" srcId="{1D2E8717-97E9-43A6-A405-CB1C4807641C}" destId="{C95561F9-07F8-4942-839A-4AE1C6CAF497}" srcOrd="3" destOrd="0" presId="urn:microsoft.com/office/officeart/2018/2/layout/IconLabelDescriptionList"/>
    <dgm:cxn modelId="{B33C0B19-EC5C-4E82-BF1F-A116DD02EAE5}" type="presParOf" srcId="{1D2E8717-97E9-43A6-A405-CB1C4807641C}" destId="{F4E559CF-8D59-41A0-A4EC-743A65D9DDA1}" srcOrd="4" destOrd="0" presId="urn:microsoft.com/office/officeart/2018/2/layout/IconLabelDescriptionList"/>
    <dgm:cxn modelId="{9F675D7D-C832-4F13-856E-7567A632E1B2}" type="presParOf" srcId="{A35A9966-A9A0-4097-8845-857D24AE6010}" destId="{65AFFAAC-D037-478D-905D-6EC3B548E8EF}" srcOrd="1" destOrd="0" presId="urn:microsoft.com/office/officeart/2018/2/layout/IconLabelDescriptionList"/>
    <dgm:cxn modelId="{9589726F-9125-485E-9F8A-E8AC7885559B}" type="presParOf" srcId="{A35A9966-A9A0-4097-8845-857D24AE6010}" destId="{1BBB6522-6DF4-4233-A807-8F8534274BC6}" srcOrd="2" destOrd="0" presId="urn:microsoft.com/office/officeart/2018/2/layout/IconLabelDescriptionList"/>
    <dgm:cxn modelId="{92F9F6DC-EEED-486D-8E5D-1B811EB2DF36}" type="presParOf" srcId="{1BBB6522-6DF4-4233-A807-8F8534274BC6}" destId="{9FFF9C76-5FFF-489A-9D5E-8B2291B67E18}" srcOrd="0" destOrd="0" presId="urn:microsoft.com/office/officeart/2018/2/layout/IconLabelDescriptionList"/>
    <dgm:cxn modelId="{2A36EA7F-2BF9-48D1-B4B2-85876B2444D7}" type="presParOf" srcId="{1BBB6522-6DF4-4233-A807-8F8534274BC6}" destId="{61A1245C-E0C9-4442-B794-0CDAD3DB5922}" srcOrd="1" destOrd="0" presId="urn:microsoft.com/office/officeart/2018/2/layout/IconLabelDescriptionList"/>
    <dgm:cxn modelId="{BADF9C0C-E364-4BB9-8CF8-AF16A51F6288}" type="presParOf" srcId="{1BBB6522-6DF4-4233-A807-8F8534274BC6}" destId="{928BD0F5-35AF-4EA0-9411-242645764909}" srcOrd="2" destOrd="0" presId="urn:microsoft.com/office/officeart/2018/2/layout/IconLabelDescriptionList"/>
    <dgm:cxn modelId="{3993953A-3E33-4F34-99E6-16AAF55E553A}" type="presParOf" srcId="{1BBB6522-6DF4-4233-A807-8F8534274BC6}" destId="{CAD8C53F-7C9A-447D-9048-53EB3226FDB4}" srcOrd="3" destOrd="0" presId="urn:microsoft.com/office/officeart/2018/2/layout/IconLabelDescriptionList"/>
    <dgm:cxn modelId="{76D06F2A-CAEF-4A6E-BC91-B2CF3EAD4D73}" type="presParOf" srcId="{1BBB6522-6DF4-4233-A807-8F8534274BC6}" destId="{9A7599B2-73E9-41BB-9AED-45A8F8A3037D}" srcOrd="4" destOrd="0" presId="urn:microsoft.com/office/officeart/2018/2/layout/IconLabelDescriptionList"/>
    <dgm:cxn modelId="{6FCAA603-C9AF-482E-B94B-6A25991D87A1}" type="presParOf" srcId="{A35A9966-A9A0-4097-8845-857D24AE6010}" destId="{066D25B0-C4F0-488A-AA24-2D2C9C39961D}" srcOrd="3" destOrd="0" presId="urn:microsoft.com/office/officeart/2018/2/layout/IconLabelDescriptionList"/>
    <dgm:cxn modelId="{C0A87FA9-D256-4B9F-9550-F88360B9EAC7}" type="presParOf" srcId="{A35A9966-A9A0-4097-8845-857D24AE6010}" destId="{9B697A01-F563-43B5-AD48-8CC08A6606FC}" srcOrd="4" destOrd="0" presId="urn:microsoft.com/office/officeart/2018/2/layout/IconLabelDescriptionList"/>
    <dgm:cxn modelId="{325936CB-B642-4592-9A5E-B56945277FB8}" type="presParOf" srcId="{9B697A01-F563-43B5-AD48-8CC08A6606FC}" destId="{FE35D783-6DB6-46F1-980D-EF9C4C65D716}" srcOrd="0" destOrd="0" presId="urn:microsoft.com/office/officeart/2018/2/layout/IconLabelDescriptionList"/>
    <dgm:cxn modelId="{1E9ECEBA-26B6-442C-979E-3EDE0F7617AA}" type="presParOf" srcId="{9B697A01-F563-43B5-AD48-8CC08A6606FC}" destId="{7A8D225A-FC1A-4A4A-BB97-5166D96FB5AF}" srcOrd="1" destOrd="0" presId="urn:microsoft.com/office/officeart/2018/2/layout/IconLabelDescriptionList"/>
    <dgm:cxn modelId="{B64D972A-5627-4493-AB62-DB263845B8F3}" type="presParOf" srcId="{9B697A01-F563-43B5-AD48-8CC08A6606FC}" destId="{3B40013B-ACBA-4478-8B60-362EF1FD0937}" srcOrd="2" destOrd="0" presId="urn:microsoft.com/office/officeart/2018/2/layout/IconLabelDescriptionList"/>
    <dgm:cxn modelId="{5D882028-3564-448A-B7E4-C00694DA501A}" type="presParOf" srcId="{9B697A01-F563-43B5-AD48-8CC08A6606FC}" destId="{C77B7831-CA77-4F6F-B792-8BEBA63E1791}" srcOrd="3" destOrd="0" presId="urn:microsoft.com/office/officeart/2018/2/layout/IconLabelDescriptionList"/>
    <dgm:cxn modelId="{F59887A3-CEDD-4A90-B366-07DF929E0D50}" type="presParOf" srcId="{9B697A01-F563-43B5-AD48-8CC08A6606FC}" destId="{696D68A6-120B-4A6A-B67A-61242D930D93}"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5F170FA-2406-46CA-AED1-681865E3B891}"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2BEFC75-C176-4866-B434-3BE3859F2CE0}">
      <dgm:prSet/>
      <dgm:spPr/>
      <dgm:t>
        <a:bodyPr/>
        <a:lstStyle/>
        <a:p>
          <a:pPr>
            <a:defRPr cap="all"/>
          </a:pPr>
          <a:r>
            <a:rPr lang="en-US" dirty="0">
              <a:latin typeface="Times New Roman" panose="02020603050405020304" pitchFamily="18" charset="0"/>
              <a:cs typeface="Times New Roman" panose="02020603050405020304" pitchFamily="18" charset="0"/>
            </a:rPr>
            <a:t>Trust and relationships</a:t>
          </a:r>
        </a:p>
      </dgm:t>
    </dgm:pt>
    <dgm:pt modelId="{54E95022-89D0-4139-AB45-E77667A5F8C0}" type="parTrans" cxnId="{5C59AB26-23CB-4263-9F8C-5EC20B493E9D}">
      <dgm:prSet/>
      <dgm:spPr/>
      <dgm:t>
        <a:bodyPr/>
        <a:lstStyle/>
        <a:p>
          <a:endParaRPr lang="en-US"/>
        </a:p>
      </dgm:t>
    </dgm:pt>
    <dgm:pt modelId="{9E81D71F-AD9E-4BE5-B10B-ADC2DA2CEF17}" type="sibTrans" cxnId="{5C59AB26-23CB-4263-9F8C-5EC20B493E9D}">
      <dgm:prSet/>
      <dgm:spPr/>
      <dgm:t>
        <a:bodyPr/>
        <a:lstStyle/>
        <a:p>
          <a:endParaRPr lang="en-US"/>
        </a:p>
      </dgm:t>
    </dgm:pt>
    <dgm:pt modelId="{ED21B157-243E-4E04-9329-C02ED1526613}">
      <dgm:prSet/>
      <dgm:spPr/>
      <dgm:t>
        <a:bodyPr/>
        <a:lstStyle/>
        <a:p>
          <a:pPr>
            <a:defRPr cap="all"/>
          </a:pPr>
          <a:r>
            <a:rPr lang="en-US" dirty="0">
              <a:latin typeface="Times New Roman" panose="02020603050405020304" pitchFamily="18" charset="0"/>
              <a:cs typeface="Times New Roman" panose="02020603050405020304" pitchFamily="18" charset="0"/>
            </a:rPr>
            <a:t>Provision of Resources</a:t>
          </a:r>
        </a:p>
      </dgm:t>
    </dgm:pt>
    <dgm:pt modelId="{5D23FFD3-7719-4CD3-ACF3-89D9F4E16B80}" type="parTrans" cxnId="{BDB78653-511E-4FA2-8DF2-92252EC79C41}">
      <dgm:prSet/>
      <dgm:spPr/>
      <dgm:t>
        <a:bodyPr/>
        <a:lstStyle/>
        <a:p>
          <a:endParaRPr lang="en-US"/>
        </a:p>
      </dgm:t>
    </dgm:pt>
    <dgm:pt modelId="{404AA47F-6019-4351-981E-22A232A6448F}" type="sibTrans" cxnId="{BDB78653-511E-4FA2-8DF2-92252EC79C41}">
      <dgm:prSet/>
      <dgm:spPr/>
      <dgm:t>
        <a:bodyPr/>
        <a:lstStyle/>
        <a:p>
          <a:endParaRPr lang="en-US"/>
        </a:p>
      </dgm:t>
    </dgm:pt>
    <dgm:pt modelId="{856424E8-92DF-4E70-82EB-73EDEA538DA6}">
      <dgm:prSet/>
      <dgm:spPr/>
      <dgm:t>
        <a:bodyPr/>
        <a:lstStyle/>
        <a:p>
          <a:pPr>
            <a:defRPr cap="all"/>
          </a:pPr>
          <a:r>
            <a:rPr lang="en-US" dirty="0">
              <a:latin typeface="Times New Roman" panose="02020603050405020304" pitchFamily="18" charset="0"/>
              <a:cs typeface="Times New Roman" panose="02020603050405020304" pitchFamily="18" charset="0"/>
            </a:rPr>
            <a:t>Provision of Services</a:t>
          </a:r>
        </a:p>
      </dgm:t>
    </dgm:pt>
    <dgm:pt modelId="{0880E527-2644-42FF-9B1A-1E034C0B58AA}" type="parTrans" cxnId="{502A97D0-1683-41E7-8391-E9A0436216C8}">
      <dgm:prSet/>
      <dgm:spPr/>
      <dgm:t>
        <a:bodyPr/>
        <a:lstStyle/>
        <a:p>
          <a:endParaRPr lang="en-US"/>
        </a:p>
      </dgm:t>
    </dgm:pt>
    <dgm:pt modelId="{D837EAF9-0753-4FD0-9E9D-76768E92B7E7}" type="sibTrans" cxnId="{502A97D0-1683-41E7-8391-E9A0436216C8}">
      <dgm:prSet/>
      <dgm:spPr/>
      <dgm:t>
        <a:bodyPr/>
        <a:lstStyle/>
        <a:p>
          <a:endParaRPr lang="en-US"/>
        </a:p>
      </dgm:t>
    </dgm:pt>
    <dgm:pt modelId="{33ED13FA-9125-46FF-B984-DF77A0D58658}">
      <dgm:prSet/>
      <dgm:spPr/>
      <dgm:t>
        <a:bodyPr/>
        <a:lstStyle/>
        <a:p>
          <a:pPr>
            <a:defRPr cap="all"/>
          </a:pPr>
          <a:r>
            <a:rPr lang="en-US" dirty="0">
              <a:latin typeface="Times New Roman" panose="02020603050405020304" pitchFamily="18" charset="0"/>
              <a:cs typeface="Times New Roman" panose="02020603050405020304" pitchFamily="18" charset="0"/>
            </a:rPr>
            <a:t>Follow up</a:t>
          </a:r>
        </a:p>
      </dgm:t>
    </dgm:pt>
    <dgm:pt modelId="{FB2BC4E5-3720-46B8-893C-75513391AC75}" type="parTrans" cxnId="{C342E48A-0958-4731-B5D3-CB4A3505F959}">
      <dgm:prSet/>
      <dgm:spPr/>
      <dgm:t>
        <a:bodyPr/>
        <a:lstStyle/>
        <a:p>
          <a:endParaRPr lang="en-US"/>
        </a:p>
      </dgm:t>
    </dgm:pt>
    <dgm:pt modelId="{26CF7337-8B20-4302-90AF-7C34D3A4F5F9}" type="sibTrans" cxnId="{C342E48A-0958-4731-B5D3-CB4A3505F959}">
      <dgm:prSet/>
      <dgm:spPr/>
      <dgm:t>
        <a:bodyPr/>
        <a:lstStyle/>
        <a:p>
          <a:endParaRPr lang="en-US"/>
        </a:p>
      </dgm:t>
    </dgm:pt>
    <dgm:pt modelId="{556A0912-6BD7-406E-B13D-1ED082D7B5AB}">
      <dgm:prSet/>
      <dgm:spPr/>
      <dgm:t>
        <a:bodyPr/>
        <a:lstStyle/>
        <a:p>
          <a:pPr>
            <a:defRPr cap="all"/>
          </a:pPr>
          <a:r>
            <a:rPr lang="en-US" dirty="0">
              <a:latin typeface="Times New Roman" panose="02020603050405020304" pitchFamily="18" charset="0"/>
              <a:cs typeface="Times New Roman" panose="02020603050405020304" pitchFamily="18" charset="0"/>
            </a:rPr>
            <a:t>Constant adaptation to meet client’s needs</a:t>
          </a:r>
        </a:p>
      </dgm:t>
    </dgm:pt>
    <dgm:pt modelId="{F2DC4B64-2207-482D-8A0A-2F3F245A6F38}" type="parTrans" cxnId="{CB7A79F2-8A3D-4320-93C9-622AD42474B4}">
      <dgm:prSet/>
      <dgm:spPr/>
      <dgm:t>
        <a:bodyPr/>
        <a:lstStyle/>
        <a:p>
          <a:endParaRPr lang="en-US"/>
        </a:p>
      </dgm:t>
    </dgm:pt>
    <dgm:pt modelId="{AD81D946-72FD-4C72-99AB-936DF4E4F256}" type="sibTrans" cxnId="{CB7A79F2-8A3D-4320-93C9-622AD42474B4}">
      <dgm:prSet/>
      <dgm:spPr/>
      <dgm:t>
        <a:bodyPr/>
        <a:lstStyle/>
        <a:p>
          <a:endParaRPr lang="en-US"/>
        </a:p>
      </dgm:t>
    </dgm:pt>
    <dgm:pt modelId="{6CA67EF7-ED24-4C8E-A557-311CDCDF149F}" type="pres">
      <dgm:prSet presAssocID="{F5F170FA-2406-46CA-AED1-681865E3B891}" presName="root" presStyleCnt="0">
        <dgm:presLayoutVars>
          <dgm:dir/>
          <dgm:resizeHandles val="exact"/>
        </dgm:presLayoutVars>
      </dgm:prSet>
      <dgm:spPr/>
    </dgm:pt>
    <dgm:pt modelId="{DD80C66F-98A5-4E80-93F2-C3E0BBB905F8}" type="pres">
      <dgm:prSet presAssocID="{62BEFC75-C176-4866-B434-3BE3859F2CE0}" presName="compNode" presStyleCnt="0"/>
      <dgm:spPr/>
    </dgm:pt>
    <dgm:pt modelId="{0EBDFF16-B73C-4205-B133-3AD098F2FF32}" type="pres">
      <dgm:prSet presAssocID="{62BEFC75-C176-4866-B434-3BE3859F2CE0}" presName="iconBgRect" presStyleLbl="bgShp" presStyleIdx="0" presStyleCnt="5"/>
      <dgm:spPr/>
    </dgm:pt>
    <dgm:pt modelId="{91061F3B-20ED-41DA-ADD3-A0CF52D70A24}" type="pres">
      <dgm:prSet presAssocID="{62BEFC75-C176-4866-B434-3BE3859F2CE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FBE3A640-CB1A-447F-B59B-D27417A7A746}" type="pres">
      <dgm:prSet presAssocID="{62BEFC75-C176-4866-B434-3BE3859F2CE0}" presName="spaceRect" presStyleCnt="0"/>
      <dgm:spPr/>
    </dgm:pt>
    <dgm:pt modelId="{7BEC3054-278C-4881-BAE5-9AE34B6278CC}" type="pres">
      <dgm:prSet presAssocID="{62BEFC75-C176-4866-B434-3BE3859F2CE0}" presName="textRect" presStyleLbl="revTx" presStyleIdx="0" presStyleCnt="5">
        <dgm:presLayoutVars>
          <dgm:chMax val="1"/>
          <dgm:chPref val="1"/>
        </dgm:presLayoutVars>
      </dgm:prSet>
      <dgm:spPr/>
    </dgm:pt>
    <dgm:pt modelId="{BF71FDDE-925C-48DA-B06D-0E68E679F4F4}" type="pres">
      <dgm:prSet presAssocID="{9E81D71F-AD9E-4BE5-B10B-ADC2DA2CEF17}" presName="sibTrans" presStyleCnt="0"/>
      <dgm:spPr/>
    </dgm:pt>
    <dgm:pt modelId="{CC4DD8B1-12C7-44A5-93F5-245C3DA93723}" type="pres">
      <dgm:prSet presAssocID="{ED21B157-243E-4E04-9329-C02ED1526613}" presName="compNode" presStyleCnt="0"/>
      <dgm:spPr/>
    </dgm:pt>
    <dgm:pt modelId="{65B7A96C-360C-4CC0-995B-3F70D9BC51E4}" type="pres">
      <dgm:prSet presAssocID="{ED21B157-243E-4E04-9329-C02ED1526613}" presName="iconBgRect" presStyleLbl="bgShp" presStyleIdx="1" presStyleCnt="5"/>
      <dgm:spPr/>
    </dgm:pt>
    <dgm:pt modelId="{0222BB56-C3D2-4BA3-B526-DD33AB943518}" type="pres">
      <dgm:prSet presAssocID="{ED21B157-243E-4E04-9329-C02ED152661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on Shelf"/>
        </a:ext>
      </dgm:extLst>
    </dgm:pt>
    <dgm:pt modelId="{7FAD9EEF-0B26-42C9-AC88-AF1F9748577A}" type="pres">
      <dgm:prSet presAssocID="{ED21B157-243E-4E04-9329-C02ED1526613}" presName="spaceRect" presStyleCnt="0"/>
      <dgm:spPr/>
    </dgm:pt>
    <dgm:pt modelId="{4F64CD87-FE01-4B2B-AB5F-888D4D533E9E}" type="pres">
      <dgm:prSet presAssocID="{ED21B157-243E-4E04-9329-C02ED1526613}" presName="textRect" presStyleLbl="revTx" presStyleIdx="1" presStyleCnt="5">
        <dgm:presLayoutVars>
          <dgm:chMax val="1"/>
          <dgm:chPref val="1"/>
        </dgm:presLayoutVars>
      </dgm:prSet>
      <dgm:spPr/>
    </dgm:pt>
    <dgm:pt modelId="{F220AB1F-9966-49CF-AA98-A9B7413D0B62}" type="pres">
      <dgm:prSet presAssocID="{404AA47F-6019-4351-981E-22A232A6448F}" presName="sibTrans" presStyleCnt="0"/>
      <dgm:spPr/>
    </dgm:pt>
    <dgm:pt modelId="{628E38F3-7D7A-48E1-BB02-8C6104598A6D}" type="pres">
      <dgm:prSet presAssocID="{856424E8-92DF-4E70-82EB-73EDEA538DA6}" presName="compNode" presStyleCnt="0"/>
      <dgm:spPr/>
    </dgm:pt>
    <dgm:pt modelId="{AED62BD2-6F98-468A-BAA2-FCE1361F409F}" type="pres">
      <dgm:prSet presAssocID="{856424E8-92DF-4E70-82EB-73EDEA538DA6}" presName="iconBgRect" presStyleLbl="bgShp" presStyleIdx="2" presStyleCnt="5"/>
      <dgm:spPr/>
    </dgm:pt>
    <dgm:pt modelId="{F588D918-19EC-42CD-9761-F159B51429B9}" type="pres">
      <dgm:prSet presAssocID="{856424E8-92DF-4E70-82EB-73EDEA538DA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0A235055-B0A5-4DBB-8754-93AE1309B923}" type="pres">
      <dgm:prSet presAssocID="{856424E8-92DF-4E70-82EB-73EDEA538DA6}" presName="spaceRect" presStyleCnt="0"/>
      <dgm:spPr/>
    </dgm:pt>
    <dgm:pt modelId="{68502595-C077-42E2-8169-3CBE689CB6A6}" type="pres">
      <dgm:prSet presAssocID="{856424E8-92DF-4E70-82EB-73EDEA538DA6}" presName="textRect" presStyleLbl="revTx" presStyleIdx="2" presStyleCnt="5">
        <dgm:presLayoutVars>
          <dgm:chMax val="1"/>
          <dgm:chPref val="1"/>
        </dgm:presLayoutVars>
      </dgm:prSet>
      <dgm:spPr/>
    </dgm:pt>
    <dgm:pt modelId="{97C5AA9F-0EF1-4CFA-963E-DF95A1DF9818}" type="pres">
      <dgm:prSet presAssocID="{D837EAF9-0753-4FD0-9E9D-76768E92B7E7}" presName="sibTrans" presStyleCnt="0"/>
      <dgm:spPr/>
    </dgm:pt>
    <dgm:pt modelId="{E5C0F8EA-2721-4F53-A8D6-264539667AAB}" type="pres">
      <dgm:prSet presAssocID="{33ED13FA-9125-46FF-B984-DF77A0D58658}" presName="compNode" presStyleCnt="0"/>
      <dgm:spPr/>
    </dgm:pt>
    <dgm:pt modelId="{26E5D2BA-5C94-483F-905A-C02B14113070}" type="pres">
      <dgm:prSet presAssocID="{33ED13FA-9125-46FF-B984-DF77A0D58658}" presName="iconBgRect" presStyleLbl="bgShp" presStyleIdx="3" presStyleCnt="5"/>
      <dgm:spPr/>
    </dgm:pt>
    <dgm:pt modelId="{50F5E662-9719-4EAD-A9F1-D1F357EBEBE5}" type="pres">
      <dgm:prSet presAssocID="{33ED13FA-9125-46FF-B984-DF77A0D5865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ootprint"/>
        </a:ext>
      </dgm:extLst>
    </dgm:pt>
    <dgm:pt modelId="{7D49B9A8-5D3D-4BE3-A1BF-D342B2CB500B}" type="pres">
      <dgm:prSet presAssocID="{33ED13FA-9125-46FF-B984-DF77A0D58658}" presName="spaceRect" presStyleCnt="0"/>
      <dgm:spPr/>
    </dgm:pt>
    <dgm:pt modelId="{7369A413-D819-4846-846E-DFCF8B4FCE04}" type="pres">
      <dgm:prSet presAssocID="{33ED13FA-9125-46FF-B984-DF77A0D58658}" presName="textRect" presStyleLbl="revTx" presStyleIdx="3" presStyleCnt="5">
        <dgm:presLayoutVars>
          <dgm:chMax val="1"/>
          <dgm:chPref val="1"/>
        </dgm:presLayoutVars>
      </dgm:prSet>
      <dgm:spPr/>
    </dgm:pt>
    <dgm:pt modelId="{49447DBD-94D3-427D-A573-2A77CE86C8B2}" type="pres">
      <dgm:prSet presAssocID="{26CF7337-8B20-4302-90AF-7C34D3A4F5F9}" presName="sibTrans" presStyleCnt="0"/>
      <dgm:spPr/>
    </dgm:pt>
    <dgm:pt modelId="{9932E71F-38F2-4D81-84A1-3BB82AF2E01F}" type="pres">
      <dgm:prSet presAssocID="{556A0912-6BD7-406E-B13D-1ED082D7B5AB}" presName="compNode" presStyleCnt="0"/>
      <dgm:spPr/>
    </dgm:pt>
    <dgm:pt modelId="{A939A6DE-A6EB-416B-B632-B5F71ED77012}" type="pres">
      <dgm:prSet presAssocID="{556A0912-6BD7-406E-B13D-1ED082D7B5AB}" presName="iconBgRect" presStyleLbl="bgShp" presStyleIdx="4" presStyleCnt="5"/>
      <dgm:spPr/>
    </dgm:pt>
    <dgm:pt modelId="{6010AB66-C94D-4BFF-A8B9-317874EBCDEE}" type="pres">
      <dgm:prSet presAssocID="{556A0912-6BD7-406E-B13D-1ED082D7B5A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BA2D18A5-CEF3-4E6C-B252-B288859621C1}" type="pres">
      <dgm:prSet presAssocID="{556A0912-6BD7-406E-B13D-1ED082D7B5AB}" presName="spaceRect" presStyleCnt="0"/>
      <dgm:spPr/>
    </dgm:pt>
    <dgm:pt modelId="{94376E76-624A-4F74-BC6F-FDB1BC00B6EE}" type="pres">
      <dgm:prSet presAssocID="{556A0912-6BD7-406E-B13D-1ED082D7B5AB}" presName="textRect" presStyleLbl="revTx" presStyleIdx="4" presStyleCnt="5">
        <dgm:presLayoutVars>
          <dgm:chMax val="1"/>
          <dgm:chPref val="1"/>
        </dgm:presLayoutVars>
      </dgm:prSet>
      <dgm:spPr/>
    </dgm:pt>
  </dgm:ptLst>
  <dgm:cxnLst>
    <dgm:cxn modelId="{5C59AB26-23CB-4263-9F8C-5EC20B493E9D}" srcId="{F5F170FA-2406-46CA-AED1-681865E3B891}" destId="{62BEFC75-C176-4866-B434-3BE3859F2CE0}" srcOrd="0" destOrd="0" parTransId="{54E95022-89D0-4139-AB45-E77667A5F8C0}" sibTransId="{9E81D71F-AD9E-4BE5-B10B-ADC2DA2CEF17}"/>
    <dgm:cxn modelId="{8F5F2A47-5BAF-47B8-88FB-693F88B0EDA8}" type="presOf" srcId="{ED21B157-243E-4E04-9329-C02ED1526613}" destId="{4F64CD87-FE01-4B2B-AB5F-888D4D533E9E}" srcOrd="0" destOrd="0" presId="urn:microsoft.com/office/officeart/2018/5/layout/IconCircleLabelList"/>
    <dgm:cxn modelId="{56ECFC6E-E5A5-4972-8FF7-C12D71E8872B}" type="presOf" srcId="{F5F170FA-2406-46CA-AED1-681865E3B891}" destId="{6CA67EF7-ED24-4C8E-A557-311CDCDF149F}" srcOrd="0" destOrd="0" presId="urn:microsoft.com/office/officeart/2018/5/layout/IconCircleLabelList"/>
    <dgm:cxn modelId="{BDB78653-511E-4FA2-8DF2-92252EC79C41}" srcId="{F5F170FA-2406-46CA-AED1-681865E3B891}" destId="{ED21B157-243E-4E04-9329-C02ED1526613}" srcOrd="1" destOrd="0" parTransId="{5D23FFD3-7719-4CD3-ACF3-89D9F4E16B80}" sibTransId="{404AA47F-6019-4351-981E-22A232A6448F}"/>
    <dgm:cxn modelId="{C63A0E5A-9FA6-4742-92A4-EAF03977C73B}" type="presOf" srcId="{856424E8-92DF-4E70-82EB-73EDEA538DA6}" destId="{68502595-C077-42E2-8169-3CBE689CB6A6}" srcOrd="0" destOrd="0" presId="urn:microsoft.com/office/officeart/2018/5/layout/IconCircleLabelList"/>
    <dgm:cxn modelId="{C342E48A-0958-4731-B5D3-CB4A3505F959}" srcId="{F5F170FA-2406-46CA-AED1-681865E3B891}" destId="{33ED13FA-9125-46FF-B984-DF77A0D58658}" srcOrd="3" destOrd="0" parTransId="{FB2BC4E5-3720-46B8-893C-75513391AC75}" sibTransId="{26CF7337-8B20-4302-90AF-7C34D3A4F5F9}"/>
    <dgm:cxn modelId="{B5EB29AB-F26D-4351-9BE6-507CD4B5BF35}" type="presOf" srcId="{62BEFC75-C176-4866-B434-3BE3859F2CE0}" destId="{7BEC3054-278C-4881-BAE5-9AE34B6278CC}" srcOrd="0" destOrd="0" presId="urn:microsoft.com/office/officeart/2018/5/layout/IconCircleLabelList"/>
    <dgm:cxn modelId="{502A97D0-1683-41E7-8391-E9A0436216C8}" srcId="{F5F170FA-2406-46CA-AED1-681865E3B891}" destId="{856424E8-92DF-4E70-82EB-73EDEA538DA6}" srcOrd="2" destOrd="0" parTransId="{0880E527-2644-42FF-9B1A-1E034C0B58AA}" sibTransId="{D837EAF9-0753-4FD0-9E9D-76768E92B7E7}"/>
    <dgm:cxn modelId="{EF6107EA-7DE6-4709-BC33-59A2DD9A20D8}" type="presOf" srcId="{556A0912-6BD7-406E-B13D-1ED082D7B5AB}" destId="{94376E76-624A-4F74-BC6F-FDB1BC00B6EE}" srcOrd="0" destOrd="0" presId="urn:microsoft.com/office/officeart/2018/5/layout/IconCircleLabelList"/>
    <dgm:cxn modelId="{338E7DEC-DC5B-4AC9-8ADB-2AC38D7202D7}" type="presOf" srcId="{33ED13FA-9125-46FF-B984-DF77A0D58658}" destId="{7369A413-D819-4846-846E-DFCF8B4FCE04}" srcOrd="0" destOrd="0" presId="urn:microsoft.com/office/officeart/2018/5/layout/IconCircleLabelList"/>
    <dgm:cxn modelId="{CB7A79F2-8A3D-4320-93C9-622AD42474B4}" srcId="{F5F170FA-2406-46CA-AED1-681865E3B891}" destId="{556A0912-6BD7-406E-B13D-1ED082D7B5AB}" srcOrd="4" destOrd="0" parTransId="{F2DC4B64-2207-482D-8A0A-2F3F245A6F38}" sibTransId="{AD81D946-72FD-4C72-99AB-936DF4E4F256}"/>
    <dgm:cxn modelId="{4AB0DF8C-6D78-431A-B298-E7720AC3D984}" type="presParOf" srcId="{6CA67EF7-ED24-4C8E-A557-311CDCDF149F}" destId="{DD80C66F-98A5-4E80-93F2-C3E0BBB905F8}" srcOrd="0" destOrd="0" presId="urn:microsoft.com/office/officeart/2018/5/layout/IconCircleLabelList"/>
    <dgm:cxn modelId="{77B991F9-F57F-4ED3-B4F6-0614EBAF0237}" type="presParOf" srcId="{DD80C66F-98A5-4E80-93F2-C3E0BBB905F8}" destId="{0EBDFF16-B73C-4205-B133-3AD098F2FF32}" srcOrd="0" destOrd="0" presId="urn:microsoft.com/office/officeart/2018/5/layout/IconCircleLabelList"/>
    <dgm:cxn modelId="{83C0D6E2-BE34-4040-95AF-BE2AD089842A}" type="presParOf" srcId="{DD80C66F-98A5-4E80-93F2-C3E0BBB905F8}" destId="{91061F3B-20ED-41DA-ADD3-A0CF52D70A24}" srcOrd="1" destOrd="0" presId="urn:microsoft.com/office/officeart/2018/5/layout/IconCircleLabelList"/>
    <dgm:cxn modelId="{BA5E950D-0B28-4E84-BDE9-765CC9CCE18D}" type="presParOf" srcId="{DD80C66F-98A5-4E80-93F2-C3E0BBB905F8}" destId="{FBE3A640-CB1A-447F-B59B-D27417A7A746}" srcOrd="2" destOrd="0" presId="urn:microsoft.com/office/officeart/2018/5/layout/IconCircleLabelList"/>
    <dgm:cxn modelId="{AFF0A05F-1233-45CF-BEB4-C0042EE5DB3C}" type="presParOf" srcId="{DD80C66F-98A5-4E80-93F2-C3E0BBB905F8}" destId="{7BEC3054-278C-4881-BAE5-9AE34B6278CC}" srcOrd="3" destOrd="0" presId="urn:microsoft.com/office/officeart/2018/5/layout/IconCircleLabelList"/>
    <dgm:cxn modelId="{CFCBFF4F-2221-4AC0-A8EB-3E62CD8F998A}" type="presParOf" srcId="{6CA67EF7-ED24-4C8E-A557-311CDCDF149F}" destId="{BF71FDDE-925C-48DA-B06D-0E68E679F4F4}" srcOrd="1" destOrd="0" presId="urn:microsoft.com/office/officeart/2018/5/layout/IconCircleLabelList"/>
    <dgm:cxn modelId="{27B20B06-9CC9-40C6-A548-C7E88298C98F}" type="presParOf" srcId="{6CA67EF7-ED24-4C8E-A557-311CDCDF149F}" destId="{CC4DD8B1-12C7-44A5-93F5-245C3DA93723}" srcOrd="2" destOrd="0" presId="urn:microsoft.com/office/officeart/2018/5/layout/IconCircleLabelList"/>
    <dgm:cxn modelId="{F4DE445B-8205-4C89-8CA3-003EB315C2CF}" type="presParOf" srcId="{CC4DD8B1-12C7-44A5-93F5-245C3DA93723}" destId="{65B7A96C-360C-4CC0-995B-3F70D9BC51E4}" srcOrd="0" destOrd="0" presId="urn:microsoft.com/office/officeart/2018/5/layout/IconCircleLabelList"/>
    <dgm:cxn modelId="{9430F6F9-D7DA-4926-B347-C29C77F6626F}" type="presParOf" srcId="{CC4DD8B1-12C7-44A5-93F5-245C3DA93723}" destId="{0222BB56-C3D2-4BA3-B526-DD33AB943518}" srcOrd="1" destOrd="0" presId="urn:microsoft.com/office/officeart/2018/5/layout/IconCircleLabelList"/>
    <dgm:cxn modelId="{93014B22-4CC6-492B-912F-95DBE68F1149}" type="presParOf" srcId="{CC4DD8B1-12C7-44A5-93F5-245C3DA93723}" destId="{7FAD9EEF-0B26-42C9-AC88-AF1F9748577A}" srcOrd="2" destOrd="0" presId="urn:microsoft.com/office/officeart/2018/5/layout/IconCircleLabelList"/>
    <dgm:cxn modelId="{E628437B-91A0-469D-B5D2-1D07EF744E4D}" type="presParOf" srcId="{CC4DD8B1-12C7-44A5-93F5-245C3DA93723}" destId="{4F64CD87-FE01-4B2B-AB5F-888D4D533E9E}" srcOrd="3" destOrd="0" presId="urn:microsoft.com/office/officeart/2018/5/layout/IconCircleLabelList"/>
    <dgm:cxn modelId="{B0F0CBF1-55E0-492D-BF00-9A33225A3665}" type="presParOf" srcId="{6CA67EF7-ED24-4C8E-A557-311CDCDF149F}" destId="{F220AB1F-9966-49CF-AA98-A9B7413D0B62}" srcOrd="3" destOrd="0" presId="urn:microsoft.com/office/officeart/2018/5/layout/IconCircleLabelList"/>
    <dgm:cxn modelId="{7A7F9527-A3DC-4243-88C4-E867DB528F49}" type="presParOf" srcId="{6CA67EF7-ED24-4C8E-A557-311CDCDF149F}" destId="{628E38F3-7D7A-48E1-BB02-8C6104598A6D}" srcOrd="4" destOrd="0" presId="urn:microsoft.com/office/officeart/2018/5/layout/IconCircleLabelList"/>
    <dgm:cxn modelId="{5BAED942-5926-4B87-8540-21D6FE7B5D8A}" type="presParOf" srcId="{628E38F3-7D7A-48E1-BB02-8C6104598A6D}" destId="{AED62BD2-6F98-468A-BAA2-FCE1361F409F}" srcOrd="0" destOrd="0" presId="urn:microsoft.com/office/officeart/2018/5/layout/IconCircleLabelList"/>
    <dgm:cxn modelId="{60F8A652-0D11-47FF-AA10-42ECBD80A521}" type="presParOf" srcId="{628E38F3-7D7A-48E1-BB02-8C6104598A6D}" destId="{F588D918-19EC-42CD-9761-F159B51429B9}" srcOrd="1" destOrd="0" presId="urn:microsoft.com/office/officeart/2018/5/layout/IconCircleLabelList"/>
    <dgm:cxn modelId="{A25F4F24-FA7D-442C-972F-C7893C896A85}" type="presParOf" srcId="{628E38F3-7D7A-48E1-BB02-8C6104598A6D}" destId="{0A235055-B0A5-4DBB-8754-93AE1309B923}" srcOrd="2" destOrd="0" presId="urn:microsoft.com/office/officeart/2018/5/layout/IconCircleLabelList"/>
    <dgm:cxn modelId="{BF5E3530-2757-4B2B-98BA-986BD5E839DA}" type="presParOf" srcId="{628E38F3-7D7A-48E1-BB02-8C6104598A6D}" destId="{68502595-C077-42E2-8169-3CBE689CB6A6}" srcOrd="3" destOrd="0" presId="urn:microsoft.com/office/officeart/2018/5/layout/IconCircleLabelList"/>
    <dgm:cxn modelId="{A9BA9F89-9F1A-47A9-BB50-8569C5C0D850}" type="presParOf" srcId="{6CA67EF7-ED24-4C8E-A557-311CDCDF149F}" destId="{97C5AA9F-0EF1-4CFA-963E-DF95A1DF9818}" srcOrd="5" destOrd="0" presId="urn:microsoft.com/office/officeart/2018/5/layout/IconCircleLabelList"/>
    <dgm:cxn modelId="{984E35EA-D337-48C5-9CF5-A3170A45DC26}" type="presParOf" srcId="{6CA67EF7-ED24-4C8E-A557-311CDCDF149F}" destId="{E5C0F8EA-2721-4F53-A8D6-264539667AAB}" srcOrd="6" destOrd="0" presId="urn:microsoft.com/office/officeart/2018/5/layout/IconCircleLabelList"/>
    <dgm:cxn modelId="{F28E8DE4-7185-48B0-B0FC-B3E8EB3D8653}" type="presParOf" srcId="{E5C0F8EA-2721-4F53-A8D6-264539667AAB}" destId="{26E5D2BA-5C94-483F-905A-C02B14113070}" srcOrd="0" destOrd="0" presId="urn:microsoft.com/office/officeart/2018/5/layout/IconCircleLabelList"/>
    <dgm:cxn modelId="{272FB11C-519A-40F7-BB81-3A438F7D84C3}" type="presParOf" srcId="{E5C0F8EA-2721-4F53-A8D6-264539667AAB}" destId="{50F5E662-9719-4EAD-A9F1-D1F357EBEBE5}" srcOrd="1" destOrd="0" presId="urn:microsoft.com/office/officeart/2018/5/layout/IconCircleLabelList"/>
    <dgm:cxn modelId="{886D79CF-1EE8-429B-AF00-967EC55D4D42}" type="presParOf" srcId="{E5C0F8EA-2721-4F53-A8D6-264539667AAB}" destId="{7D49B9A8-5D3D-4BE3-A1BF-D342B2CB500B}" srcOrd="2" destOrd="0" presId="urn:microsoft.com/office/officeart/2018/5/layout/IconCircleLabelList"/>
    <dgm:cxn modelId="{DE5D962A-B7B8-4E4D-8A91-9832770EF366}" type="presParOf" srcId="{E5C0F8EA-2721-4F53-A8D6-264539667AAB}" destId="{7369A413-D819-4846-846E-DFCF8B4FCE04}" srcOrd="3" destOrd="0" presId="urn:microsoft.com/office/officeart/2018/5/layout/IconCircleLabelList"/>
    <dgm:cxn modelId="{BF9DCA22-C232-4E9C-AD3D-3B6EA4917BE9}" type="presParOf" srcId="{6CA67EF7-ED24-4C8E-A557-311CDCDF149F}" destId="{49447DBD-94D3-427D-A573-2A77CE86C8B2}" srcOrd="7" destOrd="0" presId="urn:microsoft.com/office/officeart/2018/5/layout/IconCircleLabelList"/>
    <dgm:cxn modelId="{8510BF03-F559-4D7D-AEC0-01A30D0B6898}" type="presParOf" srcId="{6CA67EF7-ED24-4C8E-A557-311CDCDF149F}" destId="{9932E71F-38F2-4D81-84A1-3BB82AF2E01F}" srcOrd="8" destOrd="0" presId="urn:microsoft.com/office/officeart/2018/5/layout/IconCircleLabelList"/>
    <dgm:cxn modelId="{0C469EE4-ED0A-41F0-9FC9-8AF6CB118BB2}" type="presParOf" srcId="{9932E71F-38F2-4D81-84A1-3BB82AF2E01F}" destId="{A939A6DE-A6EB-416B-B632-B5F71ED77012}" srcOrd="0" destOrd="0" presId="urn:microsoft.com/office/officeart/2018/5/layout/IconCircleLabelList"/>
    <dgm:cxn modelId="{59F75A1C-A4A9-46E5-8920-EEB389863776}" type="presParOf" srcId="{9932E71F-38F2-4D81-84A1-3BB82AF2E01F}" destId="{6010AB66-C94D-4BFF-A8B9-317874EBCDEE}" srcOrd="1" destOrd="0" presId="urn:microsoft.com/office/officeart/2018/5/layout/IconCircleLabelList"/>
    <dgm:cxn modelId="{660546FA-054E-46CC-B654-71FEDDF080C4}" type="presParOf" srcId="{9932E71F-38F2-4D81-84A1-3BB82AF2E01F}" destId="{BA2D18A5-CEF3-4E6C-B252-B288859621C1}" srcOrd="2" destOrd="0" presId="urn:microsoft.com/office/officeart/2018/5/layout/IconCircleLabelList"/>
    <dgm:cxn modelId="{FEE95AFC-2999-459A-BE0B-A8941AF8CB20}" type="presParOf" srcId="{9932E71F-38F2-4D81-84A1-3BB82AF2E01F}" destId="{94376E76-624A-4F74-BC6F-FDB1BC00B6E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84E1F-17BE-4315-BB4A-2E449B0F8302}">
      <dsp:nvSpPr>
        <dsp:cNvPr id="0" name=""/>
        <dsp:cNvSpPr/>
      </dsp:nvSpPr>
      <dsp:spPr>
        <a:xfrm>
          <a:off x="2698734" y="339611"/>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1FC5F9-FB6A-4977-BAB6-0F36CAA516BD}">
      <dsp:nvSpPr>
        <dsp:cNvPr id="0" name=""/>
        <dsp:cNvSpPr/>
      </dsp:nvSpPr>
      <dsp:spPr>
        <a:xfrm>
          <a:off x="1510734" y="2773586"/>
          <a:ext cx="4320000" cy="8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44700">
            <a:lnSpc>
              <a:spcPct val="100000"/>
            </a:lnSpc>
            <a:spcBef>
              <a:spcPct val="0"/>
            </a:spcBef>
            <a:spcAft>
              <a:spcPct val="35000"/>
            </a:spcAft>
            <a:buNone/>
          </a:pPr>
          <a:r>
            <a:rPr lang="en-US" sz="4600" b="1" u="sng" kern="1200" dirty="0">
              <a:latin typeface="Times New Roman" panose="02020603050405020304" pitchFamily="18" charset="0"/>
              <a:cs typeface="Times New Roman" panose="02020603050405020304" pitchFamily="18" charset="0"/>
            </a:rPr>
            <a:t>MISSION</a:t>
          </a:r>
          <a:r>
            <a:rPr lang="en-US" sz="4600" b="1" u="sng" kern="1200" dirty="0"/>
            <a:t> </a:t>
          </a:r>
          <a:endParaRPr lang="en-US" sz="4600" kern="1200" dirty="0"/>
        </a:p>
      </dsp:txBody>
      <dsp:txXfrm>
        <a:off x="1510734" y="2773586"/>
        <a:ext cx="4320000" cy="832500"/>
      </dsp:txXfrm>
    </dsp:sp>
    <dsp:sp modelId="{13847B98-71C4-472C-81F8-47E401170B26}">
      <dsp:nvSpPr>
        <dsp:cNvPr id="0" name=""/>
        <dsp:cNvSpPr/>
      </dsp:nvSpPr>
      <dsp:spPr>
        <a:xfrm>
          <a:off x="7774734" y="339611"/>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DDA19C-D206-45E4-BFA0-5F4FDFC5B302}">
      <dsp:nvSpPr>
        <dsp:cNvPr id="0" name=""/>
        <dsp:cNvSpPr/>
      </dsp:nvSpPr>
      <dsp:spPr>
        <a:xfrm>
          <a:off x="6586734" y="2773586"/>
          <a:ext cx="4320000" cy="8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1" kern="1200" dirty="0">
              <a:latin typeface="Times New Roman" panose="02020603050405020304" pitchFamily="18" charset="0"/>
              <a:cs typeface="Times New Roman" panose="02020603050405020304" pitchFamily="18" charset="0"/>
            </a:rPr>
            <a:t>Enhance the human and institutional capacities of its Member States to reduce the production, trafficking and use of illegal drugs, and to address the health, social and criminal consequences of the drug trade in the Americas.</a:t>
          </a:r>
          <a:endParaRPr lang="en-US" sz="1400" kern="1200" dirty="0">
            <a:latin typeface="Times New Roman" panose="02020603050405020304" pitchFamily="18" charset="0"/>
            <a:cs typeface="Times New Roman" panose="02020603050405020304" pitchFamily="18" charset="0"/>
          </a:endParaRPr>
        </a:p>
      </dsp:txBody>
      <dsp:txXfrm>
        <a:off x="6586734" y="2773586"/>
        <a:ext cx="4320000" cy="8325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ED103-CC3F-48A5-AA84-11D650D9E4BC}">
      <dsp:nvSpPr>
        <dsp:cNvPr id="0" name=""/>
        <dsp:cNvSpPr/>
      </dsp:nvSpPr>
      <dsp:spPr>
        <a:xfrm>
          <a:off x="2039" y="315718"/>
          <a:ext cx="1138429" cy="11384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F1D983-5749-4809-AD6C-892344DB3E57}">
      <dsp:nvSpPr>
        <dsp:cNvPr id="0" name=""/>
        <dsp:cNvSpPr/>
      </dsp:nvSpPr>
      <dsp:spPr>
        <a:xfrm>
          <a:off x="2039" y="1582623"/>
          <a:ext cx="3252656" cy="487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89050">
            <a:lnSpc>
              <a:spcPct val="90000"/>
            </a:lnSpc>
            <a:spcBef>
              <a:spcPct val="0"/>
            </a:spcBef>
            <a:spcAft>
              <a:spcPct val="35000"/>
            </a:spcAft>
            <a:buNone/>
            <a:defRPr b="1"/>
          </a:pPr>
          <a:r>
            <a:rPr lang="en-US" sz="2900" kern="1200" dirty="0">
              <a:latin typeface="Times New Roman" panose="02020603050405020304" pitchFamily="18" charset="0"/>
              <a:cs typeface="Times New Roman" panose="02020603050405020304" pitchFamily="18" charset="0"/>
            </a:rPr>
            <a:t>Methodology:</a:t>
          </a:r>
        </a:p>
      </dsp:txBody>
      <dsp:txXfrm>
        <a:off x="2039" y="1582623"/>
        <a:ext cx="3252656" cy="487898"/>
      </dsp:txXfrm>
    </dsp:sp>
    <dsp:sp modelId="{F4E559CF-8D59-41A0-A4EC-743A65D9DDA1}">
      <dsp:nvSpPr>
        <dsp:cNvPr id="0" name=""/>
        <dsp:cNvSpPr/>
      </dsp:nvSpPr>
      <dsp:spPr>
        <a:xfrm>
          <a:off x="2039" y="2130278"/>
          <a:ext cx="3252656" cy="1173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Active discussion</a:t>
          </a:r>
        </a:p>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Case Study </a:t>
          </a:r>
        </a:p>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Role Play</a:t>
          </a:r>
        </a:p>
      </dsp:txBody>
      <dsp:txXfrm>
        <a:off x="2039" y="2130278"/>
        <a:ext cx="3252656" cy="1173245"/>
      </dsp:txXfrm>
    </dsp:sp>
    <dsp:sp modelId="{9FFF9C76-5FFF-489A-9D5E-8B2291B67E18}">
      <dsp:nvSpPr>
        <dsp:cNvPr id="0" name=""/>
        <dsp:cNvSpPr/>
      </dsp:nvSpPr>
      <dsp:spPr>
        <a:xfrm>
          <a:off x="3823910" y="315718"/>
          <a:ext cx="1138429" cy="11384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28BD0F5-35AF-4EA0-9411-242645764909}">
      <dsp:nvSpPr>
        <dsp:cNvPr id="0" name=""/>
        <dsp:cNvSpPr/>
      </dsp:nvSpPr>
      <dsp:spPr>
        <a:xfrm>
          <a:off x="3823910" y="1582623"/>
          <a:ext cx="3252656" cy="487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89050">
            <a:lnSpc>
              <a:spcPct val="90000"/>
            </a:lnSpc>
            <a:spcBef>
              <a:spcPct val="0"/>
            </a:spcBef>
            <a:spcAft>
              <a:spcPct val="35000"/>
            </a:spcAft>
            <a:buNone/>
            <a:defRPr b="1"/>
          </a:pPr>
          <a:r>
            <a:rPr lang="en-US" sz="2900" kern="1200" dirty="0">
              <a:latin typeface="Times New Roman" panose="02020603050405020304" pitchFamily="18" charset="0"/>
              <a:cs typeface="Times New Roman" panose="02020603050405020304" pitchFamily="18" charset="0"/>
            </a:rPr>
            <a:t>Required Materials: </a:t>
          </a:r>
        </a:p>
      </dsp:txBody>
      <dsp:txXfrm>
        <a:off x="3823910" y="1582623"/>
        <a:ext cx="3252656" cy="487898"/>
      </dsp:txXfrm>
    </dsp:sp>
    <dsp:sp modelId="{9A7599B2-73E9-41BB-9AED-45A8F8A3037D}">
      <dsp:nvSpPr>
        <dsp:cNvPr id="0" name=""/>
        <dsp:cNvSpPr/>
      </dsp:nvSpPr>
      <dsp:spPr>
        <a:xfrm>
          <a:off x="3823910" y="2130278"/>
          <a:ext cx="3252656" cy="1173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Easel Pad</a:t>
          </a:r>
        </a:p>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Participant Manual </a:t>
          </a:r>
        </a:p>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Notepad for each participant</a:t>
          </a:r>
        </a:p>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Pens &amp; Pencils </a:t>
          </a:r>
        </a:p>
      </dsp:txBody>
      <dsp:txXfrm>
        <a:off x="3823910" y="2130278"/>
        <a:ext cx="3252656" cy="1173245"/>
      </dsp:txXfrm>
    </dsp:sp>
    <dsp:sp modelId="{FE35D783-6DB6-46F1-980D-EF9C4C65D716}">
      <dsp:nvSpPr>
        <dsp:cNvPr id="0" name=""/>
        <dsp:cNvSpPr/>
      </dsp:nvSpPr>
      <dsp:spPr>
        <a:xfrm>
          <a:off x="7645781" y="315718"/>
          <a:ext cx="1138429" cy="11384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40013B-ACBA-4478-8B60-362EF1FD0937}">
      <dsp:nvSpPr>
        <dsp:cNvPr id="0" name=""/>
        <dsp:cNvSpPr/>
      </dsp:nvSpPr>
      <dsp:spPr>
        <a:xfrm>
          <a:off x="7645781" y="1582623"/>
          <a:ext cx="3252656" cy="487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89050">
            <a:lnSpc>
              <a:spcPct val="90000"/>
            </a:lnSpc>
            <a:spcBef>
              <a:spcPct val="0"/>
            </a:spcBef>
            <a:spcAft>
              <a:spcPct val="35000"/>
            </a:spcAft>
            <a:buNone/>
            <a:defRPr b="1"/>
          </a:pPr>
          <a:r>
            <a:rPr lang="en-US" sz="2900" kern="1200" dirty="0">
              <a:latin typeface="Times New Roman" panose="02020603050405020304" pitchFamily="18" charset="0"/>
              <a:cs typeface="Times New Roman" panose="02020603050405020304" pitchFamily="18" charset="0"/>
            </a:rPr>
            <a:t>Duration: 10 hours</a:t>
          </a:r>
        </a:p>
      </dsp:txBody>
      <dsp:txXfrm>
        <a:off x="7645781" y="1582623"/>
        <a:ext cx="3252656" cy="487898"/>
      </dsp:txXfrm>
    </dsp:sp>
    <dsp:sp modelId="{696D68A6-120B-4A6A-B67A-61242D930D93}">
      <dsp:nvSpPr>
        <dsp:cNvPr id="0" name=""/>
        <dsp:cNvSpPr/>
      </dsp:nvSpPr>
      <dsp:spPr>
        <a:xfrm>
          <a:off x="7645781" y="2130278"/>
          <a:ext cx="3252656" cy="117324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3E3028-F0EE-449D-AC7A-1DB298DF4210}">
      <dsp:nvSpPr>
        <dsp:cNvPr id="0" name=""/>
        <dsp:cNvSpPr/>
      </dsp:nvSpPr>
      <dsp:spPr>
        <a:xfrm>
          <a:off x="497407" y="1614707"/>
          <a:ext cx="1161902" cy="1556909"/>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Times New Roman" panose="02020603050405020304" pitchFamily="18" charset="0"/>
              <a:cs typeface="Times New Roman" panose="02020603050405020304" pitchFamily="18" charset="0"/>
            </a:rPr>
            <a:t>Consciousness Raising</a:t>
          </a:r>
          <a:endParaRPr lang="en-US" sz="1800" kern="1200" dirty="0">
            <a:latin typeface="Times New Roman" panose="02020603050405020304" pitchFamily="18" charset="0"/>
            <a:cs typeface="Times New Roman" panose="02020603050405020304" pitchFamily="18" charset="0"/>
          </a:endParaRPr>
        </a:p>
      </dsp:txBody>
      <dsp:txXfrm>
        <a:off x="531438" y="1648738"/>
        <a:ext cx="1093840" cy="1488847"/>
      </dsp:txXfrm>
    </dsp:sp>
    <dsp:sp modelId="{4E5C075F-DF60-4E78-959B-486F62EA2B86}">
      <dsp:nvSpPr>
        <dsp:cNvPr id="0" name=""/>
        <dsp:cNvSpPr/>
      </dsp:nvSpPr>
      <dsp:spPr>
        <a:xfrm rot="12279">
          <a:off x="1879401" y="2389652"/>
          <a:ext cx="466598" cy="1440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79401" y="2392525"/>
        <a:ext cx="462276" cy="8645"/>
      </dsp:txXfrm>
    </dsp:sp>
    <dsp:sp modelId="{8625CE56-600B-495A-8474-686E03856C4C}">
      <dsp:nvSpPr>
        <dsp:cNvPr id="0" name=""/>
        <dsp:cNvSpPr/>
      </dsp:nvSpPr>
      <dsp:spPr>
        <a:xfrm>
          <a:off x="2539680" y="1705461"/>
          <a:ext cx="1161902" cy="1389988"/>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Times New Roman" panose="02020603050405020304" pitchFamily="18" charset="0"/>
              <a:cs typeface="Times New Roman" panose="02020603050405020304" pitchFamily="18" charset="0"/>
            </a:rPr>
            <a:t>Dramatic Relief </a:t>
          </a:r>
          <a:endParaRPr lang="en-US" sz="1800" kern="1200" dirty="0">
            <a:latin typeface="Times New Roman" panose="02020603050405020304" pitchFamily="18" charset="0"/>
            <a:cs typeface="Times New Roman" panose="02020603050405020304" pitchFamily="18" charset="0"/>
          </a:endParaRPr>
        </a:p>
      </dsp:txBody>
      <dsp:txXfrm>
        <a:off x="2573711" y="1739492"/>
        <a:ext cx="1093840" cy="1321926"/>
      </dsp:txXfrm>
    </dsp:sp>
    <dsp:sp modelId="{8E4DC071-BE59-481F-9C24-BA1C0D34AD17}">
      <dsp:nvSpPr>
        <dsp:cNvPr id="0" name=""/>
        <dsp:cNvSpPr/>
      </dsp:nvSpPr>
      <dsp:spPr>
        <a:xfrm rot="21567508">
          <a:off x="3901233" y="2383873"/>
          <a:ext cx="423297" cy="1440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1233" y="2386774"/>
        <a:ext cx="418975" cy="8645"/>
      </dsp:txXfrm>
    </dsp:sp>
    <dsp:sp modelId="{55B69519-8ED9-4B2B-B7C5-92A187F04E2E}">
      <dsp:nvSpPr>
        <dsp:cNvPr id="0" name=""/>
        <dsp:cNvSpPr/>
      </dsp:nvSpPr>
      <dsp:spPr>
        <a:xfrm>
          <a:off x="4500222" y="1704588"/>
          <a:ext cx="1161902" cy="1354673"/>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Times New Roman" panose="02020603050405020304" pitchFamily="18" charset="0"/>
              <a:cs typeface="Times New Roman" panose="02020603050405020304" pitchFamily="18" charset="0"/>
            </a:rPr>
            <a:t>Self-Reevaluation</a:t>
          </a:r>
          <a:endParaRPr lang="en-US" sz="1800" kern="1200" dirty="0">
            <a:latin typeface="Times New Roman" panose="02020603050405020304" pitchFamily="18" charset="0"/>
            <a:cs typeface="Times New Roman" panose="02020603050405020304" pitchFamily="18" charset="0"/>
          </a:endParaRPr>
        </a:p>
      </dsp:txBody>
      <dsp:txXfrm>
        <a:off x="4534253" y="1738619"/>
        <a:ext cx="1093840" cy="1286611"/>
      </dsp:txXfrm>
    </dsp:sp>
    <dsp:sp modelId="{CEF9A497-0562-4A0F-B77D-845D82C59274}">
      <dsp:nvSpPr>
        <dsp:cNvPr id="0" name=""/>
        <dsp:cNvSpPr/>
      </dsp:nvSpPr>
      <dsp:spPr>
        <a:xfrm rot="21494454">
          <a:off x="6054488" y="2332043"/>
          <a:ext cx="832619" cy="1440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54489" y="2334990"/>
        <a:ext cx="828297" cy="8645"/>
      </dsp:txXfrm>
    </dsp:sp>
    <dsp:sp modelId="{568B948F-9868-4A0A-ADF0-0E35F890F588}">
      <dsp:nvSpPr>
        <dsp:cNvPr id="0" name=""/>
        <dsp:cNvSpPr/>
      </dsp:nvSpPr>
      <dsp:spPr>
        <a:xfrm>
          <a:off x="7232364" y="1653327"/>
          <a:ext cx="1161902" cy="1289378"/>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Times New Roman" panose="02020603050405020304" pitchFamily="18" charset="0"/>
              <a:cs typeface="Times New Roman" panose="02020603050405020304" pitchFamily="18" charset="0"/>
            </a:rPr>
            <a:t>Environmental Reevaluation</a:t>
          </a:r>
          <a:endParaRPr lang="en-US" sz="1800" kern="1200" dirty="0">
            <a:latin typeface="Times New Roman" panose="02020603050405020304" pitchFamily="18" charset="0"/>
            <a:cs typeface="Times New Roman" panose="02020603050405020304" pitchFamily="18" charset="0"/>
          </a:endParaRPr>
        </a:p>
      </dsp:txBody>
      <dsp:txXfrm>
        <a:off x="7266395" y="1687358"/>
        <a:ext cx="1093840" cy="1221316"/>
      </dsp:txXfrm>
    </dsp:sp>
    <dsp:sp modelId="{8818774C-777D-4FEF-A247-CE844C13964F}">
      <dsp:nvSpPr>
        <dsp:cNvPr id="0" name=""/>
        <dsp:cNvSpPr/>
      </dsp:nvSpPr>
      <dsp:spPr>
        <a:xfrm rot="112965">
          <a:off x="8679389" y="2329227"/>
          <a:ext cx="605133" cy="1440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679390" y="2332037"/>
        <a:ext cx="600811" cy="8645"/>
      </dsp:txXfrm>
    </dsp:sp>
    <dsp:sp modelId="{41F73DBD-0203-433B-B17F-F191F8E6279D}">
      <dsp:nvSpPr>
        <dsp:cNvPr id="0" name=""/>
        <dsp:cNvSpPr/>
      </dsp:nvSpPr>
      <dsp:spPr>
        <a:xfrm>
          <a:off x="9535412" y="1627667"/>
          <a:ext cx="1161902" cy="1492109"/>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Times New Roman" panose="02020603050405020304" pitchFamily="18" charset="0"/>
              <a:cs typeface="Times New Roman" panose="02020603050405020304" pitchFamily="18" charset="0"/>
            </a:rPr>
            <a:t>Social Liberation</a:t>
          </a:r>
          <a:endParaRPr lang="en-US" sz="1600" kern="1200" dirty="0">
            <a:latin typeface="Times New Roman" panose="02020603050405020304" pitchFamily="18" charset="0"/>
            <a:cs typeface="Times New Roman" panose="02020603050405020304" pitchFamily="18" charset="0"/>
          </a:endParaRPr>
        </a:p>
      </dsp:txBody>
      <dsp:txXfrm>
        <a:off x="9569443" y="1661698"/>
        <a:ext cx="1093840" cy="1424047"/>
      </dsp:txXfrm>
    </dsp:sp>
    <dsp:sp modelId="{EDF56A33-E54C-45C2-9EB3-52C9E959958B}">
      <dsp:nvSpPr>
        <dsp:cNvPr id="0" name=""/>
        <dsp:cNvSpPr/>
      </dsp:nvSpPr>
      <dsp:spPr>
        <a:xfrm rot="5421773">
          <a:off x="9959945" y="3403781"/>
          <a:ext cx="299696" cy="14407"/>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9962120" y="3404501"/>
        <a:ext cx="295374" cy="8645"/>
      </dsp:txXfrm>
    </dsp:sp>
    <dsp:sp modelId="{AA165B5F-F069-409A-AF12-4A09078FF7EB}">
      <dsp:nvSpPr>
        <dsp:cNvPr id="0" name=""/>
        <dsp:cNvSpPr/>
      </dsp:nvSpPr>
      <dsp:spPr>
        <a:xfrm>
          <a:off x="9522246" y="3685231"/>
          <a:ext cx="1161902" cy="1534506"/>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Times New Roman" panose="02020603050405020304" pitchFamily="18" charset="0"/>
              <a:cs typeface="Times New Roman" panose="02020603050405020304" pitchFamily="18" charset="0"/>
            </a:rPr>
            <a:t>Self-Liberation</a:t>
          </a:r>
          <a:endParaRPr lang="en-US" sz="1600" kern="1200" dirty="0">
            <a:latin typeface="Times New Roman" panose="02020603050405020304" pitchFamily="18" charset="0"/>
            <a:cs typeface="Times New Roman" panose="02020603050405020304" pitchFamily="18" charset="0"/>
          </a:endParaRPr>
        </a:p>
      </dsp:txBody>
      <dsp:txXfrm>
        <a:off x="9556277" y="3719262"/>
        <a:ext cx="1093840" cy="1466444"/>
      </dsp:txXfrm>
    </dsp:sp>
    <dsp:sp modelId="{33DA7702-4E20-4DB7-80DA-71FC9A899920}">
      <dsp:nvSpPr>
        <dsp:cNvPr id="0" name=""/>
        <dsp:cNvSpPr/>
      </dsp:nvSpPr>
      <dsp:spPr>
        <a:xfrm rot="10817434">
          <a:off x="8625809" y="4439332"/>
          <a:ext cx="609122" cy="1440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8630131" y="4442224"/>
        <a:ext cx="604800" cy="8645"/>
      </dsp:txXfrm>
    </dsp:sp>
    <dsp:sp modelId="{3CA3D2D9-1587-4845-967F-EE0B482C5CA4}">
      <dsp:nvSpPr>
        <dsp:cNvPr id="0" name=""/>
        <dsp:cNvSpPr/>
      </dsp:nvSpPr>
      <dsp:spPr>
        <a:xfrm>
          <a:off x="7211070" y="3794139"/>
          <a:ext cx="1161902" cy="1293249"/>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Times New Roman" panose="02020603050405020304" pitchFamily="18" charset="0"/>
              <a:cs typeface="Times New Roman" panose="02020603050405020304" pitchFamily="18" charset="0"/>
            </a:rPr>
            <a:t>Helping Relationships</a:t>
          </a:r>
          <a:endParaRPr lang="en-US" sz="1600" kern="1200" dirty="0">
            <a:latin typeface="Times New Roman" panose="02020603050405020304" pitchFamily="18" charset="0"/>
            <a:cs typeface="Times New Roman" panose="02020603050405020304" pitchFamily="18" charset="0"/>
          </a:endParaRPr>
        </a:p>
      </dsp:txBody>
      <dsp:txXfrm>
        <a:off x="7245101" y="3828170"/>
        <a:ext cx="1093840" cy="1225187"/>
      </dsp:txXfrm>
    </dsp:sp>
    <dsp:sp modelId="{E2DFC5EB-B1B7-49FC-B198-0AEE6AC2735B}">
      <dsp:nvSpPr>
        <dsp:cNvPr id="0" name=""/>
        <dsp:cNvSpPr/>
      </dsp:nvSpPr>
      <dsp:spPr>
        <a:xfrm rot="10815422">
          <a:off x="6235408" y="4428064"/>
          <a:ext cx="662954" cy="1440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6239730" y="4430955"/>
        <a:ext cx="658632" cy="8645"/>
      </dsp:txXfrm>
    </dsp:sp>
    <dsp:sp modelId="{839DCAA8-4AD5-4FA8-91E3-72D06F7319E9}">
      <dsp:nvSpPr>
        <dsp:cNvPr id="0" name=""/>
        <dsp:cNvSpPr/>
      </dsp:nvSpPr>
      <dsp:spPr>
        <a:xfrm>
          <a:off x="4798323" y="3639487"/>
          <a:ext cx="1161902" cy="1580904"/>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Times New Roman" panose="02020603050405020304" pitchFamily="18" charset="0"/>
              <a:cs typeface="Times New Roman" panose="02020603050405020304" pitchFamily="18" charset="0"/>
            </a:rPr>
            <a:t>Counter-Conditioning</a:t>
          </a:r>
          <a:endParaRPr lang="en-US" sz="1800" kern="1200" dirty="0">
            <a:latin typeface="Times New Roman" panose="02020603050405020304" pitchFamily="18" charset="0"/>
            <a:cs typeface="Times New Roman" panose="02020603050405020304" pitchFamily="18" charset="0"/>
          </a:endParaRPr>
        </a:p>
      </dsp:txBody>
      <dsp:txXfrm>
        <a:off x="4832354" y="3673518"/>
        <a:ext cx="1093840" cy="1512842"/>
      </dsp:txXfrm>
    </dsp:sp>
    <dsp:sp modelId="{C1BC05B2-FCCA-4538-9EAC-A2A41E284F66}">
      <dsp:nvSpPr>
        <dsp:cNvPr id="0" name=""/>
        <dsp:cNvSpPr/>
      </dsp:nvSpPr>
      <dsp:spPr>
        <a:xfrm rot="10823197">
          <a:off x="3955485" y="4415061"/>
          <a:ext cx="572705" cy="1440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959807" y="4417957"/>
        <a:ext cx="568383" cy="8645"/>
      </dsp:txXfrm>
    </dsp:sp>
    <dsp:sp modelId="{4562459D-3EF7-4BBE-ABED-746FBE5DA0F0}">
      <dsp:nvSpPr>
        <dsp:cNvPr id="0" name=""/>
        <dsp:cNvSpPr/>
      </dsp:nvSpPr>
      <dsp:spPr>
        <a:xfrm>
          <a:off x="2555868" y="3592599"/>
          <a:ext cx="1161902" cy="1644417"/>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Times New Roman" panose="02020603050405020304" pitchFamily="18" charset="0"/>
              <a:cs typeface="Times New Roman" panose="02020603050405020304" pitchFamily="18" charset="0"/>
            </a:rPr>
            <a:t>Reinforcement Management</a:t>
          </a:r>
          <a:endParaRPr lang="en-US" sz="1800" kern="1200" dirty="0">
            <a:latin typeface="Times New Roman" panose="02020603050405020304" pitchFamily="18" charset="0"/>
            <a:cs typeface="Times New Roman" panose="02020603050405020304" pitchFamily="18" charset="0"/>
          </a:endParaRPr>
        </a:p>
      </dsp:txBody>
      <dsp:txXfrm>
        <a:off x="2589899" y="3626630"/>
        <a:ext cx="1093840" cy="1576355"/>
      </dsp:txXfrm>
    </dsp:sp>
    <dsp:sp modelId="{E1D61A4F-4C09-4A32-AE8E-D260CED4ACD5}">
      <dsp:nvSpPr>
        <dsp:cNvPr id="0" name=""/>
        <dsp:cNvSpPr/>
      </dsp:nvSpPr>
      <dsp:spPr>
        <a:xfrm rot="10735455">
          <a:off x="1840216" y="4427385"/>
          <a:ext cx="486332" cy="1440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844538" y="4430225"/>
        <a:ext cx="482010" cy="8645"/>
      </dsp:txXfrm>
    </dsp:sp>
    <dsp:sp modelId="{3304E9C9-9D1A-4C46-A697-916CF99304CB}">
      <dsp:nvSpPr>
        <dsp:cNvPr id="0" name=""/>
        <dsp:cNvSpPr/>
      </dsp:nvSpPr>
      <dsp:spPr>
        <a:xfrm>
          <a:off x="476518" y="3712042"/>
          <a:ext cx="1161902" cy="1483623"/>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Times New Roman" panose="02020603050405020304" pitchFamily="18" charset="0"/>
              <a:cs typeface="Times New Roman" panose="02020603050405020304" pitchFamily="18" charset="0"/>
            </a:rPr>
            <a:t>Stimulus Control</a:t>
          </a:r>
          <a:endParaRPr lang="en-US" sz="1800" kern="1200" dirty="0">
            <a:latin typeface="Times New Roman" panose="02020603050405020304" pitchFamily="18" charset="0"/>
            <a:cs typeface="Times New Roman" panose="02020603050405020304" pitchFamily="18" charset="0"/>
          </a:endParaRPr>
        </a:p>
      </dsp:txBody>
      <dsp:txXfrm>
        <a:off x="510549" y="3746073"/>
        <a:ext cx="1093840" cy="141556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ED103-CC3F-48A5-AA84-11D650D9E4BC}">
      <dsp:nvSpPr>
        <dsp:cNvPr id="0" name=""/>
        <dsp:cNvSpPr/>
      </dsp:nvSpPr>
      <dsp:spPr>
        <a:xfrm>
          <a:off x="2039" y="315718"/>
          <a:ext cx="1138429" cy="11384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F1D983-5749-4809-AD6C-892344DB3E57}">
      <dsp:nvSpPr>
        <dsp:cNvPr id="0" name=""/>
        <dsp:cNvSpPr/>
      </dsp:nvSpPr>
      <dsp:spPr>
        <a:xfrm>
          <a:off x="2039" y="1582623"/>
          <a:ext cx="3252656" cy="487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89050">
            <a:lnSpc>
              <a:spcPct val="90000"/>
            </a:lnSpc>
            <a:spcBef>
              <a:spcPct val="0"/>
            </a:spcBef>
            <a:spcAft>
              <a:spcPct val="35000"/>
            </a:spcAft>
            <a:buNone/>
            <a:defRPr b="1"/>
          </a:pPr>
          <a:r>
            <a:rPr lang="en-US" sz="2900" kern="1200" dirty="0">
              <a:latin typeface="Times New Roman" panose="02020603050405020304" pitchFamily="18" charset="0"/>
              <a:cs typeface="Times New Roman" panose="02020603050405020304" pitchFamily="18" charset="0"/>
            </a:rPr>
            <a:t>Methodology:</a:t>
          </a:r>
        </a:p>
      </dsp:txBody>
      <dsp:txXfrm>
        <a:off x="2039" y="1582623"/>
        <a:ext cx="3252656" cy="487898"/>
      </dsp:txXfrm>
    </dsp:sp>
    <dsp:sp modelId="{F4E559CF-8D59-41A0-A4EC-743A65D9DDA1}">
      <dsp:nvSpPr>
        <dsp:cNvPr id="0" name=""/>
        <dsp:cNvSpPr/>
      </dsp:nvSpPr>
      <dsp:spPr>
        <a:xfrm>
          <a:off x="2039" y="2130278"/>
          <a:ext cx="3252656" cy="1173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Active discussion</a:t>
          </a:r>
        </a:p>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Case Study </a:t>
          </a:r>
        </a:p>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Role Play</a:t>
          </a:r>
        </a:p>
      </dsp:txBody>
      <dsp:txXfrm>
        <a:off x="2039" y="2130278"/>
        <a:ext cx="3252656" cy="1173245"/>
      </dsp:txXfrm>
    </dsp:sp>
    <dsp:sp modelId="{9FFF9C76-5FFF-489A-9D5E-8B2291B67E18}">
      <dsp:nvSpPr>
        <dsp:cNvPr id="0" name=""/>
        <dsp:cNvSpPr/>
      </dsp:nvSpPr>
      <dsp:spPr>
        <a:xfrm>
          <a:off x="3823910" y="315718"/>
          <a:ext cx="1138429" cy="11384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28BD0F5-35AF-4EA0-9411-242645764909}">
      <dsp:nvSpPr>
        <dsp:cNvPr id="0" name=""/>
        <dsp:cNvSpPr/>
      </dsp:nvSpPr>
      <dsp:spPr>
        <a:xfrm>
          <a:off x="3823910" y="1582623"/>
          <a:ext cx="3252656" cy="487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89050">
            <a:lnSpc>
              <a:spcPct val="90000"/>
            </a:lnSpc>
            <a:spcBef>
              <a:spcPct val="0"/>
            </a:spcBef>
            <a:spcAft>
              <a:spcPct val="35000"/>
            </a:spcAft>
            <a:buNone/>
            <a:defRPr b="1"/>
          </a:pPr>
          <a:r>
            <a:rPr lang="en-US" sz="2900" kern="1200" dirty="0">
              <a:latin typeface="Times New Roman" panose="02020603050405020304" pitchFamily="18" charset="0"/>
              <a:cs typeface="Times New Roman" panose="02020603050405020304" pitchFamily="18" charset="0"/>
            </a:rPr>
            <a:t>Required Materials: </a:t>
          </a:r>
        </a:p>
      </dsp:txBody>
      <dsp:txXfrm>
        <a:off x="3823910" y="1582623"/>
        <a:ext cx="3252656" cy="487898"/>
      </dsp:txXfrm>
    </dsp:sp>
    <dsp:sp modelId="{9A7599B2-73E9-41BB-9AED-45A8F8A3037D}">
      <dsp:nvSpPr>
        <dsp:cNvPr id="0" name=""/>
        <dsp:cNvSpPr/>
      </dsp:nvSpPr>
      <dsp:spPr>
        <a:xfrm>
          <a:off x="3823910" y="2130278"/>
          <a:ext cx="3252656" cy="1173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Easel Pad</a:t>
          </a:r>
        </a:p>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Participant Manual </a:t>
          </a:r>
        </a:p>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Notepad for each participant</a:t>
          </a:r>
        </a:p>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Pens &amp; Pencils </a:t>
          </a:r>
        </a:p>
      </dsp:txBody>
      <dsp:txXfrm>
        <a:off x="3823910" y="2130278"/>
        <a:ext cx="3252656" cy="1173245"/>
      </dsp:txXfrm>
    </dsp:sp>
    <dsp:sp modelId="{FE35D783-6DB6-46F1-980D-EF9C4C65D716}">
      <dsp:nvSpPr>
        <dsp:cNvPr id="0" name=""/>
        <dsp:cNvSpPr/>
      </dsp:nvSpPr>
      <dsp:spPr>
        <a:xfrm>
          <a:off x="7645781" y="315718"/>
          <a:ext cx="1138429" cy="11384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40013B-ACBA-4478-8B60-362EF1FD0937}">
      <dsp:nvSpPr>
        <dsp:cNvPr id="0" name=""/>
        <dsp:cNvSpPr/>
      </dsp:nvSpPr>
      <dsp:spPr>
        <a:xfrm>
          <a:off x="7645781" y="1582623"/>
          <a:ext cx="3252656" cy="487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89050">
            <a:lnSpc>
              <a:spcPct val="90000"/>
            </a:lnSpc>
            <a:spcBef>
              <a:spcPct val="0"/>
            </a:spcBef>
            <a:spcAft>
              <a:spcPct val="35000"/>
            </a:spcAft>
            <a:buNone/>
            <a:defRPr b="1"/>
          </a:pPr>
          <a:r>
            <a:rPr lang="en-US" sz="2900" kern="1200" dirty="0">
              <a:latin typeface="Times New Roman" panose="02020603050405020304" pitchFamily="18" charset="0"/>
              <a:cs typeface="Times New Roman" panose="02020603050405020304" pitchFamily="18" charset="0"/>
            </a:rPr>
            <a:t>Duration: 3 hours</a:t>
          </a:r>
        </a:p>
      </dsp:txBody>
      <dsp:txXfrm>
        <a:off x="7645781" y="1582623"/>
        <a:ext cx="3252656" cy="487898"/>
      </dsp:txXfrm>
    </dsp:sp>
    <dsp:sp modelId="{696D68A6-120B-4A6A-B67A-61242D930D93}">
      <dsp:nvSpPr>
        <dsp:cNvPr id="0" name=""/>
        <dsp:cNvSpPr/>
      </dsp:nvSpPr>
      <dsp:spPr>
        <a:xfrm>
          <a:off x="7645781" y="2130278"/>
          <a:ext cx="3252656" cy="117324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ED103-CC3F-48A5-AA84-11D650D9E4BC}">
      <dsp:nvSpPr>
        <dsp:cNvPr id="0" name=""/>
        <dsp:cNvSpPr/>
      </dsp:nvSpPr>
      <dsp:spPr>
        <a:xfrm>
          <a:off x="7359" y="252379"/>
          <a:ext cx="1137317" cy="11373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F1D983-5749-4809-AD6C-892344DB3E57}">
      <dsp:nvSpPr>
        <dsp:cNvPr id="0" name=""/>
        <dsp:cNvSpPr/>
      </dsp:nvSpPr>
      <dsp:spPr>
        <a:xfrm>
          <a:off x="7359" y="1523620"/>
          <a:ext cx="3249479" cy="487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89050">
            <a:lnSpc>
              <a:spcPct val="100000"/>
            </a:lnSpc>
            <a:spcBef>
              <a:spcPct val="0"/>
            </a:spcBef>
            <a:spcAft>
              <a:spcPct val="35000"/>
            </a:spcAft>
            <a:buNone/>
            <a:defRPr b="1"/>
          </a:pPr>
          <a:r>
            <a:rPr lang="en-US" sz="2900" kern="1200" dirty="0">
              <a:latin typeface="Times New Roman" panose="02020603050405020304" pitchFamily="18" charset="0"/>
              <a:cs typeface="Times New Roman" panose="02020603050405020304" pitchFamily="18" charset="0"/>
            </a:rPr>
            <a:t>Methodology:</a:t>
          </a:r>
        </a:p>
      </dsp:txBody>
      <dsp:txXfrm>
        <a:off x="7359" y="1523620"/>
        <a:ext cx="3249479" cy="487421"/>
      </dsp:txXfrm>
    </dsp:sp>
    <dsp:sp modelId="{F4E559CF-8D59-41A0-A4EC-743A65D9DDA1}">
      <dsp:nvSpPr>
        <dsp:cNvPr id="0" name=""/>
        <dsp:cNvSpPr/>
      </dsp:nvSpPr>
      <dsp:spPr>
        <a:xfrm>
          <a:off x="7359" y="2073331"/>
          <a:ext cx="3249479" cy="1293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Active discussion</a:t>
          </a:r>
        </a:p>
      </dsp:txBody>
      <dsp:txXfrm>
        <a:off x="7359" y="2073331"/>
        <a:ext cx="3249479" cy="1293530"/>
      </dsp:txXfrm>
    </dsp:sp>
    <dsp:sp modelId="{9FFF9C76-5FFF-489A-9D5E-8B2291B67E18}">
      <dsp:nvSpPr>
        <dsp:cNvPr id="0" name=""/>
        <dsp:cNvSpPr/>
      </dsp:nvSpPr>
      <dsp:spPr>
        <a:xfrm>
          <a:off x="3825498" y="252379"/>
          <a:ext cx="1137317" cy="11373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28BD0F5-35AF-4EA0-9411-242645764909}">
      <dsp:nvSpPr>
        <dsp:cNvPr id="0" name=""/>
        <dsp:cNvSpPr/>
      </dsp:nvSpPr>
      <dsp:spPr>
        <a:xfrm>
          <a:off x="3825498" y="1523620"/>
          <a:ext cx="3249479" cy="487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89050">
            <a:lnSpc>
              <a:spcPct val="100000"/>
            </a:lnSpc>
            <a:spcBef>
              <a:spcPct val="0"/>
            </a:spcBef>
            <a:spcAft>
              <a:spcPct val="35000"/>
            </a:spcAft>
            <a:buNone/>
            <a:defRPr b="1"/>
          </a:pPr>
          <a:r>
            <a:rPr lang="en-US" sz="2900" kern="1200" dirty="0">
              <a:latin typeface="Times New Roman" panose="02020603050405020304" pitchFamily="18" charset="0"/>
              <a:cs typeface="Times New Roman" panose="02020603050405020304" pitchFamily="18" charset="0"/>
            </a:rPr>
            <a:t>Required Materials: </a:t>
          </a:r>
        </a:p>
      </dsp:txBody>
      <dsp:txXfrm>
        <a:off x="3825498" y="1523620"/>
        <a:ext cx="3249479" cy="487421"/>
      </dsp:txXfrm>
    </dsp:sp>
    <dsp:sp modelId="{9A7599B2-73E9-41BB-9AED-45A8F8A3037D}">
      <dsp:nvSpPr>
        <dsp:cNvPr id="0" name=""/>
        <dsp:cNvSpPr/>
      </dsp:nvSpPr>
      <dsp:spPr>
        <a:xfrm>
          <a:off x="3825498" y="2073331"/>
          <a:ext cx="3249479" cy="1293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Easel Pad</a:t>
          </a:r>
        </a:p>
        <a:p>
          <a:pPr marL="0" lvl="0" indent="0" algn="l" defTabSz="755650">
            <a:lnSpc>
              <a:spcPct val="10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Participant Manual </a:t>
          </a:r>
        </a:p>
        <a:p>
          <a:pPr marL="0" lvl="0" indent="0" algn="l" defTabSz="755650">
            <a:lnSpc>
              <a:spcPct val="10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Notepad for each participant</a:t>
          </a:r>
        </a:p>
        <a:p>
          <a:pPr marL="0" lvl="0" indent="0" algn="l" defTabSz="755650">
            <a:lnSpc>
              <a:spcPct val="10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Pens &amp; Pencils </a:t>
          </a:r>
        </a:p>
      </dsp:txBody>
      <dsp:txXfrm>
        <a:off x="3825498" y="2073331"/>
        <a:ext cx="3249479" cy="1293530"/>
      </dsp:txXfrm>
    </dsp:sp>
    <dsp:sp modelId="{FE35D783-6DB6-46F1-980D-EF9C4C65D716}">
      <dsp:nvSpPr>
        <dsp:cNvPr id="0" name=""/>
        <dsp:cNvSpPr/>
      </dsp:nvSpPr>
      <dsp:spPr>
        <a:xfrm>
          <a:off x="7643637" y="252379"/>
          <a:ext cx="1137317" cy="11373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40013B-ACBA-4478-8B60-362EF1FD0937}">
      <dsp:nvSpPr>
        <dsp:cNvPr id="0" name=""/>
        <dsp:cNvSpPr/>
      </dsp:nvSpPr>
      <dsp:spPr>
        <a:xfrm>
          <a:off x="7643637" y="1523620"/>
          <a:ext cx="3249479" cy="487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89050">
            <a:lnSpc>
              <a:spcPct val="100000"/>
            </a:lnSpc>
            <a:spcBef>
              <a:spcPct val="0"/>
            </a:spcBef>
            <a:spcAft>
              <a:spcPct val="35000"/>
            </a:spcAft>
            <a:buNone/>
            <a:defRPr b="1"/>
          </a:pPr>
          <a:r>
            <a:rPr lang="en-US" sz="2900" kern="1200" dirty="0">
              <a:latin typeface="Times New Roman" panose="02020603050405020304" pitchFamily="18" charset="0"/>
              <a:cs typeface="Times New Roman" panose="02020603050405020304" pitchFamily="18" charset="0"/>
            </a:rPr>
            <a:t>Duration: 8 hours</a:t>
          </a:r>
        </a:p>
      </dsp:txBody>
      <dsp:txXfrm>
        <a:off x="7643637" y="1523620"/>
        <a:ext cx="3249479" cy="487421"/>
      </dsp:txXfrm>
    </dsp:sp>
    <dsp:sp modelId="{696D68A6-120B-4A6A-B67A-61242D930D93}">
      <dsp:nvSpPr>
        <dsp:cNvPr id="0" name=""/>
        <dsp:cNvSpPr/>
      </dsp:nvSpPr>
      <dsp:spPr>
        <a:xfrm>
          <a:off x="7643637" y="2073331"/>
          <a:ext cx="3249479" cy="1293530"/>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81C9CB-AFC8-46B6-96F3-CD9E4CB086D8}">
      <dsp:nvSpPr>
        <dsp:cNvPr id="0" name=""/>
        <dsp:cNvSpPr/>
      </dsp:nvSpPr>
      <dsp:spPr>
        <a:xfrm>
          <a:off x="4867089" y="415461"/>
          <a:ext cx="5369039" cy="5369039"/>
        </a:xfrm>
        <a:prstGeom prst="pie">
          <a:avLst>
            <a:gd name="adj1" fmla="val 16200000"/>
            <a:gd name="adj2" fmla="val 18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u="sng" kern="1200" dirty="0">
              <a:latin typeface="Times New Roman" panose="02020603050405020304" pitchFamily="18" charset="0"/>
              <a:cs typeface="Times New Roman" panose="02020603050405020304" pitchFamily="18" charset="0"/>
            </a:rPr>
            <a:t>Social</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Supports</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Family Background</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Cultural Traditions</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Social/economic Status</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Education</a:t>
          </a:r>
        </a:p>
      </dsp:txBody>
      <dsp:txXfrm>
        <a:off x="7696701" y="1553186"/>
        <a:ext cx="1917514" cy="1597928"/>
      </dsp:txXfrm>
    </dsp:sp>
    <dsp:sp modelId="{B71A4DFD-4558-42C2-9A74-F3A878C5D9CC}">
      <dsp:nvSpPr>
        <dsp:cNvPr id="0" name=""/>
        <dsp:cNvSpPr/>
      </dsp:nvSpPr>
      <dsp:spPr>
        <a:xfrm>
          <a:off x="4756513" y="607212"/>
          <a:ext cx="5369039" cy="5369039"/>
        </a:xfrm>
        <a:prstGeom prst="pie">
          <a:avLst>
            <a:gd name="adj1" fmla="val 1800000"/>
            <a:gd name="adj2" fmla="val 90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u="sng" kern="1200" dirty="0">
              <a:latin typeface="Times New Roman" panose="02020603050405020304" pitchFamily="18" charset="0"/>
              <a:cs typeface="Times New Roman" panose="02020603050405020304" pitchFamily="18" charset="0"/>
            </a:rPr>
            <a:t>Psychological</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Learning/Memory</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Attitude/Beliefs</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Personality</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Behaviors</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Emotions</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Coping Skills</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Past Trauma</a:t>
          </a:r>
        </a:p>
      </dsp:txBody>
      <dsp:txXfrm>
        <a:off x="6034855" y="4090696"/>
        <a:ext cx="2876271" cy="1406177"/>
      </dsp:txXfrm>
    </dsp:sp>
    <dsp:sp modelId="{E97CD361-3713-4FD5-A93A-3AB7CC107E29}">
      <dsp:nvSpPr>
        <dsp:cNvPr id="0" name=""/>
        <dsp:cNvSpPr/>
      </dsp:nvSpPr>
      <dsp:spPr>
        <a:xfrm>
          <a:off x="4690929" y="393340"/>
          <a:ext cx="5369039" cy="5369039"/>
        </a:xfrm>
        <a:prstGeom prst="pie">
          <a:avLst>
            <a:gd name="adj1" fmla="val 90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u="sng" kern="1200" dirty="0">
              <a:latin typeface="Times New Roman" panose="02020603050405020304" pitchFamily="18" charset="0"/>
              <a:cs typeface="Times New Roman" panose="02020603050405020304" pitchFamily="18" charset="0"/>
            </a:rPr>
            <a:t>Biological</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Gender</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Physical Illness</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Disability</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Genetic vulnerability</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Neurochemistry</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Stress Reactivity</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Medication Effects</a:t>
          </a:r>
        </a:p>
        <a:p>
          <a:pPr marL="0" lvl="0" indent="0" algn="ctr" defTabSz="622300">
            <a:lnSpc>
              <a:spcPct val="90000"/>
            </a:lnSpc>
            <a:spcBef>
              <a:spcPct val="0"/>
            </a:spcBef>
            <a:spcAft>
              <a:spcPct val="35000"/>
            </a:spcAft>
            <a:buNone/>
          </a:pPr>
          <a:r>
            <a:rPr lang="en-US" sz="1200" kern="1200" dirty="0"/>
            <a:t> </a:t>
          </a:r>
        </a:p>
      </dsp:txBody>
      <dsp:txXfrm>
        <a:off x="5312842" y="1531066"/>
        <a:ext cx="1917514" cy="1597928"/>
      </dsp:txXfrm>
    </dsp:sp>
    <dsp:sp modelId="{FCB67BAD-2B04-4024-8188-C8A4C7EF7E78}">
      <dsp:nvSpPr>
        <dsp:cNvPr id="0" name=""/>
        <dsp:cNvSpPr/>
      </dsp:nvSpPr>
      <dsp:spPr>
        <a:xfrm>
          <a:off x="4535163" y="83092"/>
          <a:ext cx="6033778" cy="6033778"/>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BF878D-E623-41AF-A7BD-DE4167EF77FA}">
      <dsp:nvSpPr>
        <dsp:cNvPr id="0" name=""/>
        <dsp:cNvSpPr/>
      </dsp:nvSpPr>
      <dsp:spPr>
        <a:xfrm>
          <a:off x="4424143" y="274504"/>
          <a:ext cx="6033778" cy="6033778"/>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608400-FB3A-4E7C-9E8E-2E3389A795DE}">
      <dsp:nvSpPr>
        <dsp:cNvPr id="0" name=""/>
        <dsp:cNvSpPr/>
      </dsp:nvSpPr>
      <dsp:spPr>
        <a:xfrm>
          <a:off x="4358116" y="60971"/>
          <a:ext cx="6033778" cy="6033778"/>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81C9CB-AFC8-46B6-96F3-CD9E4CB086D8}">
      <dsp:nvSpPr>
        <dsp:cNvPr id="0" name=""/>
        <dsp:cNvSpPr/>
      </dsp:nvSpPr>
      <dsp:spPr>
        <a:xfrm>
          <a:off x="4646518" y="420373"/>
          <a:ext cx="5432513" cy="5432513"/>
        </a:xfrm>
        <a:prstGeom prst="pie">
          <a:avLst>
            <a:gd name="adj1" fmla="val 16200000"/>
            <a:gd name="adj2" fmla="val 18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u="sng" kern="1200" dirty="0">
              <a:latin typeface="Times New Roman" panose="02020603050405020304" pitchFamily="18" charset="0"/>
              <a:cs typeface="Times New Roman" panose="02020603050405020304" pitchFamily="18" charset="0"/>
            </a:rPr>
            <a:t>Social</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Supports</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Family Background</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Cultural Traditions</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Social/economic Status</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Education</a:t>
          </a:r>
        </a:p>
      </dsp:txBody>
      <dsp:txXfrm>
        <a:off x="7509582" y="1571548"/>
        <a:ext cx="1940183" cy="1616819"/>
      </dsp:txXfrm>
    </dsp:sp>
    <dsp:sp modelId="{B71A4DFD-4558-42C2-9A74-F3A878C5D9CC}">
      <dsp:nvSpPr>
        <dsp:cNvPr id="0" name=""/>
        <dsp:cNvSpPr/>
      </dsp:nvSpPr>
      <dsp:spPr>
        <a:xfrm>
          <a:off x="4534634" y="614391"/>
          <a:ext cx="5432513" cy="5432513"/>
        </a:xfrm>
        <a:prstGeom prst="pie">
          <a:avLst>
            <a:gd name="adj1" fmla="val 1800000"/>
            <a:gd name="adj2" fmla="val 90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u="sng" kern="1200" dirty="0">
              <a:latin typeface="Times New Roman" panose="02020603050405020304" pitchFamily="18" charset="0"/>
              <a:cs typeface="Times New Roman" panose="02020603050405020304" pitchFamily="18" charset="0"/>
            </a:rPr>
            <a:t>Psychological</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Learning/Memory</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Attitude/Beliefs</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Personality</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Behaviors</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Emotions</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Coping Skills</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Past Trauma</a:t>
          </a:r>
        </a:p>
      </dsp:txBody>
      <dsp:txXfrm>
        <a:off x="5828090" y="4139057"/>
        <a:ext cx="2910275" cy="1422801"/>
      </dsp:txXfrm>
    </dsp:sp>
    <dsp:sp modelId="{E97CD361-3713-4FD5-A93A-3AB7CC107E29}">
      <dsp:nvSpPr>
        <dsp:cNvPr id="0" name=""/>
        <dsp:cNvSpPr/>
      </dsp:nvSpPr>
      <dsp:spPr>
        <a:xfrm>
          <a:off x="4422750" y="420373"/>
          <a:ext cx="5432513" cy="5432513"/>
        </a:xfrm>
        <a:prstGeom prst="pie">
          <a:avLst>
            <a:gd name="adj1" fmla="val 90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u="sng" kern="1200" dirty="0">
              <a:latin typeface="Times New Roman" panose="02020603050405020304" pitchFamily="18" charset="0"/>
              <a:cs typeface="Times New Roman" panose="02020603050405020304" pitchFamily="18" charset="0"/>
            </a:rPr>
            <a:t>Biological</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Gender</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Physical Illness</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Disability</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Genetic vulnerability</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Neurochemistry</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Stress Reactivity</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Medication Effects</a:t>
          </a:r>
        </a:p>
        <a:p>
          <a:pPr marL="0" lvl="0" indent="0" algn="ctr" defTabSz="622300">
            <a:lnSpc>
              <a:spcPct val="90000"/>
            </a:lnSpc>
            <a:spcBef>
              <a:spcPct val="0"/>
            </a:spcBef>
            <a:spcAft>
              <a:spcPct val="35000"/>
            </a:spcAft>
            <a:buNone/>
          </a:pPr>
          <a:r>
            <a:rPr lang="en-US" sz="700" kern="1200" dirty="0"/>
            <a:t> </a:t>
          </a:r>
        </a:p>
      </dsp:txBody>
      <dsp:txXfrm>
        <a:off x="5052016" y="1571548"/>
        <a:ext cx="1940183" cy="1616819"/>
      </dsp:txXfrm>
    </dsp:sp>
    <dsp:sp modelId="{FCB67BAD-2B04-4024-8188-C8A4C7EF7E78}">
      <dsp:nvSpPr>
        <dsp:cNvPr id="0" name=""/>
        <dsp:cNvSpPr/>
      </dsp:nvSpPr>
      <dsp:spPr>
        <a:xfrm>
          <a:off x="4310668" y="84074"/>
          <a:ext cx="6105110" cy="6105110"/>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BF878D-E623-41AF-A7BD-DE4167EF77FA}">
      <dsp:nvSpPr>
        <dsp:cNvPr id="0" name=""/>
        <dsp:cNvSpPr/>
      </dsp:nvSpPr>
      <dsp:spPr>
        <a:xfrm>
          <a:off x="4198336" y="277749"/>
          <a:ext cx="6105110" cy="6105110"/>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608400-FB3A-4E7C-9E8E-2E3389A795DE}">
      <dsp:nvSpPr>
        <dsp:cNvPr id="0" name=""/>
        <dsp:cNvSpPr/>
      </dsp:nvSpPr>
      <dsp:spPr>
        <a:xfrm>
          <a:off x="4086003" y="84074"/>
          <a:ext cx="6105110" cy="6105110"/>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81C9CB-AFC8-46B6-96F3-CD9E4CB086D8}">
      <dsp:nvSpPr>
        <dsp:cNvPr id="0" name=""/>
        <dsp:cNvSpPr/>
      </dsp:nvSpPr>
      <dsp:spPr>
        <a:xfrm>
          <a:off x="4393170" y="363159"/>
          <a:ext cx="4693140" cy="4693140"/>
        </a:xfrm>
        <a:prstGeom prst="pie">
          <a:avLst>
            <a:gd name="adj1" fmla="val 16200000"/>
            <a:gd name="adj2" fmla="val 18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u="sng" kern="1200" dirty="0">
              <a:latin typeface="Times New Roman" panose="02020603050405020304" pitchFamily="18" charset="0"/>
              <a:cs typeface="Times New Roman" panose="02020603050405020304" pitchFamily="18" charset="0"/>
            </a:rPr>
            <a:t>Social</a:t>
          </a:r>
        </a:p>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Supports</a:t>
          </a:r>
        </a:p>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Family Background</a:t>
          </a:r>
        </a:p>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Cultural Traditions</a:t>
          </a:r>
        </a:p>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Social/economic Status</a:t>
          </a:r>
        </a:p>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Education</a:t>
          </a:r>
        </a:p>
      </dsp:txBody>
      <dsp:txXfrm>
        <a:off x="6866567" y="1357658"/>
        <a:ext cx="1676121" cy="1396768"/>
      </dsp:txXfrm>
    </dsp:sp>
    <dsp:sp modelId="{B71A4DFD-4558-42C2-9A74-F3A878C5D9CC}">
      <dsp:nvSpPr>
        <dsp:cNvPr id="0" name=""/>
        <dsp:cNvSpPr/>
      </dsp:nvSpPr>
      <dsp:spPr>
        <a:xfrm>
          <a:off x="4296514" y="530771"/>
          <a:ext cx="4693140" cy="4693140"/>
        </a:xfrm>
        <a:prstGeom prst="pie">
          <a:avLst>
            <a:gd name="adj1" fmla="val 1800000"/>
            <a:gd name="adj2" fmla="val 90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u="sng" kern="1200" dirty="0">
              <a:latin typeface="Times New Roman" panose="02020603050405020304" pitchFamily="18" charset="0"/>
              <a:cs typeface="Times New Roman" panose="02020603050405020304" pitchFamily="18" charset="0"/>
            </a:rPr>
            <a:t>Psychological</a:t>
          </a:r>
        </a:p>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Learning/Memory</a:t>
          </a:r>
        </a:p>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Attitude/Beliefs</a:t>
          </a:r>
        </a:p>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Personality</a:t>
          </a:r>
        </a:p>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Behaviors</a:t>
          </a:r>
        </a:p>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Emotions</a:t>
          </a:r>
        </a:p>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Coping Skills</a:t>
          </a:r>
        </a:p>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Past Trauma</a:t>
          </a:r>
        </a:p>
      </dsp:txBody>
      <dsp:txXfrm>
        <a:off x="5413928" y="3575726"/>
        <a:ext cx="2514182" cy="1229155"/>
      </dsp:txXfrm>
    </dsp:sp>
    <dsp:sp modelId="{E97CD361-3713-4FD5-A93A-3AB7CC107E29}">
      <dsp:nvSpPr>
        <dsp:cNvPr id="0" name=""/>
        <dsp:cNvSpPr/>
      </dsp:nvSpPr>
      <dsp:spPr>
        <a:xfrm>
          <a:off x="4199857" y="363159"/>
          <a:ext cx="4693140" cy="4693140"/>
        </a:xfrm>
        <a:prstGeom prst="pie">
          <a:avLst>
            <a:gd name="adj1" fmla="val 90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u="sng" kern="1200" dirty="0">
              <a:latin typeface="Times New Roman" panose="02020603050405020304" pitchFamily="18" charset="0"/>
              <a:cs typeface="Times New Roman" panose="02020603050405020304" pitchFamily="18" charset="0"/>
            </a:rPr>
            <a:t>Biological</a:t>
          </a:r>
        </a:p>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Gender</a:t>
          </a:r>
        </a:p>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Physical Illness</a:t>
          </a:r>
        </a:p>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Disability</a:t>
          </a:r>
        </a:p>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Genetic vulnerability</a:t>
          </a:r>
        </a:p>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Neurochemistry</a:t>
          </a:r>
        </a:p>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Stress Reactivity</a:t>
          </a:r>
        </a:p>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Medication Effects</a:t>
          </a:r>
        </a:p>
        <a:p>
          <a:pPr marL="0" lvl="0" indent="0" algn="ctr" defTabSz="533400">
            <a:lnSpc>
              <a:spcPct val="90000"/>
            </a:lnSpc>
            <a:spcBef>
              <a:spcPct val="0"/>
            </a:spcBef>
            <a:spcAft>
              <a:spcPct val="35000"/>
            </a:spcAft>
            <a:buNone/>
          </a:pPr>
          <a:r>
            <a:rPr lang="en-US" sz="700" kern="1200" dirty="0"/>
            <a:t> </a:t>
          </a:r>
        </a:p>
      </dsp:txBody>
      <dsp:txXfrm>
        <a:off x="4743480" y="1357658"/>
        <a:ext cx="1676121" cy="1396768"/>
      </dsp:txXfrm>
    </dsp:sp>
    <dsp:sp modelId="{FCB67BAD-2B04-4024-8188-C8A4C7EF7E78}">
      <dsp:nvSpPr>
        <dsp:cNvPr id="0" name=""/>
        <dsp:cNvSpPr/>
      </dsp:nvSpPr>
      <dsp:spPr>
        <a:xfrm>
          <a:off x="4103030" y="72631"/>
          <a:ext cx="5274195" cy="5274195"/>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BF878D-E623-41AF-A7BD-DE4167EF77FA}">
      <dsp:nvSpPr>
        <dsp:cNvPr id="0" name=""/>
        <dsp:cNvSpPr/>
      </dsp:nvSpPr>
      <dsp:spPr>
        <a:xfrm>
          <a:off x="4005986" y="239947"/>
          <a:ext cx="5274195" cy="5274195"/>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608400-FB3A-4E7C-9E8E-2E3389A795DE}">
      <dsp:nvSpPr>
        <dsp:cNvPr id="0" name=""/>
        <dsp:cNvSpPr/>
      </dsp:nvSpPr>
      <dsp:spPr>
        <a:xfrm>
          <a:off x="3908942" y="72631"/>
          <a:ext cx="5274195" cy="5274195"/>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ED103-CC3F-48A5-AA84-11D650D9E4BC}">
      <dsp:nvSpPr>
        <dsp:cNvPr id="0" name=""/>
        <dsp:cNvSpPr/>
      </dsp:nvSpPr>
      <dsp:spPr>
        <a:xfrm>
          <a:off x="2039" y="315718"/>
          <a:ext cx="1138429" cy="11384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F1D983-5749-4809-AD6C-892344DB3E57}">
      <dsp:nvSpPr>
        <dsp:cNvPr id="0" name=""/>
        <dsp:cNvSpPr/>
      </dsp:nvSpPr>
      <dsp:spPr>
        <a:xfrm>
          <a:off x="2039" y="1582623"/>
          <a:ext cx="3252656" cy="487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89050">
            <a:lnSpc>
              <a:spcPct val="90000"/>
            </a:lnSpc>
            <a:spcBef>
              <a:spcPct val="0"/>
            </a:spcBef>
            <a:spcAft>
              <a:spcPct val="35000"/>
            </a:spcAft>
            <a:buNone/>
            <a:defRPr b="1"/>
          </a:pPr>
          <a:r>
            <a:rPr lang="en-US" sz="2900" kern="1200">
              <a:latin typeface="Times New Roman" panose="02020603050405020304" pitchFamily="18" charset="0"/>
              <a:cs typeface="Times New Roman" panose="02020603050405020304" pitchFamily="18" charset="0"/>
            </a:rPr>
            <a:t>Methodology:</a:t>
          </a:r>
        </a:p>
      </dsp:txBody>
      <dsp:txXfrm>
        <a:off x="2039" y="1582623"/>
        <a:ext cx="3252656" cy="487898"/>
      </dsp:txXfrm>
    </dsp:sp>
    <dsp:sp modelId="{F4E559CF-8D59-41A0-A4EC-743A65D9DDA1}">
      <dsp:nvSpPr>
        <dsp:cNvPr id="0" name=""/>
        <dsp:cNvSpPr/>
      </dsp:nvSpPr>
      <dsp:spPr>
        <a:xfrm>
          <a:off x="2039" y="2130278"/>
          <a:ext cx="3252656" cy="1173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Active discussion</a:t>
          </a:r>
        </a:p>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Case Study </a:t>
          </a:r>
        </a:p>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Role Play</a:t>
          </a:r>
        </a:p>
      </dsp:txBody>
      <dsp:txXfrm>
        <a:off x="2039" y="2130278"/>
        <a:ext cx="3252656" cy="1173245"/>
      </dsp:txXfrm>
    </dsp:sp>
    <dsp:sp modelId="{9FFF9C76-5FFF-489A-9D5E-8B2291B67E18}">
      <dsp:nvSpPr>
        <dsp:cNvPr id="0" name=""/>
        <dsp:cNvSpPr/>
      </dsp:nvSpPr>
      <dsp:spPr>
        <a:xfrm>
          <a:off x="3823910" y="315718"/>
          <a:ext cx="1138429" cy="11384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28BD0F5-35AF-4EA0-9411-242645764909}">
      <dsp:nvSpPr>
        <dsp:cNvPr id="0" name=""/>
        <dsp:cNvSpPr/>
      </dsp:nvSpPr>
      <dsp:spPr>
        <a:xfrm>
          <a:off x="3823910" y="1582623"/>
          <a:ext cx="3252656" cy="487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89050">
            <a:lnSpc>
              <a:spcPct val="90000"/>
            </a:lnSpc>
            <a:spcBef>
              <a:spcPct val="0"/>
            </a:spcBef>
            <a:spcAft>
              <a:spcPct val="35000"/>
            </a:spcAft>
            <a:buNone/>
            <a:defRPr b="1"/>
          </a:pPr>
          <a:r>
            <a:rPr lang="en-US" sz="2900" kern="1200">
              <a:latin typeface="Times New Roman" panose="02020603050405020304" pitchFamily="18" charset="0"/>
              <a:cs typeface="Times New Roman" panose="02020603050405020304" pitchFamily="18" charset="0"/>
            </a:rPr>
            <a:t>Required Materials: </a:t>
          </a:r>
        </a:p>
      </dsp:txBody>
      <dsp:txXfrm>
        <a:off x="3823910" y="1582623"/>
        <a:ext cx="3252656" cy="487898"/>
      </dsp:txXfrm>
    </dsp:sp>
    <dsp:sp modelId="{9A7599B2-73E9-41BB-9AED-45A8F8A3037D}">
      <dsp:nvSpPr>
        <dsp:cNvPr id="0" name=""/>
        <dsp:cNvSpPr/>
      </dsp:nvSpPr>
      <dsp:spPr>
        <a:xfrm>
          <a:off x="3823910" y="2130278"/>
          <a:ext cx="3252656" cy="1173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a:latin typeface="Times New Roman" panose="02020603050405020304" pitchFamily="18" charset="0"/>
              <a:cs typeface="Times New Roman" panose="02020603050405020304" pitchFamily="18" charset="0"/>
            </a:rPr>
            <a:t>Easel Pad</a:t>
          </a:r>
        </a:p>
        <a:p>
          <a:pPr marL="0" lvl="0" indent="0" algn="l" defTabSz="755650">
            <a:lnSpc>
              <a:spcPct val="90000"/>
            </a:lnSpc>
            <a:spcBef>
              <a:spcPct val="0"/>
            </a:spcBef>
            <a:spcAft>
              <a:spcPct val="35000"/>
            </a:spcAft>
            <a:buNone/>
          </a:pPr>
          <a:r>
            <a:rPr lang="en-US" sz="1700" kern="1200">
              <a:latin typeface="Times New Roman" panose="02020603050405020304" pitchFamily="18" charset="0"/>
              <a:cs typeface="Times New Roman" panose="02020603050405020304" pitchFamily="18" charset="0"/>
            </a:rPr>
            <a:t>Participant Manual </a:t>
          </a:r>
        </a:p>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Notepad for each participant</a:t>
          </a:r>
        </a:p>
        <a:p>
          <a:pPr marL="0" lvl="0" indent="0" algn="l" defTabSz="755650">
            <a:lnSpc>
              <a:spcPct val="90000"/>
            </a:lnSpc>
            <a:spcBef>
              <a:spcPct val="0"/>
            </a:spcBef>
            <a:spcAft>
              <a:spcPct val="35000"/>
            </a:spcAft>
            <a:buNone/>
          </a:pPr>
          <a:r>
            <a:rPr lang="en-US" sz="1700" kern="1200">
              <a:latin typeface="Times New Roman" panose="02020603050405020304" pitchFamily="18" charset="0"/>
              <a:cs typeface="Times New Roman" panose="02020603050405020304" pitchFamily="18" charset="0"/>
            </a:rPr>
            <a:t>Pens &amp; Pencils </a:t>
          </a:r>
        </a:p>
      </dsp:txBody>
      <dsp:txXfrm>
        <a:off x="3823910" y="2130278"/>
        <a:ext cx="3252656" cy="1173245"/>
      </dsp:txXfrm>
    </dsp:sp>
    <dsp:sp modelId="{FE35D783-6DB6-46F1-980D-EF9C4C65D716}">
      <dsp:nvSpPr>
        <dsp:cNvPr id="0" name=""/>
        <dsp:cNvSpPr/>
      </dsp:nvSpPr>
      <dsp:spPr>
        <a:xfrm>
          <a:off x="7645781" y="315718"/>
          <a:ext cx="1138429" cy="11384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40013B-ACBA-4478-8B60-362EF1FD0937}">
      <dsp:nvSpPr>
        <dsp:cNvPr id="0" name=""/>
        <dsp:cNvSpPr/>
      </dsp:nvSpPr>
      <dsp:spPr>
        <a:xfrm>
          <a:off x="7645781" y="1582623"/>
          <a:ext cx="3252656" cy="487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89050">
            <a:lnSpc>
              <a:spcPct val="90000"/>
            </a:lnSpc>
            <a:spcBef>
              <a:spcPct val="0"/>
            </a:spcBef>
            <a:spcAft>
              <a:spcPct val="35000"/>
            </a:spcAft>
            <a:buNone/>
            <a:defRPr b="1"/>
          </a:pPr>
          <a:r>
            <a:rPr lang="en-US" sz="2900" kern="1200" dirty="0">
              <a:latin typeface="Times New Roman" panose="02020603050405020304" pitchFamily="18" charset="0"/>
              <a:cs typeface="Times New Roman" panose="02020603050405020304" pitchFamily="18" charset="0"/>
            </a:rPr>
            <a:t>Duration: 6 hours</a:t>
          </a:r>
        </a:p>
      </dsp:txBody>
      <dsp:txXfrm>
        <a:off x="7645781" y="1582623"/>
        <a:ext cx="3252656" cy="487898"/>
      </dsp:txXfrm>
    </dsp:sp>
    <dsp:sp modelId="{696D68A6-120B-4A6A-B67A-61242D930D93}">
      <dsp:nvSpPr>
        <dsp:cNvPr id="0" name=""/>
        <dsp:cNvSpPr/>
      </dsp:nvSpPr>
      <dsp:spPr>
        <a:xfrm>
          <a:off x="7645781" y="2130278"/>
          <a:ext cx="3252656" cy="117324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7D9DFF-E265-4943-BB27-C5F9D9873F50}">
      <dsp:nvSpPr>
        <dsp:cNvPr id="0" name=""/>
        <dsp:cNvSpPr/>
      </dsp:nvSpPr>
      <dsp:spPr>
        <a:xfrm>
          <a:off x="653206" y="877979"/>
          <a:ext cx="2593181" cy="2266766"/>
        </a:xfrm>
        <a:prstGeom prst="rightArrow">
          <a:avLst>
            <a:gd name="adj1" fmla="val 70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880" tIns="13970" rIns="27940" bIns="13970" numCol="1" spcCol="1270" anchor="ctr" anchorCtr="0">
          <a:noAutofit/>
        </a:bodyPr>
        <a:lstStyle/>
        <a:p>
          <a:pPr marL="0" lvl="0" indent="0" algn="l" defTabSz="977900">
            <a:lnSpc>
              <a:spcPct val="90000"/>
            </a:lnSpc>
            <a:spcBef>
              <a:spcPct val="0"/>
            </a:spcBef>
            <a:spcAft>
              <a:spcPct val="35000"/>
            </a:spcAft>
            <a:buNone/>
          </a:pPr>
          <a:r>
            <a:rPr lang="en-US" sz="2200" kern="1200" dirty="0"/>
            <a:t>Detects Situation of danger </a:t>
          </a:r>
        </a:p>
      </dsp:txBody>
      <dsp:txXfrm>
        <a:off x="1301501" y="1217994"/>
        <a:ext cx="1264175" cy="1586736"/>
      </dsp:txXfrm>
    </dsp:sp>
    <dsp:sp modelId="{5393B1E0-FD87-4E38-8200-82892BA706B7}">
      <dsp:nvSpPr>
        <dsp:cNvPr id="0" name=""/>
        <dsp:cNvSpPr/>
      </dsp:nvSpPr>
      <dsp:spPr>
        <a:xfrm>
          <a:off x="4911" y="1363067"/>
          <a:ext cx="1296590" cy="129659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Amygdala</a:t>
          </a:r>
        </a:p>
      </dsp:txBody>
      <dsp:txXfrm>
        <a:off x="194792" y="1552948"/>
        <a:ext cx="916828" cy="916828"/>
      </dsp:txXfrm>
    </dsp:sp>
    <dsp:sp modelId="{8AD7B235-154E-4DA6-AFCB-09D16E6B9E93}">
      <dsp:nvSpPr>
        <dsp:cNvPr id="0" name=""/>
        <dsp:cNvSpPr/>
      </dsp:nvSpPr>
      <dsp:spPr>
        <a:xfrm>
          <a:off x="4056757" y="877979"/>
          <a:ext cx="2593181" cy="2266766"/>
        </a:xfrm>
        <a:prstGeom prst="rightArrow">
          <a:avLst>
            <a:gd name="adj1" fmla="val 70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880" tIns="13970" rIns="27940" bIns="13970" numCol="1" spcCol="1270" anchor="ctr" anchorCtr="0">
          <a:noAutofit/>
        </a:bodyPr>
        <a:lstStyle/>
        <a:p>
          <a:pPr marL="0" lvl="0" indent="0" algn="l" defTabSz="977900">
            <a:lnSpc>
              <a:spcPct val="90000"/>
            </a:lnSpc>
            <a:spcBef>
              <a:spcPct val="0"/>
            </a:spcBef>
            <a:spcAft>
              <a:spcPct val="35000"/>
            </a:spcAft>
            <a:buFont typeface="Arial" panose="020B0604020202020204" pitchFamily="34" charset="0"/>
            <a:buNone/>
          </a:pPr>
          <a:r>
            <a:rPr lang="en-US" sz="2200" kern="1200" dirty="0"/>
            <a:t>Stress hormones released</a:t>
          </a:r>
        </a:p>
      </dsp:txBody>
      <dsp:txXfrm>
        <a:off x="4705052" y="1217994"/>
        <a:ext cx="1264175" cy="1586736"/>
      </dsp:txXfrm>
    </dsp:sp>
    <dsp:sp modelId="{CC59CF51-5410-48B9-BE82-FEE703D875A0}">
      <dsp:nvSpPr>
        <dsp:cNvPr id="0" name=""/>
        <dsp:cNvSpPr/>
      </dsp:nvSpPr>
      <dsp:spPr>
        <a:xfrm>
          <a:off x="3408461" y="1363067"/>
          <a:ext cx="1296590" cy="129659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Sympathetic Nervous System Activates</a:t>
          </a:r>
        </a:p>
      </dsp:txBody>
      <dsp:txXfrm>
        <a:off x="3598342" y="1552948"/>
        <a:ext cx="916828" cy="916828"/>
      </dsp:txXfrm>
    </dsp:sp>
    <dsp:sp modelId="{48941B4F-0D4B-42A2-97E8-C09C62DEBD05}">
      <dsp:nvSpPr>
        <dsp:cNvPr id="0" name=""/>
        <dsp:cNvSpPr/>
      </dsp:nvSpPr>
      <dsp:spPr>
        <a:xfrm>
          <a:off x="7460307" y="877979"/>
          <a:ext cx="2593181" cy="2266766"/>
        </a:xfrm>
        <a:prstGeom prst="rightArrow">
          <a:avLst>
            <a:gd name="adj1" fmla="val 70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880" tIns="13970" rIns="27940" bIns="13970" numCol="1" spcCol="1270" anchor="ctr" anchorCtr="0">
          <a:noAutofit/>
        </a:bodyPr>
        <a:lstStyle/>
        <a:p>
          <a:pPr marL="0" lvl="0" indent="0" algn="ctr" defTabSz="977900">
            <a:lnSpc>
              <a:spcPct val="90000"/>
            </a:lnSpc>
            <a:spcBef>
              <a:spcPct val="0"/>
            </a:spcBef>
            <a:spcAft>
              <a:spcPct val="35000"/>
            </a:spcAft>
            <a:buNone/>
          </a:pPr>
          <a:r>
            <a:rPr lang="en-US" sz="2200" kern="1200" dirty="0"/>
            <a:t>Prolonged state of alarm </a:t>
          </a:r>
        </a:p>
      </dsp:txBody>
      <dsp:txXfrm>
        <a:off x="8108602" y="1217994"/>
        <a:ext cx="1264175" cy="1586736"/>
      </dsp:txXfrm>
    </dsp:sp>
    <dsp:sp modelId="{F40446F2-ECD1-456A-A2EE-83E4F1EC9BE6}">
      <dsp:nvSpPr>
        <dsp:cNvPr id="0" name=""/>
        <dsp:cNvSpPr/>
      </dsp:nvSpPr>
      <dsp:spPr>
        <a:xfrm>
          <a:off x="6812012" y="1363067"/>
          <a:ext cx="1296590" cy="129659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Bodily</a:t>
          </a:r>
        </a:p>
        <a:p>
          <a:pPr marL="0" lvl="0" indent="0" algn="ctr" defTabSz="622300">
            <a:lnSpc>
              <a:spcPct val="90000"/>
            </a:lnSpc>
            <a:spcBef>
              <a:spcPct val="0"/>
            </a:spcBef>
            <a:spcAft>
              <a:spcPct val="35000"/>
            </a:spcAft>
            <a:buNone/>
          </a:pPr>
          <a:r>
            <a:rPr lang="en-US" sz="1400" kern="1200" dirty="0"/>
            <a:t>reactions</a:t>
          </a:r>
        </a:p>
      </dsp:txBody>
      <dsp:txXfrm>
        <a:off x="7001893" y="1552948"/>
        <a:ext cx="916828" cy="9168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ED103-CC3F-48A5-AA84-11D650D9E4BC}">
      <dsp:nvSpPr>
        <dsp:cNvPr id="0" name=""/>
        <dsp:cNvSpPr/>
      </dsp:nvSpPr>
      <dsp:spPr>
        <a:xfrm>
          <a:off x="2039" y="315718"/>
          <a:ext cx="1138429" cy="11384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F1D983-5749-4809-AD6C-892344DB3E57}">
      <dsp:nvSpPr>
        <dsp:cNvPr id="0" name=""/>
        <dsp:cNvSpPr/>
      </dsp:nvSpPr>
      <dsp:spPr>
        <a:xfrm>
          <a:off x="2039" y="1582623"/>
          <a:ext cx="3252656" cy="487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89050">
            <a:lnSpc>
              <a:spcPct val="90000"/>
            </a:lnSpc>
            <a:spcBef>
              <a:spcPct val="0"/>
            </a:spcBef>
            <a:spcAft>
              <a:spcPct val="35000"/>
            </a:spcAft>
            <a:buNone/>
            <a:defRPr b="1"/>
          </a:pPr>
          <a:r>
            <a:rPr lang="en-US" sz="2900" kern="1200" dirty="0">
              <a:latin typeface="Times New Roman" panose="02020603050405020304" pitchFamily="18" charset="0"/>
              <a:cs typeface="Times New Roman" panose="02020603050405020304" pitchFamily="18" charset="0"/>
            </a:rPr>
            <a:t>Methodology:</a:t>
          </a:r>
        </a:p>
      </dsp:txBody>
      <dsp:txXfrm>
        <a:off x="2039" y="1582623"/>
        <a:ext cx="3252656" cy="487898"/>
      </dsp:txXfrm>
    </dsp:sp>
    <dsp:sp modelId="{F4E559CF-8D59-41A0-A4EC-743A65D9DDA1}">
      <dsp:nvSpPr>
        <dsp:cNvPr id="0" name=""/>
        <dsp:cNvSpPr/>
      </dsp:nvSpPr>
      <dsp:spPr>
        <a:xfrm>
          <a:off x="2039" y="2130278"/>
          <a:ext cx="3252656" cy="1173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Active discussion</a:t>
          </a:r>
        </a:p>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Case Study </a:t>
          </a:r>
        </a:p>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Role Play</a:t>
          </a:r>
        </a:p>
      </dsp:txBody>
      <dsp:txXfrm>
        <a:off x="2039" y="2130278"/>
        <a:ext cx="3252656" cy="1173245"/>
      </dsp:txXfrm>
    </dsp:sp>
    <dsp:sp modelId="{9FFF9C76-5FFF-489A-9D5E-8B2291B67E18}">
      <dsp:nvSpPr>
        <dsp:cNvPr id="0" name=""/>
        <dsp:cNvSpPr/>
      </dsp:nvSpPr>
      <dsp:spPr>
        <a:xfrm>
          <a:off x="3823910" y="315718"/>
          <a:ext cx="1138429" cy="11384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28BD0F5-35AF-4EA0-9411-242645764909}">
      <dsp:nvSpPr>
        <dsp:cNvPr id="0" name=""/>
        <dsp:cNvSpPr/>
      </dsp:nvSpPr>
      <dsp:spPr>
        <a:xfrm>
          <a:off x="3823910" y="1582623"/>
          <a:ext cx="3252656" cy="487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89050">
            <a:lnSpc>
              <a:spcPct val="90000"/>
            </a:lnSpc>
            <a:spcBef>
              <a:spcPct val="0"/>
            </a:spcBef>
            <a:spcAft>
              <a:spcPct val="35000"/>
            </a:spcAft>
            <a:buNone/>
            <a:defRPr b="1"/>
          </a:pPr>
          <a:r>
            <a:rPr lang="en-US" sz="2900" kern="1200">
              <a:latin typeface="Times New Roman" panose="02020603050405020304" pitchFamily="18" charset="0"/>
              <a:cs typeface="Times New Roman" panose="02020603050405020304" pitchFamily="18" charset="0"/>
            </a:rPr>
            <a:t>Required Materials: </a:t>
          </a:r>
        </a:p>
      </dsp:txBody>
      <dsp:txXfrm>
        <a:off x="3823910" y="1582623"/>
        <a:ext cx="3252656" cy="487898"/>
      </dsp:txXfrm>
    </dsp:sp>
    <dsp:sp modelId="{9A7599B2-73E9-41BB-9AED-45A8F8A3037D}">
      <dsp:nvSpPr>
        <dsp:cNvPr id="0" name=""/>
        <dsp:cNvSpPr/>
      </dsp:nvSpPr>
      <dsp:spPr>
        <a:xfrm>
          <a:off x="3823910" y="2130278"/>
          <a:ext cx="3252656" cy="1173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a:latin typeface="Times New Roman" panose="02020603050405020304" pitchFamily="18" charset="0"/>
              <a:cs typeface="Times New Roman" panose="02020603050405020304" pitchFamily="18" charset="0"/>
            </a:rPr>
            <a:t>Easel Pad</a:t>
          </a:r>
        </a:p>
        <a:p>
          <a:pPr marL="0" lvl="0" indent="0" algn="l" defTabSz="755650">
            <a:lnSpc>
              <a:spcPct val="90000"/>
            </a:lnSpc>
            <a:spcBef>
              <a:spcPct val="0"/>
            </a:spcBef>
            <a:spcAft>
              <a:spcPct val="35000"/>
            </a:spcAft>
            <a:buNone/>
          </a:pPr>
          <a:r>
            <a:rPr lang="en-US" sz="1700" kern="1200">
              <a:latin typeface="Times New Roman" panose="02020603050405020304" pitchFamily="18" charset="0"/>
              <a:cs typeface="Times New Roman" panose="02020603050405020304" pitchFamily="18" charset="0"/>
            </a:rPr>
            <a:t>Participant Manual </a:t>
          </a:r>
        </a:p>
        <a:p>
          <a:pPr marL="0" lvl="0" indent="0" algn="l" defTabSz="755650">
            <a:lnSpc>
              <a:spcPct val="90000"/>
            </a:lnSpc>
            <a:spcBef>
              <a:spcPct val="0"/>
            </a:spcBef>
            <a:spcAft>
              <a:spcPct val="35000"/>
            </a:spcAft>
            <a:buNone/>
          </a:pPr>
          <a:r>
            <a:rPr lang="en-US" sz="1700" kern="1200" dirty="0">
              <a:latin typeface="Times New Roman" panose="02020603050405020304" pitchFamily="18" charset="0"/>
              <a:cs typeface="Times New Roman" panose="02020603050405020304" pitchFamily="18" charset="0"/>
            </a:rPr>
            <a:t>Notepad for each participant</a:t>
          </a:r>
        </a:p>
        <a:p>
          <a:pPr marL="0" lvl="0" indent="0" algn="l" defTabSz="755650">
            <a:lnSpc>
              <a:spcPct val="90000"/>
            </a:lnSpc>
            <a:spcBef>
              <a:spcPct val="0"/>
            </a:spcBef>
            <a:spcAft>
              <a:spcPct val="35000"/>
            </a:spcAft>
            <a:buNone/>
          </a:pPr>
          <a:r>
            <a:rPr lang="en-US" sz="1700" kern="1200">
              <a:latin typeface="Times New Roman" panose="02020603050405020304" pitchFamily="18" charset="0"/>
              <a:cs typeface="Times New Roman" panose="02020603050405020304" pitchFamily="18" charset="0"/>
            </a:rPr>
            <a:t>Pens &amp; Pencils </a:t>
          </a:r>
        </a:p>
      </dsp:txBody>
      <dsp:txXfrm>
        <a:off x="3823910" y="2130278"/>
        <a:ext cx="3252656" cy="1173245"/>
      </dsp:txXfrm>
    </dsp:sp>
    <dsp:sp modelId="{FE35D783-6DB6-46F1-980D-EF9C4C65D716}">
      <dsp:nvSpPr>
        <dsp:cNvPr id="0" name=""/>
        <dsp:cNvSpPr/>
      </dsp:nvSpPr>
      <dsp:spPr>
        <a:xfrm>
          <a:off x="7645781" y="315718"/>
          <a:ext cx="1138429" cy="11384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40013B-ACBA-4478-8B60-362EF1FD0937}">
      <dsp:nvSpPr>
        <dsp:cNvPr id="0" name=""/>
        <dsp:cNvSpPr/>
      </dsp:nvSpPr>
      <dsp:spPr>
        <a:xfrm>
          <a:off x="7645781" y="1582623"/>
          <a:ext cx="3252656" cy="487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89050">
            <a:lnSpc>
              <a:spcPct val="90000"/>
            </a:lnSpc>
            <a:spcBef>
              <a:spcPct val="0"/>
            </a:spcBef>
            <a:spcAft>
              <a:spcPct val="35000"/>
            </a:spcAft>
            <a:buNone/>
            <a:defRPr b="1"/>
          </a:pPr>
          <a:r>
            <a:rPr lang="en-US" sz="2900" kern="1200" dirty="0">
              <a:latin typeface="Times New Roman" panose="02020603050405020304" pitchFamily="18" charset="0"/>
              <a:cs typeface="Times New Roman" panose="02020603050405020304" pitchFamily="18" charset="0"/>
            </a:rPr>
            <a:t>Duration: 6 hours</a:t>
          </a:r>
        </a:p>
      </dsp:txBody>
      <dsp:txXfrm>
        <a:off x="7645781" y="1582623"/>
        <a:ext cx="3252656" cy="487898"/>
      </dsp:txXfrm>
    </dsp:sp>
    <dsp:sp modelId="{696D68A6-120B-4A6A-B67A-61242D930D93}">
      <dsp:nvSpPr>
        <dsp:cNvPr id="0" name=""/>
        <dsp:cNvSpPr/>
      </dsp:nvSpPr>
      <dsp:spPr>
        <a:xfrm>
          <a:off x="7645781" y="2130278"/>
          <a:ext cx="3252656" cy="117324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BDFF16-B73C-4205-B133-3AD098F2FF32}">
      <dsp:nvSpPr>
        <dsp:cNvPr id="0" name=""/>
        <dsp:cNvSpPr/>
      </dsp:nvSpPr>
      <dsp:spPr>
        <a:xfrm>
          <a:off x="662946" y="433674"/>
          <a:ext cx="1199958" cy="119995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061F3B-20ED-41DA-ADD3-A0CF52D70A24}">
      <dsp:nvSpPr>
        <dsp:cNvPr id="0" name=""/>
        <dsp:cNvSpPr/>
      </dsp:nvSpPr>
      <dsp:spPr>
        <a:xfrm>
          <a:off x="918675" y="689403"/>
          <a:ext cx="688500" cy="688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EC3054-278C-4881-BAE5-9AE34B6278CC}">
      <dsp:nvSpPr>
        <dsp:cNvPr id="0" name=""/>
        <dsp:cNvSpPr/>
      </dsp:nvSpPr>
      <dsp:spPr>
        <a:xfrm>
          <a:off x="279353" y="2007390"/>
          <a:ext cx="196714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dirty="0">
              <a:latin typeface="Times New Roman" panose="02020603050405020304" pitchFamily="18" charset="0"/>
              <a:cs typeface="Times New Roman" panose="02020603050405020304" pitchFamily="18" charset="0"/>
            </a:rPr>
            <a:t>Trust and relationships</a:t>
          </a:r>
        </a:p>
      </dsp:txBody>
      <dsp:txXfrm>
        <a:off x="279353" y="2007390"/>
        <a:ext cx="1967145" cy="720000"/>
      </dsp:txXfrm>
    </dsp:sp>
    <dsp:sp modelId="{65B7A96C-360C-4CC0-995B-3F70D9BC51E4}">
      <dsp:nvSpPr>
        <dsp:cNvPr id="0" name=""/>
        <dsp:cNvSpPr/>
      </dsp:nvSpPr>
      <dsp:spPr>
        <a:xfrm>
          <a:off x="2974342" y="433674"/>
          <a:ext cx="1199958" cy="119995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22BB56-C3D2-4BA3-B526-DD33AB943518}">
      <dsp:nvSpPr>
        <dsp:cNvPr id="0" name=""/>
        <dsp:cNvSpPr/>
      </dsp:nvSpPr>
      <dsp:spPr>
        <a:xfrm>
          <a:off x="3230071" y="689403"/>
          <a:ext cx="688500" cy="688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64CD87-FE01-4B2B-AB5F-888D4D533E9E}">
      <dsp:nvSpPr>
        <dsp:cNvPr id="0" name=""/>
        <dsp:cNvSpPr/>
      </dsp:nvSpPr>
      <dsp:spPr>
        <a:xfrm>
          <a:off x="2590748" y="2007390"/>
          <a:ext cx="196714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dirty="0">
              <a:latin typeface="Times New Roman" panose="02020603050405020304" pitchFamily="18" charset="0"/>
              <a:cs typeface="Times New Roman" panose="02020603050405020304" pitchFamily="18" charset="0"/>
            </a:rPr>
            <a:t>Provision of Resources</a:t>
          </a:r>
        </a:p>
      </dsp:txBody>
      <dsp:txXfrm>
        <a:off x="2590748" y="2007390"/>
        <a:ext cx="1967145" cy="720000"/>
      </dsp:txXfrm>
    </dsp:sp>
    <dsp:sp modelId="{AED62BD2-6F98-468A-BAA2-FCE1361F409F}">
      <dsp:nvSpPr>
        <dsp:cNvPr id="0" name=""/>
        <dsp:cNvSpPr/>
      </dsp:nvSpPr>
      <dsp:spPr>
        <a:xfrm>
          <a:off x="5285737" y="433674"/>
          <a:ext cx="1199958" cy="119995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88D918-19EC-42CD-9761-F159B51429B9}">
      <dsp:nvSpPr>
        <dsp:cNvPr id="0" name=""/>
        <dsp:cNvSpPr/>
      </dsp:nvSpPr>
      <dsp:spPr>
        <a:xfrm>
          <a:off x="5541466" y="689403"/>
          <a:ext cx="688500" cy="6885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502595-C077-42E2-8169-3CBE689CB6A6}">
      <dsp:nvSpPr>
        <dsp:cNvPr id="0" name=""/>
        <dsp:cNvSpPr/>
      </dsp:nvSpPr>
      <dsp:spPr>
        <a:xfrm>
          <a:off x="4902144" y="2007390"/>
          <a:ext cx="196714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dirty="0">
              <a:latin typeface="Times New Roman" panose="02020603050405020304" pitchFamily="18" charset="0"/>
              <a:cs typeface="Times New Roman" panose="02020603050405020304" pitchFamily="18" charset="0"/>
            </a:rPr>
            <a:t>Provision of Services</a:t>
          </a:r>
        </a:p>
      </dsp:txBody>
      <dsp:txXfrm>
        <a:off x="4902144" y="2007390"/>
        <a:ext cx="1967145" cy="720000"/>
      </dsp:txXfrm>
    </dsp:sp>
    <dsp:sp modelId="{26E5D2BA-5C94-483F-905A-C02B14113070}">
      <dsp:nvSpPr>
        <dsp:cNvPr id="0" name=""/>
        <dsp:cNvSpPr/>
      </dsp:nvSpPr>
      <dsp:spPr>
        <a:xfrm>
          <a:off x="1818644" y="3219176"/>
          <a:ext cx="1199958" cy="119995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F5E662-9719-4EAD-A9F1-D1F357EBEBE5}">
      <dsp:nvSpPr>
        <dsp:cNvPr id="0" name=""/>
        <dsp:cNvSpPr/>
      </dsp:nvSpPr>
      <dsp:spPr>
        <a:xfrm>
          <a:off x="2074373" y="3474905"/>
          <a:ext cx="688500" cy="6885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69A413-D819-4846-846E-DFCF8B4FCE04}">
      <dsp:nvSpPr>
        <dsp:cNvPr id="0" name=""/>
        <dsp:cNvSpPr/>
      </dsp:nvSpPr>
      <dsp:spPr>
        <a:xfrm>
          <a:off x="1435051" y="4792892"/>
          <a:ext cx="196714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dirty="0">
              <a:latin typeface="Times New Roman" panose="02020603050405020304" pitchFamily="18" charset="0"/>
              <a:cs typeface="Times New Roman" panose="02020603050405020304" pitchFamily="18" charset="0"/>
            </a:rPr>
            <a:t>Follow up</a:t>
          </a:r>
        </a:p>
      </dsp:txBody>
      <dsp:txXfrm>
        <a:off x="1435051" y="4792892"/>
        <a:ext cx="1967145" cy="720000"/>
      </dsp:txXfrm>
    </dsp:sp>
    <dsp:sp modelId="{A939A6DE-A6EB-416B-B632-B5F71ED77012}">
      <dsp:nvSpPr>
        <dsp:cNvPr id="0" name=""/>
        <dsp:cNvSpPr/>
      </dsp:nvSpPr>
      <dsp:spPr>
        <a:xfrm>
          <a:off x="4130039" y="3219176"/>
          <a:ext cx="1199958" cy="1199958"/>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10AB66-C94D-4BFF-A8B9-317874EBCDEE}">
      <dsp:nvSpPr>
        <dsp:cNvPr id="0" name=""/>
        <dsp:cNvSpPr/>
      </dsp:nvSpPr>
      <dsp:spPr>
        <a:xfrm>
          <a:off x="4385768" y="3474905"/>
          <a:ext cx="688500" cy="6885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4376E76-624A-4F74-BC6F-FDB1BC00B6EE}">
      <dsp:nvSpPr>
        <dsp:cNvPr id="0" name=""/>
        <dsp:cNvSpPr/>
      </dsp:nvSpPr>
      <dsp:spPr>
        <a:xfrm>
          <a:off x="3746446" y="4792892"/>
          <a:ext cx="196714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dirty="0">
              <a:latin typeface="Times New Roman" panose="02020603050405020304" pitchFamily="18" charset="0"/>
              <a:cs typeface="Times New Roman" panose="02020603050405020304" pitchFamily="18" charset="0"/>
            </a:rPr>
            <a:t>Constant adaptation to meet client’s needs</a:t>
          </a:r>
        </a:p>
      </dsp:txBody>
      <dsp:txXfrm>
        <a:off x="3746446" y="4792892"/>
        <a:ext cx="1967145"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796DDD-CC72-434D-9B46-F0978672FDA1}" type="datetimeFigureOut">
              <a:rPr lang="en-US" smtClean="0"/>
              <a:t>10/2/2020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82838F-D2C1-401C-A334-091CFE2EB759}" type="slidenum">
              <a:rPr lang="en-US" smtClean="0"/>
              <a:t>‹#›</a:t>
            </a:fld>
            <a:endParaRPr lang="en-US"/>
          </a:p>
        </p:txBody>
      </p:sp>
    </p:spTree>
    <p:extLst>
      <p:ext uri="{BB962C8B-B14F-4D97-AF65-F5344CB8AC3E}">
        <p14:creationId xmlns:p14="http://schemas.microsoft.com/office/powerpoint/2010/main" val="135462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www.cdc.gov/violenceprevention/acestudy/prevalence.html"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3" Type="http://schemas.openxmlformats.org/officeDocument/2006/relationships/hyperlink" Target="https://nwi.pdx.edu/" TargetMode="External"/><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judaism.about.com/od/lifeevents/a/What-Is-A-Bat-Mitzvah.htm"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www.japanvisitor.com/japanese-festivals/adults-day" TargetMode="External"/><Relationship Id="rId4" Type="http://schemas.openxmlformats.org/officeDocument/2006/relationships/hyperlink" Target="http://news.bbc.co.uk/2/hi/programmes/this_world/4272083.stm" TargetMode="Externa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8" Type="http://schemas.openxmlformats.org/officeDocument/2006/relationships/hyperlink" Target="https://www.psychologytoday.com/intl/conditions/schizophrenia" TargetMode="External"/><Relationship Id="rId3" Type="http://schemas.openxmlformats.org/officeDocument/2006/relationships/hyperlink" Target="https://www.psychologytoday.com/intl/therapy-types/therapeutic-intervention" TargetMode="External"/><Relationship Id="rId7" Type="http://schemas.openxmlformats.org/officeDocument/2006/relationships/hyperlink" Target="https://www.psychologytoday.com/intl/basics/depression" TargetMode="External"/><Relationship Id="rId2" Type="http://schemas.openxmlformats.org/officeDocument/2006/relationships/slide" Target="../slides/slide285.xml"/><Relationship Id="rId1" Type="http://schemas.openxmlformats.org/officeDocument/2006/relationships/notesMaster" Target="../notesMasters/notesMaster1.xml"/><Relationship Id="rId6" Type="http://schemas.openxmlformats.org/officeDocument/2006/relationships/hyperlink" Target="https://www.psychologytoday.com/intl/basics/psychiatry" TargetMode="External"/><Relationship Id="rId5" Type="http://schemas.openxmlformats.org/officeDocument/2006/relationships/hyperlink" Target="https://www.psychologytoday.com/intl/basics/addiction" TargetMode="External"/><Relationship Id="rId4" Type="http://schemas.openxmlformats.org/officeDocument/2006/relationships/hyperlink" Target="https://www.psychologytoday.com/intl/conditions/child-abuse" TargetMode="Externa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3" Type="http://schemas.openxmlformats.org/officeDocument/2006/relationships/hyperlink" Target="http://familybehaviortherapy.faculty.unlv.edu/enlistment-retention/" TargetMode="External"/><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3" Type="http://schemas.openxmlformats.org/officeDocument/2006/relationships/hyperlink" Target="https://nwi.pdx.edu/" TargetMode="External"/><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cdc.gov/alcohol/fact-sheets/caffeine-and-alcohol.htm"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www.search-institute.org/content/40-developmental-assets-adolescents-ages-12-18"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the introduction which has the purpose of the curriculum, instructions and guidance as to how to best teach the material on adolescent substance abuse and use. </a:t>
            </a:r>
          </a:p>
        </p:txBody>
      </p:sp>
      <p:sp>
        <p:nvSpPr>
          <p:cNvPr id="4" name="Slide Number Placeholder 3"/>
          <p:cNvSpPr>
            <a:spLocks noGrp="1"/>
          </p:cNvSpPr>
          <p:nvPr>
            <p:ph type="sldNum" sz="quarter" idx="5"/>
          </p:nvPr>
        </p:nvSpPr>
        <p:spPr/>
        <p:txBody>
          <a:bodyPr/>
          <a:lstStyle/>
          <a:p>
            <a:fld id="{F8303E70-8761-4C37-8DF7-7C17CAA4AC60}" type="slidenum">
              <a:rPr lang="en-US" smtClean="0"/>
              <a:t>1</a:t>
            </a:fld>
            <a:endParaRPr lang="en-US"/>
          </a:p>
        </p:txBody>
      </p:sp>
    </p:spTree>
    <p:extLst>
      <p:ext uri="{BB962C8B-B14F-4D97-AF65-F5344CB8AC3E}">
        <p14:creationId xmlns:p14="http://schemas.microsoft.com/office/powerpoint/2010/main" val="3840178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curriculum can be implemented by individuals with previous training/teaching experience and experience working with youth. However, trainers should have had this or similar training and be familiar with the youth population. Trainers for this course should have the following knowledge and skills:</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Experience working with adolescents and with AOD use;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Experience using research-based techniques;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Ability to facilitate adult group learning, including use of diverse exercises, case studies, and group exercises that address multiple learning styles;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Understanding and sensitivity to culturally relevant issues specific to both the participants and the client treatment populations;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Ability to work with participants in a positive, empathetic manner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Two trainers, or co-trainers, are essential for multiday courses. In addition, a support person to help with logistics is ideal, particularly with training groups of more than 20 participants. </a:t>
            </a:r>
          </a:p>
          <a:p>
            <a:endParaRPr lang="en-US" dirty="0"/>
          </a:p>
        </p:txBody>
      </p:sp>
      <p:sp>
        <p:nvSpPr>
          <p:cNvPr id="4" name="Slide Number Placeholder 3"/>
          <p:cNvSpPr>
            <a:spLocks noGrp="1"/>
          </p:cNvSpPr>
          <p:nvPr>
            <p:ph type="sldNum" sz="quarter" idx="5"/>
          </p:nvPr>
        </p:nvSpPr>
        <p:spPr/>
        <p:txBody>
          <a:bodyPr/>
          <a:lstStyle/>
          <a:p>
            <a:fld id="{F8303E70-8761-4C37-8DF7-7C17CAA4AC60}" type="slidenum">
              <a:rPr lang="en-US" smtClean="0"/>
              <a:t>10</a:t>
            </a:fld>
            <a:endParaRPr lang="en-US"/>
          </a:p>
        </p:txBody>
      </p:sp>
    </p:spTree>
    <p:extLst>
      <p:ext uri="{BB962C8B-B14F-4D97-AF65-F5344CB8AC3E}">
        <p14:creationId xmlns:p14="http://schemas.microsoft.com/office/powerpoint/2010/main" val="17281691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summarize the most important information from module two. </a:t>
            </a:r>
          </a:p>
          <a:p>
            <a:endParaRPr lang="en-US" dirty="0"/>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Adolescence is a confusing and stressful time for children. </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Adolescent development is a process that begins roughly at 10 and ends in the mid-20s. </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Substance abuse during adolescence has a negative impact on brain development. </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Adolescents are still highly dependent in environmental factors to support them and teach them good choices.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Times New Roman" panose="02020603050405020304" pitchFamily="18" charset="0"/>
                <a:cs typeface="Times New Roman" panose="02020603050405020304" pitchFamily="18" charset="0"/>
              </a:rPr>
              <a:t>In conclusion, adolescents should abstain from use of substances for healthy brain development. </a:t>
            </a:r>
          </a:p>
          <a:p>
            <a:pPr>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104</a:t>
            </a:fld>
            <a:endParaRPr lang="en-US"/>
          </a:p>
        </p:txBody>
      </p:sp>
    </p:spTree>
    <p:extLst>
      <p:ext uri="{BB962C8B-B14F-4D97-AF65-F5344CB8AC3E}">
        <p14:creationId xmlns:p14="http://schemas.microsoft.com/office/powerpoint/2010/main" val="400450409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topic of “trauma and trauma informed care”. The trainer will explain that we will discuss the concept of trauma, understand the nature of trauma and provide insight on how to assist youth who are struggling with addictions. </a:t>
            </a:r>
          </a:p>
        </p:txBody>
      </p:sp>
      <p:sp>
        <p:nvSpPr>
          <p:cNvPr id="4" name="Slide Number Placeholder 3"/>
          <p:cNvSpPr>
            <a:spLocks noGrp="1"/>
          </p:cNvSpPr>
          <p:nvPr>
            <p:ph type="sldNum" sz="quarter" idx="5"/>
          </p:nvPr>
        </p:nvSpPr>
        <p:spPr/>
        <p:txBody>
          <a:bodyPr/>
          <a:lstStyle/>
          <a:p>
            <a:fld id="{4951DF72-1442-453F-9092-65FAF5C01444}" type="slidenum">
              <a:rPr lang="en-US" smtClean="0"/>
              <a:t>105</a:t>
            </a:fld>
            <a:endParaRPr lang="en-US"/>
          </a:p>
        </p:txBody>
      </p:sp>
    </p:spTree>
    <p:extLst>
      <p:ext uri="{BB962C8B-B14F-4D97-AF65-F5344CB8AC3E}">
        <p14:creationId xmlns:p14="http://schemas.microsoft.com/office/powerpoint/2010/main" val="14647517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point out the methodology for this training. Active discussion refers to the trainer’s lecture but also participation from the audience in the form of questions, comments, suggestions that will enhance mutual learning. </a:t>
            </a:r>
          </a:p>
          <a:p>
            <a:endParaRPr lang="en-US" dirty="0"/>
          </a:p>
          <a:p>
            <a:r>
              <a:rPr lang="en-US" dirty="0"/>
              <a:t>The required materials for this module provide preparation for exercises.  </a:t>
            </a:r>
          </a:p>
          <a:p>
            <a:endParaRPr lang="en-US" dirty="0"/>
          </a:p>
          <a:p>
            <a:r>
              <a:rPr lang="en-US" dirty="0"/>
              <a:t>The expected duration of this module is six hours. </a:t>
            </a:r>
          </a:p>
        </p:txBody>
      </p:sp>
      <p:sp>
        <p:nvSpPr>
          <p:cNvPr id="4" name="Slide Number Placeholder 3"/>
          <p:cNvSpPr>
            <a:spLocks noGrp="1"/>
          </p:cNvSpPr>
          <p:nvPr>
            <p:ph type="sldNum" sz="quarter" idx="5"/>
          </p:nvPr>
        </p:nvSpPr>
        <p:spPr/>
        <p:txBody>
          <a:bodyPr/>
          <a:lstStyle/>
          <a:p>
            <a:fld id="{A982838F-D2C1-401C-A334-091CFE2EB759}" type="slidenum">
              <a:rPr lang="en-US" smtClean="0"/>
              <a:t>106</a:t>
            </a:fld>
            <a:endParaRPr lang="en-US"/>
          </a:p>
        </p:txBody>
      </p:sp>
    </p:spTree>
    <p:extLst>
      <p:ext uri="{BB962C8B-B14F-4D97-AF65-F5344CB8AC3E}">
        <p14:creationId xmlns:p14="http://schemas.microsoft.com/office/powerpoint/2010/main" val="17941037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learning objectives. But first, the trainer can ask the audience what their expectations are about this module. </a:t>
            </a:r>
          </a:p>
          <a:p>
            <a:endParaRPr lang="en-US" dirty="0"/>
          </a:p>
          <a:p>
            <a:r>
              <a:rPr lang="en-US" sz="3600" dirty="0">
                <a:latin typeface="Times New Roman" panose="02020603050405020304" pitchFamily="18" charset="0"/>
                <a:cs typeface="Times New Roman" panose="02020603050405020304" pitchFamily="18" charset="0"/>
              </a:rPr>
              <a:t>Learning Objectives</a:t>
            </a:r>
          </a:p>
          <a:p>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define and conceptualize the nature of trauma.</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learn about the Adverse Childhood Experiences (ACE) Study. </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understand the neurological response to trauma.</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understand the link between trauma and addictions</a:t>
            </a:r>
          </a:p>
        </p:txBody>
      </p:sp>
      <p:sp>
        <p:nvSpPr>
          <p:cNvPr id="4" name="Slide Number Placeholder 3"/>
          <p:cNvSpPr>
            <a:spLocks noGrp="1"/>
          </p:cNvSpPr>
          <p:nvPr>
            <p:ph type="sldNum" sz="quarter" idx="5"/>
          </p:nvPr>
        </p:nvSpPr>
        <p:spPr/>
        <p:txBody>
          <a:bodyPr/>
          <a:lstStyle/>
          <a:p>
            <a:fld id="{4951DF72-1442-453F-9092-65FAF5C01444}" type="slidenum">
              <a:rPr lang="en-US" smtClean="0"/>
              <a:t>107</a:t>
            </a:fld>
            <a:endParaRPr lang="en-US"/>
          </a:p>
        </p:txBody>
      </p:sp>
    </p:spTree>
    <p:extLst>
      <p:ext uri="{BB962C8B-B14F-4D97-AF65-F5344CB8AC3E}">
        <p14:creationId xmlns:p14="http://schemas.microsoft.com/office/powerpoint/2010/main" val="118651897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continue pointing out the learning objectives of this module. </a:t>
            </a:r>
          </a:p>
          <a:p>
            <a:endParaRPr lang="en-US" dirty="0"/>
          </a:p>
          <a:p>
            <a:pPr marL="201168" lvl="1" indent="0">
              <a:buNone/>
            </a:pPr>
            <a:r>
              <a:rPr lang="en-US" sz="3600" dirty="0">
                <a:latin typeface="Times New Roman" panose="02020603050405020304" pitchFamily="18" charset="0"/>
                <a:cs typeface="Times New Roman" panose="02020603050405020304" pitchFamily="18" charset="0"/>
              </a:rPr>
              <a:t>Learning Objectives continued…</a:t>
            </a:r>
          </a:p>
          <a:p>
            <a:pPr marL="201168" lvl="1" indent="0">
              <a:buNone/>
            </a:pPr>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conceptualize trauma informed care approach.</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learn and practice trauma informed care skills when working with youth.</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integrate trauma informed care approaches within service institutions. </a:t>
            </a:r>
            <a:endParaRPr lang="en-US" sz="3600" dirty="0"/>
          </a:p>
          <a:p>
            <a:pPr lvl="1">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108</a:t>
            </a:fld>
            <a:endParaRPr lang="en-US"/>
          </a:p>
        </p:txBody>
      </p:sp>
    </p:spTree>
    <p:extLst>
      <p:ext uri="{BB962C8B-B14F-4D97-AF65-F5344CB8AC3E}">
        <p14:creationId xmlns:p14="http://schemas.microsoft.com/office/powerpoint/2010/main" val="33131317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s-ES_tradnl" dirty="0"/>
              <a:t>The trainer should introduce the concept of trauma, asking participants to brainstorm a list of events that they consider trauma. The trainer should make note of each on an easel pad.  The list can include:</a:t>
            </a:r>
          </a:p>
          <a:p>
            <a:pPr eaLnBrk="1" hangingPunct="1">
              <a:spcBef>
                <a:spcPct val="0"/>
              </a:spcBef>
              <a:defRPr/>
            </a:pPr>
            <a:endParaRPr lang="en-US" altLang="es-ES_tradnl" dirty="0"/>
          </a:p>
          <a:p>
            <a:pPr marL="171450" indent="-171450" eaLnBrk="1" hangingPunct="1">
              <a:spcBef>
                <a:spcPct val="0"/>
              </a:spcBef>
              <a:buFont typeface="Arial" panose="020B0604020202020204" pitchFamily="34" charset="0"/>
              <a:buChar char="•"/>
              <a:defRPr/>
            </a:pPr>
            <a:r>
              <a:rPr lang="en-US" altLang="es-ES_tradnl" dirty="0"/>
              <a:t>Domestic Violence</a:t>
            </a:r>
          </a:p>
          <a:p>
            <a:pPr marL="171450" indent="-171450" eaLnBrk="1" hangingPunct="1">
              <a:spcBef>
                <a:spcPct val="0"/>
              </a:spcBef>
              <a:buFont typeface="Arial" panose="020B0604020202020204" pitchFamily="34" charset="0"/>
              <a:buChar char="•"/>
              <a:defRPr/>
            </a:pPr>
            <a:r>
              <a:rPr lang="en-US" altLang="es-ES_tradnl" dirty="0"/>
              <a:t>Sexual Assault</a:t>
            </a:r>
          </a:p>
          <a:p>
            <a:pPr marL="171450" indent="-171450" eaLnBrk="1" hangingPunct="1">
              <a:spcBef>
                <a:spcPct val="0"/>
              </a:spcBef>
              <a:buFont typeface="Arial" panose="020B0604020202020204" pitchFamily="34" charset="0"/>
              <a:buChar char="•"/>
              <a:defRPr/>
            </a:pPr>
            <a:r>
              <a:rPr lang="en-US" altLang="es-ES_tradnl" dirty="0"/>
              <a:t>Racism</a:t>
            </a:r>
          </a:p>
          <a:p>
            <a:pPr marL="171450" indent="-171450" eaLnBrk="1" hangingPunct="1">
              <a:spcBef>
                <a:spcPct val="0"/>
              </a:spcBef>
              <a:buFont typeface="Arial" panose="020B0604020202020204" pitchFamily="34" charset="0"/>
              <a:buChar char="•"/>
              <a:defRPr/>
            </a:pPr>
            <a:r>
              <a:rPr lang="en-US" altLang="es-ES_tradnl" dirty="0"/>
              <a:t>Sexism</a:t>
            </a:r>
          </a:p>
          <a:p>
            <a:pPr marL="171450" indent="-171450" eaLnBrk="1" hangingPunct="1">
              <a:spcBef>
                <a:spcPct val="0"/>
              </a:spcBef>
              <a:buFont typeface="Arial" panose="020B0604020202020204" pitchFamily="34" charset="0"/>
              <a:buChar char="•"/>
              <a:defRPr/>
            </a:pPr>
            <a:r>
              <a:rPr lang="en-US" altLang="es-ES_tradnl" dirty="0"/>
              <a:t>Loss of a loved one</a:t>
            </a:r>
          </a:p>
          <a:p>
            <a:pPr marL="171450" indent="-171450" eaLnBrk="1" hangingPunct="1">
              <a:spcBef>
                <a:spcPct val="0"/>
              </a:spcBef>
              <a:buFont typeface="Arial" panose="020B0604020202020204" pitchFamily="34" charset="0"/>
              <a:buChar char="•"/>
              <a:defRPr/>
            </a:pPr>
            <a:r>
              <a:rPr lang="en-US" altLang="es-ES_tradnl" dirty="0"/>
              <a:t>Homeless</a:t>
            </a:r>
          </a:p>
          <a:p>
            <a:pPr marL="171450" indent="-171450" eaLnBrk="1" hangingPunct="1">
              <a:spcBef>
                <a:spcPct val="0"/>
              </a:spcBef>
              <a:buFont typeface="Arial" panose="020B0604020202020204" pitchFamily="34" charset="0"/>
              <a:buChar char="•"/>
              <a:defRPr/>
            </a:pPr>
            <a:r>
              <a:rPr lang="en-US" altLang="es-ES_tradnl" dirty="0"/>
              <a:t>Violent Crime—victim or witness</a:t>
            </a:r>
          </a:p>
          <a:p>
            <a:pPr marL="171450" indent="-171450" eaLnBrk="1" hangingPunct="1">
              <a:spcBef>
                <a:spcPct val="0"/>
              </a:spcBef>
              <a:buFont typeface="Arial" panose="020B0604020202020204" pitchFamily="34" charset="0"/>
              <a:buChar char="•"/>
              <a:defRPr/>
            </a:pPr>
            <a:r>
              <a:rPr lang="en-US" altLang="es-ES_tradnl" dirty="0"/>
              <a:t>Natural Disaster</a:t>
            </a:r>
          </a:p>
          <a:p>
            <a:pPr marL="171450" indent="-171450" eaLnBrk="1" hangingPunct="1">
              <a:spcBef>
                <a:spcPct val="0"/>
              </a:spcBef>
              <a:buFont typeface="Arial" panose="020B0604020202020204" pitchFamily="34" charset="0"/>
              <a:buChar char="•"/>
              <a:defRPr/>
            </a:pPr>
            <a:r>
              <a:rPr lang="en-US" altLang="es-ES_tradnl" dirty="0"/>
              <a:t>Language Barrier/moving to a different country</a:t>
            </a:r>
          </a:p>
          <a:p>
            <a:pPr marL="171450" indent="-171450" eaLnBrk="1" hangingPunct="1">
              <a:spcBef>
                <a:spcPct val="0"/>
              </a:spcBef>
              <a:buFont typeface="Arial" panose="020B0604020202020204" pitchFamily="34" charset="0"/>
              <a:buChar char="•"/>
              <a:defRPr/>
            </a:pPr>
            <a:r>
              <a:rPr lang="en-US" altLang="es-ES_tradnl" dirty="0"/>
              <a:t>Abandonment</a:t>
            </a:r>
          </a:p>
          <a:p>
            <a:pPr marL="171450" indent="-171450" eaLnBrk="1" hangingPunct="1">
              <a:spcBef>
                <a:spcPct val="0"/>
              </a:spcBef>
              <a:buFont typeface="Arial" panose="020B0604020202020204" pitchFamily="34" charset="0"/>
              <a:buChar char="•"/>
              <a:defRPr/>
            </a:pPr>
            <a:r>
              <a:rPr lang="en-US" altLang="es-ES_tradnl" dirty="0"/>
              <a:t>Physical Illness</a:t>
            </a:r>
          </a:p>
          <a:p>
            <a:pPr marL="171450" indent="-171450" eaLnBrk="1" hangingPunct="1">
              <a:spcBef>
                <a:spcPct val="0"/>
              </a:spcBef>
              <a:buFont typeface="Arial" panose="020B0604020202020204" pitchFamily="34" charset="0"/>
              <a:buChar char="•"/>
              <a:defRPr/>
            </a:pPr>
            <a:r>
              <a:rPr lang="en-US" altLang="es-ES_tradnl" dirty="0"/>
              <a:t>Incarceration</a:t>
            </a:r>
          </a:p>
          <a:p>
            <a:pPr eaLnBrk="1" hangingPunct="1">
              <a:spcBef>
                <a:spcPct val="0"/>
              </a:spcBef>
              <a:defRPr/>
            </a:pPr>
            <a:endParaRPr lang="en-US" altLang="es-ES_tradnl" dirty="0"/>
          </a:p>
          <a:p>
            <a:pPr eaLnBrk="1" hangingPunct="1">
              <a:spcBef>
                <a:spcPct val="0"/>
              </a:spcBef>
              <a:defRPr/>
            </a:pPr>
            <a:r>
              <a:rPr lang="en-US" altLang="es-ES_tradnl" dirty="0"/>
              <a:t>The trainer should discuss that teenagers could be impacted from events that traditionally are not considered traumatic, for example: </a:t>
            </a:r>
          </a:p>
          <a:p>
            <a:pPr eaLnBrk="1" hangingPunct="1">
              <a:spcBef>
                <a:spcPct val="0"/>
              </a:spcBef>
              <a:defRPr/>
            </a:pPr>
            <a:endParaRPr lang="en-US" altLang="es-ES_tradnl" dirty="0"/>
          </a:p>
          <a:p>
            <a:pPr marL="171450" indent="-171450" eaLnBrk="1" hangingPunct="1">
              <a:spcBef>
                <a:spcPct val="0"/>
              </a:spcBef>
              <a:buFont typeface="Arial" panose="020B0604020202020204" pitchFamily="34" charset="0"/>
              <a:buChar char="•"/>
              <a:defRPr/>
            </a:pPr>
            <a:r>
              <a:rPr lang="en-US" altLang="es-ES_tradnl" dirty="0"/>
              <a:t>Moving to a new place</a:t>
            </a:r>
          </a:p>
          <a:p>
            <a:pPr marL="171450" indent="-171450" eaLnBrk="1" hangingPunct="1">
              <a:spcBef>
                <a:spcPct val="0"/>
              </a:spcBef>
              <a:buFont typeface="Arial" panose="020B0604020202020204" pitchFamily="34" charset="0"/>
              <a:buChar char="•"/>
              <a:defRPr/>
            </a:pPr>
            <a:r>
              <a:rPr lang="en-US" altLang="es-ES_tradnl" dirty="0"/>
              <a:t>Breaking up with a significant other as a teenager </a:t>
            </a:r>
          </a:p>
          <a:p>
            <a:pPr marL="171450" indent="-171450" eaLnBrk="1" hangingPunct="1">
              <a:spcBef>
                <a:spcPct val="0"/>
              </a:spcBef>
              <a:buFont typeface="Arial" panose="020B0604020202020204" pitchFamily="34" charset="0"/>
              <a:buChar char="•"/>
              <a:defRPr/>
            </a:pPr>
            <a:r>
              <a:rPr lang="en-US" altLang="es-ES_tradnl" dirty="0"/>
              <a:t>Starting a new school</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109</a:t>
            </a:fld>
            <a:endParaRPr lang="en-US"/>
          </a:p>
        </p:txBody>
      </p:sp>
    </p:spTree>
    <p:extLst>
      <p:ext uri="{BB962C8B-B14F-4D97-AF65-F5344CB8AC3E}">
        <p14:creationId xmlns:p14="http://schemas.microsoft.com/office/powerpoint/2010/main" val="302142692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should stress that trauma is subjective, and that there are major and minor traumas, in other words, trauma with a big T vs. little t.  The experience is unique to the individual.  Trauma can be simple, in other words a one time experience.  It can also be complex, meaning a series of traumas over an extended period of time.</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110</a:t>
            </a:fld>
            <a:endParaRPr lang="en-US"/>
          </a:p>
        </p:txBody>
      </p:sp>
    </p:spTree>
    <p:extLst>
      <p:ext uri="{BB962C8B-B14F-4D97-AF65-F5344CB8AC3E}">
        <p14:creationId xmlns:p14="http://schemas.microsoft.com/office/powerpoint/2010/main" val="49329299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s-ES_tradnl" dirty="0"/>
              <a:t>Developing Hierarchy of Trauma</a:t>
            </a:r>
          </a:p>
          <a:p>
            <a:pPr eaLnBrk="1" hangingPunct="1">
              <a:spcBef>
                <a:spcPct val="0"/>
              </a:spcBef>
            </a:pPr>
            <a:endParaRPr lang="en-US" altLang="es-ES_tradnl" dirty="0"/>
          </a:p>
          <a:p>
            <a:pPr eaLnBrk="1" hangingPunct="1">
              <a:spcBef>
                <a:spcPct val="0"/>
              </a:spcBef>
            </a:pPr>
            <a:r>
              <a:rPr lang="en-US" altLang="es-ES_tradnl" dirty="0"/>
              <a:t>The trainer should draw on a white board or easel pad a scale from one to twenty, marking every five numbers on the board.  S/he should divide participants into small groups, giving each group 3-5 cards, each with a different traumatic event on it. The trainer should ask the groups to come to a consensus on how “bad” each event is, 0 being harmless, 20 being very bad. Index cards include:</a:t>
            </a:r>
          </a:p>
          <a:p>
            <a:pPr eaLnBrk="1" hangingPunct="1">
              <a:spcBef>
                <a:spcPct val="0"/>
              </a:spcBef>
            </a:pPr>
            <a:endParaRPr lang="en-US" altLang="es-ES_tradnl" dirty="0"/>
          </a:p>
          <a:p>
            <a:pPr eaLnBrk="1" hangingPunct="1">
              <a:spcBef>
                <a:spcPct val="0"/>
              </a:spcBef>
              <a:buFontTx/>
              <a:buChar char="•"/>
            </a:pPr>
            <a:r>
              <a:rPr lang="en-US" altLang="es-ES_tradnl" dirty="0"/>
              <a:t>HIV Diagnosis</a:t>
            </a:r>
          </a:p>
          <a:p>
            <a:pPr eaLnBrk="1" hangingPunct="1">
              <a:spcBef>
                <a:spcPct val="0"/>
              </a:spcBef>
              <a:buFontTx/>
              <a:buChar char="•"/>
            </a:pPr>
            <a:r>
              <a:rPr lang="en-US" altLang="es-ES_tradnl" dirty="0"/>
              <a:t>Surviving a hurricane</a:t>
            </a:r>
          </a:p>
          <a:p>
            <a:pPr eaLnBrk="1" hangingPunct="1">
              <a:spcBef>
                <a:spcPct val="0"/>
              </a:spcBef>
              <a:buFontTx/>
              <a:buChar char="•"/>
            </a:pPr>
            <a:r>
              <a:rPr lang="en-US" altLang="es-ES_tradnl" dirty="0"/>
              <a:t>Child listening to parents fight</a:t>
            </a:r>
          </a:p>
          <a:p>
            <a:pPr eaLnBrk="1" hangingPunct="1">
              <a:spcBef>
                <a:spcPct val="0"/>
              </a:spcBef>
              <a:buFontTx/>
              <a:buChar char="•"/>
            </a:pPr>
            <a:r>
              <a:rPr lang="en-US" altLang="es-ES_tradnl" dirty="0"/>
              <a:t>Verbal abuse by a stranger</a:t>
            </a:r>
          </a:p>
          <a:p>
            <a:pPr eaLnBrk="1" hangingPunct="1">
              <a:spcBef>
                <a:spcPct val="0"/>
              </a:spcBef>
              <a:buFontTx/>
              <a:buChar char="•"/>
            </a:pPr>
            <a:r>
              <a:rPr lang="en-US" altLang="es-ES_tradnl" dirty="0"/>
              <a:t>Being held hostage</a:t>
            </a:r>
          </a:p>
          <a:p>
            <a:pPr eaLnBrk="1" hangingPunct="1">
              <a:spcBef>
                <a:spcPct val="0"/>
              </a:spcBef>
              <a:buFontTx/>
              <a:buChar char="•"/>
            </a:pPr>
            <a:r>
              <a:rPr lang="en-US" altLang="es-ES_tradnl" dirty="0"/>
              <a:t>Being in a car accident</a:t>
            </a:r>
          </a:p>
          <a:p>
            <a:pPr eaLnBrk="1" hangingPunct="1">
              <a:spcBef>
                <a:spcPct val="0"/>
              </a:spcBef>
              <a:buFontTx/>
              <a:buChar char="•"/>
            </a:pPr>
            <a:r>
              <a:rPr lang="en-US" altLang="es-ES_tradnl" dirty="0"/>
              <a:t>Witnessing a bad car accident where someone dies</a:t>
            </a:r>
          </a:p>
          <a:p>
            <a:pPr eaLnBrk="1" hangingPunct="1">
              <a:spcBef>
                <a:spcPct val="0"/>
              </a:spcBef>
              <a:buFontTx/>
              <a:buChar char="•"/>
            </a:pPr>
            <a:r>
              <a:rPr lang="en-US" altLang="es-ES_tradnl" dirty="0"/>
              <a:t>Playing a violent video game</a:t>
            </a:r>
          </a:p>
          <a:p>
            <a:pPr eaLnBrk="1" hangingPunct="1">
              <a:spcBef>
                <a:spcPct val="0"/>
              </a:spcBef>
              <a:buFontTx/>
              <a:buChar char="•"/>
            </a:pPr>
            <a:r>
              <a:rPr lang="en-US" altLang="es-ES_tradnl" dirty="0"/>
              <a:t>Going to war as a soldier</a:t>
            </a:r>
          </a:p>
          <a:p>
            <a:pPr eaLnBrk="1" hangingPunct="1">
              <a:spcBef>
                <a:spcPct val="0"/>
              </a:spcBef>
              <a:buFontTx/>
              <a:buChar char="•"/>
            </a:pPr>
            <a:r>
              <a:rPr lang="en-US" altLang="es-ES_tradnl" dirty="0"/>
              <a:t>Repeated sexual assault as a child</a:t>
            </a:r>
          </a:p>
          <a:p>
            <a:pPr eaLnBrk="1" hangingPunct="1">
              <a:spcBef>
                <a:spcPct val="0"/>
              </a:spcBef>
              <a:buFontTx/>
              <a:buChar char="•"/>
            </a:pPr>
            <a:r>
              <a:rPr lang="en-US" altLang="es-ES_tradnl" dirty="0"/>
              <a:t>Civilian in combat zone</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111</a:t>
            </a:fld>
            <a:endParaRPr lang="en-US"/>
          </a:p>
        </p:txBody>
      </p:sp>
    </p:spTree>
    <p:extLst>
      <p:ext uri="{BB962C8B-B14F-4D97-AF65-F5344CB8AC3E}">
        <p14:creationId xmlns:p14="http://schemas.microsoft.com/office/powerpoint/2010/main" val="40660621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definition of trauma which could affect adolescents and families.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Times New Roman" panose="02020603050405020304" pitchFamily="18" charset="0"/>
                <a:cs typeface="Times New Roman" panose="02020603050405020304" pitchFamily="18" charset="0"/>
              </a:rPr>
              <a:t>Definition as per Substance Abuse Mental Health Services Administration (SAMHSA): Individual trauma results from an event, series of events, or set of circumstances experienced by an individual as physically or emotionally harmful or life-threatening with lasting adverse effects on the individual’s functioning and mental, physical, social, emotional, or spiritual well-being. </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112</a:t>
            </a:fld>
            <a:endParaRPr lang="en-US"/>
          </a:p>
        </p:txBody>
      </p:sp>
    </p:spTree>
    <p:extLst>
      <p:ext uri="{BB962C8B-B14F-4D97-AF65-F5344CB8AC3E}">
        <p14:creationId xmlns:p14="http://schemas.microsoft.com/office/powerpoint/2010/main" val="261736564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s-ES_tradnl" dirty="0"/>
              <a:t>The trainer will explain that there are similarities and differences between genders with respect to trauma.  While both experience high levels of trauma, among males, the trauma will more likely be related to physical violence by strangers than among females, who are more likely to report interpersonal physical or sexual abuse, specifically a higher risk of adult sexual assault and child sexual abuse.  Compared with male participants, female participants are more likely to experience certain types of PTE that are disproportionately likely to lead to PTSD.   However, when male and female participants experienced the same category of traumatic event, there is a small to moderate effect indicating greater frequency or severity of PTSD among female participants compared with male participants.</a:t>
            </a:r>
          </a:p>
          <a:p>
            <a:endParaRPr lang="en-US" altLang="es-ES_tradnl" dirty="0"/>
          </a:p>
        </p:txBody>
      </p:sp>
      <p:sp>
        <p:nvSpPr>
          <p:cNvPr id="4" name="Slide Number Placeholder 3"/>
          <p:cNvSpPr>
            <a:spLocks noGrp="1"/>
          </p:cNvSpPr>
          <p:nvPr>
            <p:ph type="sldNum" sz="quarter" idx="5"/>
          </p:nvPr>
        </p:nvSpPr>
        <p:spPr/>
        <p:txBody>
          <a:bodyPr/>
          <a:lstStyle/>
          <a:p>
            <a:fld id="{4951DF72-1442-453F-9092-65FAF5C01444}" type="slidenum">
              <a:rPr lang="en-US" smtClean="0"/>
              <a:t>113</a:t>
            </a:fld>
            <a:endParaRPr lang="en-US"/>
          </a:p>
        </p:txBody>
      </p:sp>
    </p:spTree>
    <p:extLst>
      <p:ext uri="{BB962C8B-B14F-4D97-AF65-F5344CB8AC3E}">
        <p14:creationId xmlns:p14="http://schemas.microsoft.com/office/powerpoint/2010/main" val="2071630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The trainer must become familiar with the content of each bullet point to be able to discuss. Avoid reading off the slide. </a:t>
            </a: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Trainer demeanor</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professional appearance is an important aspect of this training. You will be perceived as an expert on the subject matter; therefore a clean and professional demeanor is key to be a successful trainer.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There is only one opportunity to make a good first impression. In the first minute of meeting someone new, people make multiple assumptions about the new person. For example; the new person’s levels of expertise, success, education, and knowledge. Most people start making these assumptions before a single word is uttered. They process visual information and quickly form opinions. Attire, grooming, posture, and facial expressions affect these opinions. The following guidelines may be useful: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Clothing says a lot about a person. Dressing professionally during the training shows respect for participants. On the one hand, dressing too casually or sloppily signals that the trainer does not take the relationship seriously. On the other hand, dressing too formally places distance between the trainer and the participants.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“Flashy” is distracting at best. Flashy or large earrings, necklaces, and watches focus participants’ attention on the objects, not on the content of the training.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Careful personal grooming (brushed teeth, combed hair, a fresh shave or trimmed beard, clean fingernails) says that the trainer cares about what others think of him or her.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Perfumes and colognes can be distracting and should be avoided. Many people have allergies or simply dislike certain scents. Ensure that fragrances don’t force participants out of the training room!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Practice basic table manners for professional presentations; neither the trainer nor the participants should chew gum during the training sessions.</a:t>
            </a:r>
          </a:p>
          <a:p>
            <a:endParaRPr lang="en-US" dirty="0"/>
          </a:p>
        </p:txBody>
      </p:sp>
      <p:sp>
        <p:nvSpPr>
          <p:cNvPr id="4" name="Slide Number Placeholder 3"/>
          <p:cNvSpPr>
            <a:spLocks noGrp="1"/>
          </p:cNvSpPr>
          <p:nvPr>
            <p:ph type="sldNum" sz="quarter" idx="5"/>
          </p:nvPr>
        </p:nvSpPr>
        <p:spPr/>
        <p:txBody>
          <a:bodyPr/>
          <a:lstStyle/>
          <a:p>
            <a:fld id="{F8303E70-8761-4C37-8DF7-7C17CAA4AC60}" type="slidenum">
              <a:rPr lang="en-US" smtClean="0"/>
              <a:t>11</a:t>
            </a:fld>
            <a:endParaRPr lang="en-US"/>
          </a:p>
        </p:txBody>
      </p:sp>
    </p:spTree>
    <p:extLst>
      <p:ext uri="{BB962C8B-B14F-4D97-AF65-F5344CB8AC3E}">
        <p14:creationId xmlns:p14="http://schemas.microsoft.com/office/powerpoint/2010/main" val="37596432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solidFill>
                  <a:schemeClr val="tx1"/>
                </a:solidFill>
              </a:rPr>
              <a:t>The trainer should explain that there have been ongoing studies on the impact of childhood trauma on later life experiences.  Childhood abuse, neglect, and exposure to other traumatic stressors which we term A</a:t>
            </a:r>
            <a:r>
              <a:rPr lang="en-US" altLang="es-ES_tradnl" dirty="0">
                <a:solidFill>
                  <a:schemeClr val="tx1"/>
                </a:solidFill>
                <a:hlinkClick r:id="rId3">
                  <a:extLst>
                    <a:ext uri="{A12FA001-AC4F-418D-AE19-62706E023703}">
                      <ahyp:hlinkClr xmlns:ahyp="http://schemas.microsoft.com/office/drawing/2018/hyperlinkcolor" val="tx"/>
                    </a:ext>
                  </a:extLst>
                </a:hlinkClick>
              </a:rPr>
              <a:t>dverse Childhood Experiences</a:t>
            </a:r>
            <a:r>
              <a:rPr lang="en-US" altLang="es-ES_tradnl" dirty="0">
                <a:solidFill>
                  <a:schemeClr val="tx1"/>
                </a:solidFill>
              </a:rPr>
              <a:t> (ACE) are common. </a:t>
            </a:r>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114</a:t>
            </a:fld>
            <a:endParaRPr lang="en-US"/>
          </a:p>
        </p:txBody>
      </p:sp>
    </p:spTree>
    <p:extLst>
      <p:ext uri="{BB962C8B-B14F-4D97-AF65-F5344CB8AC3E}">
        <p14:creationId xmlns:p14="http://schemas.microsoft.com/office/powerpoint/2010/main" val="384883045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The trainer will discuss the ACE survey and the three main areas related to childhood trauma.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ABUSE: Physical, Emotional and Sexual. </a:t>
            </a:r>
          </a:p>
          <a:p>
            <a:pPr fontAlgn="base"/>
            <a:r>
              <a:rPr lang="en-US" sz="1200" b="0" i="0" kern="1200" dirty="0">
                <a:solidFill>
                  <a:schemeClr val="tx1"/>
                </a:solidFill>
                <a:effectLst/>
                <a:latin typeface="+mn-lt"/>
                <a:ea typeface="+mn-ea"/>
                <a:cs typeface="+mn-cs"/>
              </a:rPr>
              <a:t>NEGLECT: Physical, Emotional </a:t>
            </a:r>
          </a:p>
          <a:p>
            <a:pPr fontAlgn="base"/>
            <a:r>
              <a:rPr lang="en-US" sz="1200" b="0" i="0" kern="1200" dirty="0">
                <a:solidFill>
                  <a:schemeClr val="tx1"/>
                </a:solidFill>
                <a:effectLst/>
                <a:latin typeface="+mn-lt"/>
                <a:ea typeface="+mn-ea"/>
                <a:cs typeface="+mn-cs"/>
              </a:rPr>
              <a:t>HOUSEHOLD DYSFUNCTION: Mental Illness, Incarcerated Relative, Mother Treated Violently, Substance Abuse and Divorce.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SELF AWARENESS EXERCISE:  Now the trainer will conduct a self-awareness exercise for the group. Direct the group to find the ACE survey on the appendix page and give the group about 5 minutes to complete the survey on themselves. The purpose of this activity is for providers to be aware of their scores, but they do not have to share to the group. The trainer should explain that it is important to be aware of our own vulnerabilities in conceptualizing and treating trauma in others.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ACE SURVEY</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1. Did a parent or other adult in the household often or very often… Swear at you, insult you, put you down, or humiliate you? or Act in a way that made you afraid that you might be physically hurt?</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No___If</a:t>
            </a:r>
            <a:r>
              <a:rPr lang="en-US" sz="1200" b="0" i="0" kern="1200" dirty="0">
                <a:solidFill>
                  <a:schemeClr val="tx1"/>
                </a:solidFill>
                <a:effectLst/>
                <a:latin typeface="+mn-lt"/>
                <a:ea typeface="+mn-ea"/>
                <a:cs typeface="+mn-cs"/>
              </a:rPr>
              <a:t> Yes, enter 1 </a:t>
            </a:r>
            <a:r>
              <a:rPr lang="en-US" sz="1200" b="1" i="1" kern="1200" dirty="0">
                <a:solidFill>
                  <a:schemeClr val="tx1"/>
                </a:solidFill>
                <a:effectLst/>
                <a:latin typeface="+mn-lt"/>
                <a:ea typeface="+mn-ea"/>
                <a:cs typeface="+mn-cs"/>
              </a:rPr>
              <a:t>_</a:t>
            </a:r>
            <a:r>
              <a:rPr lang="en-US" sz="1200" b="1" i="0" kern="1200" dirty="0">
                <a:solidFill>
                  <a:schemeClr val="tx1"/>
                </a:solidFill>
                <a:effectLst/>
                <a:latin typeface="+mn-lt"/>
                <a:ea typeface="+mn-ea"/>
                <a:cs typeface="+mn-cs"/>
              </a:rPr>
              <a:t>_</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2. Did a parent or other adult in the household often or very often… Push, grab, slap, or throw something at you? or Ever hit you so hard that you had marks or were injured?</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No___If</a:t>
            </a:r>
            <a:r>
              <a:rPr lang="en-US" sz="1200" b="0" i="0" kern="1200" dirty="0">
                <a:solidFill>
                  <a:schemeClr val="tx1"/>
                </a:solidFill>
                <a:effectLst/>
                <a:latin typeface="+mn-lt"/>
                <a:ea typeface="+mn-ea"/>
                <a:cs typeface="+mn-cs"/>
              </a:rPr>
              <a:t> Yes, enter 1 </a:t>
            </a:r>
            <a:r>
              <a:rPr lang="en-US" sz="1200" b="1" i="1" kern="1200" dirty="0">
                <a:solidFill>
                  <a:schemeClr val="tx1"/>
                </a:solidFill>
                <a:effectLst/>
                <a:latin typeface="+mn-lt"/>
                <a:ea typeface="+mn-ea"/>
                <a:cs typeface="+mn-cs"/>
              </a:rPr>
              <a:t>_</a:t>
            </a:r>
            <a:r>
              <a:rPr lang="en-US" sz="1200" b="1" i="0" kern="1200" dirty="0">
                <a:solidFill>
                  <a:schemeClr val="tx1"/>
                </a:solidFill>
                <a:effectLst/>
                <a:latin typeface="+mn-lt"/>
                <a:ea typeface="+mn-ea"/>
                <a:cs typeface="+mn-cs"/>
              </a:rPr>
              <a:t>_</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3. Did an adult or person at least 5 years older than you ever… Touch or fondle you or have you touch their body in a sexual way? or Attempt or actually have oral, anal, or vaginal intercourse with you?</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No___If</a:t>
            </a:r>
            <a:r>
              <a:rPr lang="en-US" sz="1200" b="0" i="0" kern="1200" dirty="0">
                <a:solidFill>
                  <a:schemeClr val="tx1"/>
                </a:solidFill>
                <a:effectLst/>
                <a:latin typeface="+mn-lt"/>
                <a:ea typeface="+mn-ea"/>
                <a:cs typeface="+mn-cs"/>
              </a:rPr>
              <a:t> Yes, enter 1 </a:t>
            </a:r>
            <a:r>
              <a:rPr lang="en-US" sz="1200" b="1" i="1" kern="1200" dirty="0">
                <a:solidFill>
                  <a:schemeClr val="tx1"/>
                </a:solidFill>
                <a:effectLst/>
                <a:latin typeface="+mn-lt"/>
                <a:ea typeface="+mn-ea"/>
                <a:cs typeface="+mn-cs"/>
              </a:rPr>
              <a:t>_</a:t>
            </a:r>
            <a:r>
              <a:rPr lang="en-US" sz="1200" b="1" i="0" kern="1200" dirty="0">
                <a:solidFill>
                  <a:schemeClr val="tx1"/>
                </a:solidFill>
                <a:effectLst/>
                <a:latin typeface="+mn-lt"/>
                <a:ea typeface="+mn-ea"/>
                <a:cs typeface="+mn-cs"/>
              </a:rPr>
              <a:t>_</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4. Did you often or very often feel that … No one in your family loved you or thought you were important or special? or Your family didn’t look out for each other, feel close to each other, or support each other?</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No___If</a:t>
            </a:r>
            <a:r>
              <a:rPr lang="en-US" sz="1200" b="0" i="0" kern="1200" dirty="0">
                <a:solidFill>
                  <a:schemeClr val="tx1"/>
                </a:solidFill>
                <a:effectLst/>
                <a:latin typeface="+mn-lt"/>
                <a:ea typeface="+mn-ea"/>
                <a:cs typeface="+mn-cs"/>
              </a:rPr>
              <a:t> Yes, enter 1 </a:t>
            </a:r>
            <a:r>
              <a:rPr lang="en-US" sz="1200" b="1" i="1" kern="1200" dirty="0">
                <a:solidFill>
                  <a:schemeClr val="tx1"/>
                </a:solidFill>
                <a:effectLst/>
                <a:latin typeface="+mn-lt"/>
                <a:ea typeface="+mn-ea"/>
                <a:cs typeface="+mn-cs"/>
              </a:rPr>
              <a:t>_</a:t>
            </a:r>
            <a:r>
              <a:rPr lang="en-US" sz="1200" b="1" i="0" kern="1200" dirty="0">
                <a:solidFill>
                  <a:schemeClr val="tx1"/>
                </a:solidFill>
                <a:effectLst/>
                <a:latin typeface="+mn-lt"/>
                <a:ea typeface="+mn-ea"/>
                <a:cs typeface="+mn-cs"/>
              </a:rPr>
              <a:t>_</a:t>
            </a: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5. Did you often or very often feel that … You didn’t have enough to eat, had to wear dirty clothes, and had no one to protect you? or Your parents were too drunk or high to take care of you or take you to the doctor if you needed it?</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No___If</a:t>
            </a:r>
            <a:r>
              <a:rPr lang="en-US" sz="1200" b="0" i="0" kern="1200" dirty="0">
                <a:solidFill>
                  <a:schemeClr val="tx1"/>
                </a:solidFill>
                <a:effectLst/>
                <a:latin typeface="+mn-lt"/>
                <a:ea typeface="+mn-ea"/>
                <a:cs typeface="+mn-cs"/>
              </a:rPr>
              <a:t> Yes, enter 1 </a:t>
            </a:r>
            <a:r>
              <a:rPr lang="en-US" sz="1200" b="1" i="1" kern="1200" dirty="0">
                <a:solidFill>
                  <a:schemeClr val="tx1"/>
                </a:solidFill>
                <a:effectLst/>
                <a:latin typeface="+mn-lt"/>
                <a:ea typeface="+mn-ea"/>
                <a:cs typeface="+mn-cs"/>
              </a:rPr>
              <a:t>_</a:t>
            </a:r>
            <a:r>
              <a:rPr lang="en-US" sz="1200" b="1" i="0" kern="1200" dirty="0">
                <a:solidFill>
                  <a:schemeClr val="tx1"/>
                </a:solidFill>
                <a:effectLst/>
                <a:latin typeface="+mn-lt"/>
                <a:ea typeface="+mn-ea"/>
                <a:cs typeface="+mn-cs"/>
              </a:rPr>
              <a:t>_</a:t>
            </a: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6. Were your parents ever separated or divorced?</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No___If</a:t>
            </a:r>
            <a:r>
              <a:rPr lang="en-US" sz="1200" b="0" i="0" kern="1200" dirty="0">
                <a:solidFill>
                  <a:schemeClr val="tx1"/>
                </a:solidFill>
                <a:effectLst/>
                <a:latin typeface="+mn-lt"/>
                <a:ea typeface="+mn-ea"/>
                <a:cs typeface="+mn-cs"/>
              </a:rPr>
              <a:t> Yes, enter 1 </a:t>
            </a:r>
            <a:r>
              <a:rPr lang="en-US" sz="1200" b="1" i="1" kern="1200" dirty="0">
                <a:solidFill>
                  <a:schemeClr val="tx1"/>
                </a:solidFill>
                <a:effectLst/>
                <a:latin typeface="+mn-lt"/>
                <a:ea typeface="+mn-ea"/>
                <a:cs typeface="+mn-cs"/>
              </a:rPr>
              <a:t>_</a:t>
            </a:r>
            <a:r>
              <a:rPr lang="en-US" sz="1200" b="1" i="0" kern="1200" dirty="0">
                <a:solidFill>
                  <a:schemeClr val="tx1"/>
                </a:solidFill>
                <a:effectLst/>
                <a:latin typeface="+mn-lt"/>
                <a:ea typeface="+mn-ea"/>
                <a:cs typeface="+mn-cs"/>
              </a:rPr>
              <a:t>_</a:t>
            </a: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7. Was your mother or stepmother:</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Often or very often pushed, grabbed, slapped, or had something thrown at her? or Sometimes, often, or very often kicked, bitten, hit with a fist, or hit with something hard? or Ever repeatedly hit over at least a few minutes or threatened with a gun or knife?</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No___If</a:t>
            </a:r>
            <a:r>
              <a:rPr lang="en-US" sz="1200" b="0" i="0" kern="1200" dirty="0">
                <a:solidFill>
                  <a:schemeClr val="tx1"/>
                </a:solidFill>
                <a:effectLst/>
                <a:latin typeface="+mn-lt"/>
                <a:ea typeface="+mn-ea"/>
                <a:cs typeface="+mn-cs"/>
              </a:rPr>
              <a:t> Yes, enter 1 </a:t>
            </a:r>
            <a:r>
              <a:rPr lang="en-US" sz="1200" b="1" i="1" kern="1200" dirty="0">
                <a:solidFill>
                  <a:schemeClr val="tx1"/>
                </a:solidFill>
                <a:effectLst/>
                <a:latin typeface="+mn-lt"/>
                <a:ea typeface="+mn-ea"/>
                <a:cs typeface="+mn-cs"/>
              </a:rPr>
              <a:t>_</a:t>
            </a:r>
            <a:r>
              <a:rPr lang="en-US" sz="1200" b="1" i="0" kern="1200" dirty="0">
                <a:solidFill>
                  <a:schemeClr val="tx1"/>
                </a:solidFill>
                <a:effectLst/>
                <a:latin typeface="+mn-lt"/>
                <a:ea typeface="+mn-ea"/>
                <a:cs typeface="+mn-cs"/>
              </a:rPr>
              <a:t>_</a:t>
            </a: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8. Did you live with anyone who was a problem drinker or alcoholic, or who used street drugs?</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No___If</a:t>
            </a:r>
            <a:r>
              <a:rPr lang="en-US" sz="1200" b="0" i="0" kern="1200" dirty="0">
                <a:solidFill>
                  <a:schemeClr val="tx1"/>
                </a:solidFill>
                <a:effectLst/>
                <a:latin typeface="+mn-lt"/>
                <a:ea typeface="+mn-ea"/>
                <a:cs typeface="+mn-cs"/>
              </a:rPr>
              <a:t> Yes, enter 1 </a:t>
            </a:r>
            <a:r>
              <a:rPr lang="en-US" sz="1200" b="1" i="1" kern="1200" dirty="0">
                <a:solidFill>
                  <a:schemeClr val="tx1"/>
                </a:solidFill>
                <a:effectLst/>
                <a:latin typeface="+mn-lt"/>
                <a:ea typeface="+mn-ea"/>
                <a:cs typeface="+mn-cs"/>
              </a:rPr>
              <a:t>_</a:t>
            </a:r>
            <a:r>
              <a:rPr lang="en-US" sz="1200" b="1" i="0" kern="1200" dirty="0">
                <a:solidFill>
                  <a:schemeClr val="tx1"/>
                </a:solidFill>
                <a:effectLst/>
                <a:latin typeface="+mn-lt"/>
                <a:ea typeface="+mn-ea"/>
                <a:cs typeface="+mn-cs"/>
              </a:rPr>
              <a:t>_</a:t>
            </a: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9. Was a household member depressed or mentally ill, or did a household member attempt suicide?                        </a:t>
            </a:r>
          </a:p>
          <a:p>
            <a:pPr fontAlgn="base"/>
            <a:r>
              <a:rPr lang="en-US" sz="1200" b="0" i="0" kern="1200" dirty="0" err="1">
                <a:solidFill>
                  <a:schemeClr val="tx1"/>
                </a:solidFill>
                <a:effectLst/>
                <a:latin typeface="+mn-lt"/>
                <a:ea typeface="+mn-ea"/>
                <a:cs typeface="+mn-cs"/>
              </a:rPr>
              <a:t>No___If</a:t>
            </a:r>
            <a:r>
              <a:rPr lang="en-US" sz="1200" b="0" i="0" kern="1200" dirty="0">
                <a:solidFill>
                  <a:schemeClr val="tx1"/>
                </a:solidFill>
                <a:effectLst/>
                <a:latin typeface="+mn-lt"/>
                <a:ea typeface="+mn-ea"/>
                <a:cs typeface="+mn-cs"/>
              </a:rPr>
              <a:t> Yes, enter 1 </a:t>
            </a:r>
            <a:r>
              <a:rPr lang="en-US" sz="1200" b="1" i="1" kern="1200" dirty="0">
                <a:solidFill>
                  <a:schemeClr val="tx1"/>
                </a:solidFill>
                <a:effectLst/>
                <a:latin typeface="+mn-lt"/>
                <a:ea typeface="+mn-ea"/>
                <a:cs typeface="+mn-cs"/>
              </a:rPr>
              <a:t>_</a:t>
            </a:r>
            <a:r>
              <a:rPr lang="en-US" sz="1200" b="1" i="0" kern="1200" dirty="0">
                <a:solidFill>
                  <a:schemeClr val="tx1"/>
                </a:solidFill>
                <a:effectLst/>
                <a:latin typeface="+mn-lt"/>
                <a:ea typeface="+mn-ea"/>
                <a:cs typeface="+mn-cs"/>
              </a:rPr>
              <a:t>_</a:t>
            </a: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10. Did a household member go to prison?</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No___If</a:t>
            </a:r>
            <a:r>
              <a:rPr lang="en-US" sz="1200" b="0" i="0" kern="1200" dirty="0">
                <a:solidFill>
                  <a:schemeClr val="tx1"/>
                </a:solidFill>
                <a:effectLst/>
                <a:latin typeface="+mn-lt"/>
                <a:ea typeface="+mn-ea"/>
                <a:cs typeface="+mn-cs"/>
              </a:rPr>
              <a:t> Yes, enter 1 </a:t>
            </a:r>
            <a:r>
              <a:rPr lang="en-US" sz="1200" b="1" i="1" kern="1200" dirty="0">
                <a:solidFill>
                  <a:schemeClr val="tx1"/>
                </a:solidFill>
                <a:effectLst/>
                <a:latin typeface="+mn-lt"/>
                <a:ea typeface="+mn-ea"/>
                <a:cs typeface="+mn-cs"/>
              </a:rPr>
              <a:t>_</a:t>
            </a:r>
            <a:r>
              <a:rPr lang="en-US" sz="1200" b="1" i="0" kern="1200" dirty="0">
                <a:solidFill>
                  <a:schemeClr val="tx1"/>
                </a:solidFill>
                <a:effectLst/>
                <a:latin typeface="+mn-lt"/>
                <a:ea typeface="+mn-ea"/>
                <a:cs typeface="+mn-cs"/>
              </a:rPr>
              <a:t>_</a:t>
            </a:r>
            <a:endParaRPr lang="en-US" sz="1200" b="0" i="0" kern="1200" dirty="0">
              <a:solidFill>
                <a:schemeClr val="tx1"/>
              </a:solidFill>
              <a:effectLst/>
              <a:latin typeface="+mn-lt"/>
              <a:ea typeface="+mn-ea"/>
              <a:cs typeface="+mn-cs"/>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Once everyone completes the survey, the trainer will move onto the results of the ACE Study. </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115</a:t>
            </a:fld>
            <a:endParaRPr lang="en-US"/>
          </a:p>
        </p:txBody>
      </p:sp>
    </p:spTree>
    <p:extLst>
      <p:ext uri="{BB962C8B-B14F-4D97-AF65-F5344CB8AC3E}">
        <p14:creationId xmlns:p14="http://schemas.microsoft.com/office/powerpoint/2010/main" val="41933789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share the results of the ACE study by pointing out the findings. </a:t>
            </a:r>
          </a:p>
          <a:p>
            <a:endParaRPr lang="en-US" dirty="0"/>
          </a:p>
          <a:p>
            <a:r>
              <a:rPr lang="en-US" dirty="0"/>
              <a:t>The study found that: </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childhood trauma was very common, even in employed white middle-class, college-educated people with great health insurance;</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there was a direct link between childhood trauma and adult onset of chronic disease, as well as depression, suicide, being violent and a victim of violence;</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more types of trauma increased the risk of health, social and emotional problems.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people usually experience more than one type of trauma – rarely is it only sex abuse or only verbal abuse.</a:t>
            </a:r>
          </a:p>
          <a:p>
            <a:pPr marL="171450" indent="-171450">
              <a:buFont typeface="Arial" panose="020B0604020202020204" pitchFamily="34" charset="0"/>
              <a:buChar char="•"/>
            </a:pPr>
            <a:endParaRPr lang="en-US" dirty="0"/>
          </a:p>
          <a:p>
            <a:endParaRPr lang="en-US" dirty="0"/>
          </a:p>
          <a:p>
            <a:r>
              <a:rPr lang="en-US" dirty="0"/>
              <a:t>The trainer will focus on the behavioral impact that is caused by childhood trauma related to substance abuse which will be covered on the next slide.</a:t>
            </a:r>
          </a:p>
        </p:txBody>
      </p:sp>
      <p:sp>
        <p:nvSpPr>
          <p:cNvPr id="4" name="Slide Number Placeholder 3"/>
          <p:cNvSpPr>
            <a:spLocks noGrp="1"/>
          </p:cNvSpPr>
          <p:nvPr>
            <p:ph type="sldNum" sz="quarter" idx="5"/>
          </p:nvPr>
        </p:nvSpPr>
        <p:spPr/>
        <p:txBody>
          <a:bodyPr/>
          <a:lstStyle/>
          <a:p>
            <a:fld id="{4951DF72-1442-453F-9092-65FAF5C01444}" type="slidenum">
              <a:rPr lang="en-US" smtClean="0"/>
              <a:t>116</a:t>
            </a:fld>
            <a:endParaRPr lang="en-US"/>
          </a:p>
        </p:txBody>
      </p:sp>
    </p:spTree>
    <p:extLst>
      <p:ext uri="{BB962C8B-B14F-4D97-AF65-F5344CB8AC3E}">
        <p14:creationId xmlns:p14="http://schemas.microsoft.com/office/powerpoint/2010/main" val="359898146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s-ES_tradnl" sz="1200" dirty="0"/>
              <a:t>The trainer should go on to explain that ACE Study uses the ACE Score, which is a total count of the number of ACEs reported by respondents. The ACE Score is used to assess the total amount of stress during childhood and has demonstrated that as the number of ACE increase, the risk for the following health problems increases in a strong and graded fashion:</a:t>
            </a:r>
          </a:p>
          <a:p>
            <a:pPr eaLnBrk="1" hangingPunct="1"/>
            <a:endParaRPr lang="en-US" altLang="es-ES_tradnl" sz="1200" dirty="0"/>
          </a:p>
          <a:p>
            <a:pPr>
              <a:buFontTx/>
              <a:buChar char="•"/>
            </a:pPr>
            <a:r>
              <a:rPr lang="en-US" altLang="es-ES_tradnl" sz="1000" dirty="0">
                <a:solidFill>
                  <a:srgbClr val="FF0000"/>
                </a:solidFill>
              </a:rPr>
              <a:t>Alcoholism and alcohol abuse</a:t>
            </a:r>
          </a:p>
          <a:p>
            <a:pPr>
              <a:buFontTx/>
              <a:buChar char="•"/>
            </a:pPr>
            <a:r>
              <a:rPr lang="en-US" altLang="es-ES_tradnl" sz="1000" dirty="0"/>
              <a:t> Chronic obstructive pulmonary disease</a:t>
            </a:r>
          </a:p>
          <a:p>
            <a:pPr>
              <a:buFontTx/>
              <a:buChar char="•"/>
            </a:pPr>
            <a:r>
              <a:rPr lang="en-US" altLang="es-ES_tradnl" sz="1000" dirty="0">
                <a:solidFill>
                  <a:srgbClr val="FF0000"/>
                </a:solidFill>
              </a:rPr>
              <a:t>Depression</a:t>
            </a:r>
          </a:p>
          <a:p>
            <a:pPr>
              <a:buFontTx/>
              <a:buChar char="•"/>
            </a:pPr>
            <a:r>
              <a:rPr lang="en-US" altLang="es-ES_tradnl" sz="1000" dirty="0"/>
              <a:t>Fetal death</a:t>
            </a:r>
          </a:p>
          <a:p>
            <a:pPr>
              <a:buFontTx/>
              <a:buChar char="•"/>
            </a:pPr>
            <a:r>
              <a:rPr lang="en-US" altLang="es-ES_tradnl" sz="1000" dirty="0"/>
              <a:t>Health-related quality of life</a:t>
            </a:r>
          </a:p>
          <a:p>
            <a:pPr>
              <a:buFontTx/>
              <a:buChar char="•"/>
            </a:pPr>
            <a:r>
              <a:rPr lang="en-US" altLang="es-ES_tradnl" sz="1000" dirty="0">
                <a:solidFill>
                  <a:srgbClr val="FF0000"/>
                </a:solidFill>
              </a:rPr>
              <a:t>Illicit drug use</a:t>
            </a:r>
          </a:p>
          <a:p>
            <a:pPr>
              <a:buFontTx/>
              <a:buChar char="•"/>
            </a:pPr>
            <a:r>
              <a:rPr lang="en-US" altLang="es-ES_tradnl" sz="1000" dirty="0"/>
              <a:t>Ischemic heart disease (IHD)</a:t>
            </a:r>
          </a:p>
          <a:p>
            <a:pPr>
              <a:buFontTx/>
              <a:buChar char="•"/>
            </a:pPr>
            <a:r>
              <a:rPr lang="en-US" altLang="es-ES_tradnl" sz="1000" dirty="0"/>
              <a:t>Liver disease</a:t>
            </a:r>
          </a:p>
          <a:p>
            <a:pPr>
              <a:buFontTx/>
              <a:buChar char="•"/>
            </a:pPr>
            <a:r>
              <a:rPr lang="en-US" altLang="es-ES_tradnl" sz="1000" dirty="0"/>
              <a:t>Risk for intimate partner violence</a:t>
            </a:r>
          </a:p>
          <a:p>
            <a:pPr>
              <a:buFontTx/>
              <a:buChar char="•"/>
            </a:pPr>
            <a:r>
              <a:rPr lang="en-US" altLang="es-ES_tradnl" sz="1200" dirty="0"/>
              <a:t>Multiple sexual partners</a:t>
            </a:r>
          </a:p>
          <a:p>
            <a:pPr>
              <a:buFontTx/>
              <a:buChar char="•"/>
            </a:pPr>
            <a:r>
              <a:rPr lang="en-US" altLang="es-ES_tradnl" sz="1200" dirty="0"/>
              <a:t>Sexually transmitted diseases (STDs)</a:t>
            </a:r>
          </a:p>
          <a:p>
            <a:pPr>
              <a:buFontTx/>
              <a:buChar char="•"/>
            </a:pPr>
            <a:r>
              <a:rPr lang="en-US" altLang="es-ES_tradnl" sz="1200" dirty="0">
                <a:solidFill>
                  <a:srgbClr val="FF0000"/>
                </a:solidFill>
              </a:rPr>
              <a:t>Smoking</a:t>
            </a:r>
          </a:p>
          <a:p>
            <a:pPr>
              <a:buFontTx/>
              <a:buChar char="•"/>
            </a:pPr>
            <a:r>
              <a:rPr lang="en-US" altLang="es-ES_tradnl" sz="1200" dirty="0"/>
              <a:t>Suicide attempts</a:t>
            </a:r>
          </a:p>
          <a:p>
            <a:pPr>
              <a:buFontTx/>
              <a:buChar char="•"/>
            </a:pPr>
            <a:r>
              <a:rPr lang="en-US" altLang="es-ES_tradnl" sz="1200" dirty="0"/>
              <a:t>Unintended pregnancies</a:t>
            </a:r>
          </a:p>
          <a:p>
            <a:pPr>
              <a:buFontTx/>
              <a:buChar char="•"/>
            </a:pPr>
            <a:r>
              <a:rPr lang="en-US" altLang="es-ES_tradnl" sz="1200" dirty="0">
                <a:solidFill>
                  <a:srgbClr val="FF0000"/>
                </a:solidFill>
              </a:rPr>
              <a:t>Early initiation of smoking</a:t>
            </a:r>
          </a:p>
          <a:p>
            <a:pPr>
              <a:buFontTx/>
              <a:buChar char="•"/>
            </a:pPr>
            <a:r>
              <a:rPr lang="en-US" altLang="es-ES_tradnl" sz="1200" dirty="0"/>
              <a:t>Early initiation of sexual activity</a:t>
            </a:r>
          </a:p>
          <a:p>
            <a:pPr>
              <a:buFontTx/>
              <a:buChar char="•"/>
            </a:pPr>
            <a:r>
              <a:rPr lang="en-US" altLang="es-ES_tradnl" sz="1200" dirty="0"/>
              <a:t>Adolescent pregnancy</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117</a:t>
            </a:fld>
            <a:endParaRPr lang="en-US"/>
          </a:p>
        </p:txBody>
      </p:sp>
    </p:spTree>
    <p:extLst>
      <p:ext uri="{BB962C8B-B14F-4D97-AF65-F5344CB8AC3E}">
        <p14:creationId xmlns:p14="http://schemas.microsoft.com/office/powerpoint/2010/main" val="427095154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trainer will reinforce the importance of the ACE as it relates to substance abuse. </a:t>
            </a:r>
            <a:r>
              <a:rPr lang="en-US" altLang="es-ES_tradnl" dirty="0"/>
              <a:t>The trainer should stress that, although exact prevalence estimates vary, there is a consensus that most consumers of mental health services are trauma survivors and that their trauma experiences help shape their responses to outreach and services.  As such, it is important to assume that </a:t>
            </a:r>
            <a:r>
              <a:rPr lang="en-US" altLang="es-ES_tradnl" b="1" dirty="0"/>
              <a:t>every</a:t>
            </a:r>
            <a:r>
              <a:rPr lang="en-US" altLang="es-ES_tradnl" dirty="0"/>
              <a:t> client seen in drug treatment is likely to have been exposed to trauma and therefore should be treated as such. </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118</a:t>
            </a:fld>
            <a:endParaRPr lang="en-US"/>
          </a:p>
        </p:txBody>
      </p:sp>
    </p:spTree>
    <p:extLst>
      <p:ext uri="{BB962C8B-B14F-4D97-AF65-F5344CB8AC3E}">
        <p14:creationId xmlns:p14="http://schemas.microsoft.com/office/powerpoint/2010/main" val="16254965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statistics about experiences of trauma around the world by the WHO World Mental Health Survey. </a:t>
            </a:r>
          </a:p>
        </p:txBody>
      </p:sp>
      <p:sp>
        <p:nvSpPr>
          <p:cNvPr id="4" name="Slide Number Placeholder 3"/>
          <p:cNvSpPr>
            <a:spLocks noGrp="1"/>
          </p:cNvSpPr>
          <p:nvPr>
            <p:ph type="sldNum" sz="quarter" idx="5"/>
          </p:nvPr>
        </p:nvSpPr>
        <p:spPr/>
        <p:txBody>
          <a:bodyPr/>
          <a:lstStyle/>
          <a:p>
            <a:fld id="{4951DF72-1442-453F-9092-65FAF5C01444}" type="slidenum">
              <a:rPr lang="en-US" smtClean="0"/>
              <a:t>119</a:t>
            </a:fld>
            <a:endParaRPr lang="en-US"/>
          </a:p>
        </p:txBody>
      </p:sp>
    </p:spTree>
    <p:extLst>
      <p:ext uri="{BB962C8B-B14F-4D97-AF65-F5344CB8AC3E}">
        <p14:creationId xmlns:p14="http://schemas.microsoft.com/office/powerpoint/2010/main" val="16370100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should introduce the WHO World Mental Health Survey. </a:t>
            </a:r>
          </a:p>
          <a:p>
            <a:endParaRPr lang="en-US" dirty="0"/>
          </a:p>
          <a:p>
            <a:r>
              <a:rPr lang="en-US" dirty="0"/>
              <a:t>The WHO World Mental Health Survey Initiative conducted The </a:t>
            </a:r>
            <a:r>
              <a:rPr lang="en-US" i="1" dirty="0"/>
              <a:t>WHO World Mental Health Survey: Global Perspectives on the Epidemiology of Mental Disorders</a:t>
            </a:r>
            <a:r>
              <a:rPr lang="en-US" b="1" i="1" dirty="0"/>
              <a:t> </a:t>
            </a:r>
            <a:r>
              <a:rPr lang="en-US" i="1" dirty="0"/>
              <a:t>study.  </a:t>
            </a:r>
            <a:r>
              <a:rPr lang="en-US" dirty="0"/>
              <a:t>This is the largest global mental health study performed, with a sample of 200,000 individuals, which covered all regions of the world; </a:t>
            </a:r>
          </a:p>
          <a:p>
            <a:endParaRPr lang="en-US" dirty="0"/>
          </a:p>
          <a:p>
            <a:pPr marL="171450" lvl="0" indent="-171450">
              <a:buFont typeface="Arial" panose="020B0604020202020204" pitchFamily="34" charset="0"/>
              <a:buChar char="•"/>
            </a:pPr>
            <a:r>
              <a:rPr lang="en-US" dirty="0"/>
              <a:t>The Americas (Argentina, Brazil, Colombia, Colombia-Medellin, Mexico, Peru and the United States) </a:t>
            </a:r>
          </a:p>
          <a:p>
            <a:pPr marL="171450" lvl="0" indent="-171450">
              <a:buFont typeface="Arial" panose="020B0604020202020204" pitchFamily="34" charset="0"/>
              <a:buChar char="•"/>
            </a:pPr>
            <a:r>
              <a:rPr lang="en-US" dirty="0"/>
              <a:t>South-East Asia (Myanmar and Nepal) </a:t>
            </a:r>
          </a:p>
          <a:p>
            <a:pPr marL="171450" lvl="0" indent="-171450">
              <a:buFont typeface="Arial" panose="020B0604020202020204" pitchFamily="34" charset="0"/>
              <a:buChar char="•"/>
            </a:pPr>
            <a:r>
              <a:rPr lang="en-US" dirty="0"/>
              <a:t>Europe (Belgium, Bulgaria, France, Germany, Italy, Israel, Netherlands, Norther Ireland, Poland, Portugal, Romania, Spain, Spain-Murcia, Turkey and Ukraine) </a:t>
            </a:r>
          </a:p>
          <a:p>
            <a:pPr marL="171450" lvl="0" indent="-171450">
              <a:buFont typeface="Arial" panose="020B0604020202020204" pitchFamily="34" charset="0"/>
              <a:buChar char="•"/>
            </a:pPr>
            <a:r>
              <a:rPr lang="en-US" dirty="0"/>
              <a:t>Eastern Mediterranean (Iraq, Lebanon, Qatar, Saudi Arabia), and; </a:t>
            </a:r>
          </a:p>
          <a:p>
            <a:pPr marL="171450" lvl="0" indent="-171450">
              <a:buFont typeface="Arial" panose="020B0604020202020204" pitchFamily="34" charset="0"/>
              <a:buChar char="•"/>
            </a:pPr>
            <a:r>
              <a:rPr lang="en-US" dirty="0"/>
              <a:t>The Western Pacific (Australia, China 1 &amp; 2, Japan and New Zealand)</a:t>
            </a:r>
          </a:p>
        </p:txBody>
      </p:sp>
      <p:sp>
        <p:nvSpPr>
          <p:cNvPr id="4" name="Slide Number Placeholder 3"/>
          <p:cNvSpPr>
            <a:spLocks noGrp="1"/>
          </p:cNvSpPr>
          <p:nvPr>
            <p:ph type="sldNum" sz="quarter" idx="5"/>
          </p:nvPr>
        </p:nvSpPr>
        <p:spPr/>
        <p:txBody>
          <a:bodyPr/>
          <a:lstStyle/>
          <a:p>
            <a:fld id="{4951DF72-1442-453F-9092-65FAF5C01444}" type="slidenum">
              <a:rPr lang="en-US" smtClean="0"/>
              <a:t>120</a:t>
            </a:fld>
            <a:endParaRPr lang="en-US"/>
          </a:p>
        </p:txBody>
      </p:sp>
    </p:spTree>
    <p:extLst>
      <p:ext uri="{BB962C8B-B14F-4D97-AF65-F5344CB8AC3E}">
        <p14:creationId xmlns:p14="http://schemas.microsoft.com/office/powerpoint/2010/main" val="308975259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study assessed lifetime exposure to traumatic experiences in adults. The results are shocking:</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was a 70.3% prevalence of lifetime traumatic experience exposure.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those the mean number of traumatic experiences was 4.5.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27.1% of traumatic experiences included being mugged/threatened with a weapon, other manmade disaster, and unexpected death of a loved one.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25% of traumatic experiences included accidents/injuries; natural disasters, toxic chemical spill, motor vehicle collision, any other life-threatening accident, life-threatening illness and loved one with a life-threatening illness.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20.4% of all traumatic experiences included participation in organized violence; combat experience as soldier, purposely injured/killed, accidentally injured/killed, witnessed death/serious bodily injury, and witness atrocities.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14.7% of all traumatic experiences included sexual violence victimization; rape, sexual assault, stalked, beaten by a romantic partner, traumatic event to loved one, and private event.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8.4% of all traumatic experiences included physical violence victimization; beaten by caregiver, beaten by anyone in the home (excluding romantic partner) and witnessed physical violence at home. </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121</a:t>
            </a:fld>
            <a:endParaRPr lang="en-US"/>
          </a:p>
        </p:txBody>
      </p:sp>
    </p:spTree>
    <p:extLst>
      <p:ext uri="{BB962C8B-B14F-4D97-AF65-F5344CB8AC3E}">
        <p14:creationId xmlns:p14="http://schemas.microsoft.com/office/powerpoint/2010/main" val="81566617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neurological response to trauma. </a:t>
            </a:r>
          </a:p>
          <a:p>
            <a:endParaRPr lang="en-US" dirty="0"/>
          </a:p>
          <a:p>
            <a:pPr eaLnBrk="1" hangingPunct="1">
              <a:spcBef>
                <a:spcPct val="0"/>
              </a:spcBef>
            </a:pPr>
            <a:r>
              <a:rPr lang="en-US" altLang="es-ES_tradnl" dirty="0"/>
              <a:t>The trainer should review how responses might differ in a traumatic event.  Perception is personal.  The trainer should ask what kind of factors might influence perception.  S/he should also ask how those factors might impact on the trauma response.  For example, an individual with a strong support system and caring adults would not be impacted in the same way as an individual who is homeless and alone on the streets.  S/he should ask for more examples, which reflect the impact of stress management skills, coping skills, previous exposure to trauma, etc.</a:t>
            </a:r>
          </a:p>
          <a:p>
            <a:pPr eaLnBrk="1" hangingPunct="1">
              <a:spcBef>
                <a:spcPct val="0"/>
              </a:spcBef>
            </a:pPr>
            <a:endParaRPr lang="en-US" altLang="es-ES_tradnl" dirty="0"/>
          </a:p>
          <a:p>
            <a:pPr eaLnBrk="1" hangingPunct="1">
              <a:spcBef>
                <a:spcPct val="0"/>
              </a:spcBef>
            </a:pPr>
            <a:r>
              <a:rPr lang="en-US" altLang="es-ES_tradnl" dirty="0"/>
              <a:t>The trainer should ask how this understanding might affect the way one works with those affected by trauma?  The context in which the trauma occurs in key, as well as those individual factors.  As such, the immediate trauma response may vary, even when the people have experienced the same trauma.</a:t>
            </a:r>
          </a:p>
          <a:p>
            <a:pPr eaLnBrk="1" hangingPunct="1">
              <a:spcBef>
                <a:spcPct val="0"/>
              </a:spcBef>
            </a:pPr>
            <a:endParaRPr lang="en-US" altLang="es-ES_tradnl" dirty="0"/>
          </a:p>
          <a:p>
            <a:pPr eaLnBrk="1" hangingPunct="1"/>
            <a:r>
              <a:rPr lang="en-US" altLang="es-ES_tradnl" dirty="0"/>
              <a:t>What is important in the provision of services to individuals affected by trauma is an awareness of one’s own responses and feelings.  In this manner, a hierarchy of trauma becomes unimportant, as the use of a hierarchy can cause some service providers to minimize what they perceive as minor incidents, without taking into account the subjective experience of the adolescent.  Everyone is entitled to his/her own interpretation and will react differently. If the client is minimizing his/her reaction, it might be a coping mechanism and that’s acceptable.</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122</a:t>
            </a:fld>
            <a:endParaRPr lang="en-US"/>
          </a:p>
        </p:txBody>
      </p:sp>
    </p:spTree>
    <p:extLst>
      <p:ext uri="{BB962C8B-B14F-4D97-AF65-F5344CB8AC3E}">
        <p14:creationId xmlns:p14="http://schemas.microsoft.com/office/powerpoint/2010/main" val="156418704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r>
              <a:rPr lang="en-US" altLang="es-ES_tradnl" sz="900" dirty="0"/>
              <a:t>The amygdala, which readies the body for action, may get "hi-jacked" by neurobiological changes caused by trauma, and the trauma victim responds before the "thinking" part of the brain (i.e., cerebral cortex) can weigh threats. The resultant hypervigilance seen in trauma victims can cause them to go immediately from stimulus to an arousal response, without being able to make the intervening assessment of the cause of their arousal. This causes them to overreact and intimidate others. </a:t>
            </a:r>
          </a:p>
          <a:p>
            <a:pPr>
              <a:lnSpc>
                <a:spcPct val="80000"/>
              </a:lnSpc>
              <a:defRPr/>
            </a:pPr>
            <a:endParaRPr lang="en-US" altLang="es-ES_tradnl" sz="900" dirty="0"/>
          </a:p>
          <a:p>
            <a:pPr>
              <a:lnSpc>
                <a:spcPct val="80000"/>
              </a:lnSpc>
              <a:defRPr/>
            </a:pPr>
            <a:r>
              <a:rPr lang="en-US" altLang="es-ES_tradnl" sz="900" dirty="0"/>
              <a:t>The amygdala is a small, almond-shaped portion of the brain.  It’s the emotional part. It’s the primitive part of the brain.  It interprets messages that there’s danger or it’s safe.  It knows nothing about reasoning or cognitive functions. It deals with feelings and emotions.  It’s the alarm portion of the brain.</a:t>
            </a:r>
          </a:p>
          <a:p>
            <a:pPr>
              <a:lnSpc>
                <a:spcPct val="80000"/>
              </a:lnSpc>
              <a:defRPr/>
            </a:pPr>
            <a:endParaRPr lang="en-US" altLang="es-ES_tradnl" sz="900" dirty="0"/>
          </a:p>
          <a:p>
            <a:pPr>
              <a:lnSpc>
                <a:spcPct val="80000"/>
              </a:lnSpc>
              <a:defRPr/>
            </a:pPr>
            <a:r>
              <a:rPr lang="en-US" altLang="es-ES_tradnl" sz="900" dirty="0"/>
              <a:t>It becomes highly active during and while remembering a traumatic incident.  It controls our behavior.   When you’ve experienced trauma it’s hypersensitive--overreacts to normal stimuli.</a:t>
            </a:r>
          </a:p>
          <a:p>
            <a:pPr>
              <a:lnSpc>
                <a:spcPct val="80000"/>
              </a:lnSpc>
              <a:defRPr/>
            </a:pPr>
            <a:endParaRPr lang="en-US" altLang="es-ES_tradnl" sz="1200" dirty="0"/>
          </a:p>
          <a:p>
            <a:pPr>
              <a:lnSpc>
                <a:spcPct val="80000"/>
              </a:lnSpc>
              <a:defRPr/>
            </a:pPr>
            <a:r>
              <a:rPr lang="en-US" altLang="es-ES_tradnl" sz="1200" dirty="0"/>
              <a:t>Trauma affects many other parts of the brain as well. De Bellis and colleagues noted that pediatric subjects with PTSD had smaller intracranial, cerebral, prefrontal cortex, prefrontal cortical white matter, right temporal lobe volumes, and areas of the corpus callosum and its subregions. </a:t>
            </a:r>
          </a:p>
          <a:p>
            <a:pPr>
              <a:lnSpc>
                <a:spcPct val="80000"/>
              </a:lnSpc>
              <a:defRPr/>
            </a:pPr>
            <a:endParaRPr lang="en-US" altLang="es-ES_tradnl" sz="1200" dirty="0"/>
          </a:p>
          <a:p>
            <a:pPr>
              <a:lnSpc>
                <a:spcPct val="80000"/>
              </a:lnSpc>
              <a:defRPr/>
            </a:pPr>
            <a:r>
              <a:rPr lang="en-US" altLang="es-ES_tradnl" sz="1200" dirty="0"/>
              <a:t>Because of the excess and adverse neurobiological results of trauma, people with PTSD may experience a deactivation of the prefrontal cortex (which is responsible for executive functioning.)</a:t>
            </a:r>
          </a:p>
          <a:p>
            <a:pPr>
              <a:lnSpc>
                <a:spcPct val="80000"/>
              </a:lnSpc>
              <a:defRPr/>
            </a:pPr>
            <a:endParaRPr lang="en-US" altLang="es-ES_tradnl" sz="1200" dirty="0"/>
          </a:p>
          <a:p>
            <a:pPr>
              <a:lnSpc>
                <a:spcPct val="80000"/>
              </a:lnSpc>
              <a:defRPr/>
            </a:pPr>
            <a:r>
              <a:rPr lang="en-US" altLang="es-ES_tradnl" sz="1200" dirty="0"/>
              <a:t>The prefrontal cortex, the part of the frontal lobes lying just behind the forehead, is often referred to as the “CEO of the brain.” This brain region is responsible for cognitive analysis and abstract thought, and the moderation of “correct” behavior in social situations. The prefrontal cortex takes in information from all of the senses and orchestrates thoughts and actions to achieve specific goals. </a:t>
            </a:r>
          </a:p>
          <a:p>
            <a:pPr>
              <a:lnSpc>
                <a:spcPct val="80000"/>
              </a:lnSpc>
              <a:defRPr/>
            </a:pPr>
            <a:endParaRPr lang="en-US" altLang="es-ES_tradnl" sz="1200" dirty="0"/>
          </a:p>
          <a:p>
            <a:pPr>
              <a:lnSpc>
                <a:spcPct val="80000"/>
              </a:lnSpc>
              <a:defRPr/>
            </a:pPr>
            <a:r>
              <a:rPr lang="en-US" altLang="es-ES_tradnl" sz="1200" dirty="0"/>
              <a:t>The prefrontal cortex is one of the last regions of the brain to reach maturation. This delay may help to explain why some adolescents act the way they do. The so-called “executive functions” of the human prefrontal cortex include:</a:t>
            </a:r>
          </a:p>
          <a:p>
            <a:pPr>
              <a:lnSpc>
                <a:spcPct val="80000"/>
              </a:lnSpc>
              <a:defRPr/>
            </a:pPr>
            <a:endParaRPr lang="en-US" altLang="es-ES_tradnl" sz="1200" dirty="0"/>
          </a:p>
          <a:p>
            <a:pPr>
              <a:lnSpc>
                <a:spcPct val="80000"/>
              </a:lnSpc>
              <a:buFontTx/>
              <a:buChar char="•"/>
              <a:defRPr/>
            </a:pPr>
            <a:r>
              <a:rPr lang="en-US" altLang="es-ES_tradnl" sz="1200" dirty="0"/>
              <a:t>Focusing attention</a:t>
            </a:r>
          </a:p>
          <a:p>
            <a:pPr>
              <a:lnSpc>
                <a:spcPct val="80000"/>
              </a:lnSpc>
              <a:buFontTx/>
              <a:buChar char="•"/>
              <a:defRPr/>
            </a:pPr>
            <a:r>
              <a:rPr lang="en-US" altLang="es-ES_tradnl" sz="1200" dirty="0"/>
              <a:t>Organizing thoughts and problem solving</a:t>
            </a:r>
          </a:p>
          <a:p>
            <a:pPr>
              <a:lnSpc>
                <a:spcPct val="80000"/>
              </a:lnSpc>
              <a:buFontTx/>
              <a:buChar char="•"/>
              <a:defRPr/>
            </a:pPr>
            <a:r>
              <a:rPr lang="en-US" altLang="es-ES_tradnl" sz="1200" dirty="0"/>
              <a:t>Foreseeing and weighing possible consequences of behavior</a:t>
            </a:r>
          </a:p>
          <a:p>
            <a:pPr>
              <a:lnSpc>
                <a:spcPct val="80000"/>
              </a:lnSpc>
              <a:buFontTx/>
              <a:buChar char="•"/>
              <a:defRPr/>
            </a:pPr>
            <a:r>
              <a:rPr lang="en-US" altLang="es-ES_tradnl" sz="1200" dirty="0"/>
              <a:t>Considering the future and making predictions</a:t>
            </a:r>
          </a:p>
          <a:p>
            <a:pPr>
              <a:lnSpc>
                <a:spcPct val="80000"/>
              </a:lnSpc>
              <a:buFontTx/>
              <a:buChar char="•"/>
              <a:defRPr/>
            </a:pPr>
            <a:r>
              <a:rPr lang="en-US" altLang="es-ES_tradnl" sz="1200" dirty="0"/>
              <a:t>Forming strategies and planning</a:t>
            </a:r>
          </a:p>
          <a:p>
            <a:pPr>
              <a:lnSpc>
                <a:spcPct val="80000"/>
              </a:lnSpc>
              <a:buFontTx/>
              <a:buChar char="•"/>
              <a:defRPr/>
            </a:pPr>
            <a:r>
              <a:rPr lang="en-US" altLang="es-ES_tradnl" sz="1200" dirty="0"/>
              <a:t>Ability to balance short-term rewards with long term goals</a:t>
            </a:r>
          </a:p>
          <a:p>
            <a:pPr>
              <a:lnSpc>
                <a:spcPct val="80000"/>
              </a:lnSpc>
              <a:buFontTx/>
              <a:buChar char="•"/>
              <a:defRPr/>
            </a:pPr>
            <a:r>
              <a:rPr lang="en-US" altLang="es-ES_tradnl" sz="1200" dirty="0"/>
              <a:t>Shifting/adjusting behavior when situations change</a:t>
            </a:r>
          </a:p>
          <a:p>
            <a:pPr>
              <a:lnSpc>
                <a:spcPct val="80000"/>
              </a:lnSpc>
              <a:buFontTx/>
              <a:buChar char="•"/>
              <a:defRPr/>
            </a:pPr>
            <a:r>
              <a:rPr lang="en-US" altLang="es-ES_tradnl" sz="1200" dirty="0"/>
              <a:t>Impulse control and delaying gratification</a:t>
            </a:r>
          </a:p>
          <a:p>
            <a:pPr>
              <a:lnSpc>
                <a:spcPct val="80000"/>
              </a:lnSpc>
              <a:buFontTx/>
              <a:buChar char="•"/>
              <a:defRPr/>
            </a:pPr>
            <a:r>
              <a:rPr lang="en-US" altLang="es-ES_tradnl" sz="1200" dirty="0"/>
              <a:t>Modulation of intense emotions</a:t>
            </a:r>
          </a:p>
          <a:p>
            <a:pPr>
              <a:lnSpc>
                <a:spcPct val="80000"/>
              </a:lnSpc>
              <a:buFontTx/>
              <a:buChar char="•"/>
              <a:defRPr/>
            </a:pPr>
            <a:r>
              <a:rPr lang="en-US" altLang="es-ES_tradnl" sz="1200" dirty="0"/>
              <a:t>Inhibiting inappropriate behavior and initiating appropriate behavior</a:t>
            </a:r>
          </a:p>
          <a:p>
            <a:pPr>
              <a:lnSpc>
                <a:spcPct val="80000"/>
              </a:lnSpc>
              <a:buFontTx/>
              <a:buChar char="•"/>
              <a:defRPr/>
            </a:pPr>
            <a:r>
              <a:rPr lang="en-US" altLang="es-ES_tradnl" sz="1200" dirty="0"/>
              <a:t>Simultaneously considering multiple streams of information when faced with complex and challenging information</a:t>
            </a:r>
          </a:p>
          <a:p>
            <a:pPr>
              <a:lnSpc>
                <a:spcPct val="80000"/>
              </a:lnSpc>
              <a:defRPr/>
            </a:pPr>
            <a:endParaRPr lang="en-US" altLang="es-ES_tradnl" sz="1200" dirty="0"/>
          </a:p>
          <a:p>
            <a:pPr>
              <a:lnSpc>
                <a:spcPct val="80000"/>
              </a:lnSpc>
              <a:defRPr/>
            </a:pPr>
            <a:r>
              <a:rPr lang="en-US" altLang="es-ES_tradnl" sz="1200" dirty="0"/>
              <a:t>**Traumatic experiences slow down the maturation of this area of the brain!!!!!!</a:t>
            </a:r>
          </a:p>
          <a:p>
            <a:pPr>
              <a:lnSpc>
                <a:spcPct val="80000"/>
              </a:lnSpc>
              <a:defRPr/>
            </a:pPr>
            <a:r>
              <a:rPr lang="en-US" altLang="es-ES_tradnl" sz="1200" dirty="0"/>
              <a:t>If those areas of the brain are impacted by traumatic experiences, what is the influence on decision making ability, and how may drug use behaviors be related?</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123</a:t>
            </a:fld>
            <a:endParaRPr lang="en-US"/>
          </a:p>
        </p:txBody>
      </p:sp>
    </p:spTree>
    <p:extLst>
      <p:ext uri="{BB962C8B-B14F-4D97-AF65-F5344CB8AC3E}">
        <p14:creationId xmlns:p14="http://schemas.microsoft.com/office/powerpoint/2010/main" val="1621989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LEARNING APPROACH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adult learner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Although some didactic presentation by the trainer is necessary, the training series relies heavily on interactive lecture, collaborative exercises and other learner-directed activities. Adults have a great deal to offer the learning process, having already accumulated knowledge through their education, work, and other experiences. The curriculum provides opportunities for the trainer to encourage participants to share their relevant experience and knowledge with others and to connect them with the curriculum content. This process also facilitates increased partnerships and collaborations when participants return to their home communities.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training series follows the premise that training of adult learners should be based on the following principles: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Focus on real-world problems;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Emphasize how the information can be applied;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Relate the information to learners’ goals;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Relate the materials to learners’ experiences;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Allow debate of and challenge to ideas;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Listen to and respect the opinions of learners;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learners to be resources for the trainer and for one another;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Treat learners with RESPECT.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The approach: </a:t>
            </a:r>
            <a:r>
              <a:rPr lang="en-US" sz="1200" kern="1200" dirty="0">
                <a:solidFill>
                  <a:schemeClr val="tx1"/>
                </a:solidFill>
                <a:effectLst/>
                <a:latin typeface="+mn-lt"/>
                <a:ea typeface="+mn-ea"/>
                <a:cs typeface="+mn-cs"/>
              </a:rPr>
              <a:t>The learning approach for the training series includes: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Trainer-led presentations and discussions;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Interactive lectures;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Brainstorming sessions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Small-group exercises and presentations;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Case Studies and presentation;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Skills role-plays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Role-plays and other exercises are important parts of the training approach. The trainer can help participants feel safe during and learn from these experiences by: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Ensuring that participants understand what they are to do or observe;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Affirming role-players’ willingness to participate;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Offering assistance as needed;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Using nonjudgmental language and tone during debriefings (e.g., What was it like for you being the client? What was the hardest part for you as the worker?).</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It can also be helpful to have participants stand up and literally shake off the roles they were playing before continuing the training.</a:t>
            </a:r>
          </a:p>
          <a:p>
            <a:endParaRPr lang="en-US" dirty="0"/>
          </a:p>
        </p:txBody>
      </p:sp>
      <p:sp>
        <p:nvSpPr>
          <p:cNvPr id="4" name="Slide Number Placeholder 3"/>
          <p:cNvSpPr>
            <a:spLocks noGrp="1"/>
          </p:cNvSpPr>
          <p:nvPr>
            <p:ph type="sldNum" sz="quarter" idx="5"/>
          </p:nvPr>
        </p:nvSpPr>
        <p:spPr/>
        <p:txBody>
          <a:bodyPr/>
          <a:lstStyle/>
          <a:p>
            <a:fld id="{F8303E70-8761-4C37-8DF7-7C17CAA4AC60}" type="slidenum">
              <a:rPr lang="en-US" smtClean="0"/>
              <a:t>12</a:t>
            </a:fld>
            <a:endParaRPr lang="en-US"/>
          </a:p>
        </p:txBody>
      </p:sp>
    </p:spTree>
    <p:extLst>
      <p:ext uri="{BB962C8B-B14F-4D97-AF65-F5344CB8AC3E}">
        <p14:creationId xmlns:p14="http://schemas.microsoft.com/office/powerpoint/2010/main" val="328146778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explain the pathway of the brain’s response to trauma. </a:t>
            </a:r>
          </a:p>
          <a:p>
            <a:endParaRPr lang="en-US" dirty="0"/>
          </a:p>
          <a:p>
            <a:r>
              <a:rPr lang="en-US" dirty="0"/>
              <a:t>The amygdala is like the “smoke detector”, responsible to respond to situations that are threatening. Sometimes the Amygdala might react with  just a perceived threat. If someone suddenly entered the room, we are conducting this training without notice, most people would jump at the sound of a slammed door. That is the amygdala’s job. When someone experiences a traumatic event, the threat is real. </a:t>
            </a:r>
          </a:p>
          <a:p>
            <a:endParaRPr lang="en-US" dirty="0"/>
          </a:p>
          <a:p>
            <a:r>
              <a:rPr lang="en-US" dirty="0"/>
              <a:t>The Amygdala detects possible situations of danger, then the sympathetic envious system is activated and releases stress hormones. The outcome of this reaction is a prolonged state of alarm in the body and emotional brain. </a:t>
            </a:r>
          </a:p>
        </p:txBody>
      </p:sp>
      <p:sp>
        <p:nvSpPr>
          <p:cNvPr id="4" name="Slide Number Placeholder 3"/>
          <p:cNvSpPr>
            <a:spLocks noGrp="1"/>
          </p:cNvSpPr>
          <p:nvPr>
            <p:ph type="sldNum" sz="quarter" idx="5"/>
          </p:nvPr>
        </p:nvSpPr>
        <p:spPr/>
        <p:txBody>
          <a:bodyPr/>
          <a:lstStyle/>
          <a:p>
            <a:fld id="{4951DF72-1442-453F-9092-65FAF5C01444}" type="slidenum">
              <a:rPr lang="en-US" smtClean="0"/>
              <a:t>124</a:t>
            </a:fld>
            <a:endParaRPr lang="en-US"/>
          </a:p>
        </p:txBody>
      </p:sp>
    </p:spTree>
    <p:extLst>
      <p:ext uri="{BB962C8B-B14F-4D97-AF65-F5344CB8AC3E}">
        <p14:creationId xmlns:p14="http://schemas.microsoft.com/office/powerpoint/2010/main" val="167001225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defRPr/>
            </a:pPr>
            <a:r>
              <a:rPr lang="en-US" altLang="es-ES_tradnl" dirty="0"/>
              <a:t>The trainer should ask the group if they have heard of the “Fight, Flight or Freeze” reaction, noting that the body prepares for any of these reactions when confronted with a threat.  The trainer should ask what kind of the changes happen physically when threatened.  These should include such reactions as dilated pupils, increased adrenaline, blood diverted to limbs, increased heart rate, etc. </a:t>
            </a:r>
          </a:p>
          <a:p>
            <a:pPr marL="0" lvl="1">
              <a:defRPr/>
            </a:pPr>
            <a:endParaRPr lang="en-US" altLang="es-ES_tradnl" dirty="0"/>
          </a:p>
          <a:p>
            <a:pPr marL="0" lvl="1">
              <a:defRPr/>
            </a:pPr>
            <a:r>
              <a:rPr lang="en-US" altLang="es-ES_tradnl" dirty="0"/>
              <a:t>The memory of the traumatic event can also be affected. The emotional brain is in charged of survival and in this type of state, the brain’s ability to encode memories in an organized manner fails to do so. This is why sometimes survivors of trauma will forget details of an event, or does not recall events. </a:t>
            </a:r>
          </a:p>
          <a:p>
            <a:pPr marL="0" lvl="1">
              <a:defRPr/>
            </a:pPr>
            <a:endParaRPr lang="en-US" altLang="es-ES_tradnl" dirty="0"/>
          </a:p>
          <a:p>
            <a:pPr marL="0" lvl="1">
              <a:defRPr/>
            </a:pPr>
            <a:r>
              <a:rPr lang="en-US" altLang="es-ES_tradnl" dirty="0"/>
              <a:t>The trainer should ask the participants how do the fight, flight and freeze modes connect to drug using behaviors? The trainer should note that trauma may cause such reactions as aggression, running away from problems, feeling separate from one’s body and one’s experiences (depersonalization and dissociation).  Participants may respond with some of the following:</a:t>
            </a:r>
          </a:p>
          <a:p>
            <a:pPr marL="0" lvl="1">
              <a:defRPr/>
            </a:pPr>
            <a:endParaRPr lang="en-US" altLang="es-ES_tradnl" dirty="0"/>
          </a:p>
          <a:p>
            <a:pPr marL="171450" indent="-171450">
              <a:buFont typeface="Arial" panose="020B0604020202020204" pitchFamily="34" charset="0"/>
              <a:buChar char="•"/>
              <a:defRPr/>
            </a:pPr>
            <a:r>
              <a:rPr lang="en-US" altLang="es-ES_tradnl" dirty="0"/>
              <a:t>Aggression/rage=looking for an outlet for release, such as drugs</a:t>
            </a:r>
          </a:p>
          <a:p>
            <a:pPr marL="171450" indent="-171450">
              <a:buFont typeface="Arial" panose="020B0604020202020204" pitchFamily="34" charset="0"/>
              <a:buChar char="•"/>
              <a:defRPr/>
            </a:pPr>
            <a:r>
              <a:rPr lang="en-US" altLang="es-ES_tradnl" dirty="0"/>
              <a:t>Running away from problems =not recognizing the long term impact of actions</a:t>
            </a:r>
          </a:p>
          <a:p>
            <a:pPr marL="171450" indent="-171450">
              <a:buFont typeface="Arial" panose="020B0604020202020204" pitchFamily="34" charset="0"/>
              <a:buChar char="•"/>
              <a:defRPr/>
            </a:pPr>
            <a:r>
              <a:rPr lang="en-US" altLang="es-ES_tradnl" dirty="0"/>
              <a:t>Depersonalization=feeling separate from your body, don’t feel like you own your actions, don’t care about risky behaviors</a:t>
            </a:r>
          </a:p>
          <a:p>
            <a:pPr marL="171450" indent="-171450">
              <a:buFont typeface="Arial" panose="020B0604020202020204" pitchFamily="34" charset="0"/>
              <a:buChar char="•"/>
              <a:defRPr/>
            </a:pPr>
            <a:r>
              <a:rPr lang="en-US" altLang="es-ES_tradnl" dirty="0"/>
              <a:t>Dissociation=Leads to little recall—don’t learn from mistakes=more risk taking behaviors even if they know it is wrong</a:t>
            </a:r>
          </a:p>
          <a:p>
            <a:pPr>
              <a:defRPr/>
            </a:pPr>
            <a:endParaRPr lang="en-US" altLang="es-ES_tradnl" dirty="0"/>
          </a:p>
          <a:p>
            <a:pPr>
              <a:defRPr/>
            </a:pPr>
            <a:r>
              <a:rPr lang="en-US" altLang="es-ES_tradnl" dirty="0"/>
              <a:t>The trainer will explain that this overload of stress makes the patient more likely to experience other symptoms which we will now address…</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125</a:t>
            </a:fld>
            <a:endParaRPr lang="en-US"/>
          </a:p>
        </p:txBody>
      </p:sp>
    </p:spTree>
    <p:extLst>
      <p:ext uri="{BB962C8B-B14F-4D97-AF65-F5344CB8AC3E}">
        <p14:creationId xmlns:p14="http://schemas.microsoft.com/office/powerpoint/2010/main" val="75226710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s-ES_tradnl" b="0" dirty="0"/>
              <a:t>The trainer will explain that trauma and addictions are interrelated. </a:t>
            </a:r>
          </a:p>
          <a:p>
            <a:pPr>
              <a:defRPr/>
            </a:pPr>
            <a:endParaRPr lang="en-US" altLang="es-ES_tradnl" b="1" dirty="0"/>
          </a:p>
          <a:p>
            <a:pPr>
              <a:defRPr/>
            </a:pPr>
            <a:r>
              <a:rPr lang="en-US" dirty="0"/>
              <a:t>Adolescents with a history of early trauma engage in more risk-taking behaviors, such as substance abuse (including binge drinking), multiple sex partners, and criminal involvement, and are at a greater risk for sexual assaults and relationship violence; and add data about childhood trauma is common; "38.5% of American adults endorse having experienced a traumatic event before age 13 years”. </a:t>
            </a:r>
          </a:p>
          <a:p>
            <a:pPr>
              <a:defRPr/>
            </a:pPr>
            <a:endParaRPr lang="en-US" altLang="es-ES_tradnl" dirty="0"/>
          </a:p>
          <a:p>
            <a:pPr>
              <a:defRPr/>
            </a:pPr>
            <a:endParaRPr lang="en-US" altLang="es-ES_tradnl"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126</a:t>
            </a:fld>
            <a:endParaRPr lang="en-US"/>
          </a:p>
        </p:txBody>
      </p:sp>
    </p:spTree>
    <p:extLst>
      <p:ext uri="{BB962C8B-B14F-4D97-AF65-F5344CB8AC3E}">
        <p14:creationId xmlns:p14="http://schemas.microsoft.com/office/powerpoint/2010/main" val="344961841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usual stress disorder associated with experiencing trauma as per The International Classification of Diseases (ICD), which is an internationally accepted manual to code diseases.  The trainer will discuss Adjustment Disorder, Post-Traumatic Stress Disorder, and Complex Post-Traumatic Stress Disorder in detail on the next slides. </a:t>
            </a:r>
          </a:p>
          <a:p>
            <a:pPr marL="0" indent="0">
              <a:buNone/>
            </a:pPr>
            <a:endParaRPr lang="en-US" sz="1200" b="0" i="0" kern="1200" dirty="0">
              <a:solidFill>
                <a:schemeClr val="tx1"/>
              </a:solidFill>
              <a:effectLst/>
              <a:latin typeface="+mn-lt"/>
              <a:ea typeface="+mn-ea"/>
              <a:cs typeface="+mn-cs"/>
            </a:endParaRPr>
          </a:p>
          <a:p>
            <a:pPr marL="0" indent="0">
              <a:buNone/>
            </a:pPr>
            <a:endParaRPr lang="en-US" sz="1200" b="0" i="0" kern="1200" dirty="0">
              <a:solidFill>
                <a:schemeClr val="tx1"/>
              </a:solidFill>
              <a:effectLst/>
              <a:latin typeface="+mn-lt"/>
              <a:ea typeface="+mn-ea"/>
              <a:cs typeface="+mn-cs"/>
            </a:endParaRPr>
          </a:p>
          <a:p>
            <a:pPr marL="0" indent="0">
              <a:buNone/>
            </a:pPr>
            <a:endParaRPr lang="en-US" sz="1200" b="0" i="0" kern="1200" dirty="0">
              <a:solidFill>
                <a:schemeClr val="tx1"/>
              </a:solidFill>
              <a:effectLst/>
              <a:latin typeface="+mn-lt"/>
              <a:ea typeface="+mn-ea"/>
              <a:cs typeface="+mn-cs"/>
            </a:endParaRPr>
          </a:p>
          <a:p>
            <a:pPr marL="0" indent="0">
              <a:buNone/>
            </a:pPr>
            <a:endParaRPr lang="en-US" sz="1200" b="1" i="0" kern="1200" dirty="0">
              <a:solidFill>
                <a:schemeClr val="tx1"/>
              </a:solidFill>
              <a:effectLst/>
              <a:latin typeface="+mn-lt"/>
              <a:ea typeface="+mn-ea"/>
              <a:cs typeface="+mn-cs"/>
            </a:endParaRPr>
          </a:p>
          <a:p>
            <a:pPr marL="0" indent="0">
              <a:buNone/>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51DF72-1442-453F-9092-65FAF5C01444}" type="slidenum">
              <a:rPr lang="en-US" smtClean="0"/>
              <a:t>127</a:t>
            </a:fld>
            <a:endParaRPr lang="en-US"/>
          </a:p>
        </p:txBody>
      </p:sp>
    </p:spTree>
    <p:extLst>
      <p:ext uri="{BB962C8B-B14F-4D97-AF65-F5344CB8AC3E}">
        <p14:creationId xmlns:p14="http://schemas.microsoft.com/office/powerpoint/2010/main" val="45330941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kern="1200" dirty="0">
                <a:solidFill>
                  <a:schemeClr val="tx1"/>
                </a:solidFill>
                <a:effectLst/>
                <a:latin typeface="+mn-lt"/>
                <a:ea typeface="+mn-ea"/>
                <a:cs typeface="+mn-cs"/>
              </a:rPr>
              <a:t>Adjustment Disorder Definition:  </a:t>
            </a:r>
            <a:r>
              <a:rPr lang="en-US" sz="1200" b="0" i="0" kern="1200" dirty="0">
                <a:solidFill>
                  <a:schemeClr val="tx1"/>
                </a:solidFill>
                <a:effectLst/>
                <a:latin typeface="+mn-lt"/>
                <a:ea typeface="+mn-ea"/>
                <a:cs typeface="+mn-cs"/>
              </a:rPr>
              <a:t>Adjustment disorder is a maladaptive reaction to an identifiable psychosocial stressor or multiple stressors (e.g., divorce, illness or disability, socio-economic problems, conflicts at home or work) that usually emerges within a month of the stressor. </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The disorder is characterized by preoccupation with the stressor or its consequences, including excessive worry, recurrent and distressing thoughts about the stressor, or constant rumination about its implications, as well as by failure to adapt to the stressor that causes significant impairment in personal, family, social, educational, occupational or other important areas of functioning. The symptoms are not of sufficient specificity or severity to justify the diagnosis of another Mental and </a:t>
            </a:r>
            <a:r>
              <a:rPr lang="en-US" sz="1200" b="0" i="0" kern="1200" dirty="0" err="1">
                <a:solidFill>
                  <a:schemeClr val="tx1"/>
                </a:solidFill>
                <a:effectLst/>
                <a:latin typeface="+mn-lt"/>
                <a:ea typeface="+mn-ea"/>
                <a:cs typeface="+mn-cs"/>
              </a:rPr>
              <a:t>Behavioural</a:t>
            </a:r>
            <a:r>
              <a:rPr lang="en-US" sz="1200" b="0" i="0" kern="1200" dirty="0">
                <a:solidFill>
                  <a:schemeClr val="tx1"/>
                </a:solidFill>
                <a:effectLst/>
                <a:latin typeface="+mn-lt"/>
                <a:ea typeface="+mn-ea"/>
                <a:cs typeface="+mn-cs"/>
              </a:rPr>
              <a:t> Disorder and typically resolve within 6 months, unless the stressor persists for a longer duration.</a:t>
            </a:r>
          </a:p>
          <a:p>
            <a:pPr marL="0" indent="0">
              <a:buNone/>
            </a:pPr>
            <a:endParaRPr lang="en-US" sz="1200" b="0" i="0" kern="1200" dirty="0">
              <a:solidFill>
                <a:schemeClr val="tx1"/>
              </a:solidFill>
              <a:effectLst/>
              <a:latin typeface="+mn-lt"/>
              <a:ea typeface="+mn-ea"/>
              <a:cs typeface="+mn-cs"/>
            </a:endParaRPr>
          </a:p>
          <a:p>
            <a:pPr marL="0" indent="0">
              <a:buNone/>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128</a:t>
            </a:fld>
            <a:endParaRPr lang="en-US"/>
          </a:p>
        </p:txBody>
      </p:sp>
    </p:spTree>
    <p:extLst>
      <p:ext uri="{BB962C8B-B14F-4D97-AF65-F5344CB8AC3E}">
        <p14:creationId xmlns:p14="http://schemas.microsoft.com/office/powerpoint/2010/main" val="315934282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Post-traumatic stress disorder (PTSD) Definition: </a:t>
            </a:r>
            <a:r>
              <a:rPr lang="en-US" sz="1200" b="0" i="0" kern="1200" dirty="0">
                <a:solidFill>
                  <a:schemeClr val="tx1"/>
                </a:solidFill>
                <a:effectLst/>
                <a:latin typeface="+mn-lt"/>
                <a:ea typeface="+mn-ea"/>
                <a:cs typeface="+mn-cs"/>
              </a:rPr>
              <a:t>Post-traumatic stress disorder (PTSD) is a disorder that may develop following exposure to an extremely threatening or horrific event or series of events. It is characterized by all of the following: </a:t>
            </a:r>
          </a:p>
          <a:p>
            <a:endParaRPr lang="en-US" sz="1200" b="0" i="0" kern="1200" dirty="0">
              <a:solidFill>
                <a:schemeClr val="tx1"/>
              </a:solidFill>
              <a:effectLst/>
              <a:latin typeface="+mn-lt"/>
              <a:ea typeface="+mn-ea"/>
              <a:cs typeface="+mn-cs"/>
            </a:endParaRPr>
          </a:p>
          <a:p>
            <a:pPr marL="228600" indent="-228600">
              <a:buAutoNum type="arabicParenR"/>
            </a:pPr>
            <a:r>
              <a:rPr lang="en-US" sz="1200" b="0" i="0" kern="1200" dirty="0">
                <a:solidFill>
                  <a:schemeClr val="tx1"/>
                </a:solidFill>
                <a:effectLst/>
                <a:latin typeface="+mn-lt"/>
                <a:ea typeface="+mn-ea"/>
                <a:cs typeface="+mn-cs"/>
              </a:rPr>
              <a:t>re-experiencing the traumatic event or events in the present in the form of vivid intrusive memories, flashbacks, or nightmares. These are typically accompanied by strong or overwhelming emotions, particularly fear or horror, and strong physical sensations; </a:t>
            </a:r>
          </a:p>
          <a:p>
            <a:pPr marL="228600" indent="-228600">
              <a:buAutoNum type="arabicParenR"/>
            </a:pPr>
            <a:r>
              <a:rPr lang="en-US" sz="1200" b="0" i="0" kern="1200" dirty="0">
                <a:solidFill>
                  <a:schemeClr val="tx1"/>
                </a:solidFill>
                <a:effectLst/>
                <a:latin typeface="+mn-lt"/>
                <a:ea typeface="+mn-ea"/>
                <a:cs typeface="+mn-cs"/>
              </a:rPr>
              <a:t>avoidance of thoughts and memories of the event or events, or avoidance of activities, situations, or people reminiscent of the event or events; and </a:t>
            </a:r>
          </a:p>
          <a:p>
            <a:pPr marL="228600" indent="-228600">
              <a:buAutoNum type="arabicParenR"/>
            </a:pPr>
            <a:r>
              <a:rPr lang="en-US" sz="1200" b="0" i="0" kern="1200" dirty="0">
                <a:solidFill>
                  <a:schemeClr val="tx1"/>
                </a:solidFill>
                <a:effectLst/>
                <a:latin typeface="+mn-lt"/>
                <a:ea typeface="+mn-ea"/>
                <a:cs typeface="+mn-cs"/>
              </a:rPr>
              <a:t>persistent perceptions of heightened current threat, for example as indicated by hypervigilance or an enhanced startle reaction to stimuli such as unexpected noises. </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The symptoms persist for at least several weeks and cause significant impairment in personal, family, social, educational, occupational or other important areas of functioning. </a:t>
            </a:r>
          </a:p>
          <a:p>
            <a:endParaRPr lang="en-US" dirty="0"/>
          </a:p>
          <a:p>
            <a:r>
              <a:rPr lang="en-US" dirty="0"/>
              <a:t>The trainer will emphasize that Post-Traumatic Stress Disorder can be the result of an individual experiencing one or various experiences where the individual believes their life was at risk. This is different than Complex Post-Traumatic Stress Disorder which we will discuss on the next slide. </a:t>
            </a:r>
          </a:p>
        </p:txBody>
      </p:sp>
      <p:sp>
        <p:nvSpPr>
          <p:cNvPr id="4" name="Slide Number Placeholder 3"/>
          <p:cNvSpPr>
            <a:spLocks noGrp="1"/>
          </p:cNvSpPr>
          <p:nvPr>
            <p:ph type="sldNum" sz="quarter" idx="5"/>
          </p:nvPr>
        </p:nvSpPr>
        <p:spPr/>
        <p:txBody>
          <a:bodyPr/>
          <a:lstStyle/>
          <a:p>
            <a:fld id="{4951DF72-1442-453F-9092-65FAF5C01444}" type="slidenum">
              <a:rPr lang="en-US" smtClean="0"/>
              <a:t>129</a:t>
            </a:fld>
            <a:endParaRPr lang="en-US"/>
          </a:p>
        </p:txBody>
      </p:sp>
    </p:spTree>
    <p:extLst>
      <p:ext uri="{BB962C8B-B14F-4D97-AF65-F5344CB8AC3E}">
        <p14:creationId xmlns:p14="http://schemas.microsoft.com/office/powerpoint/2010/main" val="353462239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trainer will build from the definition of PTSD and discuss the additional symptoms that are present in CPTSD. Individuals with CPTSD met all the criteria for PTSD as well. However, there are more symptoms in CPTSD; affect regulation, negative self-concept, and interpersonal disturbances.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Complex Post-Traumatic Stress Disorder Definition:  </a:t>
            </a:r>
            <a:r>
              <a:rPr lang="en-US" sz="1200" b="0" i="0" kern="1200" dirty="0">
                <a:solidFill>
                  <a:schemeClr val="tx1"/>
                </a:solidFill>
                <a:effectLst/>
                <a:latin typeface="+mn-lt"/>
                <a:ea typeface="+mn-ea"/>
                <a:cs typeface="+mn-cs"/>
              </a:rPr>
              <a:t>Complex post-traumatic stress disorder (Complex PTSD) is a disorder that may develop following exposure to an event or series of events of an extremely threatening or horrific nature, most commonly prolonged or repetitive events from which escape is difficult or impossible (e.g., torture, slavery, genocide campaigns, prolonged domestic violence, repeated childhood sexual or physical abuse).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All diagnostic requirements for PTSD are met. In addition, Complex PTSD is characterized by severe and persistent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0" i="0" kern="1200" dirty="0">
                <a:solidFill>
                  <a:schemeClr val="tx1"/>
                </a:solidFill>
                <a:effectLst/>
                <a:latin typeface="+mn-lt"/>
                <a:ea typeface="+mn-ea"/>
                <a:cs typeface="+mn-cs"/>
              </a:rPr>
              <a:t>problems in affect regulation;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0" i="0" kern="1200" dirty="0">
                <a:solidFill>
                  <a:schemeClr val="tx1"/>
                </a:solidFill>
                <a:effectLst/>
                <a:latin typeface="+mn-lt"/>
                <a:ea typeface="+mn-ea"/>
                <a:cs typeface="+mn-cs"/>
              </a:rPr>
              <a:t>beliefs about oneself as diminished, defeated or worthless, accompanied by feelings of shame, guilt or failure related to the traumatic event; and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0" i="0" kern="1200" dirty="0">
                <a:solidFill>
                  <a:schemeClr val="tx1"/>
                </a:solidFill>
                <a:effectLst/>
                <a:latin typeface="+mn-lt"/>
                <a:ea typeface="+mn-ea"/>
                <a:cs typeface="+mn-cs"/>
              </a:rPr>
              <a:t>difficulties in sustaining relationships and in feeling close to others. These symptoms cause significant impairment in personal, family, social, educational, occupational or other important areas of functioning.</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130</a:t>
            </a:fld>
            <a:endParaRPr lang="en-US"/>
          </a:p>
        </p:txBody>
      </p:sp>
    </p:spTree>
    <p:extLst>
      <p:ext uri="{BB962C8B-B14F-4D97-AF65-F5344CB8AC3E}">
        <p14:creationId xmlns:p14="http://schemas.microsoft.com/office/powerpoint/2010/main" val="108367250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should stress, once again, that individual reactions to trauma are mediated by a number of factors, like the risk and protective factors just reviewed.  As such, individuals react differently to trauma, even if the trauma experienced is the same.  There is no “right” or “wrong” way to react to trauma, although there are healthier and more damaging reactions.</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131</a:t>
            </a:fld>
            <a:endParaRPr lang="en-US"/>
          </a:p>
        </p:txBody>
      </p:sp>
    </p:spTree>
    <p:extLst>
      <p:ext uri="{BB962C8B-B14F-4D97-AF65-F5344CB8AC3E}">
        <p14:creationId xmlns:p14="http://schemas.microsoft.com/office/powerpoint/2010/main" val="272228606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132</a:t>
            </a:fld>
            <a:endParaRPr lang="en-US"/>
          </a:p>
        </p:txBody>
      </p:sp>
    </p:spTree>
    <p:extLst>
      <p:ext uri="{BB962C8B-B14F-4D97-AF65-F5344CB8AC3E}">
        <p14:creationId xmlns:p14="http://schemas.microsoft.com/office/powerpoint/2010/main" val="4050312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s-ES_tradnl" dirty="0"/>
              <a:t>The trainer should then review the definition of “trauma-informed care,” as per the US Substance Abuse and Mental Health Services Administration (SAMHSA).  That definition is as follows:</a:t>
            </a:r>
          </a:p>
          <a:p>
            <a:r>
              <a:rPr lang="en-US" altLang="es-ES_tradnl" dirty="0"/>
              <a:t>“A program, organization, or system that is trauma-informed:</a:t>
            </a:r>
          </a:p>
          <a:p>
            <a:endParaRPr lang="en-US" altLang="es-ES_tradnl" dirty="0"/>
          </a:p>
          <a:p>
            <a:pPr>
              <a:buFontTx/>
              <a:buChar char="•"/>
            </a:pPr>
            <a:r>
              <a:rPr lang="en-US" altLang="es-ES_tradnl" i="1" dirty="0"/>
              <a:t>Realizes</a:t>
            </a:r>
            <a:r>
              <a:rPr lang="en-US" altLang="es-ES_tradnl" dirty="0"/>
              <a:t> the widespread impact of trauma and understands potential paths for recovery;</a:t>
            </a:r>
          </a:p>
          <a:p>
            <a:pPr>
              <a:buFontTx/>
              <a:buChar char="•"/>
            </a:pPr>
            <a:r>
              <a:rPr lang="en-US" altLang="es-ES_tradnl" i="1" dirty="0"/>
              <a:t>Recognizes</a:t>
            </a:r>
            <a:r>
              <a:rPr lang="en-US" altLang="es-ES_tradnl" dirty="0"/>
              <a:t> the signs and symptoms of trauma in clients, families, staff, and others involved with the system;</a:t>
            </a:r>
          </a:p>
          <a:p>
            <a:pPr>
              <a:buFontTx/>
              <a:buChar char="•"/>
            </a:pPr>
            <a:r>
              <a:rPr lang="en-US" altLang="es-ES_tradnl" i="1" dirty="0"/>
              <a:t>Responds</a:t>
            </a:r>
            <a:r>
              <a:rPr lang="en-US" altLang="es-ES_tradnl" dirty="0"/>
              <a:t> by fully integrating knowledge about trauma into policies, procedures, and practices; and</a:t>
            </a:r>
          </a:p>
          <a:p>
            <a:pPr>
              <a:buFontTx/>
              <a:buChar char="•"/>
            </a:pPr>
            <a:r>
              <a:rPr lang="en-US" altLang="es-ES_tradnl" dirty="0"/>
              <a:t>Seeks to actively resist </a:t>
            </a:r>
            <a:r>
              <a:rPr lang="en-US" altLang="es-ES_tradnl" i="1" dirty="0"/>
              <a:t>re-traumatization”</a:t>
            </a:r>
            <a:endParaRPr lang="en-US" altLang="es-ES_tradnl"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133</a:t>
            </a:fld>
            <a:endParaRPr lang="en-US"/>
          </a:p>
        </p:txBody>
      </p:sp>
    </p:spTree>
    <p:extLst>
      <p:ext uri="{BB962C8B-B14F-4D97-AF65-F5344CB8AC3E}">
        <p14:creationId xmlns:p14="http://schemas.microsoft.com/office/powerpoint/2010/main" val="2717846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Major training preparation tasks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Logistical planning, including scheduling, selecting the site, and obtaining or arranging for equipment and supplies at the site;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Selecting and preparing participants;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Becoming thoroughly familiar with the curriculum.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Scheduling and site selection are connected. If a hotel site is used, planning needs to begin several months ahead of time.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training space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attractive, well-organized training space can enhance a participant’s learning experience. The room must be large enough to accommodate all participants and small groups. Seating small groups at round tables is ideal because it saves significant time moving into and out of small groups for the many exercises. The trainer must be able to rearrange the room and seating for presentations and exercises. Additional small tables around the edges of the room can hold supplies, learning materials, and trainer materials.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ideal space is not always possible, however, If the space is not large enough to accommodate tables, small groups can always push back chairs and work on the floor if participants are comfortable doing so. Using more than one room at a site can help with space for small-group activities. However, no more than two rooms should be used because it is helpful to have a trainer present in each room to continuously monitor the group process. The training space must provide privacy for role-plays and other activities.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trainer can create colorful posters or mobiles to add life to the training room. Posters can present key concepts, such as the stages of change. Playing music softly as participants enter the training room (and, when appropriate, during some activities) creates an inviting atmosphere and relaxes participants. Providing tea, coffee, water, and snacks for refreshment breaks encourages participants to mingle and talk with one another during these times. Participants will need information on where to get lunch, if it is not provided.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Equipment and supplies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PowerPoint presentations require a laptop computer, a projector, and screen. A remote control for the projector allows the trainer to move freely around the room. If a remote is not available, the co-trainer who is not currently presenting or a training assistant can advance slides.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a PowerPoint projector is not available (or breaks down during the training!), the training can continue without it. The </a:t>
            </a:r>
            <a:r>
              <a:rPr lang="en-US" sz="1200" i="1" kern="1200" dirty="0">
                <a:solidFill>
                  <a:schemeClr val="tx1"/>
                </a:solidFill>
                <a:effectLst/>
                <a:latin typeface="+mn-lt"/>
                <a:ea typeface="+mn-ea"/>
                <a:cs typeface="+mn-cs"/>
              </a:rPr>
              <a:t>Participant Manual </a:t>
            </a:r>
            <a:r>
              <a:rPr lang="en-US" sz="1200" kern="1200" dirty="0">
                <a:solidFill>
                  <a:schemeClr val="tx1"/>
                </a:solidFill>
                <a:effectLst/>
                <a:latin typeface="+mn-lt"/>
                <a:ea typeface="+mn-ea"/>
                <a:cs typeface="+mn-cs"/>
              </a:rPr>
              <a:t>has copies of all slides, and the </a:t>
            </a:r>
            <a:r>
              <a:rPr lang="en-US" sz="1200" i="1" kern="1200" dirty="0">
                <a:solidFill>
                  <a:schemeClr val="tx1"/>
                </a:solidFill>
                <a:effectLst/>
                <a:latin typeface="+mn-lt"/>
                <a:ea typeface="+mn-ea"/>
                <a:cs typeface="+mn-cs"/>
              </a:rPr>
              <a:t>Trainer Manual </a:t>
            </a:r>
            <a:r>
              <a:rPr lang="en-US" sz="1200" kern="1200" dirty="0">
                <a:solidFill>
                  <a:schemeClr val="tx1"/>
                </a:solidFill>
                <a:effectLst/>
                <a:latin typeface="+mn-lt"/>
                <a:ea typeface="+mn-ea"/>
                <a:cs typeface="+mn-cs"/>
              </a:rPr>
              <a:t>has all the information to explain each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least one whiteboard (with markers), several pads or rolls of easel pad paper, tape, and blank paper are essential to the training. The Preparation Checklist in each Module indicates the specific supplies needed for the module.</a:t>
            </a:r>
          </a:p>
          <a:p>
            <a:endParaRPr lang="en-US" dirty="0"/>
          </a:p>
        </p:txBody>
      </p:sp>
      <p:sp>
        <p:nvSpPr>
          <p:cNvPr id="4" name="Slide Number Placeholder 3"/>
          <p:cNvSpPr>
            <a:spLocks noGrp="1"/>
          </p:cNvSpPr>
          <p:nvPr>
            <p:ph type="sldNum" sz="quarter" idx="5"/>
          </p:nvPr>
        </p:nvSpPr>
        <p:spPr/>
        <p:txBody>
          <a:bodyPr/>
          <a:lstStyle/>
          <a:p>
            <a:fld id="{F8303E70-8761-4C37-8DF7-7C17CAA4AC60}" type="slidenum">
              <a:rPr lang="en-US" smtClean="0"/>
              <a:t>13</a:t>
            </a:fld>
            <a:endParaRPr lang="en-US"/>
          </a:p>
        </p:txBody>
      </p:sp>
    </p:spTree>
    <p:extLst>
      <p:ext uri="{BB962C8B-B14F-4D97-AF65-F5344CB8AC3E}">
        <p14:creationId xmlns:p14="http://schemas.microsoft.com/office/powerpoint/2010/main" val="146442089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should stress that trauma has a long-term impact on individuals.  For example, most people tend to think linearly normally and look for consistency – trauma survivors cannot focus, recall, think differently.  The trainer should explain that, in drug treatment, we tend to label these kind of clients as “non-compliant,” as they are not responding to our screenings and assessments, as well as our interventions in the manner that is normally expected.  However, due to the recognition of the high prevalence of trauma, it is necessary that, particularly in drug treatment, there is a culture change to respond to this recognition.  It cannot be an individual within an organization, but the organization as a whole must respond in order to take steps to make sure every part of the organization, management, and service delivery system is assessed and potentially modified to include a basic understanding of how trauma affects the life of an individual seeking services.</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134</a:t>
            </a:fld>
            <a:endParaRPr lang="en-US"/>
          </a:p>
        </p:txBody>
      </p:sp>
    </p:spTree>
    <p:extLst>
      <p:ext uri="{BB962C8B-B14F-4D97-AF65-F5344CB8AC3E}">
        <p14:creationId xmlns:p14="http://schemas.microsoft.com/office/powerpoint/2010/main" val="219287749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should stress that trauma-informed organizations utilize universal precautions, asking participants what they think that means.  S/he should explain that universal precautions assume that you’re dealing with a trauma survivor.  As such, interventions across the organization are designed to empower and support, to avoid re-traumatization. The trainer should provide this example: When a doctor has to perform surgery on someone with physical trauma, he/she puts on gloves to operate. Think about trauma informed care as the gloves that you need to put on to be able to effectively work with the survivor. </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135</a:t>
            </a:fld>
            <a:endParaRPr lang="en-US"/>
          </a:p>
        </p:txBody>
      </p:sp>
    </p:spTree>
    <p:extLst>
      <p:ext uri="{BB962C8B-B14F-4D97-AF65-F5344CB8AC3E}">
        <p14:creationId xmlns:p14="http://schemas.microsoft.com/office/powerpoint/2010/main" val="263473461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the core concepts of trauma-informed care and provide examples from each concept: </a:t>
            </a:r>
          </a:p>
          <a:p>
            <a:endParaRPr lang="en-US" dirty="0"/>
          </a:p>
          <a:p>
            <a:pPr>
              <a:buFont typeface="Arial" panose="020B0604020202020204" pitchFamily="34" charset="0"/>
              <a:buChar char="•"/>
            </a:pPr>
            <a:r>
              <a:rPr lang="en-US" sz="1200" b="1" dirty="0">
                <a:latin typeface="Times New Roman" panose="02020603050405020304" pitchFamily="18" charset="0"/>
                <a:cs typeface="Times New Roman" panose="02020603050405020304" pitchFamily="18" charset="0"/>
              </a:rPr>
              <a:t>Safety: </a:t>
            </a:r>
            <a:r>
              <a:rPr lang="en-US" sz="1200" dirty="0">
                <a:latin typeface="Times New Roman" panose="02020603050405020304" pitchFamily="18" charset="0"/>
                <a:cs typeface="Times New Roman" panose="02020603050405020304" pitchFamily="18" charset="0"/>
              </a:rPr>
              <a:t>the physical and emotional space of a treatment center, clinic, or NGO is safe; from appropriate room spaces decorated with developmentally-appropriate items to rooms that are private. Emotional safety refers to staff being able to get along well to work together for the youth. Youth can tell of two co-workers don’t like each other or if there’s gossip or other dysfunction in the workplace. For youth to feel safe, they have to feel it in the treatment center. </a:t>
            </a:r>
          </a:p>
          <a:p>
            <a:pPr>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200" b="1" dirty="0">
                <a:latin typeface="Times New Roman" panose="02020603050405020304" pitchFamily="18" charset="0"/>
                <a:cs typeface="Times New Roman" panose="02020603050405020304" pitchFamily="18" charset="0"/>
              </a:rPr>
              <a:t>Trustworthiness: </a:t>
            </a:r>
            <a:r>
              <a:rPr lang="en-US" sz="1200" dirty="0">
                <a:latin typeface="Times New Roman" panose="02020603050405020304" pitchFamily="18" charset="0"/>
                <a:cs typeface="Times New Roman" panose="02020603050405020304" pitchFamily="18" charset="0"/>
              </a:rPr>
              <a:t>The organization is transparent with operations and decisions to be able to build trust with the youth. This means that staff are responsible to explain the processes and be honest about the possible outcomes. When organizations are open and trustworthy, youth engagement is higher. </a:t>
            </a:r>
          </a:p>
          <a:p>
            <a:pPr>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200" b="1" dirty="0">
                <a:latin typeface="Times New Roman" panose="02020603050405020304" pitchFamily="18" charset="0"/>
                <a:cs typeface="Times New Roman" panose="02020603050405020304" pitchFamily="18" charset="0"/>
              </a:rPr>
              <a:t>Peer Support: </a:t>
            </a:r>
            <a:r>
              <a:rPr lang="en-US" sz="1200" dirty="0">
                <a:latin typeface="Times New Roman" panose="02020603050405020304" pitchFamily="18" charset="0"/>
                <a:cs typeface="Times New Roman" panose="02020603050405020304" pitchFamily="18" charset="0"/>
              </a:rPr>
              <a:t>Mutual connection, support and shared experiences to build trust with youth.</a:t>
            </a:r>
          </a:p>
          <a:p>
            <a:pPr>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200" b="1" dirty="0">
                <a:latin typeface="Times New Roman" panose="02020603050405020304" pitchFamily="18" charset="0"/>
                <a:cs typeface="Times New Roman" panose="02020603050405020304" pitchFamily="18" charset="0"/>
              </a:rPr>
              <a:t>Collaboration: </a:t>
            </a:r>
            <a:r>
              <a:rPr lang="en-US" sz="1200" dirty="0">
                <a:latin typeface="Times New Roman" panose="02020603050405020304" pitchFamily="18" charset="0"/>
                <a:cs typeface="Times New Roman" panose="02020603050405020304" pitchFamily="18" charset="0"/>
              </a:rPr>
              <a:t>Partnering with the youth towards the same goals to increase engagement. Youth that are treated as partners in their healing are more likely to own their recovery. Therefore coming up with goals that both provider and youth agree with is critical. </a:t>
            </a:r>
          </a:p>
          <a:p>
            <a:pPr>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200" b="1" dirty="0">
                <a:latin typeface="Times New Roman" panose="02020603050405020304" pitchFamily="18" charset="0"/>
                <a:cs typeface="Times New Roman" panose="02020603050405020304" pitchFamily="18" charset="0"/>
              </a:rPr>
              <a:t>Empowerment, Voice, Choice:  </a:t>
            </a:r>
            <a:r>
              <a:rPr lang="en-US" sz="1200" dirty="0">
                <a:latin typeface="Times New Roman" panose="02020603050405020304" pitchFamily="18" charset="0"/>
                <a:cs typeface="Times New Roman" panose="02020603050405020304" pitchFamily="18" charset="0"/>
              </a:rPr>
              <a:t>It is critical that youth feel their voice matters. Organizations aim to ensure practices that encourage youth to decide, provide feedback, and chose how they want to work on their healing. </a:t>
            </a:r>
          </a:p>
          <a:p>
            <a:pPr>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200" b="1" dirty="0">
                <a:latin typeface="Times New Roman" panose="02020603050405020304" pitchFamily="18" charset="0"/>
                <a:cs typeface="Times New Roman" panose="02020603050405020304" pitchFamily="18" charset="0"/>
              </a:rPr>
              <a:t>Cultural, Historical and Gender Issues: </a:t>
            </a:r>
            <a:r>
              <a:rPr lang="en-US" sz="1200" dirty="0">
                <a:latin typeface="Times New Roman" panose="02020603050405020304" pitchFamily="18" charset="0"/>
                <a:cs typeface="Times New Roman" panose="02020603050405020304" pitchFamily="18" charset="0"/>
              </a:rPr>
              <a:t>The organization does not discriminate based on race, ethnicity, sexual orientation, nationality, disability, etc..  </a:t>
            </a:r>
          </a:p>
          <a:p>
            <a:pPr>
              <a:buFont typeface="Arial" panose="020B0604020202020204" pitchFamily="34" charset="0"/>
              <a:buNone/>
            </a:pPr>
            <a:endParaRPr lang="en-US" sz="1200" dirty="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en-US" sz="1200" dirty="0">
                <a:latin typeface="Times New Roman" panose="02020603050405020304" pitchFamily="18" charset="0"/>
                <a:cs typeface="Times New Roman" panose="02020603050405020304" pitchFamily="18" charset="0"/>
              </a:rPr>
              <a:t>The trainer will discuss cultural diversity in detail on the next slide. </a:t>
            </a:r>
          </a:p>
          <a:p>
            <a:pPr>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136</a:t>
            </a:fld>
            <a:endParaRPr lang="en-US"/>
          </a:p>
        </p:txBody>
      </p:sp>
    </p:spTree>
    <p:extLst>
      <p:ext uri="{BB962C8B-B14F-4D97-AF65-F5344CB8AC3E}">
        <p14:creationId xmlns:p14="http://schemas.microsoft.com/office/powerpoint/2010/main" val="12412580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ADDRESSING Model by Pamela Hayes. The trainer will point out the complexity of the concept of diversity.  The model provides with examples of cultural characteristics: Age, Developmental disability, Disability acquired later in life, Religion and spiritual orientation, Ethnicity/Race identity, Sexual Orientation, Indigenous heritage, National Origin, and Gender. The trainer will discuss the groups with power and less power as they are displayed on the slide. The trainer should also explain that this specific chart is based on the U.S. and Canadian context, but other country’s information can be very different. For example; countries where most citizens are Muslim, that will be the religion under “power” and other religions are in the “less power” Colum. </a:t>
            </a:r>
          </a:p>
          <a:p>
            <a:endParaRPr lang="en-US" dirty="0"/>
          </a:p>
          <a:p>
            <a:endParaRPr lang="en-US" dirty="0"/>
          </a:p>
          <a:p>
            <a:r>
              <a:rPr lang="en-US" dirty="0"/>
              <a:t>The trainer will facilitate a cultural awareness exercise. First participants will become familiar with the ADDRESSING Model’s cultural characteristics. Participants are instructed to pair with a peer and for about 2 minutes for each person, they will share with the other person an aspect of their identity from the model and discuss the impact of that identity on their lives. For example; a participant might choose a religion and discuss how it shapes their worldview and way of coping with stress. After each person shares, the trainer will bring the group together and then ask the group: “Is there something new you learned from your partner’s experience?”, “</a:t>
            </a:r>
          </a:p>
        </p:txBody>
      </p:sp>
      <p:sp>
        <p:nvSpPr>
          <p:cNvPr id="4" name="Slide Number Placeholder 3"/>
          <p:cNvSpPr>
            <a:spLocks noGrp="1"/>
          </p:cNvSpPr>
          <p:nvPr>
            <p:ph type="sldNum" sz="quarter" idx="5"/>
          </p:nvPr>
        </p:nvSpPr>
        <p:spPr/>
        <p:txBody>
          <a:bodyPr/>
          <a:lstStyle/>
          <a:p>
            <a:fld id="{4951DF72-1442-453F-9092-65FAF5C01444}" type="slidenum">
              <a:rPr lang="en-US" smtClean="0"/>
              <a:t>137</a:t>
            </a:fld>
            <a:endParaRPr lang="en-US"/>
          </a:p>
        </p:txBody>
      </p:sp>
    </p:spTree>
    <p:extLst>
      <p:ext uri="{BB962C8B-B14F-4D97-AF65-F5344CB8AC3E}">
        <p14:creationId xmlns:p14="http://schemas.microsoft.com/office/powerpoint/2010/main" val="265554486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ask a member of the audience to reach one of the responses from both columns, for example “youth is resistant to treatment” and the trauma informed response “youth is struggling to cope with abstinence” and think about how those two messages convey a different message, not only to the client but to providers and how we communicate with each other. </a:t>
            </a:r>
          </a:p>
        </p:txBody>
      </p:sp>
      <p:sp>
        <p:nvSpPr>
          <p:cNvPr id="4" name="Slide Number Placeholder 3"/>
          <p:cNvSpPr>
            <a:spLocks noGrp="1"/>
          </p:cNvSpPr>
          <p:nvPr>
            <p:ph type="sldNum" sz="quarter" idx="5"/>
          </p:nvPr>
        </p:nvSpPr>
        <p:spPr/>
        <p:txBody>
          <a:bodyPr/>
          <a:lstStyle/>
          <a:p>
            <a:fld id="{4951DF72-1442-453F-9092-65FAF5C01444}" type="slidenum">
              <a:rPr lang="en-US" smtClean="0"/>
              <a:t>138</a:t>
            </a:fld>
            <a:endParaRPr lang="en-US"/>
          </a:p>
        </p:txBody>
      </p:sp>
    </p:spTree>
    <p:extLst>
      <p:ext uri="{BB962C8B-B14F-4D97-AF65-F5344CB8AC3E}">
        <p14:creationId xmlns:p14="http://schemas.microsoft.com/office/powerpoint/2010/main" val="386124706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the suggested step to ensure a trauma informed lens in organizations. </a:t>
            </a:r>
          </a:p>
          <a:p>
            <a:endParaRPr lang="en-US" dirty="0"/>
          </a:p>
          <a:p>
            <a:endParaRPr lang="en-US" dirty="0"/>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Review agency policies and procedures to identify and remove any that are potentially unsafe and harmful to trafficking victims with histories of trauma.</a:t>
            </a:r>
          </a:p>
          <a:p>
            <a:pPr>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Provide education and training of staff, including those working directly with trafficking victims as well as other providers in relevant systems of care.</a:t>
            </a:r>
          </a:p>
          <a:p>
            <a:pPr>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Screen for trauma in multiple settings.</a:t>
            </a:r>
          </a:p>
          <a:p>
            <a:pPr>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139</a:t>
            </a:fld>
            <a:endParaRPr lang="en-US"/>
          </a:p>
        </p:txBody>
      </p:sp>
    </p:spTree>
    <p:extLst>
      <p:ext uri="{BB962C8B-B14F-4D97-AF65-F5344CB8AC3E}">
        <p14:creationId xmlns:p14="http://schemas.microsoft.com/office/powerpoint/2010/main" val="420958417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topic of “Screening &amp; Assessment”. The trainer will explain that we will discuss practical methods for screening and assessing youth with substance abuse problems. </a:t>
            </a:r>
          </a:p>
        </p:txBody>
      </p:sp>
      <p:sp>
        <p:nvSpPr>
          <p:cNvPr id="4" name="Slide Number Placeholder 3"/>
          <p:cNvSpPr>
            <a:spLocks noGrp="1"/>
          </p:cNvSpPr>
          <p:nvPr>
            <p:ph type="sldNum" sz="quarter" idx="5"/>
          </p:nvPr>
        </p:nvSpPr>
        <p:spPr/>
        <p:txBody>
          <a:bodyPr/>
          <a:lstStyle/>
          <a:p>
            <a:fld id="{4951DF72-1442-453F-9092-65FAF5C01444}" type="slidenum">
              <a:rPr lang="en-US" smtClean="0"/>
              <a:t>142</a:t>
            </a:fld>
            <a:endParaRPr lang="en-US"/>
          </a:p>
        </p:txBody>
      </p:sp>
    </p:spTree>
    <p:extLst>
      <p:ext uri="{BB962C8B-B14F-4D97-AF65-F5344CB8AC3E}">
        <p14:creationId xmlns:p14="http://schemas.microsoft.com/office/powerpoint/2010/main" val="146475173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point out the methodology for this training. Active discussion refers to the trainer’s lecture but also participation from the audience in the form of questions, comments, suggestions that will enhance mutual learning. </a:t>
            </a:r>
          </a:p>
          <a:p>
            <a:endParaRPr lang="en-US" dirty="0"/>
          </a:p>
          <a:p>
            <a:r>
              <a:rPr lang="en-US" dirty="0"/>
              <a:t>The required materials for this module provide preparation for exercises.  </a:t>
            </a:r>
          </a:p>
          <a:p>
            <a:endParaRPr lang="en-US" dirty="0"/>
          </a:p>
          <a:p>
            <a:r>
              <a:rPr lang="en-US" dirty="0"/>
              <a:t>The expected duration of this module is six hours. </a:t>
            </a:r>
          </a:p>
        </p:txBody>
      </p:sp>
      <p:sp>
        <p:nvSpPr>
          <p:cNvPr id="4" name="Slide Number Placeholder 3"/>
          <p:cNvSpPr>
            <a:spLocks noGrp="1"/>
          </p:cNvSpPr>
          <p:nvPr>
            <p:ph type="sldNum" sz="quarter" idx="5"/>
          </p:nvPr>
        </p:nvSpPr>
        <p:spPr/>
        <p:txBody>
          <a:bodyPr/>
          <a:lstStyle/>
          <a:p>
            <a:fld id="{A982838F-D2C1-401C-A334-091CFE2EB759}" type="slidenum">
              <a:rPr lang="en-US" smtClean="0"/>
              <a:t>143</a:t>
            </a:fld>
            <a:endParaRPr lang="en-US"/>
          </a:p>
        </p:txBody>
      </p:sp>
    </p:spTree>
    <p:extLst>
      <p:ext uri="{BB962C8B-B14F-4D97-AF65-F5344CB8AC3E}">
        <p14:creationId xmlns:p14="http://schemas.microsoft.com/office/powerpoint/2010/main" val="179410377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learning objectives. But first, the trainer can ask the audience what their expectations are about this module. </a:t>
            </a:r>
          </a:p>
          <a:p>
            <a:endParaRPr lang="en-US" dirty="0"/>
          </a:p>
          <a:p>
            <a:r>
              <a:rPr lang="en-US" sz="3600" dirty="0">
                <a:latin typeface="Times New Roman" panose="02020603050405020304" pitchFamily="18" charset="0"/>
                <a:cs typeface="Times New Roman" panose="02020603050405020304" pitchFamily="18" charset="0"/>
              </a:rPr>
              <a:t>Learning Objectives</a:t>
            </a:r>
          </a:p>
          <a:p>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learn the difference between screenings and assessments. </a:t>
            </a:r>
          </a:p>
          <a:p>
            <a:pPr lvl="1">
              <a:buFont typeface="Arial" panose="020B0604020202020204" pitchFamily="34" charset="0"/>
              <a:buChar char="•"/>
            </a:pPr>
            <a:endParaRPr lang="en-US" sz="3600" dirty="0">
              <a:latin typeface="Times New Roman" panose="02020603050405020304" pitchFamily="18"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latin typeface="Times New Roman" panose="02020603050405020304" pitchFamily="18" charset="0"/>
                <a:cs typeface="Times New Roman" panose="02020603050405020304" pitchFamily="18" charset="0"/>
              </a:rPr>
              <a:t>To understand ethical guidelines when working with youth.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incorporate trauma-informed skills when working with youth.</a:t>
            </a:r>
          </a:p>
          <a:p>
            <a:pPr lvl="1">
              <a:buFont typeface="Arial" panose="020B0604020202020204" pitchFamily="34" charset="0"/>
              <a:buChar char="•"/>
            </a:pPr>
            <a:endParaRPr lang="en-US" sz="36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951DF72-1442-453F-9092-65FAF5C01444}" type="slidenum">
              <a:rPr lang="en-US" smtClean="0"/>
              <a:t>144</a:t>
            </a:fld>
            <a:endParaRPr lang="en-US"/>
          </a:p>
        </p:txBody>
      </p:sp>
    </p:spTree>
    <p:extLst>
      <p:ext uri="{BB962C8B-B14F-4D97-AF65-F5344CB8AC3E}">
        <p14:creationId xmlns:p14="http://schemas.microsoft.com/office/powerpoint/2010/main" val="118651897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continue pointing out the learning objectives of this module. </a:t>
            </a:r>
          </a:p>
          <a:p>
            <a:endParaRPr lang="en-US" dirty="0"/>
          </a:p>
          <a:p>
            <a:pPr marL="201168" lvl="1" indent="0">
              <a:buNone/>
            </a:pPr>
            <a:r>
              <a:rPr lang="en-US" sz="3600" dirty="0">
                <a:latin typeface="Times New Roman" panose="02020603050405020304" pitchFamily="18" charset="0"/>
                <a:cs typeface="Times New Roman" panose="02020603050405020304" pitchFamily="18" charset="0"/>
              </a:rPr>
              <a:t>Learning Objectives continued…</a:t>
            </a:r>
          </a:p>
          <a:p>
            <a:pPr marL="201168" lvl="1" indent="0">
              <a:buNone/>
            </a:pPr>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To understand the goals of screenings. </a:t>
            </a:r>
          </a:p>
          <a:p>
            <a:pPr lvl="1">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To effectively manage crises.</a:t>
            </a:r>
          </a:p>
          <a:p>
            <a:pPr lvl="1">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To conduct effective screenings youth.</a:t>
            </a:r>
          </a:p>
          <a:p>
            <a:pPr lvl="1">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145</a:t>
            </a:fld>
            <a:endParaRPr lang="en-US"/>
          </a:p>
        </p:txBody>
      </p:sp>
    </p:spTree>
    <p:extLst>
      <p:ext uri="{BB962C8B-B14F-4D97-AF65-F5344CB8AC3E}">
        <p14:creationId xmlns:p14="http://schemas.microsoft.com/office/powerpoint/2010/main" val="3313131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Participants (audience)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Selecting and preparing participants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Ideally, the training group should be large enough to be divided into at least four small groups of at least four participants each, but the training materials can be adjusted for smaller training groups. The training group should not be larger than 25 participants and should comprise the same members throughout the training modules.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trainer can prepare participants for learning and increase their positive expectations before the training begins by sending participants a pre-training package that contains items such as: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Friendly, enthusiastic welcome letter;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training Master Agenda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Training goals and learning objectives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trainer also could ask participants to bring a picture or object that makes them feel relaxed and that can be used to decorate the training space. An energizer on the first day could involve discussing participants’ pictures or objects with the group and placing them in the room. This activity indicates that the trainer cares about participants’ comfort and that the training may be different from what participants are accustomed to. When possible, a personal call from a trainer can engage participants and give the trainer useful information about them and their level of interest and motivation.</a:t>
            </a:r>
            <a:endParaRPr lang="en-US" dirty="0"/>
          </a:p>
        </p:txBody>
      </p:sp>
      <p:sp>
        <p:nvSpPr>
          <p:cNvPr id="4" name="Slide Number Placeholder 3"/>
          <p:cNvSpPr>
            <a:spLocks noGrp="1"/>
          </p:cNvSpPr>
          <p:nvPr>
            <p:ph type="sldNum" sz="quarter" idx="5"/>
          </p:nvPr>
        </p:nvSpPr>
        <p:spPr/>
        <p:txBody>
          <a:bodyPr/>
          <a:lstStyle/>
          <a:p>
            <a:fld id="{F8303E70-8761-4C37-8DF7-7C17CAA4AC60}" type="slidenum">
              <a:rPr lang="en-US" smtClean="0"/>
              <a:t>14</a:t>
            </a:fld>
            <a:endParaRPr lang="en-US"/>
          </a:p>
        </p:txBody>
      </p:sp>
    </p:spTree>
    <p:extLst>
      <p:ext uri="{BB962C8B-B14F-4D97-AF65-F5344CB8AC3E}">
        <p14:creationId xmlns:p14="http://schemas.microsoft.com/office/powerpoint/2010/main" val="215771995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trainer will continue pointing out the learning objectives of this module. </a:t>
            </a:r>
          </a:p>
          <a:p>
            <a:endParaRPr lang="en-US" dirty="0"/>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understand de goals of assessments. </a:t>
            </a:r>
          </a:p>
          <a:p>
            <a:pPr lvl="1">
              <a:buFont typeface="Arial" panose="020B0604020202020204" pitchFamily="34" charset="0"/>
              <a:buChar char="•"/>
            </a:pPr>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learn about assessment methods and tools</a:t>
            </a:r>
          </a:p>
          <a:p>
            <a:pPr lvl="1">
              <a:buFont typeface="Arial" panose="020B0604020202020204" pitchFamily="34" charset="0"/>
              <a:buChar char="•"/>
            </a:pPr>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conduct effective assessments of youth who are actively using.</a:t>
            </a:r>
          </a:p>
          <a:p>
            <a:pPr lvl="1">
              <a:buFont typeface="Arial" panose="020B0604020202020204" pitchFamily="34" charset="0"/>
              <a:buChar char="•"/>
            </a:pPr>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learn the importance of case management</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146</a:t>
            </a:fld>
            <a:endParaRPr lang="en-US"/>
          </a:p>
        </p:txBody>
      </p:sp>
    </p:spTree>
    <p:extLst>
      <p:ext uri="{BB962C8B-B14F-4D97-AF65-F5344CB8AC3E}">
        <p14:creationId xmlns:p14="http://schemas.microsoft.com/office/powerpoint/2010/main" val="166214507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explain the difference between the process of screening and assessing youth. The trainer will ask the audience what is their understanding of the difference between screening and assessment. Then the trainer will define both terms as described above. </a:t>
            </a:r>
          </a:p>
          <a:p>
            <a:endParaRPr lang="en-US" dirty="0"/>
          </a:p>
          <a:p>
            <a:pPr>
              <a:buFont typeface="Arial" panose="020B0604020202020204" pitchFamily="34" charset="0"/>
              <a:buChar char="•"/>
            </a:pPr>
            <a:r>
              <a:rPr lang="en-US" sz="1200" i="1" dirty="0">
                <a:latin typeface="Times New Roman" panose="02020603050405020304" pitchFamily="18" charset="0"/>
                <a:cs typeface="Times New Roman" panose="02020603050405020304" pitchFamily="18" charset="0"/>
              </a:rPr>
              <a:t>Screening</a:t>
            </a:r>
            <a:r>
              <a:rPr lang="en-US" sz="1200" dirty="0">
                <a:latin typeface="Times New Roman" panose="02020603050405020304" pitchFamily="18" charset="0"/>
                <a:cs typeface="Times New Roman" panose="02020603050405020304" pitchFamily="18" charset="0"/>
              </a:rPr>
              <a:t> is a process for evaluating the possible presence of a particular problem. The outcome is normally a simple yes or no.</a:t>
            </a:r>
          </a:p>
          <a:p>
            <a:pPr>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200" i="1" dirty="0">
                <a:latin typeface="Times New Roman" panose="02020603050405020304" pitchFamily="18" charset="0"/>
                <a:cs typeface="Times New Roman" panose="02020603050405020304" pitchFamily="18" charset="0"/>
              </a:rPr>
              <a:t>Assessment</a:t>
            </a:r>
            <a:r>
              <a:rPr lang="en-US" sz="1200" dirty="0">
                <a:latin typeface="Times New Roman" panose="02020603050405020304" pitchFamily="18" charset="0"/>
                <a:cs typeface="Times New Roman" panose="02020603050405020304" pitchFamily="18" charset="0"/>
              </a:rPr>
              <a:t> is a process for defining the nature of that problem, determining a diagnosis, and developing specific treatment recommendations for addressing the problem or diagnosis.</a:t>
            </a:r>
          </a:p>
          <a:p>
            <a:pPr>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en-US" sz="1200" dirty="0">
                <a:latin typeface="Times New Roman" panose="02020603050405020304" pitchFamily="18" charset="0"/>
                <a:cs typeface="Times New Roman" panose="02020603050405020304" pitchFamily="18" charset="0"/>
              </a:rPr>
              <a:t>The trainer will point out that before we begin learning more about screening and assessments of youth, we will cover ethical and legal considerations in the next few slides. </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147</a:t>
            </a:fld>
            <a:endParaRPr lang="en-US"/>
          </a:p>
        </p:txBody>
      </p:sp>
    </p:spTree>
    <p:extLst>
      <p:ext uri="{BB962C8B-B14F-4D97-AF65-F5344CB8AC3E}">
        <p14:creationId xmlns:p14="http://schemas.microsoft.com/office/powerpoint/2010/main" val="157487215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best ethical practices to working with youth and families affected by substance use/abuse as per the American Psychological Association’s code of ethics and the American Counseling Association’s code of ethics. These principles should guide the work with youth and families. </a:t>
            </a:r>
          </a:p>
          <a:p>
            <a:endParaRPr lang="en-US" dirty="0"/>
          </a:p>
          <a:p>
            <a:r>
              <a:rPr lang="en-US" dirty="0"/>
              <a:t>Beneficence &amp; nonmaleficence: providers strive to provide services that benefits the individual and society to promote mental health and well-being. At the same time, service providers avoid actions that could cause harm to those you are serving. </a:t>
            </a:r>
          </a:p>
          <a:p>
            <a:endParaRPr lang="en-US" dirty="0"/>
          </a:p>
          <a:p>
            <a:r>
              <a:rPr lang="en-US" dirty="0"/>
              <a:t>Fidelity &amp; Responsibility: Providers establish trusting relationships with those they serve; providers honor their commitments and keep promises.  </a:t>
            </a:r>
          </a:p>
          <a:p>
            <a:endParaRPr lang="en-US" dirty="0"/>
          </a:p>
          <a:p>
            <a:r>
              <a:rPr lang="en-US" dirty="0"/>
              <a:t>Integrity: Providers promote honesty and truthfulness in their practice of counseling, therapy and any other treatment they provide.  </a:t>
            </a:r>
          </a:p>
          <a:p>
            <a:endParaRPr lang="en-US" dirty="0"/>
          </a:p>
          <a:p>
            <a:r>
              <a:rPr lang="en-US" dirty="0"/>
              <a:t>Justice: Providers treat individuals equitably and fostering fairness and equality. </a:t>
            </a:r>
          </a:p>
          <a:p>
            <a:endParaRPr lang="en-US" dirty="0"/>
          </a:p>
          <a:p>
            <a:r>
              <a:rPr lang="en-US" dirty="0"/>
              <a:t>Respect for People’s Rights and Dignity: Providers respect the dignity and value of all people, their rights to privacy, confidentiality and self-determination. </a:t>
            </a:r>
          </a:p>
          <a:p>
            <a:endParaRPr lang="en-US" dirty="0"/>
          </a:p>
          <a:p>
            <a:r>
              <a:rPr lang="en-US" dirty="0"/>
              <a:t>Autonomy: Providers create environments that support the right of each person to control the direction of their own lives.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148</a:t>
            </a:fld>
            <a:endParaRPr lang="en-US"/>
          </a:p>
        </p:txBody>
      </p:sp>
    </p:spTree>
    <p:extLst>
      <p:ext uri="{BB962C8B-B14F-4D97-AF65-F5344CB8AC3E}">
        <p14:creationId xmlns:p14="http://schemas.microsoft.com/office/powerpoint/2010/main" val="281664622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trainer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should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point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out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those</a:t>
            </a:r>
            <a:r>
              <a:rPr lang="es-ES" sz="1200" b="0" i="0" kern="1200" baseline="0" dirty="0">
                <a:solidFill>
                  <a:schemeClr val="tx1"/>
                </a:solidFill>
                <a:effectLst/>
                <a:latin typeface="+mn-lt"/>
                <a:ea typeface="+mn-ea"/>
                <a:cs typeface="+mn-cs"/>
              </a:rPr>
              <a:t> legal and </a:t>
            </a:r>
            <a:r>
              <a:rPr lang="es-ES" sz="1200" b="0" i="0" kern="1200" baseline="0" dirty="0" err="1">
                <a:solidFill>
                  <a:schemeClr val="tx1"/>
                </a:solidFill>
                <a:effectLst/>
                <a:latin typeface="+mn-lt"/>
                <a:ea typeface="+mn-ea"/>
                <a:cs typeface="+mn-cs"/>
              </a:rPr>
              <a:t>ethical</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concerns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but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it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will</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depend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on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context</a:t>
            </a:r>
            <a:r>
              <a:rPr lang="es-ES" sz="1200" b="0" i="0" kern="1200" baseline="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pPr algn="just">
              <a:buFont typeface="Courier New" panose="02070309020205020404" pitchFamily="49" charset="0"/>
              <a:buChar char="o"/>
            </a:pPr>
            <a:r>
              <a:rPr lang="en-US" sz="1200" dirty="0">
                <a:latin typeface="Times New Roman" panose="02020603050405020304" pitchFamily="18" charset="0"/>
                <a:cs typeface="Times New Roman" panose="02020603050405020304" pitchFamily="18" charset="0"/>
              </a:rPr>
              <a:t>Confidentiality restrictions: </a:t>
            </a:r>
            <a:r>
              <a:rPr lang="en-US" sz="1200" b="0" i="0" kern="1200" dirty="0">
                <a:solidFill>
                  <a:schemeClr val="tx1"/>
                </a:solidFill>
                <a:effectLst/>
                <a:latin typeface="+mn-lt"/>
                <a:ea typeface="+mn-ea"/>
                <a:cs typeface="+mn-cs"/>
              </a:rPr>
              <a:t>The Federal confidentiality laws and regulations protect any information about an adolescent who has applied for or received any substance use/abuse-related assessment, treatment, or referral services from a program that is covered under the law.</a:t>
            </a:r>
          </a:p>
          <a:p>
            <a:pPr algn="just">
              <a:buFont typeface="Courier New" panose="02070309020205020404" pitchFamily="49" charset="0"/>
              <a:buNone/>
            </a:pPr>
            <a:endParaRPr lang="en-US" sz="1200" dirty="0">
              <a:latin typeface="Times New Roman" panose="02020603050405020304" pitchFamily="18" charset="0"/>
              <a:cs typeface="Times New Roman" panose="02020603050405020304" pitchFamily="18" charset="0"/>
            </a:endParaRPr>
          </a:p>
          <a:p>
            <a:pPr algn="just">
              <a:buFont typeface="Courier New" panose="02070309020205020404" pitchFamily="49" charset="0"/>
              <a:buChar char="o"/>
            </a:pPr>
            <a:r>
              <a:rPr lang="es-E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When may confidential information be shared with others: </a:t>
            </a:r>
            <a:r>
              <a:rPr lang="en-US" sz="1200" b="0" i="0" kern="1200" dirty="0">
                <a:solidFill>
                  <a:schemeClr val="tx1"/>
                </a:solidFill>
                <a:effectLst/>
                <a:latin typeface="+mn-lt"/>
                <a:ea typeface="+mn-ea"/>
                <a:cs typeface="+mn-cs"/>
              </a:rPr>
              <a:t>The regulations also permit disclosure without the adolescent's consent in several situations, including medical emergencies, reporting child abuse, and communications among program staff. </a:t>
            </a:r>
          </a:p>
          <a:p>
            <a:pPr algn="just">
              <a:buFont typeface="Courier New" panose="02070309020205020404" pitchFamily="49" charset="0"/>
              <a:buNone/>
            </a:pPr>
            <a:endParaRPr lang="en-US" sz="1200" dirty="0">
              <a:latin typeface="Times New Roman" panose="02020603050405020304" pitchFamily="18" charset="0"/>
              <a:cs typeface="Times New Roman" panose="02020603050405020304" pitchFamily="18" charset="0"/>
            </a:endParaRPr>
          </a:p>
          <a:p>
            <a:pPr algn="just">
              <a:buFont typeface="Courier New" panose="02070309020205020404" pitchFamily="49" charset="0"/>
              <a:buChar char="o"/>
            </a:pPr>
            <a:r>
              <a:rPr lang="es-E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Rules about obtaining adolescent consent to disclose treatment information: </a:t>
            </a:r>
            <a:r>
              <a:rPr lang="en-US" sz="1200" b="0" i="0" kern="1200" dirty="0">
                <a:solidFill>
                  <a:schemeClr val="tx1"/>
                </a:solidFill>
                <a:effectLst/>
                <a:latin typeface="+mn-lt"/>
                <a:ea typeface="+mn-ea"/>
                <a:cs typeface="+mn-cs"/>
              </a:rPr>
              <a:t>Most disclosures are permissible if an adolescent has signed a valid consent form that has not expired or been revoked. G</a:t>
            </a:r>
            <a:r>
              <a:rPr lang="en-US" sz="1200" b="0" i="0" kern="1200" baseline="0" dirty="0">
                <a:solidFill>
                  <a:schemeClr val="tx1"/>
                </a:solidFill>
                <a:effectLst/>
                <a:latin typeface="+mn-lt"/>
                <a:ea typeface="+mn-ea"/>
                <a:cs typeface="+mn-cs"/>
              </a:rPr>
              <a:t>enerally 18 years old</a:t>
            </a:r>
            <a:endParaRPr lang="en-US" sz="1200" dirty="0">
              <a:latin typeface="Times New Roman" panose="02020603050405020304" pitchFamily="18" charset="0"/>
              <a:cs typeface="Times New Roman" panose="02020603050405020304" pitchFamily="18" charset="0"/>
            </a:endParaRPr>
          </a:p>
          <a:p>
            <a:pPr algn="just">
              <a:buFont typeface="Courier New" panose="02070309020205020404" pitchFamily="49" charset="0"/>
              <a:buNone/>
            </a:pPr>
            <a:endParaRPr lang="en-US" sz="1200" dirty="0">
              <a:latin typeface="Times New Roman" panose="02020603050405020304" pitchFamily="18" charset="0"/>
              <a:cs typeface="Times New Roman" panose="02020603050405020304" pitchFamily="18" charset="0"/>
            </a:endParaRPr>
          </a:p>
          <a:p>
            <a:pPr algn="just">
              <a:buFont typeface="Courier New" panose="02070309020205020404" pitchFamily="49" charset="0"/>
              <a:buChar char="o"/>
            </a:pPr>
            <a:r>
              <a:rPr lang="en-US" sz="1200" dirty="0">
                <a:latin typeface="Times New Roman" panose="02020603050405020304" pitchFamily="18" charset="0"/>
                <a:cs typeface="Times New Roman" panose="02020603050405020304" pitchFamily="18" charset="0"/>
              </a:rPr>
              <a:t>The signature of the adolescent (and the issue of parental consent):</a:t>
            </a:r>
            <a:r>
              <a:rPr lang="en-US" sz="1200" baseline="0" dirty="0">
                <a:latin typeface="Times New Roman" panose="02020603050405020304" pitchFamily="18" charset="0"/>
                <a:cs typeface="Times New Roman" panose="02020603050405020304" pitchFamily="18" charset="0"/>
              </a:rPr>
              <a:t> </a:t>
            </a:r>
            <a:r>
              <a:rPr lang="en-US" sz="1200" b="0" i="0" kern="1200" dirty="0">
                <a:solidFill>
                  <a:schemeClr val="tx1"/>
                </a:solidFill>
                <a:effectLst/>
                <a:latin typeface="+mn-lt"/>
                <a:ea typeface="+mn-ea"/>
                <a:cs typeface="+mn-cs"/>
              </a:rPr>
              <a:t>The adolescent must always sign the consent form in order for a program to release information even to her parent or guardian. The program must get the signature of a parent, guardian, or other person legally responsible for the adolescent in addition to the adolescent's signature only if the program is required by State law to obtain parental permission before providing treatment to the adolescent.</a:t>
            </a:r>
          </a:p>
          <a:p>
            <a:pPr algn="just">
              <a:buFont typeface="Courier New" panose="02070309020205020404" pitchFamily="49" charset="0"/>
              <a:buChar char="o"/>
            </a:pPr>
            <a:endParaRPr lang="es-ES" sz="1200" b="0" i="0" kern="1200" dirty="0">
              <a:solidFill>
                <a:schemeClr val="tx1"/>
              </a:solidFill>
              <a:effectLst/>
              <a:latin typeface="+mn-lt"/>
              <a:ea typeface="+mn-ea"/>
              <a:cs typeface="+mn-cs"/>
            </a:endParaRPr>
          </a:p>
          <a:p>
            <a:pPr algn="just">
              <a:buFont typeface="Courier New" panose="02070309020205020404" pitchFamily="49" charset="0"/>
              <a:buNone/>
            </a:pPr>
            <a:r>
              <a:rPr lang="es-ES" sz="1200" b="0" i="0" kern="1200" dirty="0" err="1">
                <a:solidFill>
                  <a:schemeClr val="tx1"/>
                </a:solidFill>
                <a:effectLst/>
                <a:latin typeface="+mn-lt"/>
                <a:ea typeface="+mn-ea"/>
                <a:cs typeface="+mn-cs"/>
              </a:rPr>
              <a:t>Check</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specific</a:t>
            </a:r>
            <a:r>
              <a:rPr lang="es-ES" sz="1200" b="0" i="0" kern="1200" baseline="0" dirty="0">
                <a:solidFill>
                  <a:schemeClr val="tx1"/>
                </a:solidFill>
                <a:effectLst/>
                <a:latin typeface="+mn-lt"/>
                <a:ea typeface="+mn-ea"/>
                <a:cs typeface="+mn-cs"/>
              </a:rPr>
              <a:t> script </a:t>
            </a:r>
            <a:r>
              <a:rPr lang="es-ES" sz="1200" b="0" i="0" kern="1200" baseline="0" dirty="0" err="1">
                <a:solidFill>
                  <a:schemeClr val="tx1"/>
                </a:solidFill>
                <a:effectLst/>
                <a:latin typeface="+mn-lt"/>
                <a:ea typeface="+mn-ea"/>
                <a:cs typeface="+mn-cs"/>
              </a:rPr>
              <a:t>about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legal and </a:t>
            </a:r>
            <a:r>
              <a:rPr lang="es-ES" sz="1200" b="0" i="0" kern="1200" baseline="0" dirty="0" err="1">
                <a:solidFill>
                  <a:schemeClr val="tx1"/>
                </a:solidFill>
                <a:effectLst/>
                <a:latin typeface="+mn-lt"/>
                <a:ea typeface="+mn-ea"/>
                <a:cs typeface="+mn-cs"/>
              </a:rPr>
              <a:t>ethical</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concerns</a:t>
            </a:r>
            <a:r>
              <a:rPr lang="es-ES" sz="1200" b="0" i="0" kern="1200" baseline="0" dirty="0">
                <a:solidFill>
                  <a:schemeClr val="tx1"/>
                </a:solidFill>
                <a:effectLst/>
                <a:latin typeface="+mn-lt"/>
                <a:ea typeface="+mn-ea"/>
                <a:cs typeface="+mn-cs"/>
              </a:rPr>
              <a:t>.</a:t>
            </a:r>
            <a:endParaRPr lang="en-US" sz="1200" dirty="0">
              <a:latin typeface="Times New Roman" panose="02020603050405020304" pitchFamily="18" charset="0"/>
              <a:cs typeface="Times New Roman" panose="02020603050405020304" pitchFamily="18" charset="0"/>
            </a:endParaRPr>
          </a:p>
          <a:p>
            <a:endParaRPr lang="en-US" sz="1200" b="0" i="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149</a:t>
            </a:fld>
            <a:endParaRPr lang="en-US"/>
          </a:p>
        </p:txBody>
      </p:sp>
    </p:spTree>
    <p:extLst>
      <p:ext uri="{BB962C8B-B14F-4D97-AF65-F5344CB8AC3E}">
        <p14:creationId xmlns:p14="http://schemas.microsoft.com/office/powerpoint/2010/main" val="44496628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remind the group about the topic of trauma informed care discussed on module 3. The trainer will discuss how to apply the principles of trauma informed care when screening and assessing youth. </a:t>
            </a:r>
          </a:p>
          <a:p>
            <a:endParaRPr lang="en-US" dirty="0"/>
          </a:p>
          <a:p>
            <a:pPr marL="0" indent="0">
              <a:buFont typeface="Arial" panose="020B0604020202020204" pitchFamily="34" charset="0"/>
              <a:buNone/>
            </a:pPr>
            <a:r>
              <a:rPr lang="en-US" dirty="0"/>
              <a:t>CREATE A SAFE ENVIRONMENT: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Use universal precautions of care:  If you recall on module 3, we discussed this concept.  Universal precautions refers to the assumption a provider makes about potential clients. We do not know a person’s history of trauma and their specific coping mechanisms until we get to know them. Therefore, even if it is a screening or assessment, providers must assume that there could be trauma and utilize trauma-informed skills to make the space safe for the client.</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Trauma informed care starts at first contact with youth: From the first contact with youth, the provider must utilize trauma-informed care as they conduct screenings and assessments. This helps to minimize re-traumatization of client in case there is trauma in their history.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Make comfort statements: providers should thank the client for showing up to the screen/assessment. Ask the client if they are comfortable or if the provider can do something to help them feel more comfortable.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BUILDING RELATIONSHIPS AND CONNECTEDNESS: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Informed consent and full disclosure: provide information about the process of the screen/assessment, inform them with detail and let them know they have a right to refuse to answer or to stop the interview at any time. This helps the client feel more in control of the emotional space and promotes trust towards provider.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SUPPORTING AND TEACHING EMOTIONAL REGULATION:</a:t>
            </a:r>
          </a:p>
          <a:p>
            <a:pPr marL="171450" indent="-171450">
              <a:buFont typeface="Arial" panose="020B0604020202020204" pitchFamily="34" charset="0"/>
              <a:buChar char="•"/>
            </a:pPr>
            <a:r>
              <a:rPr lang="en-US" dirty="0"/>
              <a:t>Constant assessment of potential discomfort: providers are tuned to the client’s body language, expressions that might indicate discomfort. Providers also prepare the client before asking uncomfortable questions. For example: “During this screening/assessment I will ask you questions that might be uncomfortable, if you feel that way, let me know so we can figure out how to make this process more comfortable for you”. </a:t>
            </a:r>
          </a:p>
          <a:p>
            <a:pPr marL="171450" indent="-171450">
              <a:buFont typeface="Arial" panose="020B0604020202020204" pitchFamily="34" charset="0"/>
              <a:buChar char="•"/>
            </a:pPr>
            <a:r>
              <a:rPr lang="en-US" dirty="0"/>
              <a:t>Manage crises: providers effectively manage potential crises that might arise during the screening/assessment. The trainer will point out that we will learn more about this in the next slide.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150</a:t>
            </a:fld>
            <a:endParaRPr lang="en-US"/>
          </a:p>
        </p:txBody>
      </p:sp>
    </p:spTree>
    <p:extLst>
      <p:ext uri="{BB962C8B-B14F-4D97-AF65-F5344CB8AC3E}">
        <p14:creationId xmlns:p14="http://schemas.microsoft.com/office/powerpoint/2010/main" val="332076792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discusses that the most important aspect of an effective contact with a youth is the provider’s demeanor and attitude towards the client. </a:t>
            </a:r>
          </a:p>
          <a:p>
            <a:endParaRPr lang="en-US" dirty="0"/>
          </a:p>
          <a:p>
            <a:r>
              <a:rPr lang="en-US" dirty="0"/>
              <a:t>The interviewer’s stance and tone during the administration of the data collection instrument are essential to maintaining the safe, controlled physical and interpersonal space established before the interview began. Interviewers must be able to manage their own emotions during the feel interview process. Signs of high anxiety, frustration, fear, or anger can make the interviewee unsafe during the process. It is the interviewer’s responsibility to manage his or her emotions during the interview, staying calm while displaying compassion when hearing difficult aspects of a person’s story and responding rather than reacting to the person’s behaviors during the interview.</a:t>
            </a:r>
          </a:p>
        </p:txBody>
      </p:sp>
      <p:sp>
        <p:nvSpPr>
          <p:cNvPr id="4" name="Slide Number Placeholder 3"/>
          <p:cNvSpPr>
            <a:spLocks noGrp="1"/>
          </p:cNvSpPr>
          <p:nvPr>
            <p:ph type="sldNum" sz="quarter" idx="5"/>
          </p:nvPr>
        </p:nvSpPr>
        <p:spPr/>
        <p:txBody>
          <a:bodyPr/>
          <a:lstStyle/>
          <a:p>
            <a:fld id="{4951DF72-1442-453F-9092-65FAF5C01444}" type="slidenum">
              <a:rPr lang="en-US" smtClean="0"/>
              <a:t>151</a:t>
            </a:fld>
            <a:endParaRPr lang="en-US"/>
          </a:p>
        </p:txBody>
      </p:sp>
    </p:spTree>
    <p:extLst>
      <p:ext uri="{BB962C8B-B14F-4D97-AF65-F5344CB8AC3E}">
        <p14:creationId xmlns:p14="http://schemas.microsoft.com/office/powerpoint/2010/main" val="113515678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situations that might arise during a screening or assessment. Some of the most common include; trauma disclosures, suicidal thoughts or feelings and violent behavior. </a:t>
            </a:r>
          </a:p>
          <a:p>
            <a:endParaRPr lang="en-US" dirty="0"/>
          </a:p>
          <a:p>
            <a:r>
              <a:rPr lang="en-US" dirty="0"/>
              <a:t>The trainer asks the audience to raise their hand if they have encountered any of these situations. </a:t>
            </a:r>
          </a:p>
        </p:txBody>
      </p:sp>
      <p:sp>
        <p:nvSpPr>
          <p:cNvPr id="4" name="Slide Number Placeholder 3"/>
          <p:cNvSpPr>
            <a:spLocks noGrp="1"/>
          </p:cNvSpPr>
          <p:nvPr>
            <p:ph type="sldNum" sz="quarter" idx="5"/>
          </p:nvPr>
        </p:nvSpPr>
        <p:spPr/>
        <p:txBody>
          <a:bodyPr/>
          <a:lstStyle/>
          <a:p>
            <a:fld id="{4951DF72-1442-453F-9092-65FAF5C01444}" type="slidenum">
              <a:rPr lang="en-US" smtClean="0"/>
              <a:t>152</a:t>
            </a:fld>
            <a:endParaRPr lang="en-US"/>
          </a:p>
        </p:txBody>
      </p:sp>
    </p:spTree>
    <p:extLst>
      <p:ext uri="{BB962C8B-B14F-4D97-AF65-F5344CB8AC3E}">
        <p14:creationId xmlns:p14="http://schemas.microsoft.com/office/powerpoint/2010/main" val="239576497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best practices to managing a client’s disclosure of past traumatic experiences such as; childhood sexual abuse, witness to domestic abuse, accidents, violence experienced in the community or others. </a:t>
            </a:r>
          </a:p>
          <a:p>
            <a:endParaRPr lang="en-US" dirty="0"/>
          </a:p>
          <a:p>
            <a:r>
              <a:rPr lang="en-US" b="1" dirty="0"/>
              <a:t>REDIRECT AND STOP: </a:t>
            </a:r>
            <a:r>
              <a:rPr lang="en-US" dirty="0"/>
              <a:t>When a client discloses a traumatic experience, it is recommended that the interviewer gently redirects the client and stops them from continuing disclosure at length. It is not recommended that the interviewer probes more or asks for details of the trauma as this might re-traumatize the client. For example saying: “Susan, it sounds like that experience brings up strong feelings, you don’t need to give me details now, perhaps we can process that once you’re fully in treatment later on”. </a:t>
            </a:r>
          </a:p>
          <a:p>
            <a:endParaRPr lang="en-US" dirty="0"/>
          </a:p>
          <a:p>
            <a:r>
              <a:rPr lang="en-US" b="1" dirty="0"/>
              <a:t>ATTEND TO THE CLIENT’S FEELINGS: </a:t>
            </a:r>
            <a:r>
              <a:rPr lang="en-US" dirty="0"/>
              <a:t>the providers’ goal is to address client’s feelings of distress. Providing statements to validate their feelings and reassuring client can help them regain stability. For example saying: “that sounds like it was a very hurtful experience, I’m here to support you, you’re in a safe place, what can I do to help you feel more comfortable right now?”</a:t>
            </a:r>
          </a:p>
          <a:p>
            <a:endParaRPr lang="en-US" dirty="0"/>
          </a:p>
          <a:p>
            <a:r>
              <a:rPr lang="en-US" b="1" dirty="0"/>
              <a:t>STABILIZE: </a:t>
            </a:r>
            <a:r>
              <a:rPr lang="en-US" dirty="0"/>
              <a:t>Provide the client with enough time and space to recover from the emotional distress, offer water and offer to take a break from the interview. Once the client regains stability, ask the client if they feel well enough to continue the interview and honor their decision.</a:t>
            </a:r>
          </a:p>
          <a:p>
            <a:endParaRPr lang="en-US" dirty="0"/>
          </a:p>
          <a:p>
            <a:r>
              <a:rPr lang="en-US" dirty="0"/>
              <a:t>The trainer will discuss with the audience the duty to report in case of sexual abuse or exposure to domestic violence as it relates to the context where this training is being taught. The trainer can ask “what is the legal duty of providers when they hear cases of sexual abuse?”</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153</a:t>
            </a:fld>
            <a:endParaRPr lang="en-US"/>
          </a:p>
        </p:txBody>
      </p:sp>
    </p:spTree>
    <p:extLst>
      <p:ext uri="{BB962C8B-B14F-4D97-AF65-F5344CB8AC3E}">
        <p14:creationId xmlns:p14="http://schemas.microsoft.com/office/powerpoint/2010/main" val="429044094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trainer will discuss the topic of encountering suicidal thoughts or feelings when screening or assessing a client. </a:t>
            </a:r>
          </a:p>
          <a:p>
            <a:pPr>
              <a:defRPr/>
            </a:pPr>
            <a:endParaRPr lang="en-US" dirty="0"/>
          </a:p>
          <a:p>
            <a:pPr>
              <a:defRPr/>
            </a:pPr>
            <a:endParaRPr lang="en-US" dirty="0"/>
          </a:p>
          <a:p>
            <a:pPr>
              <a:defRPr/>
            </a:pPr>
            <a:r>
              <a:rPr lang="en-US" b="1" dirty="0"/>
              <a:t>UNDERSTANDING SUICIDE</a:t>
            </a:r>
            <a:r>
              <a:rPr lang="en-US" dirty="0"/>
              <a:t>: </a:t>
            </a:r>
          </a:p>
          <a:p>
            <a:pPr>
              <a:defRPr/>
            </a:pPr>
            <a:endParaRPr lang="en-US" altLang="es-ES_tradnl" dirty="0"/>
          </a:p>
          <a:p>
            <a:pPr>
              <a:defRPr/>
            </a:pPr>
            <a:r>
              <a:rPr lang="en-US" altLang="es-ES_tradnl" dirty="0"/>
              <a:t>The trainer should explain that adolescents with substance use disorders are at especially high risk of suicidal behavior.  As such, suicide risk is a problem that every frontline counselor must be able to address.</a:t>
            </a:r>
          </a:p>
          <a:p>
            <a:pPr>
              <a:defRPr/>
            </a:pPr>
            <a:endParaRPr lang="en-US" altLang="es-ES_tradnl" dirty="0"/>
          </a:p>
          <a:p>
            <a:pPr>
              <a:defRPr/>
            </a:pPr>
            <a:r>
              <a:rPr lang="en-US" altLang="es-ES_tradnl" dirty="0"/>
              <a:t>Adolescents in crisis may experience suicide ideation—thoughts about hurting or killing themselves. These thoughts are common and predictable responses to the distress felt during a crisis. Some counselors may experience discomfort when talking about suicide ideation and may avoid the topic. However, because of the relatively high risk among youth who use substances, it is vitally important that counselors become comfortable and confident</a:t>
            </a:r>
          </a:p>
          <a:p>
            <a:pPr>
              <a:defRPr/>
            </a:pPr>
            <a:endParaRPr lang="en-US" altLang="es-ES_tradnl" dirty="0"/>
          </a:p>
          <a:p>
            <a:pPr>
              <a:defRPr/>
            </a:pPr>
            <a:r>
              <a:rPr lang="en-US" altLang="es-ES_tradnl" dirty="0"/>
              <a:t>in addressing issues relating to suicide with their clients.</a:t>
            </a:r>
          </a:p>
          <a:p>
            <a:pPr>
              <a:defRPr/>
            </a:pPr>
            <a:r>
              <a:rPr lang="en-US" altLang="es-ES_tradnl" dirty="0"/>
              <a:t>   Adolescents often enter treatment at a point when their substance use is out of control, increasing a variety of risk factors for suicide.</a:t>
            </a:r>
          </a:p>
          <a:p>
            <a:pPr>
              <a:defRPr/>
            </a:pPr>
            <a:r>
              <a:rPr lang="en-US" altLang="es-ES_tradnl" dirty="0"/>
              <a:t>   They enter treatment when a number of substance-related life crises may be cooccurring (e.g., school, legal, family).</a:t>
            </a:r>
          </a:p>
          <a:p>
            <a:pPr>
              <a:defRPr/>
            </a:pPr>
            <a:r>
              <a:rPr lang="en-US" altLang="es-ES_tradnl" dirty="0"/>
              <a:t>   They enter treatment at peaks in depressive symptoms.</a:t>
            </a:r>
          </a:p>
          <a:p>
            <a:pPr>
              <a:defRPr/>
            </a:pPr>
            <a:r>
              <a:rPr lang="en-US" altLang="es-ES_tradnl" dirty="0"/>
              <a:t>   Mental health problems (e.g., depression, post-traumatic stress disorder [PTSD], anxiety disorders, some personality disorders) associated with suicide risk often cooccur among people who use substances.</a:t>
            </a:r>
          </a:p>
          <a:p>
            <a:pPr>
              <a:defRPr/>
            </a:pPr>
            <a:r>
              <a:rPr lang="en-US" altLang="es-ES_tradnl" dirty="0"/>
              <a:t>   Crises that are known to increase suicide risk sometimes emerge during drug treatment (e.g., relapse, family readjustment stress, transitions between levels of treatment).</a:t>
            </a:r>
          </a:p>
          <a:p>
            <a:pPr>
              <a:defRPr/>
            </a:pPr>
            <a:endParaRPr lang="en-US" dirty="0"/>
          </a:p>
          <a:p>
            <a:pPr>
              <a:defRPr/>
            </a:pPr>
            <a:endParaRPr lang="en-US" dirty="0"/>
          </a:p>
          <a:p>
            <a:pPr>
              <a:defRPr/>
            </a:pPr>
            <a:r>
              <a:rPr lang="en-US" dirty="0"/>
              <a:t>The trainer should explain that there is a 4-step process to intervene when there is a suicide risk suspected. The four steps form the acronym </a:t>
            </a:r>
            <a:r>
              <a:rPr lang="en-US" b="1" dirty="0"/>
              <a:t>GATE</a:t>
            </a:r>
            <a:r>
              <a:rPr lang="en-US" dirty="0"/>
              <a:t>. The steps are:</a:t>
            </a:r>
          </a:p>
          <a:p>
            <a:pPr>
              <a:defRPr/>
            </a:pPr>
            <a:endParaRPr lang="en-US" sz="1100" dirty="0"/>
          </a:p>
          <a:p>
            <a:pPr marL="171450" indent="-171450">
              <a:buFont typeface="Arial" panose="020B0604020202020204" pitchFamily="34" charset="0"/>
              <a:buChar char="•"/>
              <a:defRPr/>
            </a:pPr>
            <a:r>
              <a:rPr lang="en-US" dirty="0"/>
              <a:t>Gather information;</a:t>
            </a:r>
            <a:endParaRPr lang="en-US" sz="1100" dirty="0"/>
          </a:p>
          <a:p>
            <a:pPr marL="171450" indent="-171450">
              <a:buFont typeface="Arial" panose="020B0604020202020204" pitchFamily="34" charset="0"/>
              <a:buChar char="•"/>
              <a:defRPr/>
            </a:pPr>
            <a:r>
              <a:rPr lang="en-US" dirty="0"/>
              <a:t>Access supervision;</a:t>
            </a:r>
            <a:endParaRPr lang="en-US" sz="1100" dirty="0"/>
          </a:p>
          <a:p>
            <a:pPr marL="171450" indent="-171450">
              <a:buFont typeface="Arial" panose="020B0604020202020204" pitchFamily="34" charset="0"/>
              <a:buChar char="•"/>
              <a:defRPr/>
            </a:pPr>
            <a:r>
              <a:rPr lang="en-US" dirty="0"/>
              <a:t>Take responsible action; and</a:t>
            </a:r>
            <a:endParaRPr lang="en-US" sz="1100" dirty="0"/>
          </a:p>
          <a:p>
            <a:pPr marL="171450" indent="-171450">
              <a:buFont typeface="Arial" panose="020B0604020202020204" pitchFamily="34" charset="0"/>
              <a:buChar char="•"/>
              <a:defRPr/>
            </a:pPr>
            <a:r>
              <a:rPr lang="en-US" dirty="0"/>
              <a:t>Extend the action.</a:t>
            </a:r>
            <a:endParaRPr lang="en-US" sz="1100" dirty="0"/>
          </a:p>
          <a:p>
            <a:pPr>
              <a:defRPr/>
            </a:pPr>
            <a:endParaRPr lang="en-US" dirty="0"/>
          </a:p>
          <a:p>
            <a:pPr>
              <a:defRPr/>
            </a:pPr>
            <a:r>
              <a:rPr lang="en-US" dirty="0"/>
              <a:t>Gather information:</a:t>
            </a:r>
            <a:endParaRPr lang="en-US" sz="1100" dirty="0"/>
          </a:p>
          <a:p>
            <a:pPr>
              <a:defRPr/>
            </a:pPr>
            <a:r>
              <a:rPr lang="en-US" dirty="0"/>
              <a:t>There are two steps to gathering information:</a:t>
            </a:r>
            <a:endParaRPr lang="en-US" sz="1100" dirty="0"/>
          </a:p>
          <a:p>
            <a:pPr>
              <a:defRPr/>
            </a:pPr>
            <a:r>
              <a:rPr lang="en-US" dirty="0"/>
              <a:t>Screening for and identifying warning signs; and</a:t>
            </a:r>
            <a:endParaRPr lang="en-US" sz="1100" dirty="0"/>
          </a:p>
          <a:p>
            <a:pPr>
              <a:defRPr/>
            </a:pPr>
            <a:r>
              <a:rPr lang="en-US" dirty="0"/>
              <a:t>Asking follow up questions.</a:t>
            </a:r>
            <a:endParaRPr lang="en-US" sz="1100" dirty="0"/>
          </a:p>
          <a:p>
            <a:pPr>
              <a:defRPr/>
            </a:pPr>
            <a:endParaRPr lang="en-US" i="1" dirty="0"/>
          </a:p>
          <a:p>
            <a:pPr>
              <a:defRPr/>
            </a:pPr>
            <a:r>
              <a:rPr lang="en-US" i="1" dirty="0"/>
              <a:t>Screening</a:t>
            </a:r>
            <a:endParaRPr lang="en-US" sz="1100" dirty="0"/>
          </a:p>
          <a:p>
            <a:pPr>
              <a:defRPr/>
            </a:pPr>
            <a:r>
              <a:rPr lang="en-US" dirty="0"/>
              <a:t>Screening consists of asking very brief, uniform questions at intake (and throughout treatment as necessary) to determine whether further questions about suicide risk are necessary. There is a myth that asking a person about suicidal thoughts may put the idea in his or her head and increase the risk. This is not true. Being asked about suicide may actually be a relief for many people.</a:t>
            </a:r>
            <a:endParaRPr lang="en-US" sz="1100" dirty="0"/>
          </a:p>
          <a:p>
            <a:pPr>
              <a:defRPr/>
            </a:pPr>
            <a:endParaRPr lang="en-US" dirty="0"/>
          </a:p>
          <a:p>
            <a:pPr>
              <a:defRPr/>
            </a:pPr>
            <a:r>
              <a:rPr lang="en-US" dirty="0"/>
              <a:t>Sample Screening Questions</a:t>
            </a:r>
            <a:endParaRPr lang="en-US" sz="1100" dirty="0"/>
          </a:p>
          <a:p>
            <a:pPr>
              <a:defRPr/>
            </a:pPr>
            <a:r>
              <a:rPr lang="en-US" i="1" dirty="0"/>
              <a:t>Introducing the topic (use either statement):</a:t>
            </a:r>
            <a:endParaRPr lang="en-US" sz="1100" dirty="0"/>
          </a:p>
          <a:p>
            <a:pPr>
              <a:defRPr/>
            </a:pPr>
            <a:r>
              <a:rPr lang="en-US" dirty="0"/>
              <a:t>1. Now I am going to ask you a few questions about suicide.</a:t>
            </a:r>
            <a:endParaRPr lang="en-US" sz="1100" dirty="0"/>
          </a:p>
          <a:p>
            <a:pPr>
              <a:defRPr/>
            </a:pPr>
            <a:r>
              <a:rPr lang="en-US" dirty="0"/>
              <a:t>2. I have a few questions to ask you about suicidal thoughts and behaviors.</a:t>
            </a:r>
          </a:p>
          <a:p>
            <a:pPr>
              <a:defRPr/>
            </a:pPr>
            <a:endParaRPr lang="en-US" sz="1100" dirty="0"/>
          </a:p>
          <a:p>
            <a:pPr>
              <a:defRPr/>
            </a:pPr>
            <a:r>
              <a:rPr lang="en-US" i="1" dirty="0"/>
              <a:t>Screening for suicidal thoughts (ask either question):</a:t>
            </a:r>
            <a:endParaRPr lang="en-US" sz="1100" dirty="0"/>
          </a:p>
          <a:p>
            <a:pPr>
              <a:defRPr/>
            </a:pPr>
            <a:r>
              <a:rPr lang="en-US" dirty="0"/>
              <a:t>1. Have you thought about killing yourself?</a:t>
            </a:r>
            <a:endParaRPr lang="en-US" sz="1100" dirty="0"/>
          </a:p>
          <a:p>
            <a:pPr>
              <a:defRPr/>
            </a:pPr>
            <a:r>
              <a:rPr lang="en-US" dirty="0"/>
              <a:t>2. Have you thought about carrying out suicide?</a:t>
            </a:r>
          </a:p>
          <a:p>
            <a:pPr>
              <a:defRPr/>
            </a:pPr>
            <a:endParaRPr lang="en-US" sz="1100" dirty="0"/>
          </a:p>
          <a:p>
            <a:pPr>
              <a:defRPr/>
            </a:pPr>
            <a:r>
              <a:rPr lang="en-US" i="1" dirty="0"/>
              <a:t>Screening for suicide attempts (ask either question):</a:t>
            </a:r>
            <a:endParaRPr lang="en-US" sz="1100" dirty="0"/>
          </a:p>
          <a:p>
            <a:pPr>
              <a:defRPr/>
            </a:pPr>
            <a:r>
              <a:rPr lang="en-US" dirty="0"/>
              <a:t>1. Have you ever tried to take your own life?</a:t>
            </a:r>
            <a:endParaRPr lang="en-US" sz="1100" dirty="0"/>
          </a:p>
          <a:p>
            <a:pPr>
              <a:defRPr/>
            </a:pPr>
            <a:r>
              <a:rPr lang="en-US" dirty="0"/>
              <a:t>2. Have you ever attempted suicide?</a:t>
            </a:r>
            <a:endParaRPr lang="en-US" sz="1100" dirty="0"/>
          </a:p>
          <a:p>
            <a:pPr>
              <a:defRPr/>
            </a:pPr>
            <a:endParaRPr lang="en-US" i="1" dirty="0"/>
          </a:p>
          <a:p>
            <a:pPr>
              <a:defRPr/>
            </a:pPr>
            <a:r>
              <a:rPr lang="en-US" i="1" dirty="0"/>
              <a:t>Asking Follow-up Questions</a:t>
            </a:r>
            <a:endParaRPr lang="en-US" sz="1100" dirty="0"/>
          </a:p>
          <a:p>
            <a:pPr>
              <a:defRPr/>
            </a:pPr>
            <a:r>
              <a:rPr lang="en-US" dirty="0"/>
              <a:t>Ask follow-up questions when clients respond “yes” to one or more screening questions or any time you notice a warning sign. The purpose of asking follow up questions is to have as much information as possible so that you, your supervisor, and the treatment team can develop a good plan of action. You also will want to provide as much information as possible to another provider should you make a referral.</a:t>
            </a:r>
            <a:endParaRPr lang="en-US" sz="1100" dirty="0"/>
          </a:p>
          <a:p>
            <a:pPr>
              <a:defRPr/>
            </a:pPr>
            <a:endParaRPr lang="en-US" dirty="0"/>
          </a:p>
          <a:p>
            <a:pPr>
              <a:defRPr/>
            </a:pPr>
            <a:r>
              <a:rPr lang="en-US" dirty="0"/>
              <a:t>Access supervision:</a:t>
            </a:r>
          </a:p>
          <a:p>
            <a:pPr>
              <a:defRPr/>
            </a:pPr>
            <a:endParaRPr lang="en-US" sz="1100" dirty="0"/>
          </a:p>
          <a:p>
            <a:pPr>
              <a:defRPr/>
            </a:pPr>
            <a:r>
              <a:rPr lang="en-US" dirty="0"/>
              <a:t>You should not make a judgment about the seriousness of suicide risk or try to manage suicide risk on your own unless you have an advanced mental health degree and specialized training in suicide risk management and it is understood by your program that you are qualified to manage such risk independently.</a:t>
            </a:r>
          </a:p>
          <a:p>
            <a:pPr>
              <a:defRPr/>
            </a:pPr>
            <a:endParaRPr lang="en-US" sz="1100" dirty="0"/>
          </a:p>
          <a:p>
            <a:pPr>
              <a:defRPr/>
            </a:pPr>
            <a:r>
              <a:rPr lang="en-US" dirty="0"/>
              <a:t>Receiving input from a peer is not enough. Although such input may be helpful, consultation is a more formal process whereby information and advice are obtained from:</a:t>
            </a:r>
          </a:p>
          <a:p>
            <a:pPr>
              <a:defRPr/>
            </a:pPr>
            <a:endParaRPr lang="en-US" sz="1100" dirty="0"/>
          </a:p>
          <a:p>
            <a:pPr>
              <a:defRPr/>
            </a:pPr>
            <a:r>
              <a:rPr lang="en-US" dirty="0"/>
              <a:t>A professional with clear supervisory responsibilities;</a:t>
            </a:r>
            <a:endParaRPr lang="en-US" sz="1100" dirty="0"/>
          </a:p>
          <a:p>
            <a:pPr>
              <a:defRPr/>
            </a:pPr>
            <a:r>
              <a:rPr lang="en-US" dirty="0"/>
              <a:t>A multidisciplinary team that includes such a person; or</a:t>
            </a:r>
            <a:endParaRPr lang="en-US" sz="1100" dirty="0"/>
          </a:p>
          <a:p>
            <a:pPr>
              <a:defRPr/>
            </a:pPr>
            <a:r>
              <a:rPr lang="en-US" dirty="0"/>
              <a:t>An outside consultant experienced in managing suicidal clients who has been approved by your program for this purpose.</a:t>
            </a:r>
          </a:p>
          <a:p>
            <a:pPr>
              <a:defRPr/>
            </a:pPr>
            <a:endParaRPr lang="en-US" sz="1100" dirty="0"/>
          </a:p>
          <a:p>
            <a:pPr>
              <a:defRPr/>
            </a:pPr>
            <a:r>
              <a:rPr lang="en-US" dirty="0"/>
              <a:t>When obtaining supervision or consultation, assemble all the information you have gathered on your client’s suicidal thoughts and/or suicide attempts through the screening and follow up questions, as well as data from other sources of information (e.g., other providers, family members, treatment records).</a:t>
            </a:r>
            <a:endParaRPr lang="en-US" sz="1100" dirty="0"/>
          </a:p>
          <a:p>
            <a:pPr>
              <a:defRPr/>
            </a:pPr>
            <a:r>
              <a:rPr lang="en-US" dirty="0"/>
              <a:t>In some circumstances, you will need to obtain immediate consultation. In other circumstances, obtaining consultation at regularly scheduled supervision or team meetings may be sufficient.</a:t>
            </a:r>
          </a:p>
          <a:p>
            <a:pPr>
              <a:defRPr/>
            </a:pPr>
            <a:endParaRPr lang="en-US" sz="1100" dirty="0"/>
          </a:p>
          <a:p>
            <a:pPr>
              <a:defRPr/>
            </a:pPr>
            <a:r>
              <a:rPr lang="en-US" b="1" dirty="0"/>
              <a:t>Circumstances Requiring Immediate Supervision or Consultation</a:t>
            </a:r>
            <a:endParaRPr lang="en-US" sz="1100" dirty="0"/>
          </a:p>
          <a:p>
            <a:pPr>
              <a:defRPr/>
            </a:pPr>
            <a:r>
              <a:rPr lang="en-US" i="1" dirty="0"/>
              <a:t>At Intake:</a:t>
            </a:r>
            <a:endParaRPr lang="en-US" sz="1100" dirty="0"/>
          </a:p>
          <a:p>
            <a:pPr>
              <a:defRPr/>
            </a:pPr>
            <a:r>
              <a:rPr lang="en-US" dirty="0"/>
              <a:t>Direct warning signs are evident (suicidal communication, seeking access to method, making preparations);</a:t>
            </a:r>
            <a:endParaRPr lang="en-US" sz="1100" dirty="0"/>
          </a:p>
          <a:p>
            <a:pPr>
              <a:defRPr/>
            </a:pPr>
            <a:r>
              <a:rPr lang="en-US" dirty="0"/>
              <a:t>Answers to follow-up questions to suicide screening questions suggest that there is current risk;</a:t>
            </a:r>
            <a:endParaRPr lang="en-US" sz="1100" dirty="0"/>
          </a:p>
          <a:p>
            <a:pPr>
              <a:defRPr/>
            </a:pPr>
            <a:r>
              <a:rPr lang="en-US" dirty="0"/>
              <a:t>Answers to follow-up questions to indirect warning signs suggest that there is current risk; and</a:t>
            </a:r>
            <a:endParaRPr lang="en-US" sz="1100" dirty="0"/>
          </a:p>
          <a:p>
            <a:pPr>
              <a:defRPr/>
            </a:pPr>
            <a:r>
              <a:rPr lang="en-US" dirty="0"/>
              <a:t>Additional information (e.g., from the referral source, family member, medical record) suggests that there is current risk.</a:t>
            </a:r>
            <a:endParaRPr lang="en-US" sz="1100" dirty="0"/>
          </a:p>
          <a:p>
            <a:pPr>
              <a:defRPr/>
            </a:pPr>
            <a:r>
              <a:rPr lang="en-US" i="1" dirty="0"/>
              <a:t>During Treatment:</a:t>
            </a:r>
            <a:endParaRPr lang="en-US" sz="1100" dirty="0"/>
          </a:p>
          <a:p>
            <a:pPr>
              <a:defRPr/>
            </a:pPr>
            <a:r>
              <a:rPr lang="en-US" dirty="0"/>
              <a:t>Emergence (or reemergence) of direct warning signs suggests current risk;</a:t>
            </a:r>
            <a:endParaRPr lang="en-US" sz="1100" dirty="0"/>
          </a:p>
          <a:p>
            <a:pPr>
              <a:defRPr/>
            </a:pPr>
            <a:r>
              <a:rPr lang="en-US" dirty="0"/>
              <a:t>Emergence (or reemergence) of indirect warning signs that, on follow up questioning, suggests current risk;</a:t>
            </a:r>
            <a:endParaRPr lang="en-US" sz="1100" dirty="0"/>
          </a:p>
          <a:p>
            <a:pPr>
              <a:defRPr/>
            </a:pPr>
            <a:r>
              <a:rPr lang="en-US" dirty="0"/>
              <a:t>Answers to suicide screening questions asked during the course of treatment suggest current risk; and</a:t>
            </a:r>
            <a:endParaRPr lang="en-US" sz="1100" dirty="0"/>
          </a:p>
          <a:p>
            <a:pPr>
              <a:defRPr/>
            </a:pPr>
            <a:r>
              <a:rPr lang="en-US" dirty="0"/>
              <a:t>Additional information (e.g., from another provider or family member) suggests current risk.</a:t>
            </a:r>
            <a:endParaRPr lang="en-US" sz="1100" dirty="0"/>
          </a:p>
          <a:p>
            <a:pPr>
              <a:defRPr/>
            </a:pPr>
            <a:r>
              <a:rPr lang="en-US" dirty="0"/>
              <a:t> </a:t>
            </a:r>
            <a:endParaRPr lang="en-US" sz="1100" dirty="0"/>
          </a:p>
          <a:p>
            <a:pPr>
              <a:defRPr/>
            </a:pPr>
            <a:r>
              <a:rPr lang="en-US" b="1" dirty="0"/>
              <a:t>Circumstances That Can Wait for Regularly Scheduled Supervision or Consultation</a:t>
            </a:r>
            <a:endParaRPr lang="en-US" sz="1100" dirty="0"/>
          </a:p>
          <a:p>
            <a:pPr>
              <a:defRPr/>
            </a:pPr>
            <a:r>
              <a:rPr lang="en-US" i="1" dirty="0"/>
              <a:t>At Intake:</a:t>
            </a:r>
            <a:endParaRPr lang="en-US" sz="1100" dirty="0"/>
          </a:p>
          <a:p>
            <a:pPr>
              <a:defRPr/>
            </a:pPr>
            <a:r>
              <a:rPr lang="en-US" dirty="0"/>
              <a:t>One or more indirect warning signs are present, but answers to follow-up questions indicate that there is no reason to suspect current risk for suicidal behavior (e.g., a client is socially isolated and abusing substances, but otherwise shows no indications of suicidal thoughts or plans);</a:t>
            </a:r>
            <a:endParaRPr lang="en-US" sz="1100" dirty="0"/>
          </a:p>
          <a:p>
            <a:pPr>
              <a:defRPr/>
            </a:pPr>
            <a:r>
              <a:rPr lang="en-US" dirty="0"/>
              <a:t>One or more risk factors are present, but there are no accompanying warning signs or other indications to suspect current risk for suicidal behavior;</a:t>
            </a:r>
            <a:endParaRPr lang="en-US" sz="1100" dirty="0"/>
          </a:p>
          <a:p>
            <a:pPr>
              <a:defRPr/>
            </a:pPr>
            <a:r>
              <a:rPr lang="en-US" dirty="0"/>
              <a:t>During screening, client discloses a history of suicidal thoughts or suicide attempts, but there are no accompanying warning signs or other indications to suspect current risk for suicidal behavior; and</a:t>
            </a:r>
            <a:endParaRPr lang="en-US" sz="1100" dirty="0"/>
          </a:p>
          <a:p>
            <a:pPr>
              <a:defRPr/>
            </a:pPr>
            <a:r>
              <a:rPr lang="en-US" dirty="0"/>
              <a:t>Additional information (e.g., from the referral source or a family member) suggests your client has a history of suicidal thoughts or attempts, but there are no accompanying warning signs or other indications to suspect current risk for suicidal behavior.</a:t>
            </a:r>
            <a:endParaRPr lang="en-US" sz="1100" dirty="0"/>
          </a:p>
          <a:p>
            <a:pPr>
              <a:defRPr/>
            </a:pPr>
            <a:r>
              <a:rPr lang="en-US" i="1" dirty="0"/>
              <a:t>During Treatment:</a:t>
            </a:r>
            <a:endParaRPr lang="en-US" sz="1100" dirty="0"/>
          </a:p>
          <a:p>
            <a:pPr>
              <a:defRPr/>
            </a:pPr>
            <a:r>
              <a:rPr lang="en-US" dirty="0"/>
              <a:t>Client reports (or alludes to) a history of suicidal thoughts that you had not previously been aware of, but there are no accompanying warning signs or other indications to suspect current risk for suicidal behavior;</a:t>
            </a:r>
            <a:endParaRPr lang="en-US" sz="1100" dirty="0"/>
          </a:p>
          <a:p>
            <a:pPr>
              <a:defRPr/>
            </a:pPr>
            <a:r>
              <a:rPr lang="en-US" dirty="0"/>
              <a:t>Client reports (or alludes to) prior suicide attempts that you had not previously been aware of, but there are no accompanying warning signs or other indications to suspect current risk for suicidal behavior;</a:t>
            </a:r>
            <a:endParaRPr lang="en-US" sz="1100" dirty="0"/>
          </a:p>
          <a:p>
            <a:pPr>
              <a:defRPr/>
            </a:pPr>
            <a:r>
              <a:rPr lang="en-US" dirty="0"/>
              <a:t>Additional information (e.g., from another provider or family member) suggests a history of suicidal thoughts or attempts that you had not previously been aware of, but there are no accompanying warning signs or other indications to suspect current risk for suicidal behavior; and</a:t>
            </a:r>
            <a:endParaRPr lang="en-US" sz="1100" dirty="0"/>
          </a:p>
          <a:p>
            <a:pPr>
              <a:defRPr/>
            </a:pPr>
            <a:r>
              <a:rPr lang="en-US" dirty="0"/>
              <a:t>Client with a history of suicidal thoughts or behaviors experiences an acute stressful life event or a setback in treatment (e.g., substance abuse relapse), but there are no accompanying warning signs or other indications to suspect current risk for suicidal behavior.</a:t>
            </a:r>
            <a:endParaRPr lang="en-US" sz="1100" dirty="0"/>
          </a:p>
          <a:p>
            <a:pPr>
              <a:defRPr/>
            </a:pPr>
            <a:endParaRPr lang="en-US" b="1" dirty="0"/>
          </a:p>
          <a:p>
            <a:pPr>
              <a:defRPr/>
            </a:pPr>
            <a:r>
              <a:rPr lang="en-US" b="1" dirty="0"/>
              <a:t>Take responsible action</a:t>
            </a:r>
            <a:endParaRPr lang="en-US" sz="1100" dirty="0"/>
          </a:p>
          <a:p>
            <a:pPr>
              <a:defRPr/>
            </a:pPr>
            <a:r>
              <a:rPr lang="en-US" dirty="0"/>
              <a:t>The actions taken should be sensible in light of the information that has been gathered about suicidal thoughts and/or previous suicide attempts. Although the potential actions are many, they can generally be described along a continuum of intensiveness. In instances of greater seriousness, you will generally take more intensive actions. For less serious circumstances, you will likely take fewer intensive actions. Note that “less intensive” does not mean no action; it merely indicates that the counselor may have more time to formulate a response, the actions may be of lower intensity, and/or fewer individuals and resources may be involved.</a:t>
            </a:r>
            <a:endParaRPr lang="en-US" sz="1100" dirty="0"/>
          </a:p>
          <a:p>
            <a:pPr>
              <a:defRPr/>
            </a:pPr>
            <a:r>
              <a:rPr lang="en-US" dirty="0"/>
              <a:t>Counselors are also advised to be aware of local emergency services providers who are trained and experienced at providing medical intervention for suicide attempts. Such providers must be prepared to use pharmacological intervention (e.g., naloxone) for suicide attempts by overdose.</a:t>
            </a:r>
            <a:endParaRPr lang="en-US" sz="1100" dirty="0"/>
          </a:p>
          <a:p>
            <a:pPr>
              <a:defRPr/>
            </a:pPr>
            <a:endParaRPr lang="en-US" i="1" dirty="0"/>
          </a:p>
          <a:p>
            <a:pPr>
              <a:defRPr/>
            </a:pPr>
            <a:r>
              <a:rPr lang="en-US" i="1" dirty="0"/>
              <a:t>Possible Responsible Actions</a:t>
            </a:r>
          </a:p>
          <a:p>
            <a:pPr>
              <a:defRPr/>
            </a:pPr>
            <a:endParaRPr lang="en-US" sz="1100" dirty="0"/>
          </a:p>
          <a:p>
            <a:pPr>
              <a:defRPr/>
            </a:pPr>
            <a:r>
              <a:rPr lang="en-US" dirty="0"/>
              <a:t>Arrange a referral:</a:t>
            </a:r>
            <a:endParaRPr lang="en-US" sz="1100" dirty="0"/>
          </a:p>
          <a:p>
            <a:pPr marL="171450" indent="-171450">
              <a:buFont typeface="Arial" panose="020B0604020202020204" pitchFamily="34" charset="0"/>
              <a:buChar char="•"/>
              <a:defRPr/>
            </a:pPr>
            <a:r>
              <a:rPr lang="en-US" dirty="0"/>
              <a:t>To a clinician for further assessment of suicide risk;</a:t>
            </a:r>
            <a:endParaRPr lang="en-US" sz="1100" dirty="0"/>
          </a:p>
          <a:p>
            <a:pPr marL="171450" indent="-171450">
              <a:buFont typeface="Arial" panose="020B0604020202020204" pitchFamily="34" charset="0"/>
              <a:buChar char="•"/>
              <a:defRPr/>
            </a:pPr>
            <a:r>
              <a:rPr lang="en-US" dirty="0"/>
              <a:t>To a provider for mental health counseling;</a:t>
            </a:r>
            <a:endParaRPr lang="en-US" sz="1100" dirty="0"/>
          </a:p>
          <a:p>
            <a:pPr marL="171450" indent="-171450">
              <a:buFont typeface="Arial" panose="020B0604020202020204" pitchFamily="34" charset="0"/>
              <a:buChar char="•"/>
              <a:defRPr/>
            </a:pPr>
            <a:r>
              <a:rPr lang="en-US" dirty="0"/>
              <a:t>To a provider for medication management;</a:t>
            </a:r>
            <a:endParaRPr lang="en-US" sz="1100" dirty="0"/>
          </a:p>
          <a:p>
            <a:pPr marL="171450" indent="-171450">
              <a:buFont typeface="Arial" panose="020B0604020202020204" pitchFamily="34" charset="0"/>
              <a:buChar char="•"/>
              <a:defRPr/>
            </a:pPr>
            <a:r>
              <a:rPr lang="en-US" dirty="0"/>
              <a:t>To an emergency services provider (e.g., hospital emergency department) for acute risk assessment;</a:t>
            </a:r>
            <a:endParaRPr lang="en-US" sz="1100" dirty="0"/>
          </a:p>
          <a:p>
            <a:pPr marL="171450" indent="-171450">
              <a:buFont typeface="Arial" panose="020B0604020202020204" pitchFamily="34" charset="0"/>
              <a:buChar char="•"/>
              <a:defRPr/>
            </a:pPr>
            <a:r>
              <a:rPr lang="en-US" dirty="0"/>
              <a:t>To a mental health mobile crisis team that can provide outreach to a physically inaccessible client at his or her home (or shelter) and make a timely assessment; or</a:t>
            </a:r>
            <a:endParaRPr lang="en-US" sz="1100" dirty="0"/>
          </a:p>
          <a:p>
            <a:pPr marL="171450" indent="-171450">
              <a:buFont typeface="Arial" panose="020B0604020202020204" pitchFamily="34" charset="0"/>
              <a:buChar char="•"/>
              <a:defRPr/>
            </a:pPr>
            <a:r>
              <a:rPr lang="en-US" dirty="0"/>
              <a:t>To a more intensive substance abuse treatment setting.</a:t>
            </a:r>
            <a:endParaRPr lang="en-US" sz="1100" dirty="0"/>
          </a:p>
          <a:p>
            <a:pPr>
              <a:defRPr/>
            </a:pPr>
            <a:endParaRPr lang="en-US" dirty="0"/>
          </a:p>
          <a:p>
            <a:pPr>
              <a:defRPr/>
            </a:pPr>
            <a:r>
              <a:rPr lang="en-US" dirty="0"/>
              <a:t>Restrict access to methods of suicide (you will need the help of family members or friends).</a:t>
            </a:r>
            <a:endParaRPr lang="en-US" sz="1100" dirty="0"/>
          </a:p>
          <a:p>
            <a:pPr>
              <a:defRPr/>
            </a:pPr>
            <a:endParaRPr lang="en-US" dirty="0"/>
          </a:p>
          <a:p>
            <a:pPr>
              <a:defRPr/>
            </a:pPr>
            <a:r>
              <a:rPr lang="en-US" dirty="0"/>
              <a:t>Temporarily increase the frequency of care, including more frequent telephone check-ins.</a:t>
            </a:r>
            <a:endParaRPr lang="en-US" sz="1100" dirty="0"/>
          </a:p>
          <a:p>
            <a:pPr>
              <a:defRPr/>
            </a:pPr>
            <a:endParaRPr lang="en-US" dirty="0"/>
          </a:p>
          <a:p>
            <a:pPr>
              <a:defRPr/>
            </a:pPr>
            <a:r>
              <a:rPr lang="en-US" dirty="0"/>
              <a:t>Temporarily increase the level of care (e.g., refer client to residential or hospital-based treatment).</a:t>
            </a:r>
            <a:endParaRPr lang="en-US" sz="1100" dirty="0"/>
          </a:p>
          <a:p>
            <a:pPr>
              <a:defRPr/>
            </a:pPr>
            <a:endParaRPr lang="en-US" dirty="0"/>
          </a:p>
          <a:p>
            <a:pPr>
              <a:defRPr/>
            </a:pPr>
            <a:r>
              <a:rPr lang="en-US" dirty="0"/>
              <a:t>Involve a case manager if possible (e.g., to coordinate care, to check on the client occasionally).</a:t>
            </a:r>
            <a:endParaRPr lang="en-US" sz="1100" dirty="0"/>
          </a:p>
          <a:p>
            <a:pPr>
              <a:defRPr/>
            </a:pPr>
            <a:endParaRPr lang="en-US" dirty="0"/>
          </a:p>
          <a:p>
            <a:pPr>
              <a:defRPr/>
            </a:pPr>
            <a:r>
              <a:rPr lang="en-US" dirty="0"/>
              <a:t>Involve the primary mental disorder care provider if there is one.</a:t>
            </a:r>
            <a:endParaRPr lang="en-US" sz="1100" dirty="0"/>
          </a:p>
          <a:p>
            <a:pPr>
              <a:defRPr/>
            </a:pPr>
            <a:endParaRPr lang="en-US" dirty="0"/>
          </a:p>
          <a:p>
            <a:pPr>
              <a:defRPr/>
            </a:pPr>
            <a:r>
              <a:rPr lang="en-US" dirty="0"/>
              <a:t>Encourage the client to attend (or increase attendance at) 12-Step meetings such as Alcoholics Anonymous, Narcotics Anonymous, or Cocaine Anonymous.</a:t>
            </a:r>
            <a:endParaRPr lang="en-US" sz="1100" dirty="0"/>
          </a:p>
          <a:p>
            <a:pPr>
              <a:defRPr/>
            </a:pPr>
            <a:endParaRPr lang="en-US" dirty="0"/>
          </a:p>
          <a:p>
            <a:pPr>
              <a:defRPr/>
            </a:pPr>
            <a:r>
              <a:rPr lang="en-US" dirty="0"/>
              <a:t>Enlist family members or significant others (selectively, depending on their health, closeness to the client, and motivation) in observing indications of a return of suicide risk.</a:t>
            </a:r>
            <a:endParaRPr lang="en-US" sz="1100" dirty="0"/>
          </a:p>
          <a:p>
            <a:pPr>
              <a:defRPr/>
            </a:pPr>
            <a:endParaRPr lang="en-US" dirty="0"/>
          </a:p>
          <a:p>
            <a:pPr>
              <a:defRPr/>
            </a:pPr>
            <a:r>
              <a:rPr lang="en-US" dirty="0"/>
              <a:t>Observe the client for signs of a return of risk.</a:t>
            </a:r>
            <a:endParaRPr lang="en-US" sz="1100" dirty="0"/>
          </a:p>
          <a:p>
            <a:pPr>
              <a:defRPr/>
            </a:pPr>
            <a:endParaRPr lang="en-US" dirty="0"/>
          </a:p>
          <a:p>
            <a:pPr>
              <a:defRPr/>
            </a:pPr>
            <a:r>
              <a:rPr lang="en-US" dirty="0"/>
              <a:t>Create a safety card (see below) with the client in the event of a return of acute suicidal thoughts.</a:t>
            </a:r>
            <a:endParaRPr lang="en-US" sz="1100" dirty="0"/>
          </a:p>
          <a:p>
            <a:pPr>
              <a:defRPr/>
            </a:pPr>
            <a:endParaRPr lang="en-US" dirty="0"/>
          </a:p>
          <a:p>
            <a:pPr>
              <a:defRPr/>
            </a:pPr>
            <a:r>
              <a:rPr lang="en-US" dirty="0"/>
              <a:t>Create a detailed safety plan with the client in the event of relapse to alcohol or drugs.</a:t>
            </a:r>
            <a:endParaRPr lang="en-US" sz="1100" dirty="0"/>
          </a:p>
          <a:p>
            <a:pPr>
              <a:defRPr/>
            </a:pPr>
            <a:endParaRPr lang="en-US" dirty="0"/>
          </a:p>
          <a:p>
            <a:pPr>
              <a:defRPr/>
            </a:pPr>
            <a:r>
              <a:rPr lang="en-US" dirty="0"/>
              <a:t>Give the client an emergency hotline number.</a:t>
            </a:r>
            <a:endParaRPr lang="en-US" sz="1100" dirty="0"/>
          </a:p>
          <a:p>
            <a:pPr>
              <a:defRPr/>
            </a:pPr>
            <a:endParaRPr lang="en-US" dirty="0"/>
          </a:p>
          <a:p>
            <a:pPr>
              <a:defRPr/>
            </a:pPr>
            <a:r>
              <a:rPr lang="en-US" dirty="0"/>
              <a:t>Invite the client to contact you (or an emergency hotline) in the event of acute suicidal thoughts.</a:t>
            </a:r>
            <a:endParaRPr lang="en-US" sz="1100" dirty="0"/>
          </a:p>
          <a:p>
            <a:pPr>
              <a:defRPr/>
            </a:pPr>
            <a:endParaRPr lang="en-US" i="1" dirty="0"/>
          </a:p>
          <a:p>
            <a:pPr>
              <a:defRPr/>
            </a:pPr>
            <a:r>
              <a:rPr lang="en-US" i="1" dirty="0"/>
              <a:t>Extend the action:</a:t>
            </a:r>
            <a:endParaRPr lang="en-US" sz="1100" dirty="0"/>
          </a:p>
          <a:p>
            <a:pPr>
              <a:defRPr/>
            </a:pPr>
            <a:endParaRPr lang="en-US" dirty="0"/>
          </a:p>
          <a:p>
            <a:pPr>
              <a:defRPr/>
            </a:pPr>
            <a:r>
              <a:rPr lang="en-US" dirty="0"/>
              <a:t>A common misconception is that suicide risk is an acute problem that, once dealt with, ends. Unfortunately, individuals who are suicidal commonly experience a return of suicide risk following any number of setbacks, including relapse to substance use, a distressing life event (e.g., breakup with a partner), increased depression, or any number of other situations. Sometimes suicidal behavior even occurs in the context of substantial improvement in mood and energy. Therefore, monitoring for signs of a return of suicidal thoughts or behavior is essential.</a:t>
            </a:r>
          </a:p>
          <a:p>
            <a:pPr>
              <a:defRPr/>
            </a:pPr>
            <a:endParaRPr lang="en-US" sz="1100" dirty="0"/>
          </a:p>
          <a:p>
            <a:pPr>
              <a:defRPr/>
            </a:pPr>
            <a:r>
              <a:rPr lang="en-US" dirty="0"/>
              <a:t>There is also a tendency to refer a client experiencing suicidal thoughts and behaviors to another provider and then assume that the issue has been taken care of. This is a mistake. It is essential to follow up with the provider to determine that the client kept the appointment. It is also critical to coordinate care on an ongoing basis, for example, to alert a provider that a client has relapsed and may be vulnerable to suicidal thoughts.</a:t>
            </a:r>
            <a:endParaRPr lang="en-US" sz="1100" dirty="0"/>
          </a:p>
          <a:p>
            <a:pPr>
              <a:defRPr/>
            </a:pPr>
            <a:r>
              <a:rPr lang="en-US" dirty="0"/>
              <a:t>Extending the action emphasizes the importance of watching for a return of suicidal thoughts and behaviors, following up with referrals, and coordinating on an ongoing basis with providers who are addressing the client’s suicidal thoughts and behaviors.</a:t>
            </a:r>
          </a:p>
          <a:p>
            <a:pPr>
              <a:defRPr/>
            </a:pPr>
            <a:endParaRPr lang="en-US" sz="1100" dirty="0"/>
          </a:p>
          <a:p>
            <a:pPr>
              <a:defRPr/>
            </a:pPr>
            <a:r>
              <a:rPr lang="en-US" i="1" dirty="0"/>
              <a:t>Examples of Extending the Action</a:t>
            </a:r>
            <a:endParaRPr lang="en-US" sz="1100" dirty="0"/>
          </a:p>
          <a:p>
            <a:pPr marL="171450" indent="-171450">
              <a:buFont typeface="Arial" panose="020B0604020202020204" pitchFamily="34" charset="0"/>
              <a:buChar char="•"/>
              <a:defRPr/>
            </a:pPr>
            <a:r>
              <a:rPr lang="en-US" dirty="0"/>
              <a:t>Confirm that a client has kept the referral appointment with a mental health provider (or other professional).</a:t>
            </a:r>
            <a:endParaRPr lang="en-US" sz="1100" dirty="0"/>
          </a:p>
          <a:p>
            <a:pPr marL="171450" indent="-171450">
              <a:buFont typeface="Arial" panose="020B0604020202020204" pitchFamily="34" charset="0"/>
              <a:buChar char="•"/>
              <a:defRPr/>
            </a:pPr>
            <a:r>
              <a:rPr lang="en-US" dirty="0"/>
              <a:t>Follow up with the hospital emergency department when a client has been referred for acute assessment.</a:t>
            </a:r>
            <a:endParaRPr lang="en-US" sz="1100" dirty="0"/>
          </a:p>
          <a:p>
            <a:pPr marL="171450" indent="-171450">
              <a:buFont typeface="Arial" panose="020B0604020202020204" pitchFamily="34" charset="0"/>
              <a:buChar char="•"/>
              <a:defRPr/>
            </a:pPr>
            <a:r>
              <a:rPr lang="en-US" dirty="0"/>
              <a:t>Coordinate with a mental health provider (or other professional) on an on-going basis.</a:t>
            </a:r>
            <a:endParaRPr lang="en-US" sz="1100" dirty="0"/>
          </a:p>
          <a:p>
            <a:pPr marL="171450" indent="-171450">
              <a:buFont typeface="Arial" panose="020B0604020202020204" pitchFamily="34" charset="0"/>
              <a:buChar char="•"/>
              <a:defRPr/>
            </a:pPr>
            <a:r>
              <a:rPr lang="en-US" dirty="0"/>
              <a:t>Coordinate with a case manager on an on-going basis.</a:t>
            </a:r>
            <a:endParaRPr lang="en-US" sz="1100" dirty="0"/>
          </a:p>
          <a:p>
            <a:pPr marL="171450" indent="-171450">
              <a:buFont typeface="Arial" panose="020B0604020202020204" pitchFamily="34" charset="0"/>
              <a:buChar char="•"/>
              <a:defRPr/>
            </a:pPr>
            <a:r>
              <a:rPr lang="en-US" dirty="0"/>
              <a:t>Check with the client about any recurrence of or change in suicidal thoughts or attempts.</a:t>
            </a:r>
            <a:endParaRPr lang="en-US" sz="1100" dirty="0"/>
          </a:p>
          <a:p>
            <a:pPr marL="171450" indent="-171450">
              <a:buFont typeface="Arial" panose="020B0604020202020204" pitchFamily="34" charset="0"/>
              <a:buChar char="•"/>
              <a:defRPr/>
            </a:pPr>
            <a:r>
              <a:rPr lang="en-US" dirty="0"/>
              <a:t>Confirm that the client still has his or her safety card (ask the client to show it to you) and remains willing to use it if the need arises</a:t>
            </a:r>
            <a:endParaRPr lang="en-US" sz="1100" dirty="0"/>
          </a:p>
          <a:p>
            <a:pPr marL="171450" indent="-171450">
              <a:buFont typeface="Arial" panose="020B0604020202020204" pitchFamily="34" charset="0"/>
              <a:buChar char="•"/>
              <a:defRPr/>
            </a:pPr>
            <a:r>
              <a:rPr lang="en-US" dirty="0"/>
              <a:t>Check with family members (with the client’s knowledge and consent) about any recurrence of or change in suicidal thoughts or attempts.</a:t>
            </a:r>
            <a:endParaRPr lang="en-US" sz="1100" dirty="0"/>
          </a:p>
          <a:p>
            <a:pPr marL="171450" indent="-171450">
              <a:buFont typeface="Arial" panose="020B0604020202020204" pitchFamily="34" charset="0"/>
              <a:buChar char="•"/>
              <a:defRPr/>
            </a:pPr>
            <a:r>
              <a:rPr lang="en-US" dirty="0"/>
              <a:t>Reach out to family members to keep them engaged in the treatment process after a suicide crisis passes.</a:t>
            </a:r>
            <a:endParaRPr lang="en-US" sz="1100" dirty="0"/>
          </a:p>
          <a:p>
            <a:pPr marL="171450" indent="-171450">
              <a:buFont typeface="Arial" panose="020B0604020202020204" pitchFamily="34" charset="0"/>
              <a:buChar char="•"/>
              <a:defRPr/>
            </a:pPr>
            <a:r>
              <a:rPr lang="en-US" dirty="0"/>
              <a:t>Observe the client for signs of a return of risk.</a:t>
            </a:r>
            <a:endParaRPr lang="en-US" sz="1100" dirty="0"/>
          </a:p>
          <a:p>
            <a:pPr marL="171450" indent="-171450">
              <a:buFont typeface="Arial" panose="020B0604020202020204" pitchFamily="34" charset="0"/>
              <a:buChar char="•"/>
              <a:defRPr/>
            </a:pPr>
            <a:r>
              <a:rPr lang="en-US" dirty="0"/>
              <a:t>Confirm that the client and, where appropriate, the family still have an emergency phone number to call in the event of a return of suicidal thoughts.</a:t>
            </a:r>
            <a:endParaRPr lang="en-US" sz="1100" dirty="0"/>
          </a:p>
          <a:p>
            <a:pPr marL="171450" indent="-171450">
              <a:buFont typeface="Arial" panose="020B0604020202020204" pitchFamily="34" charset="0"/>
              <a:buChar char="•"/>
              <a:defRPr/>
            </a:pPr>
            <a:r>
              <a:rPr lang="en-US" dirty="0"/>
              <a:t>Confirm that the client still does not have access to a method of suicide (e.g., gun, stash of pills).</a:t>
            </a:r>
            <a:endParaRPr lang="en-US" sz="1100" dirty="0"/>
          </a:p>
          <a:p>
            <a:pPr marL="171450" indent="-171450">
              <a:buFont typeface="Arial" panose="020B0604020202020204" pitchFamily="34" charset="0"/>
              <a:buChar char="•"/>
              <a:defRPr/>
            </a:pPr>
            <a:r>
              <a:rPr lang="en-US" dirty="0"/>
              <a:t>Follow up with the client about suicidal thoughts or behaviors if a relapse (or other stressful life event) occurs.</a:t>
            </a:r>
            <a:endParaRPr lang="en-US" sz="1100" dirty="0"/>
          </a:p>
          <a:p>
            <a:pPr marL="171450" indent="-171450">
              <a:buFont typeface="Arial" panose="020B0604020202020204" pitchFamily="34" charset="0"/>
              <a:buChar char="•"/>
              <a:defRPr/>
            </a:pPr>
            <a:r>
              <a:rPr lang="en-US" dirty="0"/>
              <a:t>Monitor and update the treatment plan as it concerns suicide.</a:t>
            </a:r>
            <a:endParaRPr lang="en-US" sz="1100" dirty="0"/>
          </a:p>
          <a:p>
            <a:pPr>
              <a:defRPr/>
            </a:pPr>
            <a:r>
              <a:rPr lang="en-US" dirty="0"/>
              <a:t>Document all relevant information about the client’s condition and your responses, including referrals made and the outcomes of the referrals.</a:t>
            </a:r>
            <a:endParaRPr lang="en-US" sz="1100" dirty="0"/>
          </a:p>
          <a:p>
            <a:pPr>
              <a:defRPr/>
            </a:pPr>
            <a:r>
              <a:rPr lang="en-US" dirty="0"/>
              <a:t>Complete a formal treatment termination summary when and under whatever circumstances this stage of care is reached.</a:t>
            </a:r>
          </a:p>
          <a:p>
            <a:pPr>
              <a:defRPr/>
            </a:pPr>
            <a:endParaRPr lang="en-US" sz="1100" dirty="0"/>
          </a:p>
          <a:p>
            <a:pPr>
              <a:defRPr/>
            </a:pPr>
            <a:endParaRPr lang="en-US" sz="1100"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154</a:t>
            </a:fld>
            <a:endParaRPr lang="en-US"/>
          </a:p>
        </p:txBody>
      </p:sp>
    </p:spTree>
    <p:extLst>
      <p:ext uri="{BB962C8B-B14F-4D97-AF65-F5344CB8AC3E}">
        <p14:creationId xmlns:p14="http://schemas.microsoft.com/office/powerpoint/2010/main" val="35558454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should explain that adolescents with substance abuse problems might be under the influence or might be withdrawing from the substance, therefore their behaviors can be erratic if they are actively using. </a:t>
            </a:r>
          </a:p>
          <a:p>
            <a:endParaRPr lang="en-US" dirty="0"/>
          </a:p>
          <a:p>
            <a:pPr marL="171450" indent="-171450">
              <a:buFont typeface="Arial" panose="020B0604020202020204" pitchFamily="34" charset="0"/>
              <a:buChar char="•"/>
            </a:pPr>
            <a:r>
              <a:rPr lang="en-US" dirty="0"/>
              <a:t>Understanding the type of aggressive behavior: providers must assess whether the client is verbalizing discomfort and is resistant to the screen or assessment. If warning signs such as pacing, angry facial expression, violent statement are made, the adolescent might be ale to benefit from verbal strategies. Anger usually escalates slowly, therefore a close assessment of the client’s body language is crucial. If the aggression is impulsive without warning, the youth might be under the influence or might have a medical condition that triggers the behavior.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Physical safety: it is important to consider the space where you’re interviewing the client. Always sit close to doorways to exit in case your client becomes physically aggressive. Also, interview rooms should be free from items that can become lethal.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Verbal strategies: </a:t>
            </a:r>
          </a:p>
          <a:p>
            <a:pPr marL="628650" lvl="1" indent="-171450">
              <a:buFont typeface="Arial" panose="020B0604020202020204" pitchFamily="34" charset="0"/>
              <a:buChar char="•"/>
            </a:pPr>
            <a:r>
              <a:rPr lang="en-US" dirty="0"/>
              <a:t>Remain calm. When the provider is in control of their own emotions, verbal strategies are more successful. </a:t>
            </a:r>
          </a:p>
          <a:p>
            <a:pPr marL="628650" lvl="1" indent="-171450">
              <a:buFont typeface="Arial" panose="020B0604020202020204" pitchFamily="34" charset="0"/>
              <a:buChar char="•"/>
            </a:pPr>
            <a:r>
              <a:rPr lang="en-US" dirty="0"/>
              <a:t>Check the scene to get other people out of the room so you can manage the client’s crisis. </a:t>
            </a:r>
          </a:p>
          <a:p>
            <a:pPr marL="628650" lvl="1" indent="-171450">
              <a:buFont typeface="Arial" panose="020B0604020202020204" pitchFamily="34" charset="0"/>
              <a:buChar char="•"/>
            </a:pPr>
            <a:r>
              <a:rPr lang="en-US" dirty="0"/>
              <a:t>Point out what you are noticing in the youth; their behaviors, their words and their demeanor. Sometimes youth can become agitated and not realize they are becoming aggressive. For example tell the youth “Larry, I noticed you are cracking your knuckles and breathing heavier, should we take a break and make sure you're feeling ok?”. This can help the youth to become aware of their reactions and come back to a balanced state, also preventing the aggression to escalate.  </a:t>
            </a:r>
          </a:p>
          <a:p>
            <a:pPr marL="628650" lvl="1" indent="-171450">
              <a:buFont typeface="Arial" panose="020B0604020202020204" pitchFamily="34" charset="0"/>
              <a:buChar char="•"/>
            </a:pPr>
            <a:r>
              <a:rPr lang="en-US" dirty="0"/>
              <a:t>Validate feelings. The client might be feeling anger or fear, verbally reassure them, say “I can see you are upset; you have every right to feel that ay right now”. Validating feelings helps the client connect with the worker. </a:t>
            </a:r>
          </a:p>
          <a:p>
            <a:pPr marL="628650" lvl="1" indent="-171450">
              <a:buFont typeface="Arial" panose="020B0604020202020204" pitchFamily="34" charset="0"/>
              <a:buChar char="•"/>
            </a:pPr>
            <a:r>
              <a:rPr lang="en-US" dirty="0"/>
              <a:t>Embrace silence. Some clients don’t want to speak about anything, embrace that and stay in the room with the youth. You can say “It’s ok if you don’t feel like talking, I’m going to stay here with you to make sure you’re feeling ok”.</a:t>
            </a:r>
          </a:p>
          <a:p>
            <a:pPr marL="457200" lvl="1" indent="0">
              <a:buFont typeface="Arial" panose="020B0604020202020204" pitchFamily="34" charset="0"/>
              <a:buNone/>
            </a:pPr>
            <a:endParaRPr lang="en-US" dirty="0"/>
          </a:p>
          <a:p>
            <a:pPr marL="628650" lvl="1" indent="-171450">
              <a:buFont typeface="Arial" panose="020B0604020202020204" pitchFamily="34" charset="0"/>
              <a:buChar char="•"/>
            </a:pPr>
            <a:endParaRPr lang="en-US" dirty="0"/>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155</a:t>
            </a:fld>
            <a:endParaRPr lang="en-US"/>
          </a:p>
        </p:txBody>
      </p:sp>
    </p:spTree>
    <p:extLst>
      <p:ext uri="{BB962C8B-B14F-4D97-AF65-F5344CB8AC3E}">
        <p14:creationId xmlns:p14="http://schemas.microsoft.com/office/powerpoint/2010/main" val="1472702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Becoming familiar with the curriculum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Trainers should read the curriculum, study it, and make sure they understand the training goals and learning objectives of each module and are fully prepared to facilitate the exercises. The better a trainer knows the material, the more s/he can focus on the participants. Solid preparation helps a trainer relax and be more engaging. Co-trainers should strategize their roles and responsibilities ahead of time.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content and timeline box in each module have a column labeled “Person Responsible.” This page should be photocopied so that trainers can use it for multiple training groups. Co-trainers can specify in this space the training sections for which each will take primary responsibility. Depending on the match of presentation styles and personalities, some trainers choose to deliver entire modules before switching roles; others prefer to switch roles more frequently.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decisions to make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each co-trainer will capture comments from participants on newsprint or act as timekeeper;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the expectations are for individual and small-group process observation;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Whether content contributions are accepted and/or expected from the non-presenting co-trainer.</a:t>
            </a:r>
          </a:p>
          <a:p>
            <a:endParaRPr lang="en-US" dirty="0"/>
          </a:p>
          <a:p>
            <a:r>
              <a:rPr lang="en-US" sz="1200" b="1" kern="1200" dirty="0">
                <a:solidFill>
                  <a:schemeClr val="tx1"/>
                </a:solidFill>
                <a:effectLst/>
                <a:latin typeface="+mn-lt"/>
                <a:ea typeface="+mn-ea"/>
                <a:cs typeface="+mn-cs"/>
              </a:rPr>
              <a:t>Customizing the curriculum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trainer should be prepared to share his or her examples. Whenever possible, the trainer should describe experiences with particular techniques used with clients.  The trainer should discuss any adaptations that were necessary for applying techniques to members of ethnic, cultural, or gender groups. The trainer should also ask participants to share experiences from their work to ensure that the training addresses specific concerns.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trainer also must have a good understanding of the needs of the training group and be prepared to adapt the training accordingly. For example, the trainer may need to: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Simplify the language (particularly clinical terms and jargon) to make concepts easier to understand;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Allow more time for participants to understand concepts that may be foreign to their cultural worldview or personal experiences;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 more participative with providing examples if participants have limited experience with adolescents;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 creative (e.g., use metaphor or traditional storytelling to make a point).</a:t>
            </a:r>
          </a:p>
          <a:p>
            <a:endParaRPr lang="en-US" dirty="0"/>
          </a:p>
          <a:p>
            <a:endParaRPr lang="en-US" dirty="0"/>
          </a:p>
        </p:txBody>
      </p:sp>
      <p:sp>
        <p:nvSpPr>
          <p:cNvPr id="4" name="Slide Number Placeholder 3"/>
          <p:cNvSpPr>
            <a:spLocks noGrp="1"/>
          </p:cNvSpPr>
          <p:nvPr>
            <p:ph type="sldNum" sz="quarter" idx="5"/>
          </p:nvPr>
        </p:nvSpPr>
        <p:spPr/>
        <p:txBody>
          <a:bodyPr/>
          <a:lstStyle/>
          <a:p>
            <a:fld id="{F8303E70-8761-4C37-8DF7-7C17CAA4AC60}" type="slidenum">
              <a:rPr lang="en-US" smtClean="0"/>
              <a:t>15</a:t>
            </a:fld>
            <a:endParaRPr lang="en-US"/>
          </a:p>
        </p:txBody>
      </p:sp>
    </p:spTree>
    <p:extLst>
      <p:ext uri="{BB962C8B-B14F-4D97-AF65-F5344CB8AC3E}">
        <p14:creationId xmlns:p14="http://schemas.microsoft.com/office/powerpoint/2010/main" val="228236733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156</a:t>
            </a:fld>
            <a:endParaRPr lang="en-US"/>
          </a:p>
        </p:txBody>
      </p:sp>
    </p:spTree>
    <p:extLst>
      <p:ext uri="{BB962C8B-B14F-4D97-AF65-F5344CB8AC3E}">
        <p14:creationId xmlns:p14="http://schemas.microsoft.com/office/powerpoint/2010/main" val="227906439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some basic principles to keep in mind while screening youth. </a:t>
            </a:r>
          </a:p>
          <a:p>
            <a:endParaRPr lang="en-US" dirty="0"/>
          </a:p>
          <a:p>
            <a:pPr marL="342900" lvl="0" indent="-342900">
              <a:spcBef>
                <a:spcPts val="0"/>
              </a:spcBef>
              <a:spcAft>
                <a:spcPts val="0"/>
              </a:spcAft>
              <a:buSzPts val="2800"/>
              <a:buFont typeface="Arial Narrow"/>
              <a:buChar char="•"/>
            </a:pPr>
            <a:r>
              <a:rPr lang="en-US" dirty="0">
                <a:latin typeface="Times New Roman" panose="02020603050405020304" pitchFamily="18" charset="0"/>
                <a:ea typeface="Arial Narrow"/>
                <a:cs typeface="Times New Roman" panose="02020603050405020304" pitchFamily="18" charset="0"/>
                <a:sym typeface="Arial Narrow"/>
              </a:rPr>
              <a:t>Should last no more than 30 minutes: a screening is a basic set of questions meant to explore whether there is a problem that needs attention, it should not take longer than the stated time. </a:t>
            </a:r>
          </a:p>
          <a:p>
            <a:pPr marL="0" lvl="0" indent="0">
              <a:spcBef>
                <a:spcPts val="0"/>
              </a:spcBef>
              <a:spcAft>
                <a:spcPts val="0"/>
              </a:spcAft>
              <a:buSzPts val="2800"/>
              <a:buFont typeface="Arial Narrow"/>
              <a:buNone/>
            </a:pPr>
            <a:endParaRPr lang="en-US" dirty="0">
              <a:latin typeface="Times New Roman" panose="02020603050405020304" pitchFamily="18" charset="0"/>
              <a:cs typeface="Times New Roman" panose="02020603050405020304" pitchFamily="18" charset="0"/>
            </a:endParaRPr>
          </a:p>
          <a:p>
            <a:pPr marL="342900" lvl="0" indent="-342900">
              <a:spcBef>
                <a:spcPts val="560"/>
              </a:spcBef>
              <a:spcAft>
                <a:spcPts val="0"/>
              </a:spcAft>
              <a:buSzPts val="2800"/>
              <a:buFont typeface="Arial Narrow"/>
              <a:buChar char="•"/>
            </a:pPr>
            <a:r>
              <a:rPr lang="en-US" dirty="0">
                <a:latin typeface="Times New Roman" panose="02020603050405020304" pitchFamily="18" charset="0"/>
                <a:ea typeface="Arial Narrow"/>
                <a:cs typeface="Times New Roman" panose="02020603050405020304" pitchFamily="18" charset="0"/>
                <a:sym typeface="Arial Narrow"/>
              </a:rPr>
              <a:t>Simple instrument: Short-versions of tools that we will cover on next slide. </a:t>
            </a:r>
          </a:p>
          <a:p>
            <a:pPr marL="0" lvl="0" indent="0">
              <a:spcBef>
                <a:spcPts val="560"/>
              </a:spcBef>
              <a:spcAft>
                <a:spcPts val="0"/>
              </a:spcAft>
              <a:buSzPts val="2800"/>
              <a:buFont typeface="Arial Narrow"/>
              <a:buNone/>
            </a:pPr>
            <a:endParaRPr lang="en-US" dirty="0">
              <a:latin typeface="Times New Roman" panose="02020603050405020304" pitchFamily="18" charset="0"/>
              <a:cs typeface="Times New Roman" panose="02020603050405020304" pitchFamily="18" charset="0"/>
            </a:endParaRPr>
          </a:p>
          <a:p>
            <a:pPr marL="342900" lvl="0" indent="-342900">
              <a:spcBef>
                <a:spcPts val="560"/>
              </a:spcBef>
              <a:spcAft>
                <a:spcPts val="0"/>
              </a:spcAft>
              <a:buSzPts val="2800"/>
              <a:buFont typeface="Arial Narrow"/>
              <a:buChar char="•"/>
            </a:pPr>
            <a:r>
              <a:rPr lang="en-US" dirty="0">
                <a:latin typeface="Times New Roman" panose="02020603050405020304" pitchFamily="18" charset="0"/>
                <a:cs typeface="Times New Roman" panose="02020603050405020304" pitchFamily="18" charset="0"/>
              </a:rPr>
              <a:t>Relationship to substance</a:t>
            </a:r>
          </a:p>
          <a:p>
            <a:pPr marL="635508" lvl="1" indent="-342900">
              <a:spcBef>
                <a:spcPts val="560"/>
              </a:spcBef>
              <a:spcAft>
                <a:spcPts val="0"/>
              </a:spcAft>
              <a:buSzPts val="2800"/>
              <a:buFont typeface="Arial Narrow"/>
              <a:buChar char="•"/>
            </a:pPr>
            <a:r>
              <a:rPr lang="en-US" dirty="0">
                <a:latin typeface="Times New Roman" panose="02020603050405020304" pitchFamily="18" charset="0"/>
                <a:cs typeface="Times New Roman" panose="02020603050405020304" pitchFamily="18" charset="0"/>
              </a:rPr>
              <a:t>Frequency</a:t>
            </a:r>
          </a:p>
          <a:p>
            <a:pPr marL="635508" lvl="1" indent="-342900">
              <a:spcBef>
                <a:spcPts val="560"/>
              </a:spcBef>
              <a:spcAft>
                <a:spcPts val="0"/>
              </a:spcAft>
              <a:buSzPts val="2800"/>
              <a:buFont typeface="Arial Narrow"/>
              <a:buChar char="•"/>
            </a:pPr>
            <a:r>
              <a:rPr lang="en-US" dirty="0">
                <a:latin typeface="Times New Roman" panose="02020603050405020304" pitchFamily="18" charset="0"/>
                <a:cs typeface="Times New Roman" panose="02020603050405020304" pitchFamily="18" charset="0"/>
              </a:rPr>
              <a:t>Severity  </a:t>
            </a:r>
          </a:p>
          <a:p>
            <a:pPr marL="292608" lvl="1" indent="0">
              <a:spcBef>
                <a:spcPts val="560"/>
              </a:spcBef>
              <a:spcAft>
                <a:spcPts val="0"/>
              </a:spcAft>
              <a:buSzPts val="2800"/>
              <a:buFont typeface="Arial Narrow"/>
              <a:buNone/>
            </a:pPr>
            <a:endParaRPr lang="en-US" dirty="0">
              <a:latin typeface="Times New Roman" panose="02020603050405020304" pitchFamily="18" charset="0"/>
              <a:cs typeface="Times New Roman" panose="02020603050405020304" pitchFamily="18" charset="0"/>
            </a:endParaRPr>
          </a:p>
          <a:p>
            <a:pPr marL="178308" lvl="0" indent="-342900">
              <a:spcBef>
                <a:spcPts val="560"/>
              </a:spcBef>
              <a:spcAft>
                <a:spcPts val="0"/>
              </a:spcAft>
              <a:buSzPts val="2800"/>
              <a:buFont typeface="Arial Narrow"/>
              <a:buChar char="•"/>
            </a:pPr>
            <a:r>
              <a:rPr lang="en-US" dirty="0">
                <a:latin typeface="Times New Roman" panose="02020603050405020304" pitchFamily="18" charset="0"/>
                <a:cs typeface="Times New Roman" panose="02020603050405020304" pitchFamily="18" charset="0"/>
              </a:rPr>
              <a:t>Should take place in private area: whether this is in juvenile detention centers, NGOs, hospitals, private companies, schools, religious communities or other settings, make sure the screening happens in a private area. </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157</a:t>
            </a:fld>
            <a:endParaRPr lang="en-US"/>
          </a:p>
        </p:txBody>
      </p:sp>
    </p:spTree>
    <p:extLst>
      <p:ext uri="{BB962C8B-B14F-4D97-AF65-F5344CB8AC3E}">
        <p14:creationId xmlns:p14="http://schemas.microsoft.com/office/powerpoint/2010/main" val="287841564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that there are different ways to screen. The most accepted types are through brief questions or utilizing brief tools. </a:t>
            </a:r>
          </a:p>
          <a:p>
            <a:endParaRPr lang="en-US" dirty="0"/>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Brief structured interview questions: simply asking a youth about their drug use can provide us with information. It is important that the youth is engaged and involved, and if it is possible, a caregiver can also be included in a brief interview about the youth’s use of substances. </a:t>
            </a:r>
          </a:p>
          <a:p>
            <a:pPr>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Screening Tools: </a:t>
            </a:r>
          </a:p>
          <a:p>
            <a:pPr lvl="1">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NIDA: The National Institute on Drug Abuse (NIDA) quick screen is designed to inquire about use of most addictive substances. </a:t>
            </a:r>
          </a:p>
          <a:p>
            <a:pPr lvl="1">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CRAFFT: </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158</a:t>
            </a:fld>
            <a:endParaRPr lang="en-US"/>
          </a:p>
        </p:txBody>
      </p:sp>
    </p:spTree>
    <p:extLst>
      <p:ext uri="{BB962C8B-B14F-4D97-AF65-F5344CB8AC3E}">
        <p14:creationId xmlns:p14="http://schemas.microsoft.com/office/powerpoint/2010/main" val="43767375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NIDA screening tool. The trainer will read the introduction and the instructions of the instrument displayed on the slide. The tool can be found after the appendixes under the Tools Section.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159</a:t>
            </a:fld>
            <a:endParaRPr lang="en-US"/>
          </a:p>
        </p:txBody>
      </p:sp>
    </p:spTree>
    <p:extLst>
      <p:ext uri="{BB962C8B-B14F-4D97-AF65-F5344CB8AC3E}">
        <p14:creationId xmlns:p14="http://schemas.microsoft.com/office/powerpoint/2010/main" val="155163792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direct the group to their appendix documents where they will find the NIDA screening tool. The trainer will ask participants to partner with another person to practice asking the questions on the screening tool. The trainer will instruct the group that the partners formed will read the script as it is displayed on the tool and ask each question, then switch so each partner has time to practice. Remind the audience to incorporate trauma-informed skills when practicing. </a:t>
            </a:r>
          </a:p>
          <a:p>
            <a:endParaRPr lang="en-US" dirty="0"/>
          </a:p>
          <a:p>
            <a:r>
              <a:rPr lang="en-US" dirty="0"/>
              <a:t>Ask participants to be creative and think of some of their current clients to impersonate when practicing the exercise. </a:t>
            </a:r>
          </a:p>
          <a:p>
            <a:endParaRPr lang="en-US" dirty="0"/>
          </a:p>
          <a:p>
            <a:r>
              <a:rPr lang="en-US" dirty="0"/>
              <a:t>After the exercise the trainer will engage the group to discuss how it felt to conduct this role play exercise. Ask the audience if anything came up for them during the time they were interviewing or playing the interviewee. The trainer can also ask the audience if they noticed any trauma-informed skills utilized during this practice. </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160</a:t>
            </a:fld>
            <a:endParaRPr lang="en-US"/>
          </a:p>
        </p:txBody>
      </p:sp>
    </p:spTree>
    <p:extLst>
      <p:ext uri="{BB962C8B-B14F-4D97-AF65-F5344CB8AC3E}">
        <p14:creationId xmlns:p14="http://schemas.microsoft.com/office/powerpoint/2010/main" val="60912191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CRAFFT tool. The trainer will refer the group to the Tools Section of the documents where they will find the tool along with the translations of the tool. </a:t>
            </a:r>
          </a:p>
          <a:p>
            <a:endParaRPr lang="en-US" dirty="0"/>
          </a:p>
          <a:p>
            <a:r>
              <a:rPr lang="en-US" dirty="0"/>
              <a:t>The CRAFFT has been utilized internationally and is translated into 20 languages. </a:t>
            </a:r>
          </a:p>
          <a:p>
            <a:endParaRPr lang="en-US"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Burmese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Dutch</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English</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French</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German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Haitian Creole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Hebrew</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Japanese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Khmer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Laotian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Mandarin Chinese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Nepali</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Portuguese (Portugal)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Portuguese (Brazil)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Russian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Spanish (</a:t>
            </a:r>
            <a:r>
              <a:rPr lang="en-US" sz="1200" kern="1200" dirty="0" err="1">
                <a:solidFill>
                  <a:schemeClr val="tx1"/>
                </a:solidFill>
                <a:effectLst/>
                <a:latin typeface="+mn-lt"/>
                <a:ea typeface="+mn-ea"/>
                <a:cs typeface="+mn-cs"/>
              </a:rPr>
              <a:t>LatAm</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Spanish (Spain)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Turkish</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Ukrainian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Vietnamese</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161</a:t>
            </a:fld>
            <a:endParaRPr lang="en-US"/>
          </a:p>
        </p:txBody>
      </p:sp>
    </p:spTree>
    <p:extLst>
      <p:ext uri="{BB962C8B-B14F-4D97-AF65-F5344CB8AC3E}">
        <p14:creationId xmlns:p14="http://schemas.microsoft.com/office/powerpoint/2010/main" val="156610993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direct the group to their appendix documents where they will find the CRAFFT screening tool.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trainer will ask participants to partner again to practice asking the questions in the tool. Remind the audience to incorporate trauma-informed skills when practicing. Ask participants to be creative and think of some of their current clients to impersonate when practicing the exercise. </a:t>
            </a:r>
          </a:p>
          <a:p>
            <a:endParaRPr lang="en-US" dirty="0"/>
          </a:p>
          <a:p>
            <a:endParaRPr lang="en-US" dirty="0"/>
          </a:p>
          <a:p>
            <a:r>
              <a:rPr lang="en-US" dirty="0"/>
              <a:t>After the exercise the trainer will engage the group to discuss how it felt to conduct this role play exercise. Ask the audience if anything came up for them during the time they were interviewing or playing the interviewee. The trainer can also ask the audience if they noticed any trauma-informed skills utilized during this practice. </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162</a:t>
            </a:fld>
            <a:endParaRPr lang="en-US"/>
          </a:p>
        </p:txBody>
      </p:sp>
    </p:spTree>
    <p:extLst>
      <p:ext uri="{BB962C8B-B14F-4D97-AF65-F5344CB8AC3E}">
        <p14:creationId xmlns:p14="http://schemas.microsoft.com/office/powerpoint/2010/main" val="272254086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163</a:t>
            </a:fld>
            <a:endParaRPr lang="en-US"/>
          </a:p>
        </p:txBody>
      </p:sp>
    </p:spTree>
    <p:extLst>
      <p:ext uri="{BB962C8B-B14F-4D97-AF65-F5344CB8AC3E}">
        <p14:creationId xmlns:p14="http://schemas.microsoft.com/office/powerpoint/2010/main" val="291583744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the components of an assessment. </a:t>
            </a:r>
          </a:p>
          <a:p>
            <a:endParaRPr lang="en-US" dirty="0"/>
          </a:p>
          <a:p>
            <a:pPr marL="342900" lvl="0" indent="-342900">
              <a:lnSpc>
                <a:spcPct val="100000"/>
              </a:lnSpc>
              <a:spcBef>
                <a:spcPts val="0"/>
              </a:spcBef>
              <a:spcAft>
                <a:spcPts val="0"/>
              </a:spcAft>
              <a:buClr>
                <a:srgbClr val="595959"/>
              </a:buClr>
              <a:buSzPts val="2400"/>
              <a:buNone/>
            </a:pPr>
            <a:r>
              <a:rPr lang="en-US" dirty="0">
                <a:solidFill>
                  <a:srgbClr val="595959"/>
                </a:solidFill>
                <a:latin typeface="Times New Roman" panose="02020603050405020304" pitchFamily="18" charset="0"/>
                <a:ea typeface="Arial Narrow"/>
                <a:cs typeface="Times New Roman" panose="02020603050405020304" pitchFamily="18" charset="0"/>
                <a:sym typeface="Arial Narrow"/>
              </a:rPr>
              <a:t>What is an assessment?</a:t>
            </a:r>
            <a:endParaRPr lang="en-US" dirty="0">
              <a:latin typeface="Times New Roman" panose="02020603050405020304" pitchFamily="18" charset="0"/>
              <a:cs typeface="Times New Roman" panose="02020603050405020304" pitchFamily="18" charset="0"/>
            </a:endParaRPr>
          </a:p>
          <a:p>
            <a:pPr marL="342900" lvl="0" indent="-342900">
              <a:lnSpc>
                <a:spcPct val="100000"/>
              </a:lnSpc>
              <a:spcBef>
                <a:spcPts val="0"/>
              </a:spcBef>
              <a:spcAft>
                <a:spcPts val="0"/>
              </a:spcAft>
              <a:buClr>
                <a:srgbClr val="595959"/>
              </a:buClr>
              <a:buSzPts val="2400"/>
              <a:buFont typeface="Arial Narrow"/>
              <a:buChar char="•"/>
            </a:pPr>
            <a:r>
              <a:rPr lang="en-US" u="sng" dirty="0">
                <a:solidFill>
                  <a:srgbClr val="595959"/>
                </a:solidFill>
                <a:latin typeface="Times New Roman" panose="02020603050405020304" pitchFamily="18" charset="0"/>
                <a:ea typeface="Arial Narrow"/>
                <a:cs typeface="Times New Roman" panose="02020603050405020304" pitchFamily="18" charset="0"/>
                <a:sym typeface="Arial Narrow"/>
              </a:rPr>
              <a:t>An assessment</a:t>
            </a:r>
            <a:r>
              <a:rPr lang="en-US" dirty="0">
                <a:solidFill>
                  <a:srgbClr val="595959"/>
                </a:solidFill>
                <a:latin typeface="Times New Roman" panose="02020603050405020304" pitchFamily="18" charset="0"/>
                <a:ea typeface="Arial Narrow"/>
                <a:cs typeface="Times New Roman" panose="02020603050405020304" pitchFamily="18" charset="0"/>
                <a:sym typeface="Arial Narrow"/>
              </a:rPr>
              <a:t> is a process that consists of collecting data, interpreting it and developing a plan based on the strengths and weaknesses that are revealed through the data.  </a:t>
            </a:r>
            <a:endParaRPr lang="en-US" dirty="0">
              <a:latin typeface="Times New Roman" panose="02020603050405020304" pitchFamily="18" charset="0"/>
              <a:cs typeface="Times New Roman" panose="02020603050405020304" pitchFamily="18" charset="0"/>
            </a:endParaRPr>
          </a:p>
          <a:p>
            <a:pPr marL="342900" lvl="0" indent="-342900">
              <a:lnSpc>
                <a:spcPct val="100000"/>
              </a:lnSpc>
              <a:spcBef>
                <a:spcPts val="0"/>
              </a:spcBef>
              <a:spcAft>
                <a:spcPts val="0"/>
              </a:spcAft>
              <a:buClr>
                <a:srgbClr val="595959"/>
              </a:buClr>
              <a:buSzPts val="2400"/>
              <a:buFont typeface="Arial Narrow"/>
              <a:buChar char="•"/>
            </a:pPr>
            <a:r>
              <a:rPr lang="en-US" dirty="0">
                <a:solidFill>
                  <a:srgbClr val="595959"/>
                </a:solidFill>
                <a:latin typeface="Times New Roman" panose="02020603050405020304" pitchFamily="18" charset="0"/>
                <a:ea typeface="Arial Narrow"/>
                <a:cs typeface="Times New Roman" panose="02020603050405020304" pitchFamily="18" charset="0"/>
                <a:sym typeface="Arial Narrow"/>
              </a:rPr>
              <a:t>The </a:t>
            </a:r>
            <a:r>
              <a:rPr lang="en-US" u="sng" dirty="0">
                <a:solidFill>
                  <a:srgbClr val="595959"/>
                </a:solidFill>
                <a:latin typeface="Times New Roman" panose="02020603050405020304" pitchFamily="18" charset="0"/>
                <a:ea typeface="Arial Narrow"/>
                <a:cs typeface="Times New Roman" panose="02020603050405020304" pitchFamily="18" charset="0"/>
                <a:sym typeface="Arial Narrow"/>
              </a:rPr>
              <a:t>patient assessment</a:t>
            </a:r>
            <a:r>
              <a:rPr lang="en-US" dirty="0">
                <a:solidFill>
                  <a:srgbClr val="595959"/>
                </a:solidFill>
                <a:latin typeface="Times New Roman" panose="02020603050405020304" pitchFamily="18" charset="0"/>
                <a:ea typeface="Arial Narrow"/>
                <a:cs typeface="Times New Roman" panose="02020603050405020304" pitchFamily="18" charset="0"/>
                <a:sym typeface="Arial Narrow"/>
              </a:rPr>
              <a:t> includes capacities, strengths, problems, needs and resources, as well as weaknesses and risk areas.  </a:t>
            </a:r>
            <a:endParaRPr lang="en-US" dirty="0">
              <a:latin typeface="Times New Roman" panose="02020603050405020304" pitchFamily="18" charset="0"/>
              <a:cs typeface="Times New Roman" panose="02020603050405020304" pitchFamily="18" charset="0"/>
            </a:endParaRPr>
          </a:p>
          <a:p>
            <a:pPr marL="342900" lvl="0" indent="-342900">
              <a:lnSpc>
                <a:spcPct val="100000"/>
              </a:lnSpc>
              <a:spcBef>
                <a:spcPts val="0"/>
              </a:spcBef>
              <a:spcAft>
                <a:spcPts val="0"/>
              </a:spcAft>
              <a:buClr>
                <a:srgbClr val="595959"/>
              </a:buClr>
              <a:buSzPts val="2400"/>
              <a:buFont typeface="Arial Narrow"/>
              <a:buChar char="•"/>
            </a:pPr>
            <a:r>
              <a:rPr lang="en-US" dirty="0">
                <a:solidFill>
                  <a:srgbClr val="595959"/>
                </a:solidFill>
                <a:latin typeface="Times New Roman" panose="02020603050405020304" pitchFamily="18" charset="0"/>
                <a:ea typeface="Arial Narrow"/>
                <a:cs typeface="Times New Roman" panose="02020603050405020304" pitchFamily="18" charset="0"/>
                <a:sym typeface="Arial Narrow"/>
              </a:rPr>
              <a:t>To sum up, the assessment includes all the positive and negative aspects of the patient. </a:t>
            </a:r>
            <a:endParaRPr lang="en-US"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164</a:t>
            </a:fld>
            <a:endParaRPr lang="en-US"/>
          </a:p>
        </p:txBody>
      </p:sp>
    </p:spTree>
    <p:extLst>
      <p:ext uri="{BB962C8B-B14F-4D97-AF65-F5344CB8AC3E}">
        <p14:creationId xmlns:p14="http://schemas.microsoft.com/office/powerpoint/2010/main" val="55677662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165</a:t>
            </a:fld>
            <a:endParaRPr lang="en-US"/>
          </a:p>
        </p:txBody>
      </p:sp>
    </p:spTree>
    <p:extLst>
      <p:ext uri="{BB962C8B-B14F-4D97-AF65-F5344CB8AC3E}">
        <p14:creationId xmlns:p14="http://schemas.microsoft.com/office/powerpoint/2010/main" val="1379274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should point out to the handouts with the samples of the evaluation forms and pre/post tests to discuss this section. </a:t>
            </a:r>
          </a:p>
        </p:txBody>
      </p:sp>
      <p:sp>
        <p:nvSpPr>
          <p:cNvPr id="4" name="Slide Number Placeholder 3"/>
          <p:cNvSpPr>
            <a:spLocks noGrp="1"/>
          </p:cNvSpPr>
          <p:nvPr>
            <p:ph type="sldNum" sz="quarter" idx="5"/>
          </p:nvPr>
        </p:nvSpPr>
        <p:spPr/>
        <p:txBody>
          <a:bodyPr/>
          <a:lstStyle/>
          <a:p>
            <a:fld id="{F8303E70-8761-4C37-8DF7-7C17CAA4AC60}" type="slidenum">
              <a:rPr lang="en-US" smtClean="0"/>
              <a:t>17</a:t>
            </a:fld>
            <a:endParaRPr lang="en-US"/>
          </a:p>
        </p:txBody>
      </p:sp>
    </p:spTree>
    <p:extLst>
      <p:ext uri="{BB962C8B-B14F-4D97-AF65-F5344CB8AC3E}">
        <p14:creationId xmlns:p14="http://schemas.microsoft.com/office/powerpoint/2010/main" val="285719963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assessment approaches. The assessment is most comprehensive when a semi-structured interview is completed on major life domains and also a validated tool is utilized as well. </a:t>
            </a:r>
          </a:p>
          <a:p>
            <a:endParaRPr lang="en-US" dirty="0"/>
          </a:p>
          <a:p>
            <a:pPr marL="855662" marR="0" lvl="0" indent="-855662" algn="l" rtl="0">
              <a:lnSpc>
                <a:spcPct val="100000"/>
              </a:lnSpc>
              <a:spcBef>
                <a:spcPts val="0"/>
              </a:spcBef>
              <a:spcAft>
                <a:spcPts val="0"/>
              </a:spcAft>
              <a:buClr>
                <a:srgbClr val="595959"/>
              </a:buClr>
              <a:buSzPts val="2000"/>
              <a:buFont typeface="Arial Narrow"/>
              <a:buNone/>
            </a:pPr>
            <a:r>
              <a:rPr lang="en-US" sz="1400" b="1" i="1" u="none" dirty="0">
                <a:solidFill>
                  <a:srgbClr val="595959"/>
                </a:solidFill>
                <a:latin typeface="Arial Narrow"/>
                <a:ea typeface="Arial Narrow"/>
                <a:cs typeface="Arial Narrow"/>
                <a:sym typeface="Arial Narrow"/>
              </a:rPr>
              <a:t>Physical Health</a:t>
            </a:r>
            <a:endParaRPr lang="en-US" dirty="0"/>
          </a:p>
          <a:p>
            <a:pPr marL="855662" marR="0" lvl="0" indent="-855662" algn="l" rtl="0">
              <a:lnSpc>
                <a:spcPct val="100000"/>
              </a:lnSpc>
              <a:spcBef>
                <a:spcPts val="0"/>
              </a:spcBef>
              <a:spcAft>
                <a:spcPts val="0"/>
              </a:spcAft>
              <a:buClr>
                <a:srgbClr val="595959"/>
              </a:buClr>
              <a:buSzPts val="2000"/>
              <a:buFont typeface="Arial Narrow"/>
              <a:buNone/>
            </a:pPr>
            <a:r>
              <a:rPr lang="en-US" sz="1400" b="0" i="0" u="none" dirty="0">
                <a:solidFill>
                  <a:srgbClr val="595959"/>
                </a:solidFill>
                <a:latin typeface="Arial Narrow"/>
                <a:ea typeface="Arial Narrow"/>
                <a:cs typeface="Arial Narrow"/>
                <a:sym typeface="Arial Narrow"/>
              </a:rPr>
              <a:t>      A. Complete medical and drug history </a:t>
            </a:r>
            <a:endParaRPr lang="en-US" sz="1400" b="0" i="1" u="none" dirty="0">
              <a:solidFill>
                <a:srgbClr val="595959"/>
              </a:solidFill>
              <a:latin typeface="Arial Narrow"/>
              <a:ea typeface="Arial Narrow"/>
              <a:cs typeface="Arial Narrow"/>
              <a:sym typeface="Arial Narrow"/>
            </a:endParaRPr>
          </a:p>
          <a:p>
            <a:pPr marL="855662" marR="0" lvl="0" indent="-855662" algn="l" rtl="0">
              <a:lnSpc>
                <a:spcPct val="100000"/>
              </a:lnSpc>
              <a:spcBef>
                <a:spcPts val="0"/>
              </a:spcBef>
              <a:spcAft>
                <a:spcPts val="0"/>
              </a:spcAft>
              <a:buClr>
                <a:srgbClr val="595959"/>
              </a:buClr>
              <a:buSzPts val="2000"/>
              <a:buFont typeface="Arial Narrow"/>
              <a:buNone/>
            </a:pPr>
            <a:r>
              <a:rPr lang="en-US" sz="1400" b="0" i="0" u="none" dirty="0">
                <a:solidFill>
                  <a:srgbClr val="595959"/>
                </a:solidFill>
                <a:latin typeface="Arial Narrow"/>
                <a:ea typeface="Arial Narrow"/>
                <a:cs typeface="Arial Narrow"/>
                <a:sym typeface="Arial Narrow"/>
              </a:rPr>
              <a:t>      B. In-patient programs (complete physical and, when indicated, a neurological assessment)</a:t>
            </a:r>
            <a:endParaRPr lang="en-US" sz="1400" b="0" i="1" u="none" dirty="0">
              <a:solidFill>
                <a:srgbClr val="595959"/>
              </a:solidFill>
              <a:latin typeface="Arial Narrow"/>
              <a:ea typeface="Arial Narrow"/>
              <a:cs typeface="Arial Narrow"/>
              <a:sym typeface="Arial Narrow"/>
            </a:endParaRPr>
          </a:p>
          <a:p>
            <a:pPr marL="855662" marR="0" lvl="0" indent="-855662" algn="l" rtl="0">
              <a:lnSpc>
                <a:spcPct val="100000"/>
              </a:lnSpc>
              <a:spcBef>
                <a:spcPts val="0"/>
              </a:spcBef>
              <a:spcAft>
                <a:spcPts val="0"/>
              </a:spcAft>
              <a:buClr>
                <a:srgbClr val="595959"/>
              </a:buClr>
              <a:buSzPts val="2000"/>
              <a:buFont typeface="Arial Narrow"/>
              <a:buNone/>
            </a:pPr>
            <a:r>
              <a:rPr lang="en-US" sz="1400" b="0" i="0" u="none" dirty="0">
                <a:solidFill>
                  <a:srgbClr val="595959"/>
                </a:solidFill>
                <a:latin typeface="Arial Narrow"/>
                <a:ea typeface="Arial Narrow"/>
                <a:cs typeface="Arial Narrow"/>
                <a:sym typeface="Arial Narrow"/>
              </a:rPr>
              <a:t>      C. Routine inquiry might include:</a:t>
            </a:r>
            <a:endParaRPr lang="en-US" sz="1200" b="0" i="1" u="none" dirty="0">
              <a:solidFill>
                <a:srgbClr val="595959"/>
              </a:solidFill>
              <a:latin typeface="Arial Narrow"/>
              <a:ea typeface="Arial Narrow"/>
              <a:cs typeface="Arial Narrow"/>
              <a:sym typeface="Arial Narrow"/>
            </a:endParaRPr>
          </a:p>
          <a:p>
            <a:pPr marL="855662" marR="0" lvl="0" indent="-855662" algn="l" rtl="0">
              <a:lnSpc>
                <a:spcPct val="100000"/>
              </a:lnSpc>
              <a:spcBef>
                <a:spcPts val="0"/>
              </a:spcBef>
              <a:spcAft>
                <a:spcPts val="0"/>
              </a:spcAft>
              <a:buClr>
                <a:srgbClr val="595959"/>
              </a:buClr>
              <a:buSzPts val="1800"/>
              <a:buFont typeface="Arial Narrow"/>
              <a:buNone/>
            </a:pPr>
            <a:r>
              <a:rPr lang="en-US" sz="1200" b="0" i="0" u="none" dirty="0">
                <a:solidFill>
                  <a:srgbClr val="595959"/>
                </a:solidFill>
                <a:latin typeface="Arial Narrow"/>
                <a:ea typeface="Arial Narrow"/>
                <a:cs typeface="Arial Narrow"/>
                <a:sym typeface="Arial Narrow"/>
              </a:rPr>
              <a:t>             1. When last treated or seen by physician </a:t>
            </a:r>
            <a:endParaRPr lang="en-US" sz="1200" b="0" i="1" u="none" dirty="0">
              <a:solidFill>
                <a:srgbClr val="595959"/>
              </a:solidFill>
              <a:latin typeface="Arial Narrow"/>
              <a:ea typeface="Arial Narrow"/>
              <a:cs typeface="Arial Narrow"/>
              <a:sym typeface="Arial Narrow"/>
            </a:endParaRPr>
          </a:p>
          <a:p>
            <a:pPr marL="855662" marR="0" lvl="0" indent="-855662" algn="l" rtl="0">
              <a:lnSpc>
                <a:spcPct val="100000"/>
              </a:lnSpc>
              <a:spcBef>
                <a:spcPts val="0"/>
              </a:spcBef>
              <a:spcAft>
                <a:spcPts val="0"/>
              </a:spcAft>
              <a:buClr>
                <a:srgbClr val="595959"/>
              </a:buClr>
              <a:buSzPts val="1800"/>
              <a:buFont typeface="Arial Narrow"/>
              <a:buNone/>
            </a:pPr>
            <a:r>
              <a:rPr lang="en-US" sz="1200" b="0" i="0" u="none" dirty="0">
                <a:solidFill>
                  <a:srgbClr val="595959"/>
                </a:solidFill>
                <a:latin typeface="Arial Narrow"/>
                <a:ea typeface="Arial Narrow"/>
                <a:cs typeface="Arial Narrow"/>
                <a:sym typeface="Arial Narrow"/>
              </a:rPr>
              <a:t>             2.  When last complete physical examination was done</a:t>
            </a:r>
            <a:endParaRPr lang="en-US" sz="1200" b="0" i="1" u="none" dirty="0">
              <a:solidFill>
                <a:srgbClr val="595959"/>
              </a:solidFill>
              <a:latin typeface="Arial Narrow"/>
              <a:ea typeface="Arial Narrow"/>
              <a:cs typeface="Arial Narrow"/>
              <a:sym typeface="Arial Narrow"/>
            </a:endParaRPr>
          </a:p>
          <a:p>
            <a:pPr marL="855662" marR="0" lvl="0" indent="-855662" algn="l" rtl="0">
              <a:lnSpc>
                <a:spcPct val="100000"/>
              </a:lnSpc>
              <a:spcBef>
                <a:spcPts val="0"/>
              </a:spcBef>
              <a:spcAft>
                <a:spcPts val="0"/>
              </a:spcAft>
              <a:buClr>
                <a:srgbClr val="595959"/>
              </a:buClr>
              <a:buSzPts val="1800"/>
              <a:buFont typeface="Arial Narrow"/>
              <a:buNone/>
            </a:pPr>
            <a:r>
              <a:rPr lang="en-US" sz="1200" b="0" i="0" u="none" dirty="0">
                <a:solidFill>
                  <a:srgbClr val="595959"/>
                </a:solidFill>
                <a:latin typeface="Arial Narrow"/>
                <a:ea typeface="Arial Narrow"/>
                <a:cs typeface="Arial Narrow"/>
                <a:sym typeface="Arial Narrow"/>
              </a:rPr>
              <a:t>             3. Awareness of the presence of any medical problem </a:t>
            </a:r>
            <a:endParaRPr lang="en-US" sz="1200" b="0" i="1" u="none" dirty="0">
              <a:solidFill>
                <a:srgbClr val="595959"/>
              </a:solidFill>
              <a:latin typeface="Arial Narrow"/>
              <a:ea typeface="Arial Narrow"/>
              <a:cs typeface="Arial Narrow"/>
              <a:sym typeface="Arial Narrow"/>
            </a:endParaRPr>
          </a:p>
          <a:p>
            <a:pPr marL="855662" marR="0" lvl="0" indent="-855662" algn="l" rtl="0">
              <a:lnSpc>
                <a:spcPct val="100000"/>
              </a:lnSpc>
              <a:spcBef>
                <a:spcPts val="0"/>
              </a:spcBef>
              <a:spcAft>
                <a:spcPts val="0"/>
              </a:spcAft>
              <a:buClr>
                <a:srgbClr val="595959"/>
              </a:buClr>
              <a:buSzPts val="1800"/>
              <a:buFont typeface="Arial Narrow"/>
              <a:buNone/>
            </a:pPr>
            <a:r>
              <a:rPr lang="en-US" sz="1200" b="0" i="0" u="none" dirty="0">
                <a:solidFill>
                  <a:srgbClr val="595959"/>
                </a:solidFill>
                <a:latin typeface="Arial Narrow"/>
                <a:ea typeface="Arial Narrow"/>
                <a:cs typeface="Arial Narrow"/>
                <a:sym typeface="Arial Narrow"/>
              </a:rPr>
              <a:t>             4.  What, if any, medication/drug, prescribed or otherwise, is being taken.</a:t>
            </a:r>
            <a:endParaRPr lang="en-US" sz="1200" b="0" i="1" u="none" dirty="0">
              <a:solidFill>
                <a:srgbClr val="595959"/>
              </a:solidFill>
              <a:latin typeface="Arial Narrow"/>
              <a:ea typeface="Arial Narrow"/>
              <a:cs typeface="Arial Narrow"/>
              <a:sym typeface="Arial Narrow"/>
            </a:endParaRPr>
          </a:p>
          <a:p>
            <a:pPr marL="855662" marR="0" lvl="0" indent="-855662" algn="l" rtl="0">
              <a:lnSpc>
                <a:spcPct val="100000"/>
              </a:lnSpc>
              <a:spcBef>
                <a:spcPts val="0"/>
              </a:spcBef>
              <a:spcAft>
                <a:spcPts val="0"/>
              </a:spcAft>
              <a:buClr>
                <a:srgbClr val="595959"/>
              </a:buClr>
              <a:buSzPts val="1800"/>
              <a:buFont typeface="Arial Narrow"/>
              <a:buNone/>
            </a:pPr>
            <a:r>
              <a:rPr lang="en-US" sz="1200" b="0" i="0" u="none" dirty="0">
                <a:solidFill>
                  <a:srgbClr val="595959"/>
                </a:solidFill>
                <a:latin typeface="Arial Narrow"/>
                <a:ea typeface="Arial Narrow"/>
                <a:cs typeface="Arial Narrow"/>
                <a:sym typeface="Arial Narrow"/>
              </a:rPr>
              <a:t>             5. Physical Health Assessment includes an appropriate laboratory work-up in in-patient programs.</a:t>
            </a:r>
            <a:endParaRPr lang="en-US" sz="1200" b="0" i="1" u="none" dirty="0">
              <a:solidFill>
                <a:srgbClr val="595959"/>
              </a:solidFill>
              <a:latin typeface="Arial Narrow"/>
              <a:ea typeface="Arial Narrow"/>
              <a:cs typeface="Arial Narrow"/>
              <a:sym typeface="Arial Narrow"/>
            </a:endParaRPr>
          </a:p>
          <a:p>
            <a:endParaRPr lang="en-US" dirty="0"/>
          </a:p>
          <a:p>
            <a:pPr marL="855662" marR="0" lvl="0" indent="-855662" algn="l" rtl="0">
              <a:lnSpc>
                <a:spcPct val="150000"/>
              </a:lnSpc>
              <a:spcBef>
                <a:spcPts val="0"/>
              </a:spcBef>
              <a:spcAft>
                <a:spcPts val="0"/>
              </a:spcAft>
              <a:buClr>
                <a:srgbClr val="595959"/>
              </a:buClr>
              <a:buSzPts val="3200"/>
              <a:buFont typeface="Arial Narrow"/>
              <a:buNone/>
            </a:pPr>
            <a:r>
              <a:rPr lang="en-US" sz="1200" b="1" i="1" u="none" dirty="0">
                <a:solidFill>
                  <a:srgbClr val="595959"/>
                </a:solidFill>
                <a:latin typeface="Arial Narrow"/>
                <a:ea typeface="Arial Narrow"/>
                <a:cs typeface="Arial Narrow"/>
                <a:sym typeface="Arial Narrow"/>
              </a:rPr>
              <a:t>Psychological Health</a:t>
            </a:r>
            <a:endParaRPr lang="en-US" dirty="0"/>
          </a:p>
          <a:p>
            <a:pPr marL="855662" marR="0" lvl="0" indent="-855662" algn="l" rtl="0">
              <a:lnSpc>
                <a:spcPct val="100000"/>
              </a:lnSpc>
              <a:spcBef>
                <a:spcPts val="0"/>
              </a:spcBef>
              <a:spcAft>
                <a:spcPts val="0"/>
              </a:spcAft>
              <a:buClr>
                <a:srgbClr val="595959"/>
              </a:buClr>
              <a:buSzPts val="3200"/>
              <a:buFont typeface="Arial Narrow"/>
              <a:buNone/>
            </a:pPr>
            <a:r>
              <a:rPr lang="en-US" sz="1200" b="0" i="0" u="none" dirty="0">
                <a:solidFill>
                  <a:srgbClr val="595959"/>
                </a:solidFill>
                <a:latin typeface="Arial Narrow"/>
                <a:ea typeface="Arial Narrow"/>
                <a:cs typeface="Arial Narrow"/>
                <a:sym typeface="Arial Narrow"/>
              </a:rPr>
              <a:t>   A.  History of psychological problem areas </a:t>
            </a:r>
            <a:endParaRPr lang="en-US" sz="1200" b="0" i="1" u="none" dirty="0">
              <a:solidFill>
                <a:srgbClr val="595959"/>
              </a:solidFill>
              <a:latin typeface="Arial Narrow"/>
              <a:ea typeface="Arial Narrow"/>
              <a:cs typeface="Arial Narrow"/>
              <a:sym typeface="Arial Narrow"/>
            </a:endParaRPr>
          </a:p>
          <a:p>
            <a:pPr marL="855662" marR="0" lvl="0" indent="-855662" algn="l" rtl="0">
              <a:lnSpc>
                <a:spcPct val="100000"/>
              </a:lnSpc>
              <a:spcBef>
                <a:spcPts val="0"/>
              </a:spcBef>
              <a:spcAft>
                <a:spcPts val="0"/>
              </a:spcAft>
              <a:buClr>
                <a:srgbClr val="595959"/>
              </a:buClr>
              <a:buSzPts val="3200"/>
              <a:buFont typeface="Arial Narrow"/>
              <a:buNone/>
            </a:pPr>
            <a:r>
              <a:rPr lang="en-US" sz="1200" b="0" i="0" u="none" dirty="0">
                <a:solidFill>
                  <a:srgbClr val="595959"/>
                </a:solidFill>
                <a:latin typeface="Arial Narrow"/>
                <a:ea typeface="Arial Narrow"/>
                <a:cs typeface="Arial Narrow"/>
                <a:sym typeface="Arial Narrow"/>
              </a:rPr>
              <a:t>   B.  Family history </a:t>
            </a:r>
            <a:endParaRPr lang="en-US" sz="1200" b="0" i="1" u="none" dirty="0">
              <a:solidFill>
                <a:srgbClr val="595959"/>
              </a:solidFill>
              <a:latin typeface="Arial Narrow"/>
              <a:ea typeface="Arial Narrow"/>
              <a:cs typeface="Arial Narrow"/>
              <a:sym typeface="Arial Narrow"/>
            </a:endParaRPr>
          </a:p>
          <a:p>
            <a:pPr marL="855662" marR="0" lvl="0" indent="-855662" algn="l" rtl="0">
              <a:lnSpc>
                <a:spcPct val="100000"/>
              </a:lnSpc>
              <a:spcBef>
                <a:spcPts val="0"/>
              </a:spcBef>
              <a:spcAft>
                <a:spcPts val="0"/>
              </a:spcAft>
              <a:buClr>
                <a:srgbClr val="595959"/>
              </a:buClr>
              <a:buSzPts val="3200"/>
              <a:buFont typeface="Arial Narrow"/>
              <a:buNone/>
            </a:pPr>
            <a:r>
              <a:rPr lang="en-US" sz="1200" b="0" i="0" u="none" dirty="0">
                <a:solidFill>
                  <a:srgbClr val="595959"/>
                </a:solidFill>
                <a:latin typeface="Arial Narrow"/>
                <a:ea typeface="Arial Narrow"/>
                <a:cs typeface="Arial Narrow"/>
                <a:sym typeface="Arial Narrow"/>
              </a:rPr>
              <a:t>   C.  Previous psychiatric treatment </a:t>
            </a:r>
            <a:endParaRPr lang="en-US" dirty="0"/>
          </a:p>
          <a:p>
            <a:pPr marL="855662" marR="0" lvl="0" indent="-855662" algn="l" rtl="0">
              <a:lnSpc>
                <a:spcPct val="100000"/>
              </a:lnSpc>
              <a:spcBef>
                <a:spcPts val="0"/>
              </a:spcBef>
              <a:spcAft>
                <a:spcPts val="0"/>
              </a:spcAft>
              <a:buClr>
                <a:srgbClr val="595959"/>
              </a:buClr>
              <a:buSzPts val="3200"/>
              <a:buFont typeface="Arial Narrow"/>
              <a:buNone/>
            </a:pPr>
            <a:r>
              <a:rPr lang="en-US" sz="1200" b="0" i="1" u="none" dirty="0">
                <a:solidFill>
                  <a:srgbClr val="595959"/>
                </a:solidFill>
                <a:latin typeface="Arial Narrow"/>
                <a:ea typeface="Arial Narrow"/>
                <a:cs typeface="Arial Narrow"/>
                <a:sym typeface="Arial Narrow"/>
              </a:rPr>
              <a:t>   </a:t>
            </a:r>
            <a:r>
              <a:rPr lang="en-US" sz="1200" b="0" i="0" u="none" dirty="0">
                <a:solidFill>
                  <a:srgbClr val="595959"/>
                </a:solidFill>
                <a:latin typeface="Arial Narrow"/>
                <a:ea typeface="Arial Narrow"/>
                <a:cs typeface="Arial Narrow"/>
                <a:sym typeface="Arial Narrow"/>
              </a:rPr>
              <a:t>D. Direct observation of the client and assessment of specific behavior </a:t>
            </a:r>
            <a:endParaRPr lang="en-US" sz="1200" b="0" i="1" u="none" dirty="0">
              <a:solidFill>
                <a:srgbClr val="595959"/>
              </a:solidFill>
              <a:latin typeface="Arial Narrow"/>
              <a:ea typeface="Arial Narrow"/>
              <a:cs typeface="Arial Narrow"/>
              <a:sym typeface="Arial Narrow"/>
            </a:endParaRPr>
          </a:p>
          <a:p>
            <a:endParaRPr lang="en-US" dirty="0"/>
          </a:p>
          <a:p>
            <a:pPr marL="347662" marR="0" lvl="0" indent="-342898" algn="l" rtl="0">
              <a:lnSpc>
                <a:spcPct val="100000"/>
              </a:lnSpc>
              <a:spcBef>
                <a:spcPts val="0"/>
              </a:spcBef>
              <a:spcAft>
                <a:spcPts val="0"/>
              </a:spcAft>
              <a:buClr>
                <a:srgbClr val="595959"/>
              </a:buClr>
              <a:buSzPts val="3200"/>
              <a:buFont typeface="Arial Narrow"/>
              <a:buNone/>
            </a:pPr>
            <a:r>
              <a:rPr lang="en-US" sz="1600" b="1" i="1" u="none" dirty="0">
                <a:solidFill>
                  <a:srgbClr val="595959"/>
                </a:solidFill>
                <a:latin typeface="Arial Narrow"/>
                <a:ea typeface="Arial Narrow"/>
                <a:cs typeface="Arial Narrow"/>
                <a:sym typeface="Arial Narrow"/>
              </a:rPr>
              <a:t>Social Assessment</a:t>
            </a:r>
            <a:endParaRPr lang="en-US" sz="1200" b="1" i="1" u="none" dirty="0">
              <a:solidFill>
                <a:srgbClr val="595959"/>
              </a:solidFill>
              <a:latin typeface="Arial Narrow"/>
              <a:ea typeface="Arial Narrow"/>
              <a:cs typeface="Arial Narrow"/>
              <a:sym typeface="Arial Narrow"/>
            </a:endParaRPr>
          </a:p>
          <a:p>
            <a:pPr marL="347662" marR="0" lvl="0" indent="-342898" algn="l" rtl="0">
              <a:lnSpc>
                <a:spcPct val="100000"/>
              </a:lnSpc>
              <a:spcBef>
                <a:spcPts val="0"/>
              </a:spcBef>
              <a:spcAft>
                <a:spcPts val="0"/>
              </a:spcAft>
              <a:buClr>
                <a:srgbClr val="595959"/>
              </a:buClr>
              <a:buSzPts val="2400"/>
              <a:buFont typeface="Arial Narrow"/>
              <a:buNone/>
            </a:pPr>
            <a:r>
              <a:rPr lang="en-US" sz="1200" b="0" i="0" u="none" dirty="0">
                <a:solidFill>
                  <a:srgbClr val="595959"/>
                </a:solidFill>
                <a:latin typeface="Arial Narrow"/>
                <a:ea typeface="Arial Narrow"/>
                <a:cs typeface="Arial Narrow"/>
                <a:sym typeface="Arial Narrow"/>
              </a:rPr>
              <a:t>A. Environment (home, neighborhood, etc.)</a:t>
            </a:r>
            <a:endParaRPr lang="en-US" dirty="0"/>
          </a:p>
          <a:p>
            <a:pPr marL="347662" marR="0" lvl="0" indent="-342898" algn="l" rtl="0">
              <a:lnSpc>
                <a:spcPct val="100000"/>
              </a:lnSpc>
              <a:spcBef>
                <a:spcPts val="0"/>
              </a:spcBef>
              <a:spcAft>
                <a:spcPts val="0"/>
              </a:spcAft>
              <a:buClr>
                <a:srgbClr val="595959"/>
              </a:buClr>
              <a:buSzPts val="2400"/>
              <a:buFont typeface="Arial Narrow"/>
              <a:buNone/>
            </a:pPr>
            <a:r>
              <a:rPr lang="en-US" sz="1200" b="0" i="0" u="none" dirty="0">
                <a:solidFill>
                  <a:srgbClr val="595959"/>
                </a:solidFill>
                <a:latin typeface="Arial Narrow"/>
                <a:ea typeface="Arial Narrow"/>
                <a:cs typeface="Arial Narrow"/>
                <a:sym typeface="Arial Narrow"/>
              </a:rPr>
              <a:t>B. Religious background and affiliation </a:t>
            </a:r>
            <a:endParaRPr lang="en-US" dirty="0"/>
          </a:p>
          <a:p>
            <a:pPr marL="347662" marR="0" lvl="0" indent="-342898" algn="l" rtl="0">
              <a:lnSpc>
                <a:spcPct val="100000"/>
              </a:lnSpc>
              <a:spcBef>
                <a:spcPts val="0"/>
              </a:spcBef>
              <a:spcAft>
                <a:spcPts val="0"/>
              </a:spcAft>
              <a:buClr>
                <a:srgbClr val="595959"/>
              </a:buClr>
              <a:buSzPts val="2400"/>
              <a:buFont typeface="Arial Narrow"/>
              <a:buNone/>
            </a:pPr>
            <a:r>
              <a:rPr lang="en-US" sz="1200" b="0" i="0" u="none" dirty="0">
                <a:solidFill>
                  <a:srgbClr val="595959"/>
                </a:solidFill>
                <a:latin typeface="Arial Narrow"/>
                <a:ea typeface="Arial Narrow"/>
                <a:cs typeface="Arial Narrow"/>
                <a:sym typeface="Arial Narrow"/>
              </a:rPr>
              <a:t>C. Childhood history </a:t>
            </a:r>
            <a:endParaRPr lang="en-US" dirty="0"/>
          </a:p>
          <a:p>
            <a:pPr marL="347662" marR="0" lvl="0" indent="-342898" algn="l" rtl="0">
              <a:lnSpc>
                <a:spcPct val="100000"/>
              </a:lnSpc>
              <a:spcBef>
                <a:spcPts val="0"/>
              </a:spcBef>
              <a:spcAft>
                <a:spcPts val="0"/>
              </a:spcAft>
              <a:buClr>
                <a:srgbClr val="595959"/>
              </a:buClr>
              <a:buSzPts val="2400"/>
              <a:buFont typeface="Arial Narrow"/>
              <a:buNone/>
            </a:pPr>
            <a:r>
              <a:rPr lang="en-US" sz="1200" b="0" i="0" u="none" dirty="0">
                <a:solidFill>
                  <a:srgbClr val="595959"/>
                </a:solidFill>
                <a:latin typeface="Arial Narrow"/>
                <a:ea typeface="Arial Narrow"/>
                <a:cs typeface="Arial Narrow"/>
                <a:sym typeface="Arial Narrow"/>
              </a:rPr>
              <a:t>D. Military Service </a:t>
            </a:r>
            <a:endParaRPr lang="en-US" dirty="0"/>
          </a:p>
          <a:p>
            <a:pPr marL="347662" marR="0" lvl="0" indent="-342898" algn="l" rtl="0">
              <a:lnSpc>
                <a:spcPct val="100000"/>
              </a:lnSpc>
              <a:spcBef>
                <a:spcPts val="0"/>
              </a:spcBef>
              <a:spcAft>
                <a:spcPts val="0"/>
              </a:spcAft>
              <a:buClr>
                <a:srgbClr val="595959"/>
              </a:buClr>
              <a:buSzPts val="2400"/>
              <a:buFont typeface="Arial Narrow"/>
              <a:buNone/>
            </a:pPr>
            <a:r>
              <a:rPr lang="en-US" sz="1200" b="0" i="0" u="none" dirty="0">
                <a:solidFill>
                  <a:srgbClr val="595959"/>
                </a:solidFill>
                <a:latin typeface="Arial Narrow"/>
                <a:ea typeface="Arial Narrow"/>
                <a:cs typeface="Arial Narrow"/>
                <a:sym typeface="Arial Narrow"/>
              </a:rPr>
              <a:t>E. Financial status</a:t>
            </a:r>
            <a:endParaRPr lang="en-US" dirty="0"/>
          </a:p>
          <a:p>
            <a:pPr marL="347662" marR="0" lvl="0" indent="-342898" algn="l" rtl="0">
              <a:lnSpc>
                <a:spcPct val="100000"/>
              </a:lnSpc>
              <a:spcBef>
                <a:spcPts val="0"/>
              </a:spcBef>
              <a:spcAft>
                <a:spcPts val="0"/>
              </a:spcAft>
              <a:buClr>
                <a:srgbClr val="595959"/>
              </a:buClr>
              <a:buSzPts val="2400"/>
              <a:buFont typeface="Arial Narrow"/>
              <a:buNone/>
            </a:pPr>
            <a:r>
              <a:rPr lang="en-US" sz="1200" b="0" i="0" u="none" dirty="0">
                <a:solidFill>
                  <a:srgbClr val="595959"/>
                </a:solidFill>
                <a:latin typeface="Arial Narrow"/>
                <a:ea typeface="Arial Narrow"/>
                <a:cs typeface="Arial Narrow"/>
                <a:sym typeface="Arial Narrow"/>
              </a:rPr>
              <a:t>F.  Alcohol and consumption of other drugs (current and past, among other members of the family and in the home).</a:t>
            </a:r>
            <a:endParaRPr lang="en-US" dirty="0"/>
          </a:p>
          <a:p>
            <a:pPr marL="406400" marR="0" lvl="0" indent="-406400" algn="l" rtl="0">
              <a:lnSpc>
                <a:spcPct val="100000"/>
              </a:lnSpc>
              <a:spcBef>
                <a:spcPts val="0"/>
              </a:spcBef>
              <a:spcAft>
                <a:spcPts val="0"/>
              </a:spcAft>
              <a:buClr>
                <a:srgbClr val="595959"/>
              </a:buClr>
              <a:buSzPts val="2400"/>
              <a:buFont typeface="Arial Narrow"/>
              <a:buNone/>
            </a:pPr>
            <a:r>
              <a:rPr lang="en-US" sz="1200" b="0" i="0" u="none" dirty="0">
                <a:solidFill>
                  <a:srgbClr val="595959"/>
                </a:solidFill>
                <a:latin typeface="Arial Narrow"/>
                <a:ea typeface="Arial Narrow"/>
                <a:cs typeface="Arial Narrow"/>
                <a:sym typeface="Arial Narrow"/>
              </a:rPr>
              <a:t>G. Evaluation of characteristics of social peer group and environmental settings the patient comes.</a:t>
            </a:r>
            <a:endParaRPr lang="en-US" sz="1200" b="0" i="1" u="none" dirty="0">
              <a:solidFill>
                <a:srgbClr val="595959"/>
              </a:solidFill>
              <a:latin typeface="Arial Narrow"/>
              <a:ea typeface="Arial Narrow"/>
              <a:cs typeface="Arial Narrow"/>
              <a:sym typeface="Arial Narrow"/>
            </a:endParaRPr>
          </a:p>
          <a:p>
            <a:pPr marL="0" marR="0" lvl="0" indent="0" algn="l" rtl="0">
              <a:lnSpc>
                <a:spcPct val="100000"/>
              </a:lnSpc>
              <a:spcBef>
                <a:spcPts val="480"/>
              </a:spcBef>
              <a:spcAft>
                <a:spcPts val="0"/>
              </a:spcAft>
              <a:buClr>
                <a:srgbClr val="595959"/>
              </a:buClr>
              <a:buSzPts val="2400"/>
              <a:buFont typeface="Arial Narrow"/>
              <a:buNone/>
            </a:pPr>
            <a:r>
              <a:rPr lang="en-US" sz="1200" b="0" i="0" u="none" dirty="0">
                <a:solidFill>
                  <a:srgbClr val="595959"/>
                </a:solidFill>
                <a:latin typeface="Arial Narrow"/>
                <a:ea typeface="Arial Narrow"/>
                <a:cs typeface="Arial Narrow"/>
                <a:sym typeface="Arial Narrow"/>
              </a:rPr>
              <a:t>H. Consideration of the patient's family circumstances, current living situation, and social, ethnic, cultural, financial, emotional, and health factors.</a:t>
            </a:r>
            <a:endParaRPr lang="en-US" sz="1200" b="0" i="1" u="none" dirty="0">
              <a:solidFill>
                <a:srgbClr val="595959"/>
              </a:solidFill>
              <a:latin typeface="Arial Narrow"/>
              <a:ea typeface="Arial Narrow"/>
              <a:cs typeface="Arial Narrow"/>
              <a:sym typeface="Arial Narrow"/>
            </a:endParaRPr>
          </a:p>
          <a:p>
            <a:pPr marL="406400" marR="0" lvl="0" indent="-406400" algn="l" rtl="0">
              <a:lnSpc>
                <a:spcPct val="100000"/>
              </a:lnSpc>
              <a:spcBef>
                <a:spcPts val="480"/>
              </a:spcBef>
              <a:spcAft>
                <a:spcPts val="0"/>
              </a:spcAft>
              <a:buClr>
                <a:srgbClr val="595959"/>
              </a:buClr>
              <a:buSzPts val="2400"/>
              <a:buFont typeface="Arial Narrow"/>
              <a:buNone/>
            </a:pPr>
            <a:r>
              <a:rPr lang="en-US" sz="1200" b="0" i="0" u="none" dirty="0">
                <a:solidFill>
                  <a:srgbClr val="595959"/>
                </a:solidFill>
                <a:latin typeface="Arial Narrow"/>
                <a:ea typeface="Arial Narrow"/>
                <a:cs typeface="Arial Narrow"/>
                <a:sym typeface="Arial Narrow"/>
              </a:rPr>
              <a:t>I. A consideration of the expectations of the family or friends regarding the patient's treatment, the degree to which they expect to be involved, and their expectations regarding the length of time and type of treatment required.</a:t>
            </a:r>
            <a:endParaRPr lang="en-US" dirty="0"/>
          </a:p>
          <a:p>
            <a:endParaRPr lang="en-US" dirty="0"/>
          </a:p>
          <a:p>
            <a:pPr marL="342900" marR="0" lvl="0" indent="-342900" algn="l" rtl="0">
              <a:lnSpc>
                <a:spcPct val="100000"/>
              </a:lnSpc>
              <a:spcBef>
                <a:spcPts val="0"/>
              </a:spcBef>
              <a:spcAft>
                <a:spcPts val="0"/>
              </a:spcAft>
              <a:buClr>
                <a:srgbClr val="595959"/>
              </a:buClr>
              <a:buSzPts val="2400"/>
              <a:buFont typeface="Arial Narrow"/>
              <a:buNone/>
            </a:pPr>
            <a:r>
              <a:rPr lang="en-US" sz="1200" b="1" i="1" u="none" dirty="0">
                <a:solidFill>
                  <a:srgbClr val="595959"/>
                </a:solidFill>
                <a:latin typeface="Arial Narrow"/>
                <a:ea typeface="Arial Narrow"/>
                <a:cs typeface="Arial Narrow"/>
                <a:sym typeface="Arial Narrow"/>
              </a:rPr>
              <a:t>Vocational/Educational Assessment</a:t>
            </a:r>
            <a:endParaRPr lang="en-US" dirty="0"/>
          </a:p>
          <a:p>
            <a:pPr marL="342900" marR="0" lvl="0" indent="-342900" algn="l" rtl="0">
              <a:lnSpc>
                <a:spcPct val="100000"/>
              </a:lnSpc>
              <a:spcBef>
                <a:spcPts val="480"/>
              </a:spcBef>
              <a:spcAft>
                <a:spcPts val="0"/>
              </a:spcAft>
              <a:buClr>
                <a:srgbClr val="595959"/>
              </a:buClr>
              <a:buSzPts val="2400"/>
              <a:buFont typeface="Arial Narrow"/>
              <a:buNone/>
            </a:pPr>
            <a:r>
              <a:rPr lang="en-US" sz="1200" b="0" i="0" u="none" dirty="0">
                <a:solidFill>
                  <a:srgbClr val="595959"/>
                </a:solidFill>
                <a:latin typeface="Arial Narrow"/>
                <a:ea typeface="Arial Narrow"/>
                <a:cs typeface="Arial Narrow"/>
                <a:sym typeface="Arial Narrow"/>
              </a:rPr>
              <a:t>A. Vocational history </a:t>
            </a:r>
            <a:endParaRPr lang="en-US" sz="1200" b="0" i="1" u="none" dirty="0">
              <a:solidFill>
                <a:srgbClr val="595959"/>
              </a:solidFill>
              <a:latin typeface="Arial Narrow"/>
              <a:ea typeface="Arial Narrow"/>
              <a:cs typeface="Arial Narrow"/>
              <a:sym typeface="Arial Narrow"/>
            </a:endParaRPr>
          </a:p>
          <a:p>
            <a:pPr marL="342900" marR="0" lvl="0" indent="-342900" algn="l" rtl="0">
              <a:lnSpc>
                <a:spcPct val="100000"/>
              </a:lnSpc>
              <a:spcBef>
                <a:spcPts val="480"/>
              </a:spcBef>
              <a:spcAft>
                <a:spcPts val="0"/>
              </a:spcAft>
              <a:buClr>
                <a:srgbClr val="595959"/>
              </a:buClr>
              <a:buSzPts val="2400"/>
              <a:buFont typeface="Arial Narrow"/>
              <a:buNone/>
            </a:pPr>
            <a:r>
              <a:rPr lang="en-US" sz="1200" b="0" i="0" u="none" dirty="0">
                <a:solidFill>
                  <a:srgbClr val="595959"/>
                </a:solidFill>
                <a:latin typeface="Arial Narrow"/>
                <a:ea typeface="Arial Narrow"/>
                <a:cs typeface="Arial Narrow"/>
                <a:sym typeface="Arial Narrow"/>
              </a:rPr>
              <a:t>B. Educational history (including academic and vocational training- diplomas, degrees, certifications, licenses)</a:t>
            </a:r>
            <a:endParaRPr lang="en-US" sz="1200" b="0" i="1" u="none" dirty="0">
              <a:solidFill>
                <a:srgbClr val="595959"/>
              </a:solidFill>
              <a:latin typeface="Arial Narrow"/>
              <a:ea typeface="Arial Narrow"/>
              <a:cs typeface="Arial Narrow"/>
              <a:sym typeface="Arial Narrow"/>
            </a:endParaRPr>
          </a:p>
          <a:p>
            <a:pPr marL="342900" marR="0" lvl="0" indent="-342900" algn="l" rtl="0">
              <a:lnSpc>
                <a:spcPct val="100000"/>
              </a:lnSpc>
              <a:spcBef>
                <a:spcPts val="480"/>
              </a:spcBef>
              <a:spcAft>
                <a:spcPts val="0"/>
              </a:spcAft>
              <a:buClr>
                <a:srgbClr val="595959"/>
              </a:buClr>
              <a:buSzPts val="2400"/>
              <a:buFont typeface="Arial Narrow"/>
              <a:buNone/>
            </a:pPr>
            <a:r>
              <a:rPr lang="en-US" sz="1200" b="0" i="0" u="none" dirty="0">
                <a:solidFill>
                  <a:srgbClr val="595959"/>
                </a:solidFill>
                <a:latin typeface="Arial Narrow"/>
                <a:ea typeface="Arial Narrow"/>
                <a:cs typeface="Arial Narrow"/>
                <a:sym typeface="Arial Narrow"/>
              </a:rPr>
              <a:t>C. A consideration of the individual’s past experiences with and attitudes toward work, present motivations or areas of  interest, and possibilities for future education, training, and/or employment </a:t>
            </a:r>
            <a:endParaRPr lang="en-US" dirty="0"/>
          </a:p>
          <a:p>
            <a:pPr marL="0" marR="0" lvl="0" indent="0" algn="l" rtl="0">
              <a:lnSpc>
                <a:spcPct val="100000"/>
              </a:lnSpc>
              <a:spcBef>
                <a:spcPts val="0"/>
              </a:spcBef>
              <a:spcAft>
                <a:spcPts val="0"/>
              </a:spcAft>
              <a:buClr>
                <a:srgbClr val="595959"/>
              </a:buClr>
              <a:buSzPts val="2400"/>
              <a:buFont typeface="Arial Narrow"/>
              <a:buNone/>
            </a:pPr>
            <a:r>
              <a:rPr lang="en-US" sz="2400" b="0" i="0" u="none" dirty="0">
                <a:solidFill>
                  <a:srgbClr val="595959"/>
                </a:solidFill>
                <a:latin typeface="Arial Narrow"/>
                <a:ea typeface="Arial Narrow"/>
                <a:cs typeface="Arial Narrow"/>
                <a:sym typeface="Arial Narrow"/>
              </a:rPr>
              <a:t>D. Availability of resources</a:t>
            </a:r>
            <a:endParaRPr lang="en-US" dirty="0"/>
          </a:p>
          <a:p>
            <a:pPr marL="742950" marR="0" lvl="1" indent="-285750" algn="l" rtl="0">
              <a:lnSpc>
                <a:spcPct val="100000"/>
              </a:lnSpc>
              <a:spcBef>
                <a:spcPts val="480"/>
              </a:spcBef>
              <a:spcAft>
                <a:spcPts val="0"/>
              </a:spcAft>
              <a:buClr>
                <a:srgbClr val="595959"/>
              </a:buClr>
              <a:buSzPts val="2400"/>
              <a:buFont typeface="Arial Narrow"/>
              <a:buChar char="–"/>
            </a:pPr>
            <a:r>
              <a:rPr lang="en-US" sz="2400" b="0" i="0" u="none" strike="noStrike" cap="none" dirty="0">
                <a:solidFill>
                  <a:srgbClr val="595959"/>
                </a:solidFill>
                <a:latin typeface="Arial Narrow"/>
                <a:ea typeface="Arial Narrow"/>
                <a:cs typeface="Arial Narrow"/>
                <a:sym typeface="Arial Narrow"/>
              </a:rPr>
              <a:t>Drug intervention</a:t>
            </a:r>
            <a:endParaRPr lang="en-US" dirty="0"/>
          </a:p>
          <a:p>
            <a:pPr marL="742950" marR="0" lvl="1" indent="-285750" algn="l" rtl="0">
              <a:lnSpc>
                <a:spcPct val="100000"/>
              </a:lnSpc>
              <a:spcBef>
                <a:spcPts val="480"/>
              </a:spcBef>
              <a:spcAft>
                <a:spcPts val="0"/>
              </a:spcAft>
              <a:buClr>
                <a:srgbClr val="595959"/>
              </a:buClr>
              <a:buSzPts val="2400"/>
              <a:buFont typeface="Arial Narrow"/>
              <a:buChar char="–"/>
            </a:pPr>
            <a:r>
              <a:rPr lang="en-US" sz="2400" b="0" i="0" u="none" strike="noStrike" cap="none" dirty="0">
                <a:solidFill>
                  <a:srgbClr val="595959"/>
                </a:solidFill>
                <a:latin typeface="Arial Narrow"/>
                <a:ea typeface="Arial Narrow"/>
                <a:cs typeface="Arial Narrow"/>
                <a:sym typeface="Arial Narrow"/>
              </a:rPr>
              <a:t>Support Services</a:t>
            </a:r>
            <a:endParaRPr lang="en-US" dirty="0"/>
          </a:p>
          <a:p>
            <a:pPr marL="0" marR="0" lvl="0" indent="0" algn="l" rtl="0">
              <a:lnSpc>
                <a:spcPct val="100000"/>
              </a:lnSpc>
              <a:spcBef>
                <a:spcPts val="480"/>
              </a:spcBef>
              <a:spcAft>
                <a:spcPts val="0"/>
              </a:spcAft>
              <a:buClr>
                <a:srgbClr val="595959"/>
              </a:buClr>
              <a:buSzPts val="2400"/>
              <a:buFont typeface="Arial Narrow"/>
              <a:buNone/>
            </a:pPr>
            <a:r>
              <a:rPr lang="en-US" sz="2400" b="0" i="0" u="none" dirty="0">
                <a:solidFill>
                  <a:srgbClr val="595959"/>
                </a:solidFill>
                <a:latin typeface="Arial Narrow"/>
                <a:ea typeface="Arial Narrow"/>
                <a:cs typeface="Arial Narrow"/>
                <a:sym typeface="Arial Narrow"/>
              </a:rPr>
              <a:t>E. Discrimination/Pre-conceived notions</a:t>
            </a:r>
            <a:endParaRPr lang="en-US" dirty="0"/>
          </a:p>
          <a:p>
            <a:pPr marL="0" marR="0" lvl="0" indent="0" algn="l" rtl="0">
              <a:lnSpc>
                <a:spcPct val="100000"/>
              </a:lnSpc>
              <a:spcBef>
                <a:spcPts val="480"/>
              </a:spcBef>
              <a:spcAft>
                <a:spcPts val="0"/>
              </a:spcAft>
              <a:buClr>
                <a:srgbClr val="595959"/>
              </a:buClr>
              <a:buSzPts val="2400"/>
              <a:buFont typeface="Arial Narrow"/>
              <a:buNone/>
            </a:pPr>
            <a:r>
              <a:rPr lang="en-US" sz="2400" b="0" i="0" u="none" dirty="0">
                <a:solidFill>
                  <a:srgbClr val="595959"/>
                </a:solidFill>
                <a:latin typeface="Arial Narrow"/>
                <a:ea typeface="Arial Narrow"/>
                <a:cs typeface="Arial Narrow"/>
                <a:sym typeface="Arial Narrow"/>
              </a:rPr>
              <a:t>F. Stigmatization of mental health issues</a:t>
            </a:r>
            <a:endParaRPr lang="en-US" dirty="0"/>
          </a:p>
          <a:p>
            <a:pPr marL="0" marR="0" lvl="0" indent="0" algn="l" rtl="0">
              <a:lnSpc>
                <a:spcPct val="100000"/>
              </a:lnSpc>
              <a:spcBef>
                <a:spcPts val="480"/>
              </a:spcBef>
              <a:spcAft>
                <a:spcPts val="0"/>
              </a:spcAft>
              <a:buClr>
                <a:srgbClr val="595959"/>
              </a:buClr>
              <a:buSzPts val="2400"/>
              <a:buFont typeface="Arial Narrow"/>
              <a:buNone/>
            </a:pPr>
            <a:r>
              <a:rPr lang="en-US" sz="2400" b="0" i="0" u="none" dirty="0">
                <a:solidFill>
                  <a:srgbClr val="595959"/>
                </a:solidFill>
                <a:latin typeface="Arial Narrow"/>
                <a:ea typeface="Arial Narrow"/>
                <a:cs typeface="Arial Narrow"/>
                <a:sym typeface="Arial Narrow"/>
              </a:rPr>
              <a:t>G. When/how the assessment takes place</a:t>
            </a:r>
            <a:endParaRPr lang="en-US" dirty="0"/>
          </a:p>
          <a:p>
            <a:pPr marL="0" marR="0" lvl="0" indent="0" algn="l" rtl="0">
              <a:lnSpc>
                <a:spcPct val="100000"/>
              </a:lnSpc>
              <a:spcBef>
                <a:spcPts val="480"/>
              </a:spcBef>
              <a:spcAft>
                <a:spcPts val="0"/>
              </a:spcAft>
              <a:buClr>
                <a:srgbClr val="595959"/>
              </a:buClr>
              <a:buSzPts val="2400"/>
              <a:buFont typeface="Arial Narrow"/>
              <a:buNone/>
            </a:pPr>
            <a:r>
              <a:rPr lang="en-US" sz="2400" b="0" i="0" u="none" dirty="0">
                <a:solidFill>
                  <a:srgbClr val="595959"/>
                </a:solidFill>
                <a:latin typeface="Arial Narrow"/>
                <a:ea typeface="Arial Narrow"/>
                <a:cs typeface="Arial Narrow"/>
                <a:sym typeface="Arial Narrow"/>
              </a:rPr>
              <a:t>H. Lack of validation of instruments with populations served on a local level</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166</a:t>
            </a:fld>
            <a:endParaRPr lang="en-US"/>
          </a:p>
        </p:txBody>
      </p:sp>
    </p:spTree>
    <p:extLst>
      <p:ext uri="{BB962C8B-B14F-4D97-AF65-F5344CB8AC3E}">
        <p14:creationId xmlns:p14="http://schemas.microsoft.com/office/powerpoint/2010/main" val="122969063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GAIN tool. Direct the audience to the appendix documents where the full version of the GAIN will be discussed.  </a:t>
            </a:r>
          </a:p>
          <a:p>
            <a:endParaRPr lang="en-US" dirty="0"/>
          </a:p>
          <a:p>
            <a:r>
              <a:rPr lang="en-US" dirty="0"/>
              <a:t>This is a standardized bio-psycho-social assessment designed to help clinicians gather information for diagnosis, placement, and treatment planning. As with any self-report, the GAIN is limited by the veracity of the individual respondent's answers; it should be collected by someone certified in GAIN administration, combined with other information and interpreted by clinical or other qualified personnel prior to taking any specific actions.</a:t>
            </a:r>
          </a:p>
        </p:txBody>
      </p:sp>
      <p:sp>
        <p:nvSpPr>
          <p:cNvPr id="4" name="Slide Number Placeholder 3"/>
          <p:cNvSpPr>
            <a:spLocks noGrp="1"/>
          </p:cNvSpPr>
          <p:nvPr>
            <p:ph type="sldNum" sz="quarter" idx="5"/>
          </p:nvPr>
        </p:nvSpPr>
        <p:spPr/>
        <p:txBody>
          <a:bodyPr/>
          <a:lstStyle/>
          <a:p>
            <a:fld id="{4951DF72-1442-453F-9092-65FAF5C01444}" type="slidenum">
              <a:rPr lang="en-US" smtClean="0"/>
              <a:t>168</a:t>
            </a:fld>
            <a:endParaRPr lang="en-US"/>
          </a:p>
        </p:txBody>
      </p:sp>
    </p:spTree>
    <p:extLst>
      <p:ext uri="{BB962C8B-B14F-4D97-AF65-F5344CB8AC3E}">
        <p14:creationId xmlns:p14="http://schemas.microsoft.com/office/powerpoint/2010/main" val="5844897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T-ASI. Direct the audience to the appendix documents where the full version of the T-ASI will be discussed. </a:t>
            </a:r>
          </a:p>
          <a:p>
            <a:endParaRPr lang="en-US" dirty="0"/>
          </a:p>
          <a:p>
            <a:r>
              <a:rPr lang="en-US" dirty="0"/>
              <a:t>The o</a:t>
            </a:r>
            <a:r>
              <a:rPr lang="en-US" sz="1200" b="0" i="0" kern="1200" dirty="0">
                <a:solidFill>
                  <a:schemeClr val="tx1"/>
                </a:solidFill>
                <a:effectLst/>
                <a:latin typeface="+mn-lt"/>
                <a:ea typeface="+mn-ea"/>
                <a:cs typeface="+mn-cs"/>
              </a:rPr>
              <a:t>bjective of this face-to-face structured interview combined with opportunity for assessor to offer comments, confidence ratings (indicating whether the information may be distorted), and severity ratings (indicating how severe the assessor believes is the need for treatment or counselling). It is specifically created to address substance abuse in youth. </a:t>
            </a:r>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169</a:t>
            </a:fld>
            <a:endParaRPr lang="en-US"/>
          </a:p>
        </p:txBody>
      </p:sp>
    </p:spTree>
    <p:extLst>
      <p:ext uri="{BB962C8B-B14F-4D97-AF65-F5344CB8AC3E}">
        <p14:creationId xmlns:p14="http://schemas.microsoft.com/office/powerpoint/2010/main" val="188074317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HEADSS. Direct the audience to the Tools Section where the full version of the HEADSS will be discussed. </a:t>
            </a:r>
          </a:p>
          <a:p>
            <a:endParaRPr lang="en-US" dirty="0"/>
          </a:p>
          <a:p>
            <a:r>
              <a:rPr lang="en-US" dirty="0"/>
              <a:t>The purpose of this assessment is to facilitate communication and to create a sympathetic, confidential, respectful environment where youth may be able to attain adequate health care. The approach is known as the acronym HEADSS (Home, Education/employment, peer group Activities, Drugs, </a:t>
            </a:r>
            <a:r>
              <a:rPr lang="en-US" dirty="0" err="1"/>
              <a:t>Sexuallity</a:t>
            </a:r>
            <a:r>
              <a:rPr lang="en-US" dirty="0"/>
              <a:t>, and Suicide/depression). </a:t>
            </a:r>
          </a:p>
        </p:txBody>
      </p:sp>
      <p:sp>
        <p:nvSpPr>
          <p:cNvPr id="4" name="Slide Number Placeholder 3"/>
          <p:cNvSpPr>
            <a:spLocks noGrp="1"/>
          </p:cNvSpPr>
          <p:nvPr>
            <p:ph type="sldNum" sz="quarter" idx="5"/>
          </p:nvPr>
        </p:nvSpPr>
        <p:spPr/>
        <p:txBody>
          <a:bodyPr/>
          <a:lstStyle/>
          <a:p>
            <a:fld id="{4951DF72-1442-453F-9092-65FAF5C01444}" type="slidenum">
              <a:rPr lang="en-US" smtClean="0"/>
              <a:t>170</a:t>
            </a:fld>
            <a:endParaRPr lang="en-US"/>
          </a:p>
        </p:txBody>
      </p:sp>
    </p:spTree>
    <p:extLst>
      <p:ext uri="{BB962C8B-B14F-4D97-AF65-F5344CB8AC3E}">
        <p14:creationId xmlns:p14="http://schemas.microsoft.com/office/powerpoint/2010/main" val="156718673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direct the group to a practice exercise. The trainer will provide about 5 minutes so all participants can browse through both tools, the GAINS, T-ASI and HEADSS. Then each person will choose which one to practice with for this exercise.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trainer will ask participants to partner again to practice asking the questions in the tool. Remind the audience to incorporate trauma-informed skills when practicing. The time limit for this exercise is 5 minutes per person then switch for another 5 minutes. The goal is to get a little practice on how to conduct the assessments. Ask participants to be creative and think of some of their current clients to impersonate when practicing the exercise.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171</a:t>
            </a:fld>
            <a:endParaRPr lang="en-US"/>
          </a:p>
        </p:txBody>
      </p:sp>
    </p:spTree>
    <p:extLst>
      <p:ext uri="{BB962C8B-B14F-4D97-AF65-F5344CB8AC3E}">
        <p14:creationId xmlns:p14="http://schemas.microsoft.com/office/powerpoint/2010/main" val="159146455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some options for self-administered tools. These can be utilized if attempts to interview the youth are unsuccessful. </a:t>
            </a:r>
          </a:p>
          <a:p>
            <a:endParaRPr lang="en-US" dirty="0"/>
          </a:p>
          <a:p>
            <a:r>
              <a:rPr lang="en-US" b="1" dirty="0"/>
              <a:t>The Adolescent Health Review</a:t>
            </a:r>
            <a:r>
              <a:rPr lang="en-US" dirty="0"/>
              <a:t>: is designed to assist health care professionals in screening adolescents for risks to their physical and emotional health. The AHR is designed for use only as an adjunct to standard clinical practice. This instrument is not recommended for children under age 12, adolescents with limited English proficiency, or other adolescents who have reading difficulties.</a:t>
            </a:r>
          </a:p>
          <a:p>
            <a:endParaRPr lang="en-US" dirty="0"/>
          </a:p>
          <a:p>
            <a:r>
              <a:rPr lang="en-US" b="1" dirty="0"/>
              <a:t>Adolescent Substance Abuse Subtle Screening Inventory (SASSIA2): </a:t>
            </a:r>
            <a:r>
              <a:rPr lang="en-US" dirty="0"/>
              <a:t>Identifies high or low probability of substance dependence and substance abuse disorders for clients 12 to 18 years of age. The SASSI-A2 also provides clinical insight into family and social risk factors, level of defensive responding, and consequences of substance misuse. </a:t>
            </a:r>
          </a:p>
          <a:p>
            <a:endParaRPr lang="en-US" dirty="0"/>
          </a:p>
          <a:p>
            <a:r>
              <a:rPr lang="en-US" b="1" dirty="0"/>
              <a:t>Brief Psychiatric Rating Scale – Children (BPRS-C): </a:t>
            </a:r>
            <a:r>
              <a:rPr lang="en-US" dirty="0"/>
              <a:t>A 21-item, clinician-based rating scale that is designed for use in evaluating psychiatric problems of children and adolescents</a:t>
            </a:r>
          </a:p>
          <a:p>
            <a:endParaRPr lang="en-US" dirty="0"/>
          </a:p>
          <a:p>
            <a:r>
              <a:rPr lang="en-US" dirty="0"/>
              <a:t>The trainer will point out that these tools are available for free and are listed on the appendix.  We will be discussing the importance of case management in the next few slides.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172</a:t>
            </a:fld>
            <a:endParaRPr lang="en-US"/>
          </a:p>
        </p:txBody>
      </p:sp>
    </p:spTree>
    <p:extLst>
      <p:ext uri="{BB962C8B-B14F-4D97-AF65-F5344CB8AC3E}">
        <p14:creationId xmlns:p14="http://schemas.microsoft.com/office/powerpoint/2010/main" val="344067275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concept and practice of case management. </a:t>
            </a:r>
          </a:p>
          <a:p>
            <a:endParaRPr lang="en-US" dirty="0"/>
          </a:p>
          <a:p>
            <a:pPr marL="171450" indent="-171450">
              <a:buFont typeface="Arial" panose="020B0604020202020204" pitchFamily="34" charset="0"/>
              <a:buChar char="•"/>
            </a:pPr>
            <a:r>
              <a:rPr lang="en-US" dirty="0"/>
              <a:t>Case management is a collaborative process of assessment, planning and follow up which is geared to meet a client’s and family’s needs with the goal of achieving wellness. Case management also serves to connect the client with resources or other services needed to meet the goals of treatment. Case managers are individuals who are trained to work with people who are vulnerable and are knowledgeable of resources that can help the population they’re serving.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Case Coordination is a feature of case management and reflects the role often adopted by the case manager in the lead agency. Their role is to collaboratively manage and coordinate the multiple services that a client may require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Casework is the regular direct, contact with people that supports them to implement their case plan</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173</a:t>
            </a:fld>
            <a:endParaRPr lang="en-US"/>
          </a:p>
        </p:txBody>
      </p:sp>
    </p:spTree>
    <p:extLst>
      <p:ext uri="{BB962C8B-B14F-4D97-AF65-F5344CB8AC3E}">
        <p14:creationId xmlns:p14="http://schemas.microsoft.com/office/powerpoint/2010/main" val="360396805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two main case management models that are effective when working with youth with complex needs. </a:t>
            </a:r>
          </a:p>
        </p:txBody>
      </p:sp>
      <p:sp>
        <p:nvSpPr>
          <p:cNvPr id="4" name="Slide Number Placeholder 3"/>
          <p:cNvSpPr>
            <a:spLocks noGrp="1"/>
          </p:cNvSpPr>
          <p:nvPr>
            <p:ph type="sldNum" sz="quarter" idx="5"/>
          </p:nvPr>
        </p:nvSpPr>
        <p:spPr/>
        <p:txBody>
          <a:bodyPr/>
          <a:lstStyle/>
          <a:p>
            <a:fld id="{4951DF72-1442-453F-9092-65FAF5C01444}" type="slidenum">
              <a:rPr lang="en-US" smtClean="0"/>
              <a:t>174</a:t>
            </a:fld>
            <a:endParaRPr lang="en-US"/>
          </a:p>
        </p:txBody>
      </p:sp>
    </p:spTree>
    <p:extLst>
      <p:ext uri="{BB962C8B-B14F-4D97-AF65-F5344CB8AC3E}">
        <p14:creationId xmlns:p14="http://schemas.microsoft.com/office/powerpoint/2010/main" val="95765307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the core concepts of general case management. Youth with substance abuse challenges present with multiple challenges and barriers. Case management is additional to the single therapy goals. </a:t>
            </a:r>
          </a:p>
          <a:p>
            <a:endParaRPr lang="en-US" dirty="0"/>
          </a:p>
          <a:p>
            <a:pPr marL="171450" indent="-171450">
              <a:buClr>
                <a:schemeClr val="accent2"/>
              </a:buClr>
              <a:buFont typeface="Arial" panose="020B0604020202020204" pitchFamily="34" charset="0"/>
              <a:buChar char="•"/>
            </a:pPr>
            <a:r>
              <a:rPr lang="en-US" b="1" dirty="0"/>
              <a:t>Trust and relationships:  </a:t>
            </a:r>
            <a:r>
              <a:rPr lang="en-US" dirty="0"/>
              <a:t>The most effective way to engage youth and families is to gain their trust. If you recall the trauma-informed care approach allows case managers to also engage clients in a way that empowers them, and trust is achieved, resulting in effective treatment.</a:t>
            </a:r>
          </a:p>
          <a:p>
            <a:pPr marL="171450" marR="0" lvl="0" indent="-1714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b="1" dirty="0"/>
              <a:t>Provision of Services: </a:t>
            </a:r>
            <a:r>
              <a:rPr lang="en-US" dirty="0"/>
              <a:t>Case managers screen with tools (we will discuss later) what are the needs of the client and provide services such as: mental health referrals, substance abuse program referrals, legal, medical, educational, economic and connection to potential sources of support such as church or mentors.  </a:t>
            </a:r>
          </a:p>
          <a:p>
            <a:pPr marL="171450" indent="-171450">
              <a:buClr>
                <a:schemeClr val="accent2"/>
              </a:buClr>
              <a:buFont typeface="Arial" panose="020B0604020202020204" pitchFamily="34" charset="0"/>
              <a:buChar char="•"/>
            </a:pPr>
            <a:r>
              <a:rPr lang="en-US" b="1" dirty="0"/>
              <a:t>Follow up:  </a:t>
            </a:r>
            <a:r>
              <a:rPr lang="en-US" dirty="0"/>
              <a:t>Case managers provide resources but also actively follow up with youth and families to ensure that engagement to those referrals have happened. Youth and families often experience difficulty accessing services and follow up allows the case manager to advocate if a service has not been accessed.</a:t>
            </a:r>
          </a:p>
          <a:p>
            <a:pPr marL="171450" indent="-171450">
              <a:buClr>
                <a:schemeClr val="accent2"/>
              </a:buClr>
              <a:buFont typeface="Arial" panose="020B0604020202020204" pitchFamily="34" charset="0"/>
              <a:buChar char="•"/>
            </a:pPr>
            <a:r>
              <a:rPr lang="en-US" b="1" dirty="0"/>
              <a:t>Constant adaptation to meet client’s needs: </a:t>
            </a:r>
            <a:r>
              <a:rPr lang="en-US" dirty="0"/>
              <a:t>Case managers constantly assess and re-assess the youth’s progress and adapt their focus on the support needed depending on the client’s needs, as these needs will shift throughout treatment. </a:t>
            </a:r>
          </a:p>
          <a:p>
            <a:pPr marL="171450" indent="-171450">
              <a:buClr>
                <a:schemeClr val="accent2"/>
              </a:buClr>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175</a:t>
            </a:fld>
            <a:endParaRPr lang="en-US"/>
          </a:p>
        </p:txBody>
      </p:sp>
    </p:spTree>
    <p:extLst>
      <p:ext uri="{BB962C8B-B14F-4D97-AF65-F5344CB8AC3E}">
        <p14:creationId xmlns:p14="http://schemas.microsoft.com/office/powerpoint/2010/main" val="11494219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Wrap-Around Model to case management. This model is meant to serve youth and families with multiple needs and difficult to engage. The core of this model involved systems working together to provide best treatment outcomes for families.  </a:t>
            </a:r>
          </a:p>
          <a:p>
            <a:endParaRPr lang="en-US" dirty="0"/>
          </a:p>
          <a:p>
            <a:r>
              <a:rPr lang="en-US" dirty="0"/>
              <a:t>Principles of Wrap-Around Model: </a:t>
            </a:r>
            <a:r>
              <a:rPr lang="en-US" sz="2400" dirty="0">
                <a:latin typeface="Times New Roman" panose="02020603050405020304" pitchFamily="18" charset="0"/>
                <a:cs typeface="Times New Roman" panose="02020603050405020304" pitchFamily="18" charset="0"/>
              </a:rPr>
              <a:t> </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Voice &amp; Choice at the core: </a:t>
            </a:r>
            <a:r>
              <a:rPr lang="en-US" sz="2000" dirty="0">
                <a:latin typeface="Times New Roman" panose="02020603050405020304" pitchFamily="18" charset="0"/>
                <a:cs typeface="Times New Roman" panose="02020603050405020304" pitchFamily="18" charset="0"/>
              </a:rPr>
              <a:t>Youth that come from families with multiple challenges face several barriers and might have experienced negative treatment outcomes in the past. Therefore, assuring that the youth’s voice and choice is at the core of the plan of care empowers families to take ownership of their treatment, resulting in better treatment outcomes. </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Individualized care</a:t>
            </a:r>
            <a:r>
              <a:rPr lang="en-US" sz="2000" dirty="0">
                <a:latin typeface="Times New Roman" panose="02020603050405020304" pitchFamily="18" charset="0"/>
                <a:cs typeface="Times New Roman" panose="02020603050405020304" pitchFamily="18" charset="0"/>
              </a:rPr>
              <a:t>: All families are not the same. This concept refers to investigating the youth’s relationship with the systems around them; school, family, community. The plan of care should be inclusive of the youth’s environments. </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Strengths-based: </a:t>
            </a:r>
            <a:r>
              <a:rPr lang="en-US" sz="2000" dirty="0">
                <a:latin typeface="Times New Roman" panose="02020603050405020304" pitchFamily="18" charset="0"/>
                <a:cs typeface="Times New Roman" panose="02020603050405020304" pitchFamily="18" charset="0"/>
              </a:rPr>
              <a:t>This lens focuses on the strengths of the youth. Although you might see several challenges, all youth also have strengths. This lens assumes that the youth is the expert in their own life and the role of the case manager is to empower them and build their capacity to reach their potential. The trainer will direct the audience to find the “</a:t>
            </a:r>
            <a:r>
              <a:rPr lang="en-US" sz="2000" dirty="0"/>
              <a:t>Tentative List of Life Strengths Gleaned from Positive Psychology Literature” and read a few that can apply to youth.</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Natural Supports: </a:t>
            </a:r>
            <a:r>
              <a:rPr lang="en-US" sz="2000" dirty="0">
                <a:latin typeface="Times New Roman" panose="02020603050405020304" pitchFamily="18" charset="0"/>
                <a:cs typeface="Times New Roman" panose="02020603050405020304" pitchFamily="18" charset="0"/>
              </a:rPr>
              <a:t>The role of the case manager is to find within the youth’s context those positive supports or opportunities for positive supports. </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Team-based collaborative planning: </a:t>
            </a:r>
            <a:r>
              <a:rPr lang="en-US" sz="2000" dirty="0">
                <a:latin typeface="Times New Roman" panose="02020603050405020304" pitchFamily="18" charset="0"/>
                <a:cs typeface="Times New Roman" panose="02020603050405020304" pitchFamily="18" charset="0"/>
              </a:rPr>
              <a:t>The systems collaborating such as; school, community entities, parents, and youth work together towards the goals of the family. Other systems might be from need for resources; food vouchers, housing, employment, educational goals, and others that might be specific case by case. </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Unconditional Care: </a:t>
            </a:r>
            <a:r>
              <a:rPr lang="en-US" sz="2000" dirty="0">
                <a:latin typeface="Times New Roman" panose="02020603050405020304" pitchFamily="18" charset="0"/>
                <a:cs typeface="Times New Roman" panose="02020603050405020304" pitchFamily="18" charset="0"/>
              </a:rPr>
              <a:t>The case manager is expected to provide unconditional care, that is, no matter how little progress a youth might be experiencing, care will continue and the same supports will continue to be available. </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Community-based care: </a:t>
            </a:r>
            <a:r>
              <a:rPr lang="en-US" sz="2000" dirty="0">
                <a:latin typeface="Times New Roman" panose="02020603050405020304" pitchFamily="18" charset="0"/>
                <a:cs typeface="Times New Roman" panose="02020603050405020304" pitchFamily="18" charset="0"/>
              </a:rPr>
              <a:t>An important aspect of this model is that case managers are flexible and meet the client where they’re at. Community-cased care refers to services that can happen on the street, at the home, or at school to follow with treatment. </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Culturally Competent: </a:t>
            </a:r>
            <a:r>
              <a:rPr lang="en-US" sz="2000" dirty="0">
                <a:latin typeface="Times New Roman" panose="02020603050405020304" pitchFamily="18" charset="0"/>
                <a:cs typeface="Times New Roman" panose="02020603050405020304" pitchFamily="18" charset="0"/>
              </a:rPr>
              <a:t>The case manager is highly aware of the youth’s specific barriers related to culture and aspects of diversity. If you recall the ADDRESSING model we reviewed in the Trauma Module, we can incorporate it in this model. </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Outcome-based: </a:t>
            </a:r>
            <a:r>
              <a:rPr lang="en-US" sz="2000" dirty="0">
                <a:latin typeface="Times New Roman" panose="02020603050405020304" pitchFamily="18" charset="0"/>
                <a:cs typeface="Times New Roman" panose="02020603050405020304" pitchFamily="18" charset="0"/>
              </a:rPr>
              <a:t>The case manager utilizes concrete outcomes to the goals provided. </a:t>
            </a:r>
          </a:p>
          <a:p>
            <a:pPr lvl="1">
              <a:buFont typeface="Arial" panose="020B0604020202020204" pitchFamily="34" charset="0"/>
              <a:buNone/>
            </a:pPr>
            <a:endParaRPr lang="en-US" sz="2000" dirty="0">
              <a:latin typeface="Times New Roman" panose="02020603050405020304" pitchFamily="18" charset="0"/>
              <a:cs typeface="Times New Roman" panose="02020603050405020304" pitchFamily="18" charset="0"/>
            </a:endParaRPr>
          </a:p>
          <a:p>
            <a:pPr lvl="1">
              <a:buFont typeface="Arial" panose="020B0604020202020204" pitchFamily="34" charset="0"/>
              <a:buNone/>
            </a:pPr>
            <a:r>
              <a:rPr lang="en-US" sz="2000" dirty="0">
                <a:latin typeface="Times New Roman" panose="02020603050405020304" pitchFamily="18" charset="0"/>
                <a:cs typeface="Times New Roman" panose="02020603050405020304" pitchFamily="18" charset="0"/>
              </a:rPr>
              <a:t>The trainer will provide the audience with the link to the National Wrap-around initiative: </a:t>
            </a:r>
            <a:r>
              <a:rPr lang="en-US" sz="2000" dirty="0">
                <a:hlinkClick r:id="rId3"/>
              </a:rPr>
              <a:t>https://nwi.pdx.edu/</a:t>
            </a:r>
            <a:r>
              <a:rPr lang="en-US" sz="2000" dirty="0"/>
              <a:t> </a:t>
            </a:r>
            <a:endParaRPr lang="en-US" sz="20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176</a:t>
            </a:fld>
            <a:endParaRPr lang="en-US"/>
          </a:p>
        </p:txBody>
      </p:sp>
    </p:spTree>
    <p:extLst>
      <p:ext uri="{BB962C8B-B14F-4D97-AF65-F5344CB8AC3E}">
        <p14:creationId xmlns:p14="http://schemas.microsoft.com/office/powerpoint/2010/main" val="1525161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s-ES_tradnl" dirty="0"/>
              <a:t>The trainer should welcome all the participants and thank them for being part of this training.  S/he should introduce him/herself, adding information to the introduction which provides foundation for his/her expertise in working with adolescents. The trainer should then ask participants to introduce themselves, each saying their name, country of origin/country of work, institution and position there, populations with which they have worked and years experience with adolescents. </a:t>
            </a:r>
          </a:p>
          <a:p>
            <a:endParaRPr lang="en-US" altLang="es-ES_tradnl" dirty="0"/>
          </a:p>
          <a:p>
            <a:r>
              <a:rPr lang="en-US" altLang="es-ES_tradnl" dirty="0"/>
              <a:t>The trainer should lead the group to a discussion of basic rules during the time of the training. An easel pad should be used to write these rules. The trainer can start by suggesting an example such as; 1) Respectful listening and communication during discussions. The trainer should allow some participants to suggest other rules to engage them in the process. The trainer can also write one expectation of the current training. S/he should note expectation responses on the easel pad, then review them, pointing out the expectations that will be covered by the training, and those that will not.  S/he should thank the participants and point out the different areas of expertise in the room.</a:t>
            </a:r>
          </a:p>
          <a:p>
            <a:endParaRPr lang="en-US" altLang="es-ES_tradnl" dirty="0"/>
          </a:p>
          <a:p>
            <a:r>
              <a:rPr lang="en-US" altLang="es-ES_tradnl" dirty="0"/>
              <a:t>The trainer should introduce the training by asking the participants why they think it is important to look at adolescent substance use differently from how we look at adult substance use.  What are the most important differences?  The trainer should note the responses on newsprint, then validate the reasons that are most noteworthy.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Module 1: Provides an introduction and conceptualization of the topic of adolescent substance abuse.</a:t>
            </a:r>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18</a:t>
            </a:fld>
            <a:endParaRPr lang="en-US"/>
          </a:p>
        </p:txBody>
      </p:sp>
    </p:spTree>
    <p:extLst>
      <p:ext uri="{BB962C8B-B14F-4D97-AF65-F5344CB8AC3E}">
        <p14:creationId xmlns:p14="http://schemas.microsoft.com/office/powerpoint/2010/main" val="330335141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SNA Tool. The trainer will direct the audience to the Tools Section to review the tool together. </a:t>
            </a:r>
          </a:p>
          <a:p>
            <a:endParaRPr lang="en-US" dirty="0"/>
          </a:p>
          <a:p>
            <a:r>
              <a:rPr lang="en-US" dirty="0"/>
              <a:t>Six Key Principles of the tool: </a:t>
            </a:r>
          </a:p>
          <a:p>
            <a:pPr marL="228600" indent="-228600">
              <a:buAutoNum type="arabicPeriod"/>
            </a:pPr>
            <a:r>
              <a:rPr lang="en-US" dirty="0"/>
              <a:t>Items were selected because they are each relevant to care planning. </a:t>
            </a:r>
          </a:p>
          <a:p>
            <a:pPr marL="228600" indent="-228600">
              <a:buAutoNum type="arabicPeriod"/>
            </a:pPr>
            <a:r>
              <a:rPr lang="en-US" dirty="0"/>
              <a:t>Each item uses a 4-level rating system. </a:t>
            </a:r>
          </a:p>
          <a:p>
            <a:pPr marL="228600" indent="-228600">
              <a:buAutoNum type="arabicPeriod"/>
            </a:pPr>
            <a:r>
              <a:rPr lang="en-US" dirty="0"/>
              <a:t>Rating should describe the individual, not the individual in services. </a:t>
            </a:r>
          </a:p>
          <a:p>
            <a:pPr marL="228600" indent="-228600">
              <a:buAutoNum type="arabicPeriod"/>
            </a:pPr>
            <a:r>
              <a:rPr lang="en-US" dirty="0"/>
              <a:t>Culture and development should be considered prior to establishing the action levels. Cultural sensitivity involves considering whether cultural factors are influencing the expression of needs and strengths</a:t>
            </a:r>
          </a:p>
          <a:p>
            <a:pPr marL="228600" indent="-228600">
              <a:buAutoNum type="arabicPeriod"/>
            </a:pPr>
            <a:r>
              <a:rPr lang="en-US" dirty="0"/>
              <a:t>The ratings are generally “agnostic as to etiology”. In other words this is a descriptive tool. It is about the “what” not the “why”. Only one item, Adjustment to Trauma, has any cause-effect judgments.  </a:t>
            </a:r>
          </a:p>
          <a:p>
            <a:pPr marL="228600" indent="-228600">
              <a:buAutoNum type="arabicPeriod"/>
            </a:pPr>
            <a:r>
              <a:rPr lang="en-US" dirty="0"/>
              <a:t>A 30-day window is used for ratings in order to make sure assessments stay “fresh” and relevant to the child or youth’s present circumstances. However, the action levels can be used to over-ride the 30-day rating period.</a:t>
            </a:r>
          </a:p>
        </p:txBody>
      </p:sp>
      <p:sp>
        <p:nvSpPr>
          <p:cNvPr id="4" name="Slide Number Placeholder 3"/>
          <p:cNvSpPr>
            <a:spLocks noGrp="1"/>
          </p:cNvSpPr>
          <p:nvPr>
            <p:ph type="sldNum" sz="quarter" idx="5"/>
          </p:nvPr>
        </p:nvSpPr>
        <p:spPr/>
        <p:txBody>
          <a:bodyPr/>
          <a:lstStyle/>
          <a:p>
            <a:fld id="{4951DF72-1442-453F-9092-65FAF5C01444}" type="slidenum">
              <a:rPr lang="en-US" smtClean="0"/>
              <a:t>178</a:t>
            </a:fld>
            <a:endParaRPr lang="en-US"/>
          </a:p>
        </p:txBody>
      </p:sp>
    </p:spTree>
    <p:extLst>
      <p:ext uri="{BB962C8B-B14F-4D97-AF65-F5344CB8AC3E}">
        <p14:creationId xmlns:p14="http://schemas.microsoft.com/office/powerpoint/2010/main" val="174727853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Assessment of Survivor Outcomes (ASO). This is specific to special populations: youth that have experienced traumatic events in the form of crimes, for example; sexual abuse, commercial sexual exploitation, online sexual exploitation, and forced labor. </a:t>
            </a:r>
          </a:p>
          <a:p>
            <a:endParaRPr lang="en-US" dirty="0"/>
          </a:p>
          <a:p>
            <a:r>
              <a:rPr lang="en-US" dirty="0"/>
              <a:t>The domains being assessed include: </a:t>
            </a:r>
          </a:p>
          <a:p>
            <a:pPr marL="171450" indent="-171450">
              <a:buFontTx/>
              <a:buChar char="-"/>
            </a:pPr>
            <a:r>
              <a:rPr lang="en-US" dirty="0"/>
              <a:t>Safety </a:t>
            </a:r>
          </a:p>
          <a:p>
            <a:pPr marL="171450" indent="-171450">
              <a:buFontTx/>
              <a:buChar char="-"/>
            </a:pPr>
            <a:r>
              <a:rPr lang="en-US" dirty="0"/>
              <a:t>Legal Protection</a:t>
            </a:r>
          </a:p>
          <a:p>
            <a:pPr marL="171450" indent="-171450">
              <a:buFontTx/>
              <a:buChar char="-"/>
            </a:pPr>
            <a:r>
              <a:rPr lang="en-US" dirty="0"/>
              <a:t>Mental Wellbeing</a:t>
            </a:r>
          </a:p>
          <a:p>
            <a:pPr marL="171450" indent="-171450">
              <a:buFontTx/>
              <a:buChar char="-"/>
            </a:pPr>
            <a:r>
              <a:rPr lang="en-US" dirty="0"/>
              <a:t>Economic Empowerment &amp; Education</a:t>
            </a:r>
          </a:p>
          <a:p>
            <a:pPr marL="171450" indent="-171450">
              <a:buFontTx/>
              <a:buChar char="-"/>
            </a:pPr>
            <a:r>
              <a:rPr lang="en-US" dirty="0"/>
              <a:t>Social Support</a:t>
            </a:r>
          </a:p>
          <a:p>
            <a:pPr marL="171450" indent="-171450">
              <a:buFontTx/>
              <a:buChar char="-"/>
            </a:pPr>
            <a:r>
              <a:rPr lang="en-US" dirty="0"/>
              <a:t>Physical Wellbeing</a:t>
            </a:r>
          </a:p>
        </p:txBody>
      </p:sp>
      <p:sp>
        <p:nvSpPr>
          <p:cNvPr id="4" name="Slide Number Placeholder 3"/>
          <p:cNvSpPr>
            <a:spLocks noGrp="1"/>
          </p:cNvSpPr>
          <p:nvPr>
            <p:ph type="sldNum" sz="quarter" idx="5"/>
          </p:nvPr>
        </p:nvSpPr>
        <p:spPr/>
        <p:txBody>
          <a:bodyPr/>
          <a:lstStyle/>
          <a:p>
            <a:fld id="{4951DF72-1442-453F-9092-65FAF5C01444}" type="slidenum">
              <a:rPr lang="en-US" smtClean="0"/>
              <a:t>179</a:t>
            </a:fld>
            <a:endParaRPr lang="en-US"/>
          </a:p>
        </p:txBody>
      </p:sp>
    </p:spTree>
    <p:extLst>
      <p:ext uri="{BB962C8B-B14F-4D97-AF65-F5344CB8AC3E}">
        <p14:creationId xmlns:p14="http://schemas.microsoft.com/office/powerpoint/2010/main" val="83687742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direct the group to a practice exercise. The trainer will instruct the audience to read the case study that will be displayed on the next slide. They will choose one of the tools to assess the youth’s case management needs.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trainer will ask participants to spend the next 10 minutes,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180</a:t>
            </a:fld>
            <a:endParaRPr lang="en-US"/>
          </a:p>
        </p:txBody>
      </p:sp>
    </p:spTree>
    <p:extLst>
      <p:ext uri="{BB962C8B-B14F-4D97-AF65-F5344CB8AC3E}">
        <p14:creationId xmlns:p14="http://schemas.microsoft.com/office/powerpoint/2010/main" val="1028323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trainer will introduce the case study and allow 10 minutes for the audience to formulate a case management plan. Remind the audience to incorporate trauma-informed skills when practicing and discuss how they would utilize it with the client featured. Also, remind the staff of other models we learned about to incorporate to this specific case.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the audience “what is the first goal of treating this client?” The answers can vary but anything from focusing on the relationship with the client to trauma-informed responses indicates the audience is on track. The audience could also mention the diversity model ADDRESSING to discuss the specific circumstances of this case. </a:t>
            </a:r>
          </a:p>
          <a:p>
            <a:endParaRPr lang="en-US" dirty="0"/>
          </a:p>
          <a:p>
            <a:r>
              <a:rPr lang="en-US" dirty="0"/>
              <a:t>Ask the audience “what are the main services this client needs?” The answers can be; educational resources, family support/counseling, mental health treatment, substance abuse treatment, mentoring support or connection to an entity that can provide support, legal aid due to undocumented status, healthcare/STD check, and safety plan for suicidal ideations. </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181</a:t>
            </a:fld>
            <a:endParaRPr lang="en-US"/>
          </a:p>
        </p:txBody>
      </p:sp>
    </p:spTree>
    <p:extLst>
      <p:ext uri="{BB962C8B-B14F-4D97-AF65-F5344CB8AC3E}">
        <p14:creationId xmlns:p14="http://schemas.microsoft.com/office/powerpoint/2010/main" val="247832106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Module. We will focus on Adolescent Drug Treatment. </a:t>
            </a:r>
          </a:p>
        </p:txBody>
      </p:sp>
      <p:sp>
        <p:nvSpPr>
          <p:cNvPr id="4" name="Slide Number Placeholder 3"/>
          <p:cNvSpPr>
            <a:spLocks noGrp="1"/>
          </p:cNvSpPr>
          <p:nvPr>
            <p:ph type="sldNum" sz="quarter" idx="5"/>
          </p:nvPr>
        </p:nvSpPr>
        <p:spPr/>
        <p:txBody>
          <a:bodyPr/>
          <a:lstStyle/>
          <a:p>
            <a:fld id="{4951DF72-1442-453F-9092-65FAF5C01444}" type="slidenum">
              <a:rPr lang="en-US" smtClean="0"/>
              <a:t>182</a:t>
            </a:fld>
            <a:endParaRPr lang="en-US" dirty="0"/>
          </a:p>
        </p:txBody>
      </p:sp>
    </p:spTree>
    <p:extLst>
      <p:ext uri="{BB962C8B-B14F-4D97-AF65-F5344CB8AC3E}">
        <p14:creationId xmlns:p14="http://schemas.microsoft.com/office/powerpoint/2010/main" val="146475173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point out the methodology for this training. Active discussion refers to the trainer’s lecture but also participation from the audience in the form of questions, comments, suggestions that will enhance mutual learning. </a:t>
            </a:r>
          </a:p>
          <a:p>
            <a:endParaRPr lang="en-US" dirty="0"/>
          </a:p>
          <a:p>
            <a:r>
              <a:rPr lang="en-US" dirty="0"/>
              <a:t>The required materials for this module provide preparation for exercises.  </a:t>
            </a:r>
          </a:p>
          <a:p>
            <a:endParaRPr lang="en-US" dirty="0"/>
          </a:p>
          <a:p>
            <a:r>
              <a:rPr lang="en-US" dirty="0"/>
              <a:t>The expected duration of this module is ten hours. </a:t>
            </a:r>
          </a:p>
        </p:txBody>
      </p:sp>
      <p:sp>
        <p:nvSpPr>
          <p:cNvPr id="4" name="Slide Number Placeholder 3"/>
          <p:cNvSpPr>
            <a:spLocks noGrp="1"/>
          </p:cNvSpPr>
          <p:nvPr>
            <p:ph type="sldNum" sz="quarter" idx="5"/>
          </p:nvPr>
        </p:nvSpPr>
        <p:spPr/>
        <p:txBody>
          <a:bodyPr/>
          <a:lstStyle/>
          <a:p>
            <a:fld id="{A982838F-D2C1-401C-A334-091CFE2EB759}" type="slidenum">
              <a:rPr lang="en-US" smtClean="0"/>
              <a:t>183</a:t>
            </a:fld>
            <a:endParaRPr lang="en-US" dirty="0"/>
          </a:p>
        </p:txBody>
      </p:sp>
    </p:spTree>
    <p:extLst>
      <p:ext uri="{BB962C8B-B14F-4D97-AF65-F5344CB8AC3E}">
        <p14:creationId xmlns:p14="http://schemas.microsoft.com/office/powerpoint/2010/main" val="179410377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learning objectives. But first, the trainer can ask the audience what their expectations are about this module. </a:t>
            </a:r>
          </a:p>
          <a:p>
            <a:endParaRPr lang="en-US" dirty="0"/>
          </a:p>
          <a:p>
            <a:r>
              <a:rPr lang="en-US" sz="3600" dirty="0">
                <a:latin typeface="Times New Roman" panose="02020603050405020304" pitchFamily="18" charset="0"/>
                <a:cs typeface="Times New Roman" panose="02020603050405020304" pitchFamily="18" charset="0"/>
              </a:rPr>
              <a:t>Learning Objectives</a:t>
            </a:r>
          </a:p>
          <a:p>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identify factors specific to adolescents when considering drug treatment</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 To identify the principles of </a:t>
            </a:r>
            <a:r>
              <a:rPr lang="en-US" sz="3600">
                <a:latin typeface="Times New Roman" panose="02020603050405020304" pitchFamily="18" charset="0"/>
                <a:cs typeface="Times New Roman" panose="02020603050405020304" pitchFamily="18" charset="0"/>
              </a:rPr>
              <a:t>adolescent AOD </a:t>
            </a:r>
            <a:r>
              <a:rPr lang="en-US" sz="3600" dirty="0">
                <a:latin typeface="Times New Roman" panose="02020603050405020304" pitchFamily="18" charset="0"/>
                <a:cs typeface="Times New Roman" panose="02020603050405020304" pitchFamily="18" charset="0"/>
              </a:rPr>
              <a:t>treatment</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 To understand factors for considerations for treatment interventions </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 To identify specifics factors to planning treatment for adolescent</a:t>
            </a:r>
          </a:p>
          <a:p>
            <a:pPr lvl="1">
              <a:buFont typeface="Arial" panose="020B0604020202020204" pitchFamily="34" charset="0"/>
              <a:buNone/>
            </a:pPr>
            <a:endParaRPr lang="en-US" sz="36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951DF72-1442-453F-9092-65FAF5C01444}" type="slidenum">
              <a:rPr lang="en-US" smtClean="0"/>
              <a:t>184</a:t>
            </a:fld>
            <a:endParaRPr lang="en-US"/>
          </a:p>
        </p:txBody>
      </p:sp>
    </p:spTree>
    <p:extLst>
      <p:ext uri="{BB962C8B-B14F-4D97-AF65-F5344CB8AC3E}">
        <p14:creationId xmlns:p14="http://schemas.microsoft.com/office/powerpoint/2010/main" val="118651897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continue pointing out the learning objectives of this module. </a:t>
            </a:r>
          </a:p>
          <a:p>
            <a:endParaRPr lang="en-US" dirty="0"/>
          </a:p>
          <a:p>
            <a:pPr marL="201168" lvl="1" indent="0">
              <a:buNone/>
            </a:pPr>
            <a:r>
              <a:rPr lang="en-US" sz="3600" dirty="0">
                <a:latin typeface="Times New Roman" panose="02020603050405020304" pitchFamily="18" charset="0"/>
                <a:cs typeface="Times New Roman" panose="02020603050405020304" pitchFamily="18" charset="0"/>
              </a:rPr>
              <a:t>Learning Objectives continued…</a:t>
            </a:r>
          </a:p>
          <a:p>
            <a:pPr marL="201168" lvl="1" indent="0">
              <a:buNone/>
            </a:pPr>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understand particular legal and ethical concerns when providing treatment.</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 To identify the training needs</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 To describe different types of treatment and interventions for adolescents and families</a:t>
            </a:r>
          </a:p>
          <a:p>
            <a:pPr lvl="1">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185</a:t>
            </a:fld>
            <a:endParaRPr lang="en-US" dirty="0"/>
          </a:p>
        </p:txBody>
      </p:sp>
    </p:spTree>
    <p:extLst>
      <p:ext uri="{BB962C8B-B14F-4D97-AF65-F5344CB8AC3E}">
        <p14:creationId xmlns:p14="http://schemas.microsoft.com/office/powerpoint/2010/main" val="331313177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trainer will continue pointing out the learning objectives of this module. </a:t>
            </a:r>
          </a:p>
          <a:p>
            <a:endParaRPr lang="en-US" dirty="0"/>
          </a:p>
          <a:p>
            <a:pPr marL="201168" lvl="1" indent="0">
              <a:buNone/>
            </a:pPr>
            <a:r>
              <a:rPr lang="en-US" sz="3600" dirty="0">
                <a:latin typeface="Times New Roman" panose="02020603050405020304" pitchFamily="18" charset="0"/>
                <a:cs typeface="Times New Roman" panose="02020603050405020304" pitchFamily="18" charset="0"/>
              </a:rPr>
              <a:t>Learning Objectives continued…</a:t>
            </a:r>
          </a:p>
          <a:p>
            <a:pPr marL="201168" lvl="1" indent="0">
              <a:buNone/>
            </a:pPr>
            <a:endParaRPr lang="en-US" sz="3600" dirty="0">
              <a:latin typeface="Times New Roman" panose="02020603050405020304" pitchFamily="18" charset="0"/>
              <a:cs typeface="Times New Roman" panose="02020603050405020304" pitchFamily="18" charset="0"/>
            </a:endParaRPr>
          </a:p>
          <a:p>
            <a:pPr lvl="1" algn="just">
              <a:buFont typeface="Arial" panose="020B0604020202020204" pitchFamily="34" charset="0"/>
              <a:buChar char="•"/>
            </a:pPr>
            <a:r>
              <a:rPr lang="en-US" sz="4200" dirty="0">
                <a:latin typeface="Times New Roman" panose="02020603050405020304" pitchFamily="18" charset="0"/>
                <a:cs typeface="Times New Roman" panose="02020603050405020304" pitchFamily="18" charset="0"/>
              </a:rPr>
              <a:t>To u</a:t>
            </a:r>
            <a:r>
              <a:rPr lang="en-US" altLang="es-ES_tradnl" sz="4200" dirty="0">
                <a:latin typeface="Times New Roman" panose="02020603050405020304" pitchFamily="18" charset="0"/>
                <a:ea typeface="Arial Narrow" panose="020B0606020202030204" pitchFamily="34" charset="0"/>
                <a:cs typeface="Times New Roman" panose="02020603050405020304" pitchFamily="18" charset="0"/>
              </a:rPr>
              <a:t>nderstand the role of family therapy in the treatment of adolescents.</a:t>
            </a:r>
          </a:p>
          <a:p>
            <a:pPr lvl="1" algn="just">
              <a:buFont typeface="Arial" panose="020B0604020202020204" pitchFamily="34" charset="0"/>
              <a:buChar char="•"/>
            </a:pPr>
            <a:r>
              <a:rPr lang="en-US" sz="4200" dirty="0">
                <a:latin typeface="Times New Roman" panose="02020603050405020304" pitchFamily="18" charset="0"/>
                <a:cs typeface="Times New Roman" panose="02020603050405020304" pitchFamily="18" charset="0"/>
              </a:rPr>
              <a:t> To describe general impact of drugs use on families.</a:t>
            </a:r>
            <a:endParaRPr lang="es-ES" sz="4200" dirty="0">
              <a:latin typeface="Times New Roman" panose="02020603050405020304" pitchFamily="18" charset="0"/>
              <a:cs typeface="Times New Roman" panose="02020603050405020304" pitchFamily="18" charset="0"/>
            </a:endParaRPr>
          </a:p>
          <a:p>
            <a:pPr lvl="1" algn="just">
              <a:buFont typeface="Arial" panose="020B0604020202020204" pitchFamily="34" charset="0"/>
              <a:buChar char="•"/>
            </a:pPr>
            <a:r>
              <a:rPr lang="es-ES" sz="4200" dirty="0">
                <a:latin typeface="Times New Roman" panose="02020603050405020304" pitchFamily="18" charset="0"/>
                <a:cs typeface="Times New Roman" panose="02020603050405020304" pitchFamily="18" charset="0"/>
              </a:rPr>
              <a:t> </a:t>
            </a:r>
            <a:r>
              <a:rPr lang="en-US" sz="4200" dirty="0">
                <a:latin typeface="Times New Roman" panose="02020603050405020304" pitchFamily="18" charset="0"/>
                <a:cs typeface="Times New Roman" panose="02020603050405020304" pitchFamily="18" charset="0"/>
              </a:rPr>
              <a:t>To</a:t>
            </a:r>
            <a:r>
              <a:rPr lang="es-ES" sz="4200" dirty="0">
                <a:latin typeface="Times New Roman" panose="02020603050405020304" pitchFamily="18" charset="0"/>
                <a:cs typeface="Times New Roman" panose="02020603050405020304" pitchFamily="18" charset="0"/>
              </a:rPr>
              <a:t> describe </a:t>
            </a:r>
            <a:r>
              <a:rPr lang="en-US" sz="4200" dirty="0">
                <a:latin typeface="Times New Roman" panose="02020603050405020304" pitchFamily="18" charset="0"/>
                <a:cs typeface="Times New Roman" panose="02020603050405020304" pitchFamily="18" charset="0"/>
              </a:rPr>
              <a:t>family</a:t>
            </a:r>
            <a:r>
              <a:rPr lang="es-ES" sz="4200" dirty="0">
                <a:latin typeface="Times New Roman" panose="02020603050405020304" pitchFamily="18" charset="0"/>
                <a:cs typeface="Times New Roman" panose="02020603050405020304" pitchFamily="18" charset="0"/>
              </a:rPr>
              <a:t> roles and rules</a:t>
            </a:r>
          </a:p>
          <a:p>
            <a:pPr lvl="1" algn="just">
              <a:buFont typeface="Arial" panose="020B0604020202020204" pitchFamily="34" charset="0"/>
              <a:buChar char="•"/>
            </a:pPr>
            <a:r>
              <a:rPr lang="es-ES" sz="4200" dirty="0">
                <a:latin typeface="Times New Roman" panose="02020603050405020304" pitchFamily="18" charset="0"/>
                <a:cs typeface="Times New Roman" panose="02020603050405020304" pitchFamily="18" charset="0"/>
              </a:rPr>
              <a:t> To explain </a:t>
            </a:r>
            <a:r>
              <a:rPr lang="en-US" sz="4200" dirty="0">
                <a:latin typeface="Times New Roman" panose="02020603050405020304" pitchFamily="18" charset="0"/>
                <a:cs typeface="Times New Roman" panose="02020603050405020304" pitchFamily="18" charset="0"/>
              </a:rPr>
              <a:t>level of involvement </a:t>
            </a:r>
            <a:r>
              <a:rPr lang="en-US" sz="3900" dirty="0">
                <a:latin typeface="Times New Roman" panose="02020603050405020304" pitchFamily="18" charset="0"/>
                <a:cs typeface="Times New Roman" panose="02020603050405020304" pitchFamily="18" charset="0"/>
              </a:rPr>
              <a:t>of families in adolescentsˈ treatment</a:t>
            </a:r>
            <a:endParaRPr lang="es-ES" sz="3900" dirty="0">
              <a:latin typeface="Times New Roman" panose="02020603050405020304" pitchFamily="18" charset="0"/>
              <a:cs typeface="Times New Roman" panose="02020603050405020304" pitchFamily="18" charset="0"/>
            </a:endParaRPr>
          </a:p>
          <a:p>
            <a:endParaRPr lang="es-E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186</a:t>
            </a:fld>
            <a:endParaRPr lang="en-US"/>
          </a:p>
        </p:txBody>
      </p:sp>
    </p:spTree>
    <p:extLst>
      <p:ext uri="{BB962C8B-B14F-4D97-AF65-F5344CB8AC3E}">
        <p14:creationId xmlns:p14="http://schemas.microsoft.com/office/powerpoint/2010/main" val="292886745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ltLang="es-ES_tradnl" dirty="0"/>
              <a:t>The trainer should review the following points from these next slides, addressing basic principles of adolescent AOD use.</a:t>
            </a:r>
          </a:p>
          <a:p>
            <a:endParaRPr lang="en-US" altLang="es-ES_tradnl" dirty="0"/>
          </a:p>
          <a:p>
            <a:r>
              <a:rPr lang="en-US" altLang="es-ES_tradnl" b="1" dirty="0"/>
              <a:t>Adolescent substance use needs to be identified and addressed as soon as possible.</a:t>
            </a:r>
            <a:r>
              <a:rPr lang="en-US" altLang="es-ES_tradnl" dirty="0"/>
              <a:t> Drugs can have long-lasting effects on the developing brain and may interfere with family, positive peer relationships, and school performance. Most adults who develop a substance use disorder report having started drug use in adolescence or young adulthood, so it is important to identify and intervene in drug use early.</a:t>
            </a:r>
          </a:p>
          <a:p>
            <a:endParaRPr lang="en-US" altLang="es-ES_tradnl" dirty="0"/>
          </a:p>
          <a:p>
            <a:r>
              <a:rPr lang="en-US" altLang="es-ES_tradnl" b="1" dirty="0"/>
              <a:t>Adolescents can benefit from a drug misuse intervention even if they are not addicted to a drug.</a:t>
            </a:r>
            <a:r>
              <a:rPr lang="en-US" altLang="es-ES_tradnl" dirty="0"/>
              <a:t> Substance use disorders range from problematic use to addiction and can be treated successfully at any stage, and at any age. For young people, any drug use (even if it seems like only “experimentation”), is cause for concern, as it exposes them to dangers from the drug and associated risky behaviors and may lead to more drug use in the future. Parents and other adults should monitor young people and not underestimate the significance of what may appear as isolated instances of drug taking.</a:t>
            </a:r>
          </a:p>
          <a:p>
            <a:endParaRPr lang="en-US" dirty="0"/>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187</a:t>
            </a:fld>
            <a:endParaRPr lang="en-US"/>
          </a:p>
        </p:txBody>
      </p:sp>
    </p:spTree>
    <p:extLst>
      <p:ext uri="{BB962C8B-B14F-4D97-AF65-F5344CB8AC3E}">
        <p14:creationId xmlns:p14="http://schemas.microsoft.com/office/powerpoint/2010/main" val="2422792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point out the methodology for this training. Active discussion refers to the trainer’s lecture but also participation from the audience in the form of questions, comments, suggestions that will enhance mutual learning. </a:t>
            </a:r>
          </a:p>
          <a:p>
            <a:endParaRPr lang="en-US" dirty="0"/>
          </a:p>
          <a:p>
            <a:r>
              <a:rPr lang="en-US" dirty="0"/>
              <a:t>The required materials for this module provide preparation for exercises.  </a:t>
            </a:r>
          </a:p>
          <a:p>
            <a:endParaRPr lang="en-US" dirty="0"/>
          </a:p>
          <a:p>
            <a:r>
              <a:rPr lang="en-US" dirty="0"/>
              <a:t>The expected duration of this module is eight hours. </a:t>
            </a:r>
          </a:p>
        </p:txBody>
      </p:sp>
      <p:sp>
        <p:nvSpPr>
          <p:cNvPr id="4" name="Slide Number Placeholder 3"/>
          <p:cNvSpPr>
            <a:spLocks noGrp="1"/>
          </p:cNvSpPr>
          <p:nvPr>
            <p:ph type="sldNum" sz="quarter" idx="5"/>
          </p:nvPr>
        </p:nvSpPr>
        <p:spPr/>
        <p:txBody>
          <a:bodyPr/>
          <a:lstStyle/>
          <a:p>
            <a:fld id="{A982838F-D2C1-401C-A334-091CFE2EB759}" type="slidenum">
              <a:rPr lang="en-US" smtClean="0"/>
              <a:t>19</a:t>
            </a:fld>
            <a:endParaRPr lang="en-US"/>
          </a:p>
        </p:txBody>
      </p:sp>
    </p:spTree>
    <p:extLst>
      <p:ext uri="{BB962C8B-B14F-4D97-AF65-F5344CB8AC3E}">
        <p14:creationId xmlns:p14="http://schemas.microsoft.com/office/powerpoint/2010/main" val="179410377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ltLang="es-ES_tradnl" dirty="0"/>
              <a:t>The trainer should review the following points from these next slides, addressing basic principles of adolescent AOD use.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s-ES_tradnl" b="1" dirty="0"/>
              <a:t>Routine annual medical visits are an opportunity to ask adolescents about drug use.</a:t>
            </a:r>
            <a:r>
              <a:rPr lang="en-US" altLang="es-ES_tradnl" dirty="0"/>
              <a:t> Standardized screening tools are available to help pediatricians, dentists, emergency room doctors, psychiatrists, and other clinicians determine an adolescent’s level of involvement (if any) in tobacco, alcohol, and illicit and nonmedical prescription drug use. When an adolescent reports substance use, the health care provider can assess its severity and either provide an onsite brief intervention or refer the teen to a substance misuse treatment program.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s-ES_tradnl"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s-ES_tradnl" b="1" dirty="0"/>
              <a:t>Testing adolescents for sexually transmitted diseases is an important part of drug treatment.</a:t>
            </a:r>
            <a:r>
              <a:rPr lang="en-US" altLang="es-ES_tradnl" dirty="0"/>
              <a:t> Adolescents who use drugs are at an increased risk for diseases that are transmitted sexually. All drugs of misuse alter judgment and decision making, increasing the likelihood that an adolescent will engage in unprotected sex and other high-risk behaviors such as unsafe tattooing and body piercing practices—potential routes of virus transmission. Substance use treatment can reduce this risk both by reducing adolescents’ drug use (and thus keeping them out of situations in which they are not thinking clearly) and by providing risk-reduction counseling to help them modify or change their high-risk behaviors.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s-ES_tradnl" dirty="0"/>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188</a:t>
            </a:fld>
            <a:endParaRPr lang="en-US"/>
          </a:p>
        </p:txBody>
      </p:sp>
    </p:spTree>
    <p:extLst>
      <p:ext uri="{BB962C8B-B14F-4D97-AF65-F5344CB8AC3E}">
        <p14:creationId xmlns:p14="http://schemas.microsoft.com/office/powerpoint/2010/main" val="161466277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a:p>
            <a:r>
              <a:rPr lang="en-US" altLang="es-ES_tradnl" b="1" dirty="0"/>
              <a:t>Legal interventions and sanctions or family pressure may play an important role in getting adolescents to enter, stay in, and complete treatment.</a:t>
            </a:r>
            <a:r>
              <a:rPr lang="en-US" altLang="es-ES_tradnl" dirty="0"/>
              <a:t> Adolescents with substance use disorders rarely feel they need treatment and almost never seek it on their own. Research shows that treatment can work even if it is mandated or entered into unwillingly.</a:t>
            </a:r>
          </a:p>
          <a:p>
            <a:endParaRPr lang="en-US" altLang="es-ES_tradnl" dirty="0"/>
          </a:p>
          <a:p>
            <a:r>
              <a:rPr lang="en-US" altLang="es-ES_tradnl" b="1" dirty="0"/>
              <a:t>Substance use disorder treatment should be tailored to the unique needs of the adolescent.</a:t>
            </a:r>
            <a:r>
              <a:rPr lang="en-US" altLang="es-ES_tradnl" dirty="0"/>
              <a:t> Treatment planning begins with a comprehensive assessment to identify the person’s strengths and weaknesses to be addressed. Appropriate treatment considers an adolescent’s level of psychological development, gender, relations with family and peers, how well he or she is doing in school, the larger community, cultural and ethnic factors, and any special physical or behavioral issues.</a:t>
            </a: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189</a:t>
            </a:fld>
            <a:endParaRPr lang="en-US"/>
          </a:p>
        </p:txBody>
      </p:sp>
    </p:spTree>
    <p:extLst>
      <p:ext uri="{BB962C8B-B14F-4D97-AF65-F5344CB8AC3E}">
        <p14:creationId xmlns:p14="http://schemas.microsoft.com/office/powerpoint/2010/main" val="153988571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90000"/>
              </a:lnSpc>
            </a:pPr>
            <a:r>
              <a:rPr lang="en-US" altLang="es-ES_tradnl" b="1" dirty="0"/>
              <a:t>Treatment should address the needs of the whole person, rather than just focusing on his or her drug use.</a:t>
            </a:r>
            <a:r>
              <a:rPr lang="en-US" altLang="es-ES_tradnl" dirty="0"/>
              <a:t> The best approach to treatment includes supporting the adolescent’s larger life needs, such as those related to medical, psychological, and social well-being, as well as housing, school, transportation, and legal services. Failing to address such needs simultaneously could sabotage the adolescent’s treatment success.</a:t>
            </a:r>
          </a:p>
          <a:p>
            <a:pPr>
              <a:lnSpc>
                <a:spcPct val="90000"/>
              </a:lnSpc>
            </a:pPr>
            <a:endParaRPr lang="en-US" altLang="es-ES_tradnl" dirty="0"/>
          </a:p>
          <a:p>
            <a:pPr>
              <a:lnSpc>
                <a:spcPct val="90000"/>
              </a:lnSpc>
            </a:pPr>
            <a:r>
              <a:rPr lang="en-US" altLang="es-ES_tradnl" b="1" dirty="0"/>
              <a:t>Behavioral therapies are effective in addressing adolescent drug use.</a:t>
            </a:r>
            <a:r>
              <a:rPr lang="en-US" altLang="es-ES_tradnl" dirty="0"/>
              <a:t> Behavioral therapies, delivered by trained clinicians, help an adolescent stay off drugs by strengthening his or her motivation to change. This can be done by providing incentives for abstinence, building skills to resist and refuse substances and deal with triggers or craving, replacing drug use with constructive and rewarding activities, improving problem-solving skills, and facilitating better interpersonal relationships.</a:t>
            </a:r>
          </a:p>
          <a:p>
            <a:pPr>
              <a:lnSpc>
                <a:spcPct val="90000"/>
              </a:lnSpc>
            </a:pPr>
            <a:endParaRPr lang="en-US" altLang="es-ES_tradnl" dirty="0"/>
          </a:p>
          <a:p>
            <a:pPr>
              <a:lnSpc>
                <a:spcPct val="90000"/>
              </a:lnSpc>
            </a:pPr>
            <a:endParaRPr lang="en-US" altLang="es-ES_tradnl" dirty="0"/>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190</a:t>
            </a:fld>
            <a:endParaRPr lang="en-US"/>
          </a:p>
        </p:txBody>
      </p:sp>
    </p:spTree>
    <p:extLst>
      <p:ext uri="{BB962C8B-B14F-4D97-AF65-F5344CB8AC3E}">
        <p14:creationId xmlns:p14="http://schemas.microsoft.com/office/powerpoint/2010/main" val="94845305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90000"/>
              </a:lnSpc>
            </a:pPr>
            <a:r>
              <a:rPr lang="en-US" altLang="es-ES_tradnl" b="1" dirty="0"/>
              <a:t>Families and the community are important aspects of treatment.</a:t>
            </a:r>
            <a:r>
              <a:rPr lang="en-US" altLang="es-ES_tradnl" dirty="0"/>
              <a:t> The support of family members is important for an adolescent’s recovery. Several evidence-based interventions for adolescent drug misuse seek to strengthen family relationships by improving communication and improving family members’ ability to support abstinence from drugs. In addition, members of the community (such as school counselors, parents, peers, and mentors) can encourage young people who need help to get into treatment—and support them along the way.</a:t>
            </a:r>
          </a:p>
          <a:p>
            <a:pPr>
              <a:lnSpc>
                <a:spcPct val="90000"/>
              </a:lnSpc>
            </a:pPr>
            <a:endParaRPr lang="en-US" altLang="es-ES_tradnl" dirty="0"/>
          </a:p>
          <a:p>
            <a:pPr marL="0" marR="0" indent="0" algn="l" defTabSz="914400" rtl="0" eaLnBrk="1" fontAlgn="auto" latinLnBrk="0" hangingPunct="1">
              <a:lnSpc>
                <a:spcPct val="90000"/>
              </a:lnSpc>
              <a:spcBef>
                <a:spcPts val="0"/>
              </a:spcBef>
              <a:spcAft>
                <a:spcPts val="0"/>
              </a:spcAft>
              <a:buClrTx/>
              <a:buSzTx/>
              <a:buFontTx/>
              <a:buNone/>
              <a:tabLst/>
              <a:defRPr/>
            </a:pPr>
            <a:r>
              <a:rPr lang="en-US" altLang="es-ES_tradnl" b="1" dirty="0"/>
              <a:t>Effectively treating substance use disorders in adolescents requires also identifying and treating any other mental health conditions they may have.</a:t>
            </a:r>
            <a:r>
              <a:rPr lang="en-US" altLang="es-ES_tradnl" dirty="0"/>
              <a:t> Adolescents who misuse drugs frequently also suffer from other conditions including depression, anxiety disorders, attention-deficit hyperactivity disorder (ADHD), oppositional defiant disorder, and conduct problems.  Adolescents who misuse drugs, particularly those involved in the juvenile justice system, should be screened for other psychiatric disorders. Treatment for these problems should be integrated with the treatment for a substance use disorder.</a:t>
            </a:r>
          </a:p>
          <a:p>
            <a:pPr>
              <a:lnSpc>
                <a:spcPct val="90000"/>
              </a:lnSpc>
            </a:pPr>
            <a:endParaRPr lang="en-US" altLang="es-ES_tradnl" dirty="0"/>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191</a:t>
            </a:fld>
            <a:endParaRPr lang="en-US"/>
          </a:p>
        </p:txBody>
      </p:sp>
    </p:spTree>
    <p:extLst>
      <p:ext uri="{BB962C8B-B14F-4D97-AF65-F5344CB8AC3E}">
        <p14:creationId xmlns:p14="http://schemas.microsoft.com/office/powerpoint/2010/main" val="105182974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ltLang="es-ES_tradnl" b="1" dirty="0"/>
          </a:p>
          <a:p>
            <a:r>
              <a:rPr lang="en-US" altLang="es-ES_tradnl" b="1" dirty="0"/>
              <a:t>Sensitive issues such as violence and child abuse or risk of suicide should be identified and addressed.</a:t>
            </a:r>
            <a:r>
              <a:rPr lang="en-US" altLang="es-ES_tradnl" dirty="0"/>
              <a:t> Many adolescents who misuse drugs have a history of physical, emotional, and/or sexual abuse or other trauma. If abuse is suspected, referrals should be made to social and protective services, following local regulations and reporting requirements.</a:t>
            </a:r>
          </a:p>
          <a:p>
            <a:endParaRPr lang="en-US" altLang="es-ES_tradnl" dirty="0"/>
          </a:p>
          <a:p>
            <a:r>
              <a:rPr lang="en-US" altLang="es-ES_tradnl" b="1" dirty="0"/>
              <a:t>It is important to monitor drug use during treatment.</a:t>
            </a:r>
            <a:r>
              <a:rPr lang="en-US" altLang="es-ES_tradnl" dirty="0"/>
              <a:t> Adolescents recovering from substance use disorders may experience relapse, or a return to drug use. Triggers associated with relapse vary and can include mental stress and social situations linked with prior drug use. It is important to identify a return to drug use early before an undetected relapse progresses to more serious consequences. A relapse signals the need for more treatment or a need to adjust the individual’s current treatment plan to better meet his or her needs.</a:t>
            </a:r>
          </a:p>
          <a:p>
            <a:r>
              <a:rPr lang="en-US" altLang="es-ES_tradnl" b="1" dirty="0"/>
              <a:t>Staying in treatment for an adequate period of time and continuity of care afterward are important.</a:t>
            </a:r>
            <a:r>
              <a:rPr lang="en-US" altLang="es-ES_tradnl" dirty="0"/>
              <a:t> The minimal length of drug treatment depends on the type and extent of the adolescent’s problems, but studies show outcomes are better when a person stays in treatment for 3 months or more. Because relapses often occur, more than one episode of treatment may be necessary. Many adolescents also benefit from continuing care following treatment, including drug use monitoring, follow-up visits at home, and linking the family to other needed services.</a:t>
            </a:r>
          </a:p>
          <a:p>
            <a:endParaRPr lang="en-US" altLang="es-ES_tradnl" dirty="0"/>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192</a:t>
            </a:fld>
            <a:endParaRPr lang="en-US"/>
          </a:p>
        </p:txBody>
      </p:sp>
    </p:spTree>
    <p:extLst>
      <p:ext uri="{BB962C8B-B14F-4D97-AF65-F5344CB8AC3E}">
        <p14:creationId xmlns:p14="http://schemas.microsoft.com/office/powerpoint/2010/main" val="120863908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en-US" dirty="0"/>
              <a:t>The trainer should address the following factors that should be considered in providing AOD treatment to adolescents.</a:t>
            </a:r>
          </a:p>
          <a:p>
            <a:pPr>
              <a:defRPr/>
            </a:pPr>
            <a:endParaRPr lang="en-US" dirty="0"/>
          </a:p>
          <a:p>
            <a:pPr marL="171450" indent="-171450">
              <a:buFont typeface="Arial" panose="020B0604020202020204" pitchFamily="34" charset="0"/>
              <a:buChar char="•"/>
              <a:defRPr/>
            </a:pPr>
            <a:r>
              <a:rPr lang="en-US" dirty="0"/>
              <a:t>Engaging young people requires a special set of skills and patience.  - The trainer should ask what some of these skills might be, referring back to some of the guidelines for counseling adolescents.</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a:t>Delays in normal cognitive and social-emotional development are associated with adolescent substance use. – The trainer should ask participants what the impact of these delays might be with respect to their success at AOD treatment.</a:t>
            </a:r>
          </a:p>
          <a:p>
            <a:pPr marL="171450" indent="-171450">
              <a:buFont typeface="Arial" panose="020B0604020202020204" pitchFamily="34" charset="0"/>
              <a:buChar char="•"/>
              <a:defRPr/>
            </a:pP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193</a:t>
            </a:fld>
            <a:endParaRPr lang="en-US"/>
          </a:p>
        </p:txBody>
      </p:sp>
    </p:spTree>
    <p:extLst>
      <p:ext uri="{BB962C8B-B14F-4D97-AF65-F5344CB8AC3E}">
        <p14:creationId xmlns:p14="http://schemas.microsoft.com/office/powerpoint/2010/main" val="347013619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en-US" dirty="0"/>
              <a:t>The trainer should address the following factors that should be considered in providing AOD treatment to adolescents.</a:t>
            </a:r>
          </a:p>
          <a:p>
            <a:pPr marL="0" indent="0">
              <a:buFont typeface="Arial" panose="020B0604020202020204" pitchFamily="34" charset="0"/>
              <a:buNone/>
              <a:defRPr/>
            </a:pPr>
            <a:endParaRPr lang="en-US" dirty="0"/>
          </a:p>
          <a:p>
            <a:pPr marL="171450" indent="-171450">
              <a:buFont typeface="Arial" panose="020B0604020202020204" pitchFamily="34" charset="0"/>
              <a:buChar char="•"/>
              <a:defRPr/>
            </a:pPr>
            <a:r>
              <a:rPr lang="en-US" dirty="0"/>
              <a:t>Role of the family is pivotal – The trainer should ask why it is more important to involve the family in adolescent AOD treatment.</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a:t>Treatment should be age-appropriate and separate from adults. – Again, the trainer should ask why.</a:t>
            </a:r>
          </a:p>
          <a:p>
            <a:pPr marL="171450" indent="-171450">
              <a:buFont typeface="Arial" panose="020B0604020202020204" pitchFamily="34" charset="0"/>
              <a:buChar char="•"/>
              <a:defRPr/>
            </a:pP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194</a:t>
            </a:fld>
            <a:endParaRPr lang="en-US"/>
          </a:p>
        </p:txBody>
      </p:sp>
    </p:spTree>
    <p:extLst>
      <p:ext uri="{BB962C8B-B14F-4D97-AF65-F5344CB8AC3E}">
        <p14:creationId xmlns:p14="http://schemas.microsoft.com/office/powerpoint/2010/main" val="264565457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s-ES_tradnl" sz="1200" dirty="0"/>
              <a:t>The trainer should review some of the specific cultural/regional concerns for consideration with respect to adolescents.</a:t>
            </a:r>
          </a:p>
          <a:p>
            <a:pPr marL="0" indent="0">
              <a:buFont typeface="Arial" panose="020B0604020202020204" pitchFamily="34" charset="0"/>
              <a:buNone/>
              <a:defRPr/>
            </a:pPr>
            <a:endParaRPr lang="en-US" dirty="0"/>
          </a:p>
          <a:p>
            <a:pPr marL="171450" indent="-171450">
              <a:buFont typeface="Arial" panose="020B0604020202020204" pitchFamily="34" charset="0"/>
              <a:buChar char="•"/>
              <a:defRPr/>
            </a:pPr>
            <a:r>
              <a:rPr lang="en-US" dirty="0"/>
              <a:t>Many adolescents have been pressured into treatment. – What is the impact of entering treatment under external pressures?</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a:t>Confidentiality issues must be clarified. – At what age can consent be provided, and if an adolescent cannot consent, what impact does that have on his/her confidentiality?</a:t>
            </a:r>
          </a:p>
          <a:p>
            <a:endParaRPr lang="en-US" dirty="0"/>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195</a:t>
            </a:fld>
            <a:endParaRPr lang="en-US"/>
          </a:p>
        </p:txBody>
      </p:sp>
    </p:spTree>
    <p:extLst>
      <p:ext uri="{BB962C8B-B14F-4D97-AF65-F5344CB8AC3E}">
        <p14:creationId xmlns:p14="http://schemas.microsoft.com/office/powerpoint/2010/main" val="36519698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80000"/>
              </a:lnSpc>
            </a:pPr>
            <a:r>
              <a:rPr lang="en-US" altLang="es-ES_tradnl" sz="1200" dirty="0"/>
              <a:t>The trainer should review some of the specific cultural/regional concerns for consideration with respect to adolescents.</a:t>
            </a:r>
          </a:p>
          <a:p>
            <a:pPr>
              <a:lnSpc>
                <a:spcPct val="80000"/>
              </a:lnSpc>
              <a:buFontTx/>
              <a:buChar char="•"/>
            </a:pPr>
            <a:r>
              <a:rPr lang="en-US" altLang="es-ES_tradnl" sz="1200" dirty="0"/>
              <a:t>High level of subcultural acceptance of AOD use:  Subculture impacts of accessibility, use and treatment.  Ex.  Conflict between school and home</a:t>
            </a:r>
          </a:p>
          <a:p>
            <a:pPr>
              <a:lnSpc>
                <a:spcPct val="80000"/>
              </a:lnSpc>
              <a:buFontTx/>
              <a:buChar char="•"/>
            </a:pPr>
            <a:r>
              <a:rPr lang="en-US" altLang="es-ES_tradnl" sz="1200" dirty="0"/>
              <a:t>Societal acceptance of alcohol and tobacco:  Alcohol and tobacco use can contribute to risk for other AOD use.</a:t>
            </a:r>
          </a:p>
          <a:p>
            <a:pPr>
              <a:lnSpc>
                <a:spcPct val="80000"/>
              </a:lnSpc>
              <a:buFontTx/>
              <a:buChar char="•"/>
            </a:pPr>
            <a:r>
              <a:rPr lang="en-US" altLang="es-ES_tradnl" sz="1200" dirty="0"/>
              <a:t>Enforcement of existing laws varies:  Decriminalization and mixed messages – is marijuana considered “harmless?” </a:t>
            </a:r>
          </a:p>
          <a:p>
            <a:pPr>
              <a:defRPr/>
            </a:pPr>
            <a:endParaRPr lang="en-US" altLang="es-ES_tradnl" dirty="0"/>
          </a:p>
          <a:p>
            <a:endParaRPr lang="en-US" dirty="0"/>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196</a:t>
            </a:fld>
            <a:endParaRPr lang="en-US"/>
          </a:p>
        </p:txBody>
      </p:sp>
    </p:spTree>
    <p:extLst>
      <p:ext uri="{BB962C8B-B14F-4D97-AF65-F5344CB8AC3E}">
        <p14:creationId xmlns:p14="http://schemas.microsoft.com/office/powerpoint/2010/main" val="428034119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80000"/>
              </a:lnSpc>
              <a:buFontTx/>
              <a:buChar char="•"/>
            </a:pPr>
            <a:r>
              <a:rPr lang="en-US" altLang="es-ES_tradnl" sz="1200" dirty="0"/>
              <a:t>Stigmatization of AOD use: all use, particularly among adolescents, is stigmatized, and therefore hidden, and difficult to address as such.</a:t>
            </a:r>
          </a:p>
          <a:p>
            <a:pPr>
              <a:lnSpc>
                <a:spcPct val="80000"/>
              </a:lnSpc>
              <a:buFontTx/>
              <a:buChar char="•"/>
            </a:pPr>
            <a:r>
              <a:rPr lang="en-US" altLang="es-ES_tradnl" sz="1200" dirty="0"/>
              <a:t>Language/discourse on AOD use is crucial:  Developmentally, adolescents do not have the capacity for abstract thought to differentiate between use and misuse.  No future-focus among adolescent to see down the line.</a:t>
            </a:r>
          </a:p>
          <a:p>
            <a:pPr>
              <a:lnSpc>
                <a:spcPct val="80000"/>
              </a:lnSpc>
              <a:buFontTx/>
              <a:buChar char="•"/>
            </a:pPr>
            <a:r>
              <a:rPr lang="en-US" altLang="es-ES_tradnl" sz="1200" dirty="0"/>
              <a:t>Societal controversies and double standards:  Acceptance of some level of use among males, not accepted among females.  </a:t>
            </a:r>
          </a:p>
          <a:p>
            <a:pPr>
              <a:lnSpc>
                <a:spcPct val="80000"/>
              </a:lnSpc>
              <a:buFontTx/>
              <a:buChar char="•"/>
            </a:pPr>
            <a:r>
              <a:rPr lang="en-US" altLang="es-ES_tradnl" sz="1200" dirty="0"/>
              <a:t>Drug use is viewed through a criminal justice lens:  More punitive than rehabilitative, need to revisit this point of view.  Roots in religious heritage.</a:t>
            </a: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197</a:t>
            </a:fld>
            <a:endParaRPr lang="en-US"/>
          </a:p>
        </p:txBody>
      </p:sp>
    </p:spTree>
    <p:extLst>
      <p:ext uri="{BB962C8B-B14F-4D97-AF65-F5344CB8AC3E}">
        <p14:creationId xmlns:p14="http://schemas.microsoft.com/office/powerpoint/2010/main" val="2450351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should discuss the learning objectives and engage the group in their comments and whether these objectives have met some of their expectations. The trained should emphasize the need for this type of training. The trainer should ask the group to thoroughly consider participation as they have had experiences working with youth and their experiences are valuable for mutual learning. </a:t>
            </a:r>
          </a:p>
          <a:p>
            <a:endParaRPr lang="en-US" dirty="0"/>
          </a:p>
          <a:p>
            <a:pPr marL="0" indent="0">
              <a:buNone/>
            </a:pPr>
            <a:r>
              <a:rPr lang="en-US" sz="2800" dirty="0">
                <a:latin typeface="Times New Roman" panose="02020603050405020304" pitchFamily="18" charset="0"/>
                <a:cs typeface="Times New Roman" panose="02020603050405020304" pitchFamily="18" charset="0"/>
              </a:rPr>
              <a:t>Learning Objectives: </a:t>
            </a:r>
          </a:p>
          <a:p>
            <a:pPr lvl="1">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To prioritize adolescent substance abuse as a global public health problem.</a:t>
            </a:r>
            <a:endParaRPr lang="en-US" sz="2800" dirty="0">
              <a:solidFill>
                <a:schemeClr val="accent2"/>
              </a:solidFill>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2800" dirty="0">
                <a:solidFill>
                  <a:schemeClr val="accent2"/>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To understand the issue of adolescent substance use and its impact to societies. </a:t>
            </a:r>
          </a:p>
          <a:p>
            <a:pPr lvl="1">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To learn about the prevalence of different types of substances adolescents are exposed to across the globe. </a:t>
            </a:r>
          </a:p>
          <a:p>
            <a:pPr lvl="1">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To understand the differences between use, misuse and abuse of substances among adolescents.</a:t>
            </a:r>
          </a:p>
          <a:p>
            <a:pPr lvl="1">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To learn about the factors that impact future adolescent substance use. </a:t>
            </a:r>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20</a:t>
            </a:fld>
            <a:endParaRPr lang="en-US"/>
          </a:p>
        </p:txBody>
      </p:sp>
    </p:spTree>
    <p:extLst>
      <p:ext uri="{BB962C8B-B14F-4D97-AF65-F5344CB8AC3E}">
        <p14:creationId xmlns:p14="http://schemas.microsoft.com/office/powerpoint/2010/main" val="260526666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80000"/>
              </a:lnSpc>
              <a:buFontTx/>
              <a:buChar char="•"/>
            </a:pPr>
            <a:r>
              <a:rPr lang="en-US" altLang="es-ES_tradnl" sz="1200" dirty="0"/>
              <a:t>No understanding that drug use exists on a continuum, and is not all or nothing:  Concept of controlled use, harm reduction, and as such, no alternative to abstinence exists.</a:t>
            </a:r>
          </a:p>
          <a:p>
            <a:pPr>
              <a:lnSpc>
                <a:spcPct val="80000"/>
              </a:lnSpc>
              <a:buFontTx/>
              <a:buChar char="•"/>
            </a:pPr>
            <a:r>
              <a:rPr lang="en-US" altLang="es-ES_tradnl" sz="1200" dirty="0"/>
              <a:t>Drugs used in region do not lend themselves to substitution therapy – Most prevalent substances of use are alcohol and marijuana.</a:t>
            </a:r>
          </a:p>
          <a:p>
            <a:pPr>
              <a:lnSpc>
                <a:spcPct val="80000"/>
              </a:lnSpc>
              <a:buFontTx/>
              <a:buChar char="•"/>
            </a:pPr>
            <a:r>
              <a:rPr lang="en-US" altLang="es-ES_tradnl" sz="1200" dirty="0"/>
              <a:t>Lack of available options for treatment and other services – many countries have limited or no services.</a:t>
            </a: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198</a:t>
            </a:fld>
            <a:endParaRPr lang="en-US"/>
          </a:p>
        </p:txBody>
      </p:sp>
    </p:spTree>
    <p:extLst>
      <p:ext uri="{BB962C8B-B14F-4D97-AF65-F5344CB8AC3E}">
        <p14:creationId xmlns:p14="http://schemas.microsoft.com/office/powerpoint/2010/main" val="255855560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should pose the question to the participants, “What are some of the age-specific factors to take into account when planning treatment for an adolescent?”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s-ES_tradnl"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s-ES_tradnl" dirty="0"/>
              <a:t>S/he should be looking for responses, such as brain development, perceived harm, parental involvement, consent, key populations, etc.  The trainer should allow some time for discussion, asking about adaptations that individual programs have made to serve adolescents, what programs exist that are equipped to serve adolescents, what is the impact of not adapting to adolescent service needs?</a:t>
            </a: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199</a:t>
            </a:fld>
            <a:endParaRPr lang="en-US"/>
          </a:p>
        </p:txBody>
      </p:sp>
    </p:spTree>
    <p:extLst>
      <p:ext uri="{BB962C8B-B14F-4D97-AF65-F5344CB8AC3E}">
        <p14:creationId xmlns:p14="http://schemas.microsoft.com/office/powerpoint/2010/main" val="134573389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ltLang="es-ES_tradnl" dirty="0"/>
              <a:t>The trainer should follow up the discussion by summarizing the following points regarding adolescent AOD treatment.  </a:t>
            </a:r>
          </a:p>
          <a:p>
            <a:endParaRPr lang="en-US" altLang="es-ES_tradnl" dirty="0"/>
          </a:p>
          <a:p>
            <a:pPr>
              <a:buFontTx/>
              <a:buChar char="•"/>
            </a:pPr>
            <a:r>
              <a:rPr lang="en-US" altLang="es-ES_tradnl" dirty="0"/>
              <a:t>Drug use at an early age is an important predictor of development of a substance use disorder later.</a:t>
            </a:r>
          </a:p>
          <a:p>
            <a:pPr>
              <a:buFontTx/>
              <a:buChar char="•"/>
            </a:pPr>
            <a:r>
              <a:rPr lang="en-US" altLang="es-ES_tradnl" dirty="0"/>
              <a:t>Impaired memory/thinking ability and other problems caused by drug use can derail a young person’s social and educational development.</a:t>
            </a: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200</a:t>
            </a:fld>
            <a:endParaRPr lang="en-US"/>
          </a:p>
        </p:txBody>
      </p:sp>
    </p:spTree>
    <p:extLst>
      <p:ext uri="{BB962C8B-B14F-4D97-AF65-F5344CB8AC3E}">
        <p14:creationId xmlns:p14="http://schemas.microsoft.com/office/powerpoint/2010/main" val="385508287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ltLang="es-ES_tradnl" dirty="0"/>
              <a:t>The trainer should follow up the discussion by summarizing the following points regarding adolescent AOD treatment.  </a:t>
            </a:r>
          </a:p>
          <a:p>
            <a:endParaRPr lang="en-US" altLang="es-ES_tradnl" dirty="0"/>
          </a:p>
          <a:p>
            <a:pPr>
              <a:buFontTx/>
              <a:buChar char="•"/>
            </a:pPr>
            <a:r>
              <a:rPr lang="en-US" altLang="es-ES_tradnl" dirty="0"/>
              <a:t>Adolescents in treatment report using different substances than adult patients do.</a:t>
            </a:r>
          </a:p>
          <a:p>
            <a:pPr>
              <a:buFontTx/>
              <a:buChar char="•"/>
            </a:pPr>
            <a:r>
              <a:rPr lang="en-US" altLang="es-ES_tradnl" dirty="0"/>
              <a:t>Adolescents may be less likely to feel they need help or to seek treatment on their own.  Within some subcultures, there may be conflict between what the adolescent is seeking and what the family feels is necessary, for example with marijuana use.</a:t>
            </a:r>
          </a:p>
          <a:p>
            <a:endParaRPr lang="en-US" altLang="es-ES_tradnl" dirty="0"/>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201</a:t>
            </a:fld>
            <a:endParaRPr lang="en-US"/>
          </a:p>
        </p:txBody>
      </p:sp>
    </p:spTree>
    <p:extLst>
      <p:ext uri="{BB962C8B-B14F-4D97-AF65-F5344CB8AC3E}">
        <p14:creationId xmlns:p14="http://schemas.microsoft.com/office/powerpoint/2010/main" val="226024229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lgn="just">
              <a:spcBef>
                <a:spcPct val="0"/>
              </a:spcBef>
              <a:buFont typeface="Arial" panose="020B0604020202020204" pitchFamily="34" charset="0"/>
              <a:buChar char="•"/>
            </a:pPr>
            <a:r>
              <a:rPr lang="en-US" altLang="es-ES_tradnl" sz="1200" dirty="0">
                <a:latin typeface="Times New Roman" panose="02020603050405020304" pitchFamily="18" charset="0"/>
                <a:ea typeface="Arial Narrow" panose="020B0606020202030204" pitchFamily="34" charset="0"/>
                <a:cs typeface="Times New Roman" panose="02020603050405020304" pitchFamily="18" charset="0"/>
              </a:rPr>
              <a:t>The largest proportion of adolescents who receive treatment are referred from juvenile justice system.</a:t>
            </a:r>
          </a:p>
          <a:p>
            <a:pPr marL="171450" indent="-171450" algn="just">
              <a:spcBef>
                <a:spcPct val="0"/>
              </a:spcBef>
              <a:buFont typeface="Arial" panose="020B0604020202020204" pitchFamily="34" charset="0"/>
              <a:buChar char="•"/>
            </a:pPr>
            <a:endParaRPr lang="en-US" altLang="es-ES_tradnl" sz="1200" dirty="0">
              <a:latin typeface="Times New Roman" panose="02020603050405020304" pitchFamily="18" charset="0"/>
              <a:ea typeface="Arial Narrow" panose="020B0606020202030204" pitchFamily="34" charset="0"/>
              <a:cs typeface="Times New Roman" panose="02020603050405020304" pitchFamily="18" charset="0"/>
            </a:endParaRPr>
          </a:p>
          <a:p>
            <a:pPr marL="171450" indent="-171450" algn="just">
              <a:spcBef>
                <a:spcPct val="0"/>
              </a:spcBef>
              <a:buFont typeface="Arial" panose="020B0604020202020204" pitchFamily="34" charset="0"/>
              <a:buChar char="•"/>
            </a:pPr>
            <a:r>
              <a:rPr lang="en-US" altLang="es-ES_tradnl" sz="1200" dirty="0">
                <a:latin typeface="Times New Roman" panose="02020603050405020304" pitchFamily="18" charset="0"/>
                <a:ea typeface="Arial Narrow" panose="020B0606020202030204" pitchFamily="34" charset="0"/>
                <a:cs typeface="Times New Roman" panose="02020603050405020304" pitchFamily="18" charset="0"/>
              </a:rPr>
              <a:t>Effective treatment for adolescents requires some form of behavioral therapy. </a:t>
            </a:r>
          </a:p>
          <a:p>
            <a:pPr algn="just"/>
            <a:endParaRPr lang="en-US" dirty="0"/>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202</a:t>
            </a:fld>
            <a:endParaRPr lang="en-US"/>
          </a:p>
        </p:txBody>
      </p:sp>
    </p:spTree>
    <p:extLst>
      <p:ext uri="{BB962C8B-B14F-4D97-AF65-F5344CB8AC3E}">
        <p14:creationId xmlns:p14="http://schemas.microsoft.com/office/powerpoint/2010/main" val="89688122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a:t>
            </a:r>
            <a:r>
              <a:rPr lang="en-US" baseline="0" dirty="0"/>
              <a:t> trainer can explain the following considerations: - -</a:t>
            </a:r>
          </a:p>
          <a:p>
            <a:r>
              <a:rPr lang="en-US" altLang="es-ES_tradnl" sz="3500" dirty="0">
                <a:latin typeface="Times New Roman" panose="02020603050405020304" pitchFamily="18" charset="0"/>
                <a:ea typeface="Arial Narrow" panose="020B0606020202030204" pitchFamily="34" charset="0"/>
                <a:cs typeface="Times New Roman" panose="02020603050405020304" pitchFamily="18" charset="0"/>
              </a:rPr>
              <a:t>-</a:t>
            </a:r>
            <a:r>
              <a:rPr lang="en-US" altLang="es-ES_tradnl" sz="3500" baseline="0" dirty="0">
                <a:latin typeface="Times New Roman" panose="02020603050405020304" pitchFamily="18" charset="0"/>
                <a:ea typeface="Arial Narrow" panose="020B0606020202030204" pitchFamily="34" charset="0"/>
                <a:cs typeface="Times New Roman" panose="02020603050405020304" pitchFamily="18" charset="0"/>
              </a:rPr>
              <a:t> </a:t>
            </a:r>
            <a:r>
              <a:rPr lang="en-US" altLang="es-ES_tradnl" sz="3500" dirty="0">
                <a:latin typeface="Times New Roman" panose="02020603050405020304" pitchFamily="18" charset="0"/>
                <a:ea typeface="Arial Narrow" panose="020B0606020202030204" pitchFamily="34" charset="0"/>
                <a:cs typeface="Times New Roman" panose="02020603050405020304" pitchFamily="18" charset="0"/>
              </a:rPr>
              <a:t>Developmental Stage: </a:t>
            </a:r>
            <a:r>
              <a:rPr lang="en-US" sz="1200" b="0" i="0" kern="1200" dirty="0">
                <a:solidFill>
                  <a:schemeClr val="tx1"/>
                </a:solidFill>
                <a:effectLst/>
                <a:latin typeface="+mn-lt"/>
                <a:ea typeface="+mn-ea"/>
                <a:cs typeface="+mn-cs"/>
              </a:rPr>
              <a:t>There are three broad stages of development: early childhood, middle childhood, and adolescence.</a:t>
            </a:r>
            <a:endParaRPr lang="en-US" altLang="es-ES_tradnl" sz="3500" dirty="0">
              <a:latin typeface="Times New Roman" panose="02020603050405020304" pitchFamily="18" charset="0"/>
              <a:ea typeface="Arial Narrow" panose="020B0606020202030204" pitchFamily="34" charset="0"/>
              <a:cs typeface="Times New Roman" panose="02020603050405020304" pitchFamily="18" charset="0"/>
            </a:endParaRPr>
          </a:p>
          <a:p>
            <a:r>
              <a:rPr lang="en-US" altLang="es-ES_tradnl" sz="3500" dirty="0">
                <a:latin typeface="Times New Roman" panose="02020603050405020304" pitchFamily="18" charset="0"/>
                <a:ea typeface="Arial Narrow" panose="020B0606020202030204" pitchFamily="34" charset="0"/>
                <a:cs typeface="Times New Roman" panose="02020603050405020304" pitchFamily="18" charset="0"/>
              </a:rPr>
              <a:t>- Cognitive Ability: </a:t>
            </a:r>
            <a:r>
              <a:rPr lang="en-US" sz="1200" b="0" i="0" kern="1200" dirty="0">
                <a:solidFill>
                  <a:schemeClr val="tx1"/>
                </a:solidFill>
                <a:effectLst/>
                <a:latin typeface="+mn-lt"/>
                <a:ea typeface="+mn-ea"/>
                <a:cs typeface="+mn-cs"/>
              </a:rPr>
              <a:t>mental </a:t>
            </a:r>
            <a:r>
              <a:rPr lang="en-US" sz="1200" b="1" i="0" kern="1200" dirty="0">
                <a:solidFill>
                  <a:schemeClr val="tx1"/>
                </a:solidFill>
                <a:effectLst/>
                <a:latin typeface="+mn-lt"/>
                <a:ea typeface="+mn-ea"/>
                <a:cs typeface="+mn-cs"/>
              </a:rPr>
              <a:t>capability</a:t>
            </a:r>
            <a:r>
              <a:rPr lang="en-US" sz="1200" b="0" i="0" kern="1200" dirty="0">
                <a:solidFill>
                  <a:schemeClr val="tx1"/>
                </a:solidFill>
                <a:effectLst/>
                <a:latin typeface="+mn-lt"/>
                <a:ea typeface="+mn-ea"/>
                <a:cs typeface="+mn-cs"/>
              </a:rPr>
              <a:t> involving reasoning, problem solving, planning, abstract thinking, complex idea comprehension, and learning from experience.</a:t>
            </a:r>
            <a:endParaRPr lang="en-US" altLang="es-ES_tradnl" sz="3500" dirty="0">
              <a:latin typeface="Times New Roman" panose="02020603050405020304" pitchFamily="18" charset="0"/>
              <a:ea typeface="Arial Narrow" panose="020B0606020202030204" pitchFamily="34" charset="0"/>
              <a:cs typeface="Times New Roman" panose="02020603050405020304" pitchFamily="18" charset="0"/>
            </a:endParaRPr>
          </a:p>
          <a:p>
            <a:r>
              <a:rPr lang="en-US" altLang="es-ES_tradnl" sz="3500" dirty="0">
                <a:latin typeface="Times New Roman" panose="02020603050405020304" pitchFamily="18" charset="0"/>
                <a:ea typeface="Arial Narrow" panose="020B0606020202030204" pitchFamily="34" charset="0"/>
                <a:cs typeface="Times New Roman" panose="02020603050405020304" pitchFamily="18" charset="0"/>
              </a:rPr>
              <a:t>- Influence of family, friends and others: </a:t>
            </a:r>
            <a:r>
              <a:rPr lang="en-US" sz="1200" b="0" i="0" kern="1200" dirty="0">
                <a:solidFill>
                  <a:schemeClr val="tx1"/>
                </a:solidFill>
                <a:effectLst/>
                <a:latin typeface="+mn-lt"/>
                <a:ea typeface="+mn-ea"/>
                <a:cs typeface="+mn-cs"/>
              </a:rPr>
              <a:t>The support of family members is important for an adolescent’s recovery</a:t>
            </a:r>
            <a:endParaRPr lang="en-US" altLang="es-ES_tradnl" sz="3500" dirty="0">
              <a:latin typeface="Times New Roman" panose="02020603050405020304" pitchFamily="18" charset="0"/>
              <a:ea typeface="Arial Narrow" panose="020B0606020202030204" pitchFamily="34" charset="0"/>
              <a:cs typeface="Times New Roman" panose="02020603050405020304" pitchFamily="18" charset="0"/>
            </a:endParaRPr>
          </a:p>
          <a:p>
            <a:r>
              <a:rPr lang="en-US" altLang="es-ES_tradnl" sz="3500" dirty="0">
                <a:latin typeface="Times New Roman" panose="02020603050405020304" pitchFamily="18" charset="0"/>
                <a:ea typeface="Arial Narrow" panose="020B0606020202030204" pitchFamily="34" charset="0"/>
                <a:cs typeface="Times New Roman" panose="02020603050405020304" pitchFamily="18" charset="0"/>
              </a:rPr>
              <a:t>- Mental/Physical health concerns: </a:t>
            </a:r>
            <a:r>
              <a:rPr lang="en-US" sz="1200" b="0" i="0" kern="1200" dirty="0">
                <a:solidFill>
                  <a:schemeClr val="tx1"/>
                </a:solidFill>
                <a:effectLst/>
                <a:latin typeface="+mn-lt"/>
                <a:ea typeface="+mn-ea"/>
                <a:cs typeface="+mn-cs"/>
              </a:rPr>
              <a:t>poor mental health can negatively impact on physical health, leading to an increased risk of some conditions</a:t>
            </a:r>
            <a:r>
              <a:rPr lang="en-US" sz="1200" b="0" i="0" kern="1200" baseline="0" dirty="0">
                <a:solidFill>
                  <a:schemeClr val="tx1"/>
                </a:solidFill>
                <a:effectLst/>
                <a:latin typeface="+mn-lt"/>
                <a:ea typeface="+mn-ea"/>
                <a:cs typeface="+mn-cs"/>
              </a:rPr>
              <a:t> like drug addiction.</a:t>
            </a:r>
            <a:endParaRPr lang="en-US" altLang="es-ES_tradnl" sz="3500" dirty="0">
              <a:latin typeface="Times New Roman" panose="02020603050405020304" pitchFamily="18" charset="0"/>
              <a:ea typeface="Arial Narrow" panose="020B0606020202030204" pitchFamily="34" charset="0"/>
              <a:cs typeface="Times New Roman" panose="02020603050405020304" pitchFamily="18" charset="0"/>
            </a:endParaRPr>
          </a:p>
          <a:p>
            <a:r>
              <a:rPr lang="en-US" altLang="es-ES_tradnl" sz="3500" dirty="0">
                <a:latin typeface="Times New Roman" panose="02020603050405020304" pitchFamily="18" charset="0"/>
                <a:ea typeface="Arial Narrow" panose="020B0606020202030204" pitchFamily="34" charset="0"/>
                <a:cs typeface="Times New Roman" panose="02020603050405020304" pitchFamily="18" charset="0"/>
              </a:rPr>
              <a:t>- Academic performance: </a:t>
            </a:r>
            <a:r>
              <a:rPr lang="en-US" sz="1200" b="0" i="0" kern="1200" dirty="0">
                <a:solidFill>
                  <a:schemeClr val="tx1"/>
                </a:solidFill>
                <a:effectLst/>
                <a:latin typeface="+mn-lt"/>
                <a:ea typeface="+mn-ea"/>
                <a:cs typeface="+mn-cs"/>
              </a:rPr>
              <a:t>consumption may have negative effects on the brain’s development and alter its structure and function. As a result, learning problems may arise and a student’s academic performance will be less than optimal.</a:t>
            </a:r>
            <a:endParaRPr lang="en-US" altLang="es-ES_tradnl" sz="3500" dirty="0">
              <a:latin typeface="Times New Roman" panose="02020603050405020304" pitchFamily="18" charset="0"/>
              <a:ea typeface="Arial Narrow" panose="020B0606020202030204" pitchFamily="34" charset="0"/>
              <a:cs typeface="Times New Roman" panose="02020603050405020304" pitchFamily="18" charset="0"/>
            </a:endParaRP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203</a:t>
            </a:fld>
            <a:endParaRPr lang="en-US"/>
          </a:p>
        </p:txBody>
      </p:sp>
    </p:spTree>
    <p:extLst>
      <p:ext uri="{BB962C8B-B14F-4D97-AF65-F5344CB8AC3E}">
        <p14:creationId xmlns:p14="http://schemas.microsoft.com/office/powerpoint/2010/main" val="1228811385"/>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dirty="0">
                <a:solidFill>
                  <a:schemeClr val="tx1"/>
                </a:solidFill>
                <a:effectLst/>
                <a:latin typeface="+mn-lt"/>
                <a:ea typeface="+mn-ea"/>
                <a:cs typeface="+mn-cs"/>
              </a:rPr>
              <a:t>People who are addicted to drugs often suffer from other health (e.g., depression, HIV), occupational, legal, familial, and social problems that should be addressed concurrently,</a:t>
            </a:r>
            <a:r>
              <a:rPr lang="en-US" sz="1200" b="0" i="0" kern="1200" baseline="0" dirty="0">
                <a:solidFill>
                  <a:schemeClr val="tx1"/>
                </a:solidFill>
                <a:effectLst/>
                <a:latin typeface="+mn-lt"/>
                <a:ea typeface="+mn-ea"/>
                <a:cs typeface="+mn-cs"/>
              </a:rPr>
              <a:t> for that reason t</a:t>
            </a:r>
            <a:r>
              <a:rPr lang="en-US" sz="1200" b="0" i="0" kern="1200" dirty="0">
                <a:solidFill>
                  <a:schemeClr val="tx1"/>
                </a:solidFill>
                <a:effectLst/>
                <a:latin typeface="+mn-lt"/>
                <a:ea typeface="+mn-ea"/>
                <a:cs typeface="+mn-cs"/>
              </a:rPr>
              <a:t>he best programs provide a combination of therapies and other services to meet an individual patient’s needs.</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204</a:t>
            </a:fld>
            <a:endParaRPr lang="en-US"/>
          </a:p>
        </p:txBody>
      </p:sp>
    </p:spTree>
    <p:extLst>
      <p:ext uri="{BB962C8B-B14F-4D97-AF65-F5344CB8AC3E}">
        <p14:creationId xmlns:p14="http://schemas.microsoft.com/office/powerpoint/2010/main" val="54680575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trainer</a:t>
            </a:r>
            <a:r>
              <a:rPr lang="es-ES" sz="1200" b="0" i="0" kern="1200" dirty="0">
                <a:solidFill>
                  <a:schemeClr val="tx1"/>
                </a:solidFill>
                <a:effectLst/>
                <a:latin typeface="+mn-lt"/>
                <a:ea typeface="+mn-ea"/>
                <a:cs typeface="+mn-cs"/>
              </a:rPr>
              <a:t> has </a:t>
            </a:r>
            <a:r>
              <a:rPr lang="es-ES" sz="1200" b="0" i="0" kern="1200" dirty="0" err="1">
                <a:solidFill>
                  <a:schemeClr val="tx1"/>
                </a:solidFill>
                <a:effectLst/>
                <a:latin typeface="+mn-lt"/>
                <a:ea typeface="+mn-ea"/>
                <a:cs typeface="+mn-cs"/>
              </a:rPr>
              <a:t>to</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point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those</a:t>
            </a:r>
            <a:r>
              <a:rPr lang="es-ES" sz="1200" b="0" i="0" kern="1200" baseline="0" dirty="0">
                <a:solidFill>
                  <a:schemeClr val="tx1"/>
                </a:solidFill>
                <a:effectLst/>
                <a:latin typeface="+mn-lt"/>
                <a:ea typeface="+mn-ea"/>
                <a:cs typeface="+mn-cs"/>
              </a:rPr>
              <a:t> legal and </a:t>
            </a:r>
            <a:r>
              <a:rPr lang="es-ES" sz="1200" b="0" i="0" kern="1200" baseline="0" dirty="0" err="1">
                <a:solidFill>
                  <a:schemeClr val="tx1"/>
                </a:solidFill>
                <a:effectLst/>
                <a:latin typeface="+mn-lt"/>
                <a:ea typeface="+mn-ea"/>
                <a:cs typeface="+mn-cs"/>
              </a:rPr>
              <a:t>ethical</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concerns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but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it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will</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depend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on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context</a:t>
            </a:r>
            <a:r>
              <a:rPr lang="es-ES" sz="1200" b="0" i="0" kern="1200" baseline="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pPr algn="just">
              <a:buFont typeface="Courier New" panose="02070309020205020404" pitchFamily="49" charset="0"/>
              <a:buChar char="o"/>
            </a:pPr>
            <a:r>
              <a:rPr lang="en-US" sz="1200" dirty="0">
                <a:latin typeface="Times New Roman" panose="02020603050405020304" pitchFamily="18" charset="0"/>
                <a:cs typeface="Times New Roman" panose="02020603050405020304" pitchFamily="18" charset="0"/>
              </a:rPr>
              <a:t>Confidentiality restrictions: </a:t>
            </a:r>
            <a:r>
              <a:rPr lang="en-US" sz="1200" b="0" i="0" kern="1200" dirty="0">
                <a:solidFill>
                  <a:schemeClr val="tx1"/>
                </a:solidFill>
                <a:effectLst/>
                <a:latin typeface="+mn-lt"/>
                <a:ea typeface="+mn-ea"/>
                <a:cs typeface="+mn-cs"/>
              </a:rPr>
              <a:t>The Federal confidentiality laws and regulations protect any information about an adolescent who has applied for or received any substance use/abuse-related assessment, treatment, or referral services from a program that is covered under the law.</a:t>
            </a:r>
            <a:endParaRPr lang="en-US" sz="1200" dirty="0">
              <a:latin typeface="Times New Roman" panose="02020603050405020304" pitchFamily="18" charset="0"/>
              <a:cs typeface="Times New Roman" panose="02020603050405020304" pitchFamily="18" charset="0"/>
            </a:endParaRPr>
          </a:p>
          <a:p>
            <a:pPr algn="just">
              <a:buFont typeface="Courier New" panose="02070309020205020404" pitchFamily="49" charset="0"/>
              <a:buChar char="o"/>
            </a:pPr>
            <a:r>
              <a:rPr lang="es-E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When may confidential information be shared with others: </a:t>
            </a:r>
            <a:r>
              <a:rPr lang="en-US" sz="1200" b="0" i="0" kern="1200" dirty="0">
                <a:solidFill>
                  <a:schemeClr val="tx1"/>
                </a:solidFill>
                <a:effectLst/>
                <a:latin typeface="+mn-lt"/>
                <a:ea typeface="+mn-ea"/>
                <a:cs typeface="+mn-cs"/>
              </a:rPr>
              <a:t>The regulations also permit disclosure without the adolescent's consent in several situations, including medical emergencies, reporting child abuse, and communications among program staff. </a:t>
            </a:r>
            <a:endParaRPr lang="en-US" sz="1200" dirty="0">
              <a:latin typeface="Times New Roman" panose="02020603050405020304" pitchFamily="18" charset="0"/>
              <a:cs typeface="Times New Roman" panose="02020603050405020304" pitchFamily="18" charset="0"/>
            </a:endParaRPr>
          </a:p>
          <a:p>
            <a:pPr algn="just">
              <a:buFont typeface="Courier New" panose="02070309020205020404" pitchFamily="49" charset="0"/>
              <a:buChar char="o"/>
            </a:pPr>
            <a:r>
              <a:rPr lang="es-E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Rules about obtaining adolescent consent to disclose treatment information: </a:t>
            </a:r>
            <a:r>
              <a:rPr lang="en-US" sz="1200" b="0" i="0" kern="1200" dirty="0">
                <a:solidFill>
                  <a:schemeClr val="tx1"/>
                </a:solidFill>
                <a:effectLst/>
                <a:latin typeface="+mn-lt"/>
                <a:ea typeface="+mn-ea"/>
                <a:cs typeface="+mn-cs"/>
              </a:rPr>
              <a:t>Most disclosures are permissible if an adolescent has signed a valid consent form that has not expired or been revoked. G</a:t>
            </a:r>
            <a:r>
              <a:rPr lang="en-US" sz="1200" b="0" i="0" kern="1200" baseline="0" dirty="0">
                <a:solidFill>
                  <a:schemeClr val="tx1"/>
                </a:solidFill>
                <a:effectLst/>
                <a:latin typeface="+mn-lt"/>
                <a:ea typeface="+mn-ea"/>
                <a:cs typeface="+mn-cs"/>
              </a:rPr>
              <a:t>enerally 18 years old</a:t>
            </a:r>
            <a:endParaRPr lang="en-US" sz="1200" dirty="0">
              <a:latin typeface="Times New Roman" panose="02020603050405020304" pitchFamily="18" charset="0"/>
              <a:cs typeface="Times New Roman" panose="02020603050405020304" pitchFamily="18" charset="0"/>
            </a:endParaRPr>
          </a:p>
          <a:p>
            <a:pPr algn="just">
              <a:buFont typeface="Courier New" panose="02070309020205020404" pitchFamily="49" charset="0"/>
              <a:buNone/>
            </a:pPr>
            <a:endParaRPr lang="en-US" sz="1200" dirty="0">
              <a:latin typeface="Times New Roman" panose="02020603050405020304" pitchFamily="18" charset="0"/>
              <a:cs typeface="Times New Roman" panose="02020603050405020304" pitchFamily="18" charset="0"/>
            </a:endParaRPr>
          </a:p>
          <a:p>
            <a:pPr algn="just">
              <a:buFont typeface="Courier New" panose="02070309020205020404" pitchFamily="49" charset="0"/>
              <a:buChar char="o"/>
            </a:pPr>
            <a:r>
              <a:rPr lang="en-US" sz="1200" dirty="0">
                <a:latin typeface="Times New Roman" panose="02020603050405020304" pitchFamily="18" charset="0"/>
                <a:cs typeface="Times New Roman" panose="02020603050405020304" pitchFamily="18" charset="0"/>
              </a:rPr>
              <a:t>The signature of the adolescent (and the issue of parental consent):</a:t>
            </a:r>
            <a:r>
              <a:rPr lang="en-US" sz="1200" baseline="0" dirty="0">
                <a:latin typeface="Times New Roman" panose="02020603050405020304" pitchFamily="18" charset="0"/>
                <a:cs typeface="Times New Roman" panose="02020603050405020304" pitchFamily="18" charset="0"/>
              </a:rPr>
              <a:t> </a:t>
            </a:r>
            <a:r>
              <a:rPr lang="en-US" sz="1200" b="0" i="0" kern="1200" dirty="0">
                <a:solidFill>
                  <a:schemeClr val="tx1"/>
                </a:solidFill>
                <a:effectLst/>
                <a:latin typeface="+mn-lt"/>
                <a:ea typeface="+mn-ea"/>
                <a:cs typeface="+mn-cs"/>
              </a:rPr>
              <a:t>The adolescent must always sign the consent form in order for a program to release information even to her parent or guardian. The program must get the signature of a parent, guardian, or other person legally responsible for the adolescent in addition to the adolescent's signature only if the program is required by State law to obtain parental permission before providing treatment to the adolescent.</a:t>
            </a:r>
          </a:p>
          <a:p>
            <a:pPr algn="just">
              <a:buFont typeface="Courier New" panose="02070309020205020404" pitchFamily="49" charset="0"/>
              <a:buChar char="o"/>
            </a:pPr>
            <a:endParaRPr lang="es-E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205</a:t>
            </a:fld>
            <a:endParaRPr lang="en-US"/>
          </a:p>
        </p:txBody>
      </p:sp>
    </p:spTree>
    <p:extLst>
      <p:ext uri="{BB962C8B-B14F-4D97-AF65-F5344CB8AC3E}">
        <p14:creationId xmlns:p14="http://schemas.microsoft.com/office/powerpoint/2010/main" val="44496628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90000"/>
              </a:lnSpc>
            </a:pPr>
            <a:r>
              <a:rPr lang="en-US" altLang="es-ES_tradnl" sz="1200" dirty="0"/>
              <a:t>The trainer should explain that professional training is key to effective treatment delivery.  S/he should ask the participants for examples of some of the professional training they have received and how useful/not useful they’ve been.  The trainer should ask the group why they think ongoing training is so I</a:t>
            </a:r>
          </a:p>
          <a:p>
            <a:pPr>
              <a:lnSpc>
                <a:spcPct val="90000"/>
              </a:lnSpc>
            </a:pPr>
            <a:r>
              <a:rPr lang="en-US" altLang="es-ES_tradnl" sz="1200" dirty="0"/>
              <a:t>important.  S/he should then review the areas of training needs to develop treatment professionals.</a:t>
            </a:r>
          </a:p>
          <a:p>
            <a:endParaRPr lang="es-E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206</a:t>
            </a:fld>
            <a:endParaRPr lang="en-US"/>
          </a:p>
        </p:txBody>
      </p:sp>
    </p:spTree>
    <p:extLst>
      <p:ext uri="{BB962C8B-B14F-4D97-AF65-F5344CB8AC3E}">
        <p14:creationId xmlns:p14="http://schemas.microsoft.com/office/powerpoint/2010/main" val="408120640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90000"/>
              </a:lnSpc>
            </a:pPr>
            <a:r>
              <a:rPr lang="en-US" altLang="es-ES_tradnl" sz="1200" dirty="0"/>
              <a:t>The trainer should explain that professional training is key to effective treatment delivery.  </a:t>
            </a:r>
            <a:endParaRPr lang="es-ES" dirty="0"/>
          </a:p>
          <a:p>
            <a:r>
              <a:rPr lang="en-US" sz="1200" b="0" i="0" kern="1200" dirty="0">
                <a:solidFill>
                  <a:schemeClr val="tx1"/>
                </a:solidFill>
                <a:effectLst/>
                <a:latin typeface="+mn-lt"/>
                <a:ea typeface="+mn-ea"/>
                <a:cs typeface="+mn-cs"/>
              </a:rPr>
              <a:t>Understanding the relationship between substance use and adolescent development is crucial for designing effective interventions and treatment strategies.</a:t>
            </a: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207</a:t>
            </a:fld>
            <a:endParaRPr lang="en-US"/>
          </a:p>
        </p:txBody>
      </p:sp>
    </p:spTree>
    <p:extLst>
      <p:ext uri="{BB962C8B-B14F-4D97-AF65-F5344CB8AC3E}">
        <p14:creationId xmlns:p14="http://schemas.microsoft.com/office/powerpoint/2010/main" val="1185730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The trainer will emphasize the mission of the CICAD and how this related to the current curriculum. Substance abuse among adolescents debilitates societies and increases criminal activity in the future. Therefore the CICAD developed this curriculum to address the global need to intervene with youth, that way contributing to the wellness of countries across the globe. </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INTRODUCTION	</a:t>
            </a:r>
          </a:p>
          <a:p>
            <a:r>
              <a:rPr lang="en-US" sz="1200" kern="1200" dirty="0">
                <a:solidFill>
                  <a:schemeClr val="tx1"/>
                </a:solidFill>
                <a:effectLst/>
                <a:latin typeface="+mn-lt"/>
                <a:ea typeface="+mn-ea"/>
                <a:cs typeface="+mn-cs"/>
              </a:rPr>
              <a:t>The Inter-American Drug Abuse Control (CICAD)’s mission is to Enhance the human and institutional capacities of its Member States to reduce the production, trafficking and use of illegal drugs, and to address the health, social and criminal consequences of the drug trade in the Americas</a:t>
            </a:r>
          </a:p>
          <a:p>
            <a:endParaRPr lang="en-US" dirty="0"/>
          </a:p>
        </p:txBody>
      </p:sp>
      <p:sp>
        <p:nvSpPr>
          <p:cNvPr id="4" name="Slide Number Placeholder 3"/>
          <p:cNvSpPr>
            <a:spLocks noGrp="1"/>
          </p:cNvSpPr>
          <p:nvPr>
            <p:ph type="sldNum" sz="quarter" idx="5"/>
          </p:nvPr>
        </p:nvSpPr>
        <p:spPr/>
        <p:txBody>
          <a:bodyPr/>
          <a:lstStyle/>
          <a:p>
            <a:fld id="{F8303E70-8761-4C37-8DF7-7C17CAA4AC60}" type="slidenum">
              <a:rPr lang="en-US" smtClean="0"/>
              <a:t>2</a:t>
            </a:fld>
            <a:endParaRPr lang="en-US"/>
          </a:p>
        </p:txBody>
      </p:sp>
    </p:spTree>
    <p:extLst>
      <p:ext uri="{BB962C8B-B14F-4D97-AF65-F5344CB8AC3E}">
        <p14:creationId xmlns:p14="http://schemas.microsoft.com/office/powerpoint/2010/main" val="1360066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dirty="0">
                <a:latin typeface="Times New Roman" panose="02020603050405020304" pitchFamily="18" charset="0"/>
                <a:cs typeface="Times New Roman" panose="02020603050405020304" pitchFamily="18" charset="0"/>
              </a:rPr>
              <a:t>The trainer will continue to discuss the learning objectives. </a:t>
            </a:r>
          </a:p>
          <a:p>
            <a:pPr marL="0" indent="0">
              <a:buNone/>
            </a:pPr>
            <a:endParaRPr lang="en-US" sz="2800"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Learning Objectives: </a:t>
            </a:r>
          </a:p>
          <a:p>
            <a:pPr lvl="1">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To understand the differences between use, misuse and abuse of substances among adolescents.</a:t>
            </a:r>
          </a:p>
          <a:p>
            <a:pPr lvl="1">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To learn about the factors that impact future adolescent substance use. </a:t>
            </a:r>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21</a:t>
            </a:fld>
            <a:endParaRPr lang="en-US"/>
          </a:p>
        </p:txBody>
      </p:sp>
    </p:spTree>
    <p:extLst>
      <p:ext uri="{BB962C8B-B14F-4D97-AF65-F5344CB8AC3E}">
        <p14:creationId xmlns:p14="http://schemas.microsoft.com/office/powerpoint/2010/main" val="36987166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dirty="0">
                <a:solidFill>
                  <a:schemeClr val="tx1"/>
                </a:solidFill>
                <a:effectLst/>
                <a:latin typeface="+mn-lt"/>
                <a:ea typeface="+mn-ea"/>
                <a:cs typeface="+mn-cs"/>
              </a:rPr>
              <a:t>The trainer discusses the</a:t>
            </a:r>
            <a:r>
              <a:rPr lang="en-US" sz="1200" b="0" i="0" kern="1200" baseline="0" dirty="0">
                <a:solidFill>
                  <a:schemeClr val="tx1"/>
                </a:solidFill>
                <a:effectLst/>
                <a:latin typeface="+mn-lt"/>
                <a:ea typeface="+mn-ea"/>
                <a:cs typeface="+mn-cs"/>
              </a:rPr>
              <a:t> genogram as a </a:t>
            </a:r>
            <a:r>
              <a:rPr lang="en-US" sz="1200" b="0" i="0" kern="1200" dirty="0">
                <a:solidFill>
                  <a:schemeClr val="tx1"/>
                </a:solidFill>
                <a:effectLst/>
                <a:latin typeface="+mn-lt"/>
                <a:ea typeface="+mn-ea"/>
                <a:cs typeface="+mn-cs"/>
              </a:rPr>
              <a:t>therapeutic instrument, a genogram can be utilized to better assess the circumstances and the reaction of the people involved in a problem. This tool can be used when working with the adolescent only and when working with the family unit. </a:t>
            </a: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208</a:t>
            </a:fld>
            <a:endParaRPr lang="en-US"/>
          </a:p>
        </p:txBody>
      </p:sp>
    </p:spTree>
    <p:extLst>
      <p:ext uri="{BB962C8B-B14F-4D97-AF65-F5344CB8AC3E}">
        <p14:creationId xmlns:p14="http://schemas.microsoft.com/office/powerpoint/2010/main" val="30422820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dirty="0">
                <a:solidFill>
                  <a:schemeClr val="tx1"/>
                </a:solidFill>
                <a:effectLst/>
                <a:latin typeface="+mn-lt"/>
                <a:ea typeface="+mn-ea"/>
                <a:cs typeface="+mn-cs"/>
              </a:rPr>
              <a:t>it isn't a big deal what symbols you use, as long as you are consistent. This will allow you to look at a genogram from any client—even those you don't know as well—and still glean useful information about their family.</a:t>
            </a: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209</a:t>
            </a:fld>
            <a:endParaRPr lang="en-US"/>
          </a:p>
        </p:txBody>
      </p:sp>
    </p:spTree>
    <p:extLst>
      <p:ext uri="{BB962C8B-B14F-4D97-AF65-F5344CB8AC3E}">
        <p14:creationId xmlns:p14="http://schemas.microsoft.com/office/powerpoint/2010/main" val="136841138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Times New Roman" panose="02020603050405020304" pitchFamily="18" charset="0"/>
                <a:cs typeface="Times New Roman" panose="02020603050405020304" pitchFamily="18" charset="0"/>
              </a:rPr>
              <a:t>Men are depicted by a square and women are depicted by a circle.</a:t>
            </a: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210</a:t>
            </a:fld>
            <a:endParaRPr lang="en-US"/>
          </a:p>
        </p:txBody>
      </p:sp>
    </p:spTree>
    <p:extLst>
      <p:ext uri="{BB962C8B-B14F-4D97-AF65-F5344CB8AC3E}">
        <p14:creationId xmlns:p14="http://schemas.microsoft.com/office/powerpoint/2010/main" val="376937214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Family relationships are depicted by two gender symbols connected by a line beneath them. Men should always appear on the left, and women on the right</a:t>
            </a: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211</a:t>
            </a:fld>
            <a:endParaRPr lang="en-US"/>
          </a:p>
        </p:txBody>
      </p:sp>
    </p:spTree>
    <p:extLst>
      <p:ext uri="{BB962C8B-B14F-4D97-AF65-F5344CB8AC3E}">
        <p14:creationId xmlns:p14="http://schemas.microsoft.com/office/powerpoint/2010/main" val="119668299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200" b="0" i="0" kern="1200" dirty="0">
                <a:solidFill>
                  <a:schemeClr val="tx1"/>
                </a:solidFill>
                <a:effectLst/>
                <a:latin typeface="+mn-lt"/>
                <a:ea typeface="+mn-ea"/>
                <a:cs typeface="+mn-cs"/>
              </a:rPr>
              <a:t>Descriptive symbols, which are placed on top of the family relationship line, give more detail about the relationship's status. Each of these symbols can be placed over any type of line (for example, the "separated" symbol could be placed over the "committed relationship" line or the "marriage" line).</a:t>
            </a: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212</a:t>
            </a:fld>
            <a:endParaRPr lang="en-US"/>
          </a:p>
        </p:txBody>
      </p:sp>
    </p:spTree>
    <p:extLst>
      <p:ext uri="{BB962C8B-B14F-4D97-AF65-F5344CB8AC3E}">
        <p14:creationId xmlns:p14="http://schemas.microsoft.com/office/powerpoint/2010/main" val="894841845"/>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200" b="0" i="0" kern="1200" dirty="0">
                <a:solidFill>
                  <a:schemeClr val="tx1"/>
                </a:solidFill>
                <a:effectLst/>
                <a:latin typeface="+mn-lt"/>
                <a:ea typeface="+mn-ea"/>
                <a:cs typeface="+mn-cs"/>
              </a:rPr>
              <a:t>Emotional relationships are depicted with a line directly connecting two gender symbols (different from family relationship connections, where the line is beneath them). These lines can be used to connect any two people on the genogram.</a:t>
            </a: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213</a:t>
            </a:fld>
            <a:endParaRPr lang="en-US"/>
          </a:p>
        </p:txBody>
      </p:sp>
    </p:spTree>
    <p:extLst>
      <p:ext uri="{BB962C8B-B14F-4D97-AF65-F5344CB8AC3E}">
        <p14:creationId xmlns:p14="http://schemas.microsoft.com/office/powerpoint/2010/main" val="184634489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200" b="0" i="0" kern="1200" dirty="0">
                <a:solidFill>
                  <a:schemeClr val="tx1"/>
                </a:solidFill>
                <a:effectLst/>
                <a:latin typeface="+mn-lt"/>
                <a:ea typeface="+mn-ea"/>
                <a:cs typeface="+mn-cs"/>
              </a:rPr>
              <a:t>Children are placed beneath their parents, with a line stemming from the parents' family relationship line. Children should be listed from left to right, oldest to youngest.</a:t>
            </a: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214</a:t>
            </a:fld>
            <a:endParaRPr lang="en-US"/>
          </a:p>
        </p:txBody>
      </p:sp>
    </p:spTree>
    <p:extLst>
      <p:ext uri="{BB962C8B-B14F-4D97-AF65-F5344CB8AC3E}">
        <p14:creationId xmlns:p14="http://schemas.microsoft.com/office/powerpoint/2010/main" val="372473712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200" b="0" i="0" kern="1200" dirty="0">
                <a:solidFill>
                  <a:schemeClr val="tx1"/>
                </a:solidFill>
                <a:effectLst/>
                <a:latin typeface="+mn-lt"/>
                <a:ea typeface="+mn-ea"/>
                <a:cs typeface="+mn-cs"/>
              </a:rPr>
              <a:t>Deaths are indicated with an "X" inside the person's symbol. In some cases it may be important to add extra information such as a person's age, or dates related to birth and death.</a:t>
            </a: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215</a:t>
            </a:fld>
            <a:endParaRPr lang="en-US"/>
          </a:p>
        </p:txBody>
      </p:sp>
    </p:spTree>
    <p:extLst>
      <p:ext uri="{BB962C8B-B14F-4D97-AF65-F5344CB8AC3E}">
        <p14:creationId xmlns:p14="http://schemas.microsoft.com/office/powerpoint/2010/main" val="48971162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200" b="0" i="0" kern="1200" dirty="0">
                <a:solidFill>
                  <a:schemeClr val="tx1"/>
                </a:solidFill>
                <a:effectLst/>
                <a:latin typeface="+mn-lt"/>
                <a:ea typeface="+mn-ea"/>
                <a:cs typeface="+mn-cs"/>
              </a:rPr>
              <a:t>The trainer explain s/he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can use genograms to depict just about anything that you think might be relevant to treatment.</a:t>
            </a:r>
          </a:p>
          <a:p>
            <a:pPr algn="just"/>
            <a:r>
              <a:rPr lang="en-US" sz="1200" b="0" i="0" kern="1200" dirty="0">
                <a:solidFill>
                  <a:schemeClr val="tx1"/>
                </a:solidFill>
                <a:effectLst/>
                <a:latin typeface="+mn-lt"/>
                <a:ea typeface="+mn-ea"/>
                <a:cs typeface="+mn-cs"/>
              </a:rPr>
              <a:t>Genograms fit in naturally during the assessment portion of treatment. Not only can genograms provide great information about your client, they can also inform you about family history of mental illness or addictions, which can give insight into possible diagnoses.</a:t>
            </a:r>
          </a:p>
          <a:p>
            <a:pPr algn="just"/>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Feel free to create additional markers to fit your needs. For example, you might use an asterisk to indicate "difficulty with anger", or a squiggly line above a gender symbol to indicate "alcohol addiction".</a:t>
            </a:r>
          </a:p>
          <a:p>
            <a:r>
              <a:rPr lang="en-US" sz="1200" b="1" i="0" kern="1200" dirty="0">
                <a:solidFill>
                  <a:schemeClr val="tx1"/>
                </a:solidFill>
                <a:effectLst/>
                <a:latin typeface="+mn-lt"/>
                <a:ea typeface="+mn-ea"/>
                <a:cs typeface="+mn-cs"/>
              </a:rPr>
              <a:t>Tip: </a:t>
            </a:r>
            <a:r>
              <a:rPr lang="en-US" sz="1200" b="0" i="0" kern="1200" dirty="0">
                <a:solidFill>
                  <a:schemeClr val="tx1"/>
                </a:solidFill>
                <a:effectLst/>
                <a:latin typeface="+mn-lt"/>
                <a:ea typeface="+mn-ea"/>
                <a:cs typeface="+mn-cs"/>
              </a:rPr>
              <a:t>Include a key whenever you use custom markers. Future you probably won't remember what the jumble of asterisks, squiggles, and diamonds mean.</a:t>
            </a:r>
          </a:p>
          <a:p>
            <a:pPr algn="just"/>
            <a:endParaRPr lang="en-US" sz="1200" b="0" i="0" kern="1200" dirty="0">
              <a:solidFill>
                <a:schemeClr val="tx1"/>
              </a:solidFill>
              <a:effectLst/>
              <a:latin typeface="+mn-lt"/>
              <a:ea typeface="+mn-ea"/>
              <a:cs typeface="+mn-cs"/>
            </a:endParaRPr>
          </a:p>
          <a:p>
            <a:pPr algn="just"/>
            <a:r>
              <a:rPr lang="en-US" sz="1200" b="0" i="0" kern="1200" dirty="0">
                <a:solidFill>
                  <a:schemeClr val="tx1"/>
                </a:solidFill>
                <a:effectLst/>
                <a:latin typeface="+mn-lt"/>
                <a:ea typeface="+mn-ea"/>
                <a:cs typeface="+mn-cs"/>
              </a:rPr>
              <a:t>During family therapy, a genogram can also be used as a way to measure progress. Completing genograms at various points throughout treatment may help you and your clients see when and where there have been improvements to relationships.</a:t>
            </a: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216</a:t>
            </a:fld>
            <a:endParaRPr lang="en-US"/>
          </a:p>
        </p:txBody>
      </p:sp>
    </p:spTree>
    <p:extLst>
      <p:ext uri="{BB962C8B-B14F-4D97-AF65-F5344CB8AC3E}">
        <p14:creationId xmlns:p14="http://schemas.microsoft.com/office/powerpoint/2010/main" val="131288467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dirty="0"/>
              <a:t>Regularly reviewing the genogram can aid patients in remembering past experiences that led them to current situations. This is especially helpful in resolving issues occurring in a recurring pattern. Doing this also empowers patients by reiterating that they’re the experts who understand their family’s dynamics; that they have the capacity to change things on their own.</a:t>
            </a:r>
          </a:p>
          <a:p>
            <a:pPr marL="0" marR="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Instead of viewing a member as someone problematic that needs to be cut off, clients will be able to see them as individuals facing their battles – that they need the same support everyone is getting even if they don’t seem to ask for it.</a:t>
            </a:r>
          </a:p>
          <a:p>
            <a:pPr algn="just"/>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217</a:t>
            </a:fld>
            <a:endParaRPr lang="en-US"/>
          </a:p>
        </p:txBody>
      </p:sp>
    </p:spTree>
    <p:extLst>
      <p:ext uri="{BB962C8B-B14F-4D97-AF65-F5344CB8AC3E}">
        <p14:creationId xmlns:p14="http://schemas.microsoft.com/office/powerpoint/2010/main" val="2494327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learning objectives. But first, the trainer can ask the audience what their expectations are about this module. </a:t>
            </a:r>
          </a:p>
          <a:p>
            <a:endParaRPr lang="en-US" dirty="0"/>
          </a:p>
          <a:p>
            <a:r>
              <a:rPr lang="en-US" sz="3600" dirty="0">
                <a:latin typeface="Times New Roman" panose="02020603050405020304" pitchFamily="18" charset="0"/>
                <a:cs typeface="Times New Roman" panose="02020603050405020304" pitchFamily="18" charset="0"/>
              </a:rPr>
              <a:t>Learning Objectives</a:t>
            </a:r>
          </a:p>
          <a:p>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conceptualize the adolescence experience.</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learn about stages of adolescent development at the physical, emotional, cognitive, mental, and psychological levels. </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learn about the adolescent brain and most recent research on development. </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22</a:t>
            </a:fld>
            <a:endParaRPr lang="en-US"/>
          </a:p>
        </p:txBody>
      </p:sp>
    </p:spTree>
    <p:extLst>
      <p:ext uri="{BB962C8B-B14F-4D97-AF65-F5344CB8AC3E}">
        <p14:creationId xmlns:p14="http://schemas.microsoft.com/office/powerpoint/2010/main" val="118651897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a:t>
            </a:r>
            <a:r>
              <a:rPr lang="en-US" baseline="0" dirty="0"/>
              <a:t> trainer give 20 min for the exercise, at the end if someone wants to present to the class r</a:t>
            </a:r>
            <a:r>
              <a:rPr lang="en-US" dirty="0"/>
              <a:t>emember, with this exercise in particular, the importance of confidentiality. Nothing revealed should ever leave the classroom. Be worthy of the trust placed in you as others take the risk of discussing private and sensitive material with you.</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218</a:t>
            </a:fld>
            <a:endParaRPr lang="en-US"/>
          </a:p>
        </p:txBody>
      </p:sp>
    </p:spTree>
    <p:extLst>
      <p:ext uri="{BB962C8B-B14F-4D97-AF65-F5344CB8AC3E}">
        <p14:creationId xmlns:p14="http://schemas.microsoft.com/office/powerpoint/2010/main" val="2764456505"/>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219</a:t>
            </a:fld>
            <a:endParaRPr lang="en-US"/>
          </a:p>
        </p:txBody>
      </p:sp>
    </p:spTree>
    <p:extLst>
      <p:ext uri="{BB962C8B-B14F-4D97-AF65-F5344CB8AC3E}">
        <p14:creationId xmlns:p14="http://schemas.microsoft.com/office/powerpoint/2010/main" val="261834080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trainer has to explain some generals aspects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the early 1980s, James </a:t>
            </a:r>
            <a:r>
              <a:rPr lang="en-US" sz="1200" b="0" i="0" kern="1200" dirty="0" err="1">
                <a:solidFill>
                  <a:schemeClr val="tx1"/>
                </a:solidFill>
                <a:effectLst/>
                <a:latin typeface="+mn-lt"/>
                <a:ea typeface="+mn-ea"/>
                <a:cs typeface="+mn-cs"/>
              </a:rPr>
              <a:t>Prochaska</a:t>
            </a:r>
            <a:r>
              <a:rPr lang="en-US" sz="1200" b="0" i="0" kern="1200" dirty="0">
                <a:solidFill>
                  <a:schemeClr val="tx1"/>
                </a:solidFill>
                <a:effectLst/>
                <a:latin typeface="+mn-lt"/>
                <a:ea typeface="+mn-ea"/>
                <a:cs typeface="+mn-cs"/>
              </a:rPr>
              <a:t> and Carlo </a:t>
            </a:r>
            <a:r>
              <a:rPr lang="en-US" sz="1200" b="0" i="0" kern="1200" dirty="0" err="1">
                <a:solidFill>
                  <a:schemeClr val="tx1"/>
                </a:solidFill>
                <a:effectLst/>
                <a:latin typeface="+mn-lt"/>
                <a:ea typeface="+mn-ea"/>
                <a:cs typeface="+mn-cs"/>
              </a:rPr>
              <a:t>DiClemente</a:t>
            </a:r>
            <a:r>
              <a:rPr lang="en-US" sz="1200" b="0" i="0" kern="1200" dirty="0">
                <a:solidFill>
                  <a:schemeClr val="tx1"/>
                </a:solidFill>
                <a:effectLst/>
                <a:latin typeface="+mn-lt"/>
                <a:ea typeface="+mn-ea"/>
                <a:cs typeface="+mn-cs"/>
              </a:rPr>
              <a:t> (among others) developed a model to explain the process of change in the context of substance use and dependence. Based on their research of 'self-changers', the Stages-of-Change model forms part of a broader conceptual framework known as the </a:t>
            </a:r>
            <a:r>
              <a:rPr lang="en-US" sz="1200" b="1" i="0" kern="1200" dirty="0" err="1">
                <a:solidFill>
                  <a:schemeClr val="tx1"/>
                </a:solidFill>
                <a:effectLst/>
                <a:latin typeface="+mn-lt"/>
                <a:ea typeface="+mn-ea"/>
                <a:cs typeface="+mn-cs"/>
              </a:rPr>
              <a:t>Transtheoretical</a:t>
            </a:r>
            <a:r>
              <a:rPr lang="en-US" sz="1200" b="1" i="0" kern="1200" dirty="0">
                <a:solidFill>
                  <a:schemeClr val="tx1"/>
                </a:solidFill>
                <a:effectLst/>
                <a:latin typeface="+mn-lt"/>
                <a:ea typeface="+mn-ea"/>
                <a:cs typeface="+mn-cs"/>
              </a:rPr>
              <a:t> Model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Prochaska</a:t>
            </a:r>
            <a:r>
              <a:rPr lang="en-US" sz="1200" b="0" i="0" kern="1200" dirty="0">
                <a:solidFill>
                  <a:schemeClr val="tx1"/>
                </a:solidFill>
                <a:effectLst/>
                <a:latin typeface="+mn-lt"/>
                <a:ea typeface="+mn-ea"/>
                <a:cs typeface="+mn-cs"/>
              </a:rPr>
              <a:t> &amp; </a:t>
            </a:r>
            <a:r>
              <a:rPr lang="en-US" sz="1200" b="0" i="0" kern="1200" dirty="0" err="1">
                <a:solidFill>
                  <a:schemeClr val="tx1"/>
                </a:solidFill>
                <a:effectLst/>
                <a:latin typeface="+mn-lt"/>
                <a:ea typeface="+mn-ea"/>
                <a:cs typeface="+mn-cs"/>
              </a:rPr>
              <a:t>DiClemente</a:t>
            </a:r>
            <a:r>
              <a:rPr lang="en-US" sz="1200" b="0" i="0" kern="1200" dirty="0">
                <a:solidFill>
                  <a:schemeClr val="tx1"/>
                </a:solidFill>
                <a:effectLst/>
                <a:latin typeface="+mn-lt"/>
                <a:ea typeface="+mn-ea"/>
                <a:cs typeface="+mn-cs"/>
              </a:rPr>
              <a:t>, 1982; 1986).</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By identifying a person's position in the change process, a worker can more appropriately match the intervention to the young person's stage of readiness for change.</a:t>
            </a: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220</a:t>
            </a:fld>
            <a:endParaRPr lang="en-US"/>
          </a:p>
        </p:txBody>
      </p:sp>
    </p:spTree>
    <p:extLst>
      <p:ext uri="{BB962C8B-B14F-4D97-AF65-F5344CB8AC3E}">
        <p14:creationId xmlns:p14="http://schemas.microsoft.com/office/powerpoint/2010/main" val="401109886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1" kern="1200" dirty="0">
                <a:solidFill>
                  <a:schemeClr val="tx1"/>
                </a:solidFill>
                <a:effectLst/>
                <a:latin typeface="+mn-lt"/>
                <a:ea typeface="+mn-ea"/>
                <a:cs typeface="+mn-cs"/>
              </a:rPr>
              <a:t>The trainer</a:t>
            </a:r>
            <a:r>
              <a:rPr lang="en-US" sz="1200" b="0" i="1" kern="1200" baseline="0" dirty="0">
                <a:solidFill>
                  <a:schemeClr val="tx1"/>
                </a:solidFill>
                <a:effectLst/>
                <a:latin typeface="+mn-lt"/>
                <a:ea typeface="+mn-ea"/>
                <a:cs typeface="+mn-cs"/>
              </a:rPr>
              <a:t> has to explain each of the stages</a:t>
            </a:r>
          </a:p>
          <a:p>
            <a:endParaRPr lang="en-US" sz="1200" b="0" i="1"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 </a:t>
            </a:r>
            <a:r>
              <a:rPr lang="en-US" sz="1200" b="0" i="0" kern="1200" dirty="0" err="1">
                <a:solidFill>
                  <a:schemeClr val="tx1"/>
                </a:solidFill>
                <a:effectLst/>
                <a:latin typeface="+mn-lt"/>
                <a:ea typeface="+mn-ea"/>
                <a:cs typeface="+mn-cs"/>
              </a:rPr>
              <a:t>Precontemplation</a:t>
            </a:r>
            <a:r>
              <a:rPr lang="en-US" sz="1200" b="0" i="0" kern="1200" dirty="0">
                <a:solidFill>
                  <a:schemeClr val="tx1"/>
                </a:solidFill>
                <a:effectLst/>
                <a:latin typeface="+mn-lt"/>
                <a:ea typeface="+mn-ea"/>
                <a:cs typeface="+mn-cs"/>
              </a:rPr>
              <a:t> - In this stage, people do not intend to take action in the foreseeable future (defined as within the next 6 months). People are often unaware that their behavior is problematic or produces negative consequences. People in this stage often underestimate the pros of changing behavior and place too much emphasis on the cons of changing behavior.</a:t>
            </a:r>
          </a:p>
          <a:p>
            <a:r>
              <a:rPr lang="en-US" sz="1200" b="0" i="0" kern="1200" dirty="0">
                <a:solidFill>
                  <a:schemeClr val="tx1"/>
                </a:solidFill>
                <a:effectLst/>
                <a:latin typeface="+mn-lt"/>
                <a:ea typeface="+mn-ea"/>
                <a:cs typeface="+mn-cs"/>
              </a:rPr>
              <a:t>2 Contemplation - In this stage, people are intending to start the healthy behavior in the foreseeable future (defined as within the next 6 months). People recognize that their behavior may be problematic, and a more thoughtful and practical consideration of the pros and cons of changing the behavior takes place, with equal emphasis placed on both. Even with this recognition, people may still feel ambivalent toward changing their behavior.</a:t>
            </a:r>
          </a:p>
          <a:p>
            <a:r>
              <a:rPr lang="en-US" sz="1200" b="0" i="0" kern="1200" dirty="0">
                <a:solidFill>
                  <a:schemeClr val="tx1"/>
                </a:solidFill>
                <a:effectLst/>
                <a:latin typeface="+mn-lt"/>
                <a:ea typeface="+mn-ea"/>
                <a:cs typeface="+mn-cs"/>
              </a:rPr>
              <a:t>3 Preparation (Determination) - In this stage, people are ready to take action within the next 30 days. People start to take small steps toward the behavior change, and they believe changing their behavior can lead to a healthier life.</a:t>
            </a:r>
          </a:p>
          <a:p>
            <a:r>
              <a:rPr lang="en-US" sz="1200" b="0" i="0" kern="1200" dirty="0">
                <a:solidFill>
                  <a:schemeClr val="tx1"/>
                </a:solidFill>
                <a:effectLst/>
                <a:latin typeface="+mn-lt"/>
                <a:ea typeface="+mn-ea"/>
                <a:cs typeface="+mn-cs"/>
              </a:rPr>
              <a:t>4 Action - In this stage, people have recently changed their behavior (defined as within the last 6 months) and intend to keep moving forward with that behavior change. People may exhibit this by modifying their problem behavior or acquiring new healthy behaviors.</a:t>
            </a:r>
          </a:p>
          <a:p>
            <a:r>
              <a:rPr lang="en-US" sz="1200" b="0" i="0" kern="1200" dirty="0">
                <a:solidFill>
                  <a:schemeClr val="tx1"/>
                </a:solidFill>
                <a:effectLst/>
                <a:latin typeface="+mn-lt"/>
                <a:ea typeface="+mn-ea"/>
                <a:cs typeface="+mn-cs"/>
              </a:rPr>
              <a:t>5 Maintenance - In this stage, people have sustained their behavior change for a while (defined as more than 6 months) and intend to maintain the behavior change going forward. People in this stage work to prevent relapse to earlier stages.</a:t>
            </a:r>
          </a:p>
          <a:p>
            <a:r>
              <a:rPr lang="en-US" sz="1200" b="0" i="0" kern="1200" dirty="0">
                <a:solidFill>
                  <a:schemeClr val="tx1"/>
                </a:solidFill>
                <a:effectLst/>
                <a:latin typeface="+mn-lt"/>
                <a:ea typeface="+mn-ea"/>
                <a:cs typeface="+mn-cs"/>
              </a:rPr>
              <a:t>6</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During this change process, most people will experience </a:t>
            </a:r>
            <a:r>
              <a:rPr lang="en-US" sz="1200" b="1" i="0" kern="1200" dirty="0">
                <a:solidFill>
                  <a:schemeClr val="tx1"/>
                </a:solidFill>
                <a:effectLst/>
                <a:latin typeface="+mn-lt"/>
                <a:ea typeface="+mn-ea"/>
                <a:cs typeface="+mn-cs"/>
              </a:rPr>
              <a:t>relapse</a:t>
            </a:r>
            <a:r>
              <a:rPr lang="en-US" sz="1200" b="0" i="0" kern="1200" dirty="0">
                <a:solidFill>
                  <a:schemeClr val="tx1"/>
                </a:solidFill>
                <a:effectLst/>
                <a:latin typeface="+mn-lt"/>
                <a:ea typeface="+mn-ea"/>
                <a:cs typeface="+mn-cs"/>
              </a:rPr>
              <a:t>. Relapses can be important for learning and helping the person to become stronger in their resolve to change. Alternatively relapses can be a trigger for giving up in the quest for change. The key to recovering from a relapse is to review the quit attempt up to that point, identify personal strength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Termination - In this stage, people have no desire to return to their unhealthy behaviors and are sure they will not relapse. Since this is rarely reached, and people tend to stay in the maintenance stage, this stage is often not considered in health promotion programs.  </a:t>
            </a:r>
          </a:p>
          <a:p>
            <a:r>
              <a:rPr lang="en-US" sz="1200" b="0" i="0" kern="1200" dirty="0">
                <a:solidFill>
                  <a:schemeClr val="tx1"/>
                </a:solidFill>
                <a:effectLst/>
                <a:latin typeface="+mn-lt"/>
                <a:ea typeface="+mn-ea"/>
                <a:cs typeface="+mn-cs"/>
              </a:rPr>
              <a:t>.</a:t>
            </a: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221</a:t>
            </a:fld>
            <a:endParaRPr lang="en-US"/>
          </a:p>
        </p:txBody>
      </p:sp>
    </p:spTree>
    <p:extLst>
      <p:ext uri="{BB962C8B-B14F-4D97-AF65-F5344CB8AC3E}">
        <p14:creationId xmlns:p14="http://schemas.microsoft.com/office/powerpoint/2010/main" val="396524910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dirty="0">
                <a:solidFill>
                  <a:schemeClr val="tx1"/>
                </a:solidFill>
                <a:effectLst/>
                <a:latin typeface="+mn-lt"/>
                <a:ea typeface="+mn-ea"/>
                <a:cs typeface="+mn-cs"/>
              </a:rPr>
              <a:t>These processes result in strategies that help people make and maintain change.</a:t>
            </a:r>
            <a:endParaRPr lang="en-US" dirty="0"/>
          </a:p>
          <a:p>
            <a:endParaRPr lang="en-US" dirty="0"/>
          </a:p>
          <a:p>
            <a:r>
              <a:rPr lang="en-US" dirty="0"/>
              <a:t>Consciousness Raising - Increasing awareness about the healthy behavior.</a:t>
            </a:r>
          </a:p>
          <a:p>
            <a:r>
              <a:rPr lang="en-US" dirty="0"/>
              <a:t>Dramatic Relief - Emotional arousal about the health behavior, whether positive or negative arousal.</a:t>
            </a:r>
          </a:p>
          <a:p>
            <a:r>
              <a:rPr lang="en-US" dirty="0"/>
              <a:t>Self-Reevaluation - Self reappraisal to realize the healthy behavior is part of who they want to be.</a:t>
            </a:r>
          </a:p>
          <a:p>
            <a:r>
              <a:rPr lang="en-US" dirty="0"/>
              <a:t>Environmental Reevaluation - Social reappraisal to realize how their unhealthy behavior affects others.</a:t>
            </a:r>
          </a:p>
          <a:p>
            <a:r>
              <a:rPr lang="en-US" dirty="0"/>
              <a:t>Social Liberation - Environmental opportunities that exist to show society is supportive of the healthy behavior.</a:t>
            </a:r>
          </a:p>
          <a:p>
            <a:r>
              <a:rPr lang="en-US" dirty="0"/>
              <a:t>Self-Liberation - Commitment to change behavior based on the belief that achievement of the healthy behavior is possible.</a:t>
            </a:r>
          </a:p>
          <a:p>
            <a:r>
              <a:rPr lang="en-US" dirty="0"/>
              <a:t>Helping Relationships - Finding supportive relationships that encourage the desired change.</a:t>
            </a:r>
          </a:p>
          <a:p>
            <a:r>
              <a:rPr lang="en-US" dirty="0"/>
              <a:t>Counter-Conditioning - Substituting healthy behaviors and thoughts for unhealthy behaviors and thoughts.</a:t>
            </a:r>
          </a:p>
          <a:p>
            <a:r>
              <a:rPr lang="en-US" dirty="0"/>
              <a:t>Reinforcement Management - Rewarding the positive behavior and reducing the rewards that come from negative behavior.</a:t>
            </a:r>
          </a:p>
          <a:p>
            <a:r>
              <a:rPr lang="en-US" dirty="0"/>
              <a:t>Stimulus Control - Re-engineering the environment to have reminders and cues that support and encourage the healthy behavior and remove those that encourage the unhealthy behavior.</a:t>
            </a: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222</a:t>
            </a:fld>
            <a:endParaRPr lang="en-US"/>
          </a:p>
        </p:txBody>
      </p:sp>
    </p:spTree>
    <p:extLst>
      <p:ext uri="{BB962C8B-B14F-4D97-AF65-F5344CB8AC3E}">
        <p14:creationId xmlns:p14="http://schemas.microsoft.com/office/powerpoint/2010/main" val="141925504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noProof="0" dirty="0">
                <a:solidFill>
                  <a:schemeClr val="tx1"/>
                </a:solidFill>
                <a:effectLst/>
                <a:latin typeface="+mn-lt"/>
                <a:ea typeface="+mn-ea"/>
                <a:cs typeface="+mn-cs"/>
              </a:rPr>
              <a:t>The trainer can discuss about the answer and why the answer</a:t>
            </a:r>
          </a:p>
          <a:p>
            <a:endParaRPr lang="en-US" sz="1200" b="0" i="0" kern="1200" noProof="0" dirty="0">
              <a:solidFill>
                <a:schemeClr val="tx1"/>
              </a:solidFill>
              <a:effectLst/>
              <a:latin typeface="+mn-lt"/>
              <a:ea typeface="+mn-ea"/>
              <a:cs typeface="+mn-cs"/>
            </a:endParaRPr>
          </a:p>
          <a:p>
            <a:r>
              <a:rPr lang="en-US" sz="1200" b="0" i="0" kern="1200" noProof="0" dirty="0">
                <a:solidFill>
                  <a:schemeClr val="tx1"/>
                </a:solidFill>
                <a:effectLst/>
                <a:latin typeface="+mn-lt"/>
                <a:ea typeface="+mn-ea"/>
                <a:cs typeface="+mn-cs"/>
              </a:rPr>
              <a:t>Correct</a:t>
            </a:r>
            <a:r>
              <a:rPr lang="en-US" sz="1200" b="0" i="0" kern="1200" baseline="0" noProof="0" dirty="0">
                <a:solidFill>
                  <a:schemeClr val="tx1"/>
                </a:solidFill>
                <a:effectLst/>
                <a:latin typeface="+mn-lt"/>
                <a:ea typeface="+mn-ea"/>
                <a:cs typeface="+mn-cs"/>
              </a:rPr>
              <a:t> answer</a:t>
            </a:r>
            <a:endParaRPr lang="en-US" sz="1200" b="0" i="0" kern="1200" noProof="0" dirty="0">
              <a:solidFill>
                <a:schemeClr val="tx1"/>
              </a:solidFill>
              <a:effectLst/>
              <a:latin typeface="+mn-lt"/>
              <a:ea typeface="+mn-ea"/>
              <a:cs typeface="+mn-cs"/>
            </a:endParaRPr>
          </a:p>
          <a:p>
            <a:r>
              <a:rPr lang="en-US" sz="1200" b="0" i="0" kern="1200" noProof="0" dirty="0">
                <a:solidFill>
                  <a:schemeClr val="tx1"/>
                </a:solidFill>
                <a:effectLst/>
                <a:latin typeface="+mn-lt"/>
                <a:ea typeface="+mn-ea"/>
                <a:cs typeface="+mn-cs"/>
              </a:rPr>
              <a:t>Sarah - Preparation</a:t>
            </a:r>
          </a:p>
          <a:p>
            <a:endParaRPr lang="en-US" noProof="0"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223</a:t>
            </a:fld>
            <a:endParaRPr lang="en-US"/>
          </a:p>
        </p:txBody>
      </p:sp>
    </p:spTree>
    <p:extLst>
      <p:ext uri="{BB962C8B-B14F-4D97-AF65-F5344CB8AC3E}">
        <p14:creationId xmlns:p14="http://schemas.microsoft.com/office/powerpoint/2010/main" val="433923908"/>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noProof="0" dirty="0">
                <a:solidFill>
                  <a:schemeClr val="tx1"/>
                </a:solidFill>
                <a:effectLst/>
                <a:latin typeface="+mn-lt"/>
                <a:ea typeface="+mn-ea"/>
                <a:cs typeface="+mn-cs"/>
              </a:rPr>
              <a:t>The trainer can discuss about the answer and why the answer</a:t>
            </a:r>
          </a:p>
          <a:p>
            <a:endParaRPr lang="en-US" sz="1200" b="0" i="0" kern="1200" noProof="0" dirty="0">
              <a:solidFill>
                <a:schemeClr val="tx1"/>
              </a:solidFill>
              <a:effectLst/>
              <a:latin typeface="+mn-lt"/>
              <a:ea typeface="+mn-ea"/>
              <a:cs typeface="+mn-cs"/>
            </a:endParaRPr>
          </a:p>
          <a:p>
            <a:r>
              <a:rPr lang="en-US" sz="1200" b="0" i="0" kern="1200" noProof="0" dirty="0">
                <a:solidFill>
                  <a:schemeClr val="tx1"/>
                </a:solidFill>
                <a:effectLst/>
                <a:latin typeface="+mn-lt"/>
                <a:ea typeface="+mn-ea"/>
                <a:cs typeface="+mn-cs"/>
              </a:rPr>
              <a:t>Correct</a:t>
            </a:r>
            <a:r>
              <a:rPr lang="en-US" sz="1200" b="0" i="0" kern="1200" baseline="0" noProof="0" dirty="0">
                <a:solidFill>
                  <a:schemeClr val="tx1"/>
                </a:solidFill>
                <a:effectLst/>
                <a:latin typeface="+mn-lt"/>
                <a:ea typeface="+mn-ea"/>
                <a:cs typeface="+mn-cs"/>
              </a:rPr>
              <a:t> answer</a:t>
            </a:r>
            <a:endParaRPr lang="en-US" sz="1200" b="0" i="0" kern="1200" noProof="0" dirty="0">
              <a:solidFill>
                <a:schemeClr val="tx1"/>
              </a:solidFill>
              <a:effectLst/>
              <a:latin typeface="+mn-lt"/>
              <a:ea typeface="+mn-ea"/>
              <a:cs typeface="+mn-cs"/>
            </a:endParaRPr>
          </a:p>
          <a:p>
            <a:r>
              <a:rPr lang="en-US" sz="1200" b="0" i="0" kern="1200" noProof="0" dirty="0">
                <a:solidFill>
                  <a:schemeClr val="tx1"/>
                </a:solidFill>
                <a:effectLst/>
                <a:latin typeface="+mn-lt"/>
                <a:ea typeface="+mn-ea"/>
                <a:cs typeface="+mn-cs"/>
              </a:rPr>
              <a:t>James - </a:t>
            </a:r>
            <a:r>
              <a:rPr lang="en-US" sz="1200" b="0" i="0" kern="1200" noProof="0" dirty="0" err="1">
                <a:solidFill>
                  <a:schemeClr val="tx1"/>
                </a:solidFill>
                <a:effectLst/>
                <a:latin typeface="+mn-lt"/>
                <a:ea typeface="+mn-ea"/>
                <a:cs typeface="+mn-cs"/>
              </a:rPr>
              <a:t>Precontemplation</a:t>
            </a:r>
            <a:endParaRPr lang="en-US" sz="1200" b="0" i="0" kern="1200" noProof="0" dirty="0">
              <a:solidFill>
                <a:schemeClr val="tx1"/>
              </a:solidFill>
              <a:effectLst/>
              <a:latin typeface="+mn-lt"/>
              <a:ea typeface="+mn-ea"/>
              <a:cs typeface="+mn-cs"/>
            </a:endParaRPr>
          </a:p>
          <a:p>
            <a:endParaRPr lang="en-US" noProof="0"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224</a:t>
            </a:fld>
            <a:endParaRPr lang="en-US"/>
          </a:p>
        </p:txBody>
      </p:sp>
    </p:spTree>
    <p:extLst>
      <p:ext uri="{BB962C8B-B14F-4D97-AF65-F5344CB8AC3E}">
        <p14:creationId xmlns:p14="http://schemas.microsoft.com/office/powerpoint/2010/main" val="350295885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sz="1200" b="0" i="0" kern="1200" dirty="0">
                <a:solidFill>
                  <a:schemeClr val="tx1"/>
                </a:solidFill>
                <a:effectLst/>
                <a:latin typeface="+mn-lt"/>
                <a:ea typeface="+mn-ea"/>
                <a:cs typeface="+mn-cs"/>
              </a:rPr>
              <a:t>The trainer can </a:t>
            </a:r>
            <a:r>
              <a:rPr lang="fr-FR" sz="1200" b="0" i="0" kern="1200" dirty="0" err="1">
                <a:solidFill>
                  <a:schemeClr val="tx1"/>
                </a:solidFill>
                <a:effectLst/>
                <a:latin typeface="+mn-lt"/>
                <a:ea typeface="+mn-ea"/>
                <a:cs typeface="+mn-cs"/>
              </a:rPr>
              <a:t>discuss</a:t>
            </a:r>
            <a:r>
              <a:rPr lang="fr-FR" sz="1200" b="0" i="0" kern="1200" dirty="0">
                <a:solidFill>
                  <a:schemeClr val="tx1"/>
                </a:solidFill>
                <a:effectLst/>
                <a:latin typeface="+mn-lt"/>
                <a:ea typeface="+mn-ea"/>
                <a:cs typeface="+mn-cs"/>
              </a:rPr>
              <a:t> about the </a:t>
            </a:r>
            <a:r>
              <a:rPr lang="fr-FR" sz="1200" b="0" i="0" kern="1200" dirty="0" err="1">
                <a:solidFill>
                  <a:schemeClr val="tx1"/>
                </a:solidFill>
                <a:effectLst/>
                <a:latin typeface="+mn-lt"/>
                <a:ea typeface="+mn-ea"/>
                <a:cs typeface="+mn-cs"/>
              </a:rPr>
              <a:t>answer</a:t>
            </a:r>
            <a:r>
              <a:rPr lang="fr-FR" sz="1200" b="0" i="0" kern="1200" dirty="0">
                <a:solidFill>
                  <a:schemeClr val="tx1"/>
                </a:solidFill>
                <a:effectLst/>
                <a:latin typeface="+mn-lt"/>
                <a:ea typeface="+mn-ea"/>
                <a:cs typeface="+mn-cs"/>
              </a:rPr>
              <a:t> and </a:t>
            </a:r>
            <a:r>
              <a:rPr lang="fr-FR" sz="1200" b="0" i="0" kern="1200" dirty="0" err="1">
                <a:solidFill>
                  <a:schemeClr val="tx1"/>
                </a:solidFill>
                <a:effectLst/>
                <a:latin typeface="+mn-lt"/>
                <a:ea typeface="+mn-ea"/>
                <a:cs typeface="+mn-cs"/>
              </a:rPr>
              <a:t>why</a:t>
            </a:r>
            <a:r>
              <a:rPr lang="fr-FR" sz="1200" b="0" i="0" kern="1200" dirty="0">
                <a:solidFill>
                  <a:schemeClr val="tx1"/>
                </a:solidFill>
                <a:effectLst/>
                <a:latin typeface="+mn-lt"/>
                <a:ea typeface="+mn-ea"/>
                <a:cs typeface="+mn-cs"/>
              </a:rPr>
              <a:t> the </a:t>
            </a:r>
            <a:r>
              <a:rPr lang="fr-FR" sz="1200" b="0" i="0" kern="1200" dirty="0" err="1">
                <a:solidFill>
                  <a:schemeClr val="tx1"/>
                </a:solidFill>
                <a:effectLst/>
                <a:latin typeface="+mn-lt"/>
                <a:ea typeface="+mn-ea"/>
                <a:cs typeface="+mn-cs"/>
              </a:rPr>
              <a:t>answer</a:t>
            </a:r>
            <a:endParaRPr lang="fr-FR" sz="1200" b="0" i="0" kern="1200" dirty="0">
              <a:solidFill>
                <a:schemeClr val="tx1"/>
              </a:solidFill>
              <a:effectLst/>
              <a:latin typeface="+mn-lt"/>
              <a:ea typeface="+mn-ea"/>
              <a:cs typeface="+mn-cs"/>
            </a:endParaRPr>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Correct</a:t>
            </a:r>
            <a:r>
              <a:rPr lang="fr-FR" sz="1200" b="0" i="0" kern="1200" baseline="0" dirty="0">
                <a:solidFill>
                  <a:schemeClr val="tx1"/>
                </a:solidFill>
                <a:effectLst/>
                <a:latin typeface="+mn-lt"/>
                <a:ea typeface="+mn-ea"/>
                <a:cs typeface="+mn-cs"/>
              </a:rPr>
              <a:t> </a:t>
            </a:r>
            <a:r>
              <a:rPr lang="fr-FR" sz="1200" b="0" i="0" kern="1200" baseline="0" dirty="0" err="1">
                <a:solidFill>
                  <a:schemeClr val="tx1"/>
                </a:solidFill>
                <a:effectLst/>
                <a:latin typeface="+mn-lt"/>
                <a:ea typeface="+mn-ea"/>
                <a:cs typeface="+mn-cs"/>
              </a:rPr>
              <a:t>answer</a:t>
            </a:r>
            <a:endParaRPr lang="fr-FR" sz="1200" b="0" i="0" kern="1200" dirty="0">
              <a:solidFill>
                <a:schemeClr val="tx1"/>
              </a:solidFill>
              <a:effectLst/>
              <a:latin typeface="+mn-lt"/>
              <a:ea typeface="+mn-ea"/>
              <a:cs typeface="+mn-cs"/>
            </a:endParaRPr>
          </a:p>
          <a:p>
            <a:r>
              <a:rPr lang="fr-FR" sz="1200" b="0" i="0" kern="1200" dirty="0" err="1">
                <a:solidFill>
                  <a:schemeClr val="tx1"/>
                </a:solidFill>
                <a:effectLst/>
                <a:latin typeface="+mn-lt"/>
                <a:ea typeface="+mn-ea"/>
                <a:cs typeface="+mn-cs"/>
              </a:rPr>
              <a:t>Sammie</a:t>
            </a:r>
            <a:r>
              <a:rPr lang="fr-FR" sz="1200" b="0" i="0" kern="1200" dirty="0">
                <a:solidFill>
                  <a:schemeClr val="tx1"/>
                </a:solidFill>
                <a:effectLst/>
                <a:latin typeface="+mn-lt"/>
                <a:ea typeface="+mn-ea"/>
                <a:cs typeface="+mn-cs"/>
              </a:rPr>
              <a:t> - </a:t>
            </a:r>
            <a:r>
              <a:rPr lang="fr-FR" sz="1200" b="0" i="0" kern="1200" dirty="0" err="1">
                <a:solidFill>
                  <a:schemeClr val="tx1"/>
                </a:solidFill>
                <a:effectLst/>
                <a:latin typeface="+mn-lt"/>
                <a:ea typeface="+mn-ea"/>
                <a:cs typeface="+mn-cs"/>
              </a:rPr>
              <a:t>Precontemplation</a:t>
            </a:r>
            <a:endParaRPr lang="fr-FR" sz="1200" b="0" i="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225</a:t>
            </a:fld>
            <a:endParaRPr lang="en-US"/>
          </a:p>
        </p:txBody>
      </p:sp>
    </p:spTree>
    <p:extLst>
      <p:ext uri="{BB962C8B-B14F-4D97-AF65-F5344CB8AC3E}">
        <p14:creationId xmlns:p14="http://schemas.microsoft.com/office/powerpoint/2010/main" val="113204584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noProof="0" dirty="0">
                <a:solidFill>
                  <a:schemeClr val="tx1"/>
                </a:solidFill>
                <a:effectLst/>
                <a:latin typeface="+mn-lt"/>
                <a:ea typeface="+mn-ea"/>
                <a:cs typeface="+mn-cs"/>
              </a:rPr>
              <a:t>The trainer can discuss about the answer and why the answer</a:t>
            </a:r>
          </a:p>
          <a:p>
            <a:endParaRPr lang="en-US" sz="1200" b="0" i="0" kern="1200" noProof="0" dirty="0">
              <a:solidFill>
                <a:schemeClr val="tx1"/>
              </a:solidFill>
              <a:effectLst/>
              <a:latin typeface="+mn-lt"/>
              <a:ea typeface="+mn-ea"/>
              <a:cs typeface="+mn-cs"/>
            </a:endParaRPr>
          </a:p>
          <a:p>
            <a:r>
              <a:rPr lang="en-US" sz="1200" b="0" i="0" kern="1200" noProof="0" dirty="0">
                <a:solidFill>
                  <a:schemeClr val="tx1"/>
                </a:solidFill>
                <a:effectLst/>
                <a:latin typeface="+mn-lt"/>
                <a:ea typeface="+mn-ea"/>
                <a:cs typeface="+mn-cs"/>
              </a:rPr>
              <a:t>Correct</a:t>
            </a:r>
            <a:r>
              <a:rPr lang="en-US" sz="1200" b="0" i="0" kern="1200" baseline="0" noProof="0" dirty="0">
                <a:solidFill>
                  <a:schemeClr val="tx1"/>
                </a:solidFill>
                <a:effectLst/>
                <a:latin typeface="+mn-lt"/>
                <a:ea typeface="+mn-ea"/>
                <a:cs typeface="+mn-cs"/>
              </a:rPr>
              <a:t> answer</a:t>
            </a:r>
            <a:endParaRPr lang="en-US" sz="1200" b="0" i="0" kern="1200" noProof="0" dirty="0">
              <a:solidFill>
                <a:schemeClr val="tx1"/>
              </a:solidFill>
              <a:effectLst/>
              <a:latin typeface="+mn-lt"/>
              <a:ea typeface="+mn-ea"/>
              <a:cs typeface="+mn-cs"/>
            </a:endParaRPr>
          </a:p>
          <a:p>
            <a:r>
              <a:rPr lang="en-US" sz="1200" b="0" i="0" kern="1200" noProof="0" dirty="0">
                <a:solidFill>
                  <a:schemeClr val="tx1"/>
                </a:solidFill>
                <a:effectLst/>
                <a:latin typeface="+mn-lt"/>
                <a:ea typeface="+mn-ea"/>
                <a:cs typeface="+mn-cs"/>
              </a:rPr>
              <a:t>Gracie - Action</a:t>
            </a: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226</a:t>
            </a:fld>
            <a:endParaRPr lang="en-US"/>
          </a:p>
        </p:txBody>
      </p:sp>
    </p:spTree>
    <p:extLst>
      <p:ext uri="{BB962C8B-B14F-4D97-AF65-F5344CB8AC3E}">
        <p14:creationId xmlns:p14="http://schemas.microsoft.com/office/powerpoint/2010/main" val="3600262644"/>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a:t>
            </a:r>
            <a:r>
              <a:rPr lang="en-US" baseline="0" dirty="0"/>
              <a:t> trainer can explain about the </a:t>
            </a:r>
            <a:r>
              <a:rPr lang="en-US" sz="1200" b="0" i="0" kern="1200" dirty="0">
                <a:solidFill>
                  <a:schemeClr val="tx1"/>
                </a:solidFill>
                <a:effectLst/>
                <a:latin typeface="+mn-lt"/>
                <a:ea typeface="+mn-ea"/>
                <a:cs typeface="+mn-cs"/>
              </a:rPr>
              <a:t>limitations which should be considered when using this theory in public health</a:t>
            </a:r>
          </a:p>
          <a:p>
            <a:r>
              <a:rPr lang="en-US" sz="1200" b="0" i="0" kern="1200" dirty="0">
                <a:solidFill>
                  <a:schemeClr val="tx1"/>
                </a:solidFill>
                <a:effectLst/>
                <a:latin typeface="+mn-lt"/>
                <a:ea typeface="+mn-ea"/>
                <a:cs typeface="+mn-cs"/>
              </a:rPr>
              <a:t>Also s/he</a:t>
            </a:r>
            <a:r>
              <a:rPr lang="en-US" sz="1200" b="0" i="0" kern="1200" baseline="0" dirty="0">
                <a:solidFill>
                  <a:schemeClr val="tx1"/>
                </a:solidFill>
                <a:effectLst/>
                <a:latin typeface="+mn-lt"/>
                <a:ea typeface="+mn-ea"/>
                <a:cs typeface="+mn-cs"/>
              </a:rPr>
              <a:t> can ask about other limitations the audience can see.</a:t>
            </a: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227</a:t>
            </a:fld>
            <a:endParaRPr lang="en-US"/>
          </a:p>
        </p:txBody>
      </p:sp>
    </p:spTree>
    <p:extLst>
      <p:ext uri="{BB962C8B-B14F-4D97-AF65-F5344CB8AC3E}">
        <p14:creationId xmlns:p14="http://schemas.microsoft.com/office/powerpoint/2010/main" val="2952454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continue pointing out the learning objectives of this module. </a:t>
            </a:r>
          </a:p>
          <a:p>
            <a:endParaRPr lang="en-US" dirty="0"/>
          </a:p>
          <a:p>
            <a:pPr marL="201168" lvl="1" indent="0">
              <a:buNone/>
            </a:pPr>
            <a:r>
              <a:rPr lang="en-US" sz="3600" dirty="0">
                <a:latin typeface="Times New Roman" panose="02020603050405020304" pitchFamily="18" charset="0"/>
                <a:cs typeface="Times New Roman" panose="02020603050405020304" pitchFamily="18" charset="0"/>
              </a:rPr>
              <a:t>Learning Objectives continued…</a:t>
            </a:r>
          </a:p>
          <a:p>
            <a:pPr marL="201168" lvl="1" indent="0">
              <a:buNone/>
            </a:pPr>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review the bio-psychosocial model </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understand the impact of substance use/abuse's on neurological development.  </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learn about developmental factors that promote wellness in youth.</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23</a:t>
            </a:fld>
            <a:endParaRPr lang="en-US"/>
          </a:p>
        </p:txBody>
      </p:sp>
    </p:spTree>
    <p:extLst>
      <p:ext uri="{BB962C8B-B14F-4D97-AF65-F5344CB8AC3E}">
        <p14:creationId xmlns:p14="http://schemas.microsoft.com/office/powerpoint/2010/main" val="331313177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dirty="0">
                <a:solidFill>
                  <a:schemeClr val="tx1"/>
                </a:solidFill>
                <a:effectLst/>
                <a:latin typeface="+mn-lt"/>
                <a:ea typeface="+mn-ea"/>
                <a:cs typeface="+mn-cs"/>
              </a:rPr>
              <a:t>Motivational interviewing was formed 30 years ago by William R. Miller and Stephen </a:t>
            </a:r>
            <a:r>
              <a:rPr lang="en-US" sz="1200" b="0" i="0" kern="1200" dirty="0" err="1">
                <a:solidFill>
                  <a:schemeClr val="tx1"/>
                </a:solidFill>
                <a:effectLst/>
                <a:latin typeface="+mn-lt"/>
                <a:ea typeface="+mn-ea"/>
                <a:cs typeface="+mn-cs"/>
              </a:rPr>
              <a:t>Rollnick</a:t>
            </a:r>
            <a:r>
              <a:rPr lang="en-US" sz="1200" b="0" i="0" kern="1200" dirty="0">
                <a:solidFill>
                  <a:schemeClr val="tx1"/>
                </a:solidFill>
                <a:effectLst/>
                <a:latin typeface="+mn-lt"/>
                <a:ea typeface="+mn-ea"/>
                <a:cs typeface="+mn-cs"/>
              </a:rPr>
              <a:t> as a way to push past the issue of low motivation to change.</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The therapist becomes a </a:t>
            </a:r>
            <a:r>
              <a:rPr lang="en-US" sz="1200" b="1" dirty="0">
                <a:latin typeface="Times New Roman" panose="02020603050405020304" pitchFamily="18" charset="0"/>
                <a:cs typeface="Times New Roman" panose="02020603050405020304" pitchFamily="18" charset="0"/>
              </a:rPr>
              <a:t>person of support</a:t>
            </a:r>
            <a:r>
              <a:rPr lang="en-US" sz="1200" dirty="0">
                <a:latin typeface="Times New Roman" panose="02020603050405020304" pitchFamily="18" charset="0"/>
                <a:cs typeface="Times New Roman" panose="02020603050405020304" pitchFamily="18" charset="0"/>
              </a:rPr>
              <a:t>, allowing the client to </a:t>
            </a:r>
            <a:r>
              <a:rPr lang="en-US" sz="1200" b="1" dirty="0">
                <a:latin typeface="Times New Roman" panose="02020603050405020304" pitchFamily="18" charset="0"/>
                <a:cs typeface="Times New Roman" panose="02020603050405020304" pitchFamily="18" charset="0"/>
              </a:rPr>
              <a:t>make their own choices and arrive at their own conclusions </a:t>
            </a:r>
            <a:r>
              <a:rPr lang="en-US" sz="1200" dirty="0">
                <a:latin typeface="Times New Roman" panose="02020603050405020304" pitchFamily="18" charset="0"/>
                <a:cs typeface="Times New Roman" panose="02020603050405020304" pitchFamily="18" charset="0"/>
              </a:rPr>
              <a:t>without feeling outside pressure to do so.</a:t>
            </a:r>
            <a:endParaRPr lang="en-US" sz="1200" b="1" dirty="0">
              <a:latin typeface="Times New Roman" panose="02020603050405020304" pitchFamily="18" charset="0"/>
              <a:cs typeface="Times New Roman" panose="02020603050405020304" pitchFamily="18" charset="0"/>
            </a:endParaRP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229</a:t>
            </a:fld>
            <a:endParaRPr lang="en-US"/>
          </a:p>
        </p:txBody>
      </p:sp>
    </p:spTree>
    <p:extLst>
      <p:ext uri="{BB962C8B-B14F-4D97-AF65-F5344CB8AC3E}">
        <p14:creationId xmlns:p14="http://schemas.microsoft.com/office/powerpoint/2010/main" val="2743404930"/>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i="0" kern="1200" dirty="0">
                <a:solidFill>
                  <a:schemeClr val="tx1"/>
                </a:solidFill>
                <a:effectLst/>
                <a:latin typeface="+mn-lt"/>
                <a:ea typeface="+mn-ea"/>
                <a:cs typeface="+mn-cs"/>
              </a:rPr>
              <a:t>Collaboration</a:t>
            </a:r>
            <a:r>
              <a:rPr lang="en-US" sz="1200" b="0" i="0" kern="1200" dirty="0">
                <a:solidFill>
                  <a:schemeClr val="tx1"/>
                </a:solidFill>
                <a:effectLst/>
                <a:latin typeface="+mn-lt"/>
                <a:ea typeface="+mn-ea"/>
                <a:cs typeface="+mn-cs"/>
              </a:rPr>
              <a:t>. Instead of being confrontational or argumentative with the client, the therapist will attempt to see the situation from the client’s point of view. Along these lines, the therapist is not the expert because no one has a better understanding of the client’s experience than the client. The goal here is for the therapist to act as a support rather than a persuader.</a:t>
            </a:r>
          </a:p>
          <a:p>
            <a:r>
              <a:rPr lang="en-US" sz="1200" b="1" i="0" kern="1200" dirty="0">
                <a:solidFill>
                  <a:schemeClr val="tx1"/>
                </a:solidFill>
                <a:effectLst/>
                <a:latin typeface="+mn-lt"/>
                <a:ea typeface="+mn-ea"/>
                <a:cs typeface="+mn-cs"/>
              </a:rPr>
              <a:t>Evocation</a:t>
            </a:r>
            <a:r>
              <a:rPr lang="en-US" sz="1200" b="0" i="0" kern="1200" dirty="0">
                <a:solidFill>
                  <a:schemeClr val="tx1"/>
                </a:solidFill>
                <a:effectLst/>
                <a:latin typeface="+mn-lt"/>
                <a:ea typeface="+mn-ea"/>
                <a:cs typeface="+mn-cs"/>
              </a:rPr>
              <a:t>. In other forms of therapy, like cognitive behavioral therapy, the client is given information by the therapist as encouragement to change their ways of thinking, beliefs, or behaviors. At times, this approach can trigger feelings of defensiveness in the client. Motivational interviewing has the goal of creating an internal desire for change from the client. The therapist listens more than talks and draws out the client’s own perceptions instead of imposing perceptions on him. This way, the client will be more interested in maintaining the change over a longer period.</a:t>
            </a:r>
          </a:p>
          <a:p>
            <a:r>
              <a:rPr lang="en-US" sz="1200" b="1" i="0" kern="1200" dirty="0">
                <a:solidFill>
                  <a:schemeClr val="tx1"/>
                </a:solidFill>
                <a:effectLst/>
                <a:latin typeface="+mn-lt"/>
                <a:ea typeface="+mn-ea"/>
                <a:cs typeface="+mn-cs"/>
              </a:rPr>
              <a:t>Autonomy</a:t>
            </a:r>
            <a:r>
              <a:rPr lang="en-US" sz="1200" b="0" i="0" kern="1200" dirty="0">
                <a:solidFill>
                  <a:schemeClr val="tx1"/>
                </a:solidFill>
                <a:effectLst/>
                <a:latin typeface="+mn-lt"/>
                <a:ea typeface="+mn-ea"/>
                <a:cs typeface="+mn-cs"/>
              </a:rPr>
              <a:t>. Motivational interviewing places all of the power on the client. The therapist shows respect for the client’s responsibility and decision-making ability.</a:t>
            </a: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230</a:t>
            </a:fld>
            <a:endParaRPr lang="en-US"/>
          </a:p>
        </p:txBody>
      </p:sp>
    </p:spTree>
    <p:extLst>
      <p:ext uri="{BB962C8B-B14F-4D97-AF65-F5344CB8AC3E}">
        <p14:creationId xmlns:p14="http://schemas.microsoft.com/office/powerpoint/2010/main" val="1968693294"/>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i="0" kern="1200" dirty="0">
                <a:solidFill>
                  <a:schemeClr val="tx1"/>
                </a:solidFill>
                <a:effectLst/>
                <a:latin typeface="+mn-lt"/>
                <a:ea typeface="+mn-ea"/>
                <a:cs typeface="+mn-cs"/>
              </a:rPr>
              <a:t>Principle 1: Express empathy</a:t>
            </a:r>
            <a:r>
              <a:rPr lang="en-US" sz="1200" b="0" i="0" kern="1200" dirty="0">
                <a:solidFill>
                  <a:schemeClr val="tx1"/>
                </a:solidFill>
                <a:effectLst/>
                <a:latin typeface="+mn-lt"/>
                <a:ea typeface="+mn-ea"/>
                <a:cs typeface="+mn-cs"/>
              </a:rPr>
              <a:t>. This is one of the core values of person-centered therapy that motivational interviewing incorporates. Here, the job of the therapist is to build an understanding of the client’s issues, struggles, and barriers of improvement. By doing this, the client becomes more open and free with accurate disclosure since there is a lack of judgment and criticism. A therapist might say, “I can understand why using drugs seems appealing in this situation.”</a:t>
            </a:r>
          </a:p>
          <a:p>
            <a:r>
              <a:rPr lang="en-US" sz="1200" b="1" i="0" kern="1200" dirty="0">
                <a:solidFill>
                  <a:schemeClr val="tx1"/>
                </a:solidFill>
                <a:effectLst/>
                <a:latin typeface="+mn-lt"/>
                <a:ea typeface="+mn-ea"/>
                <a:cs typeface="+mn-cs"/>
              </a:rPr>
              <a:t>Principle 2: Avoid</a:t>
            </a:r>
            <a:r>
              <a:rPr lang="en-US" sz="1200" b="1" i="0" kern="1200" baseline="0" dirty="0">
                <a:solidFill>
                  <a:schemeClr val="tx1"/>
                </a:solidFill>
                <a:effectLst/>
                <a:latin typeface="+mn-lt"/>
                <a:ea typeface="+mn-ea"/>
                <a:cs typeface="+mn-cs"/>
              </a:rPr>
              <a:t> argumentation. </a:t>
            </a:r>
            <a:r>
              <a:rPr lang="en-US" sz="1200" b="0" i="0" kern="1200" dirty="0">
                <a:solidFill>
                  <a:schemeClr val="tx1"/>
                </a:solidFill>
                <a:effectLst/>
                <a:latin typeface="+mn-lt"/>
                <a:ea typeface="+mn-ea"/>
                <a:cs typeface="+mn-cs"/>
              </a:rPr>
              <a:t>Arguments with the client can rapidly degenerate into a power struggle and do not enhance motivation for beneficial change.</a:t>
            </a:r>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Principle 3: Roll with resistance</a:t>
            </a:r>
            <a:r>
              <a:rPr lang="en-US" sz="1200" b="0" i="0" kern="1200" dirty="0">
                <a:solidFill>
                  <a:schemeClr val="tx1"/>
                </a:solidFill>
                <a:effectLst/>
                <a:latin typeface="+mn-lt"/>
                <a:ea typeface="+mn-ea"/>
                <a:cs typeface="+mn-cs"/>
              </a:rPr>
              <a:t>. Motivational interviewing expects there to be some resistance and reluctance from the client during this process. Keeping in line with the </a:t>
            </a:r>
            <a:r>
              <a:rPr lang="en-US" sz="1200" b="0" i="0" kern="1200" dirty="0" err="1">
                <a:solidFill>
                  <a:schemeClr val="tx1"/>
                </a:solidFill>
                <a:effectLst/>
                <a:latin typeface="+mn-lt"/>
                <a:ea typeface="+mn-ea"/>
                <a:cs typeface="+mn-cs"/>
              </a:rPr>
              <a:t>nonconfrontational</a:t>
            </a:r>
            <a:r>
              <a:rPr lang="en-US" sz="1200" b="0" i="0" kern="1200" dirty="0">
                <a:solidFill>
                  <a:schemeClr val="tx1"/>
                </a:solidFill>
                <a:effectLst/>
                <a:latin typeface="+mn-lt"/>
                <a:ea typeface="+mn-ea"/>
                <a:cs typeface="+mn-cs"/>
              </a:rPr>
              <a:t> views</a:t>
            </a:r>
            <a:r>
              <a:rPr lang="en-US" sz="1200" b="0" i="1" kern="1200" dirty="0">
                <a:solidFill>
                  <a:schemeClr val="tx1"/>
                </a:solidFill>
                <a:effectLst/>
                <a:latin typeface="+mn-lt"/>
                <a:ea typeface="+mn-ea"/>
                <a:cs typeface="+mn-cs"/>
              </a:rPr>
              <a:t>, the therapist will not try to force or manipulate the client into acceptance.</a:t>
            </a:r>
            <a:r>
              <a:rPr lang="en-US" sz="1200" b="0" i="0" kern="1200" dirty="0">
                <a:solidFill>
                  <a:schemeClr val="tx1"/>
                </a:solidFill>
                <a:effectLst/>
                <a:latin typeface="+mn-lt"/>
                <a:ea typeface="+mn-ea"/>
                <a:cs typeface="+mn-cs"/>
              </a:rPr>
              <a:t> The therapist will work to understand the client’s point of view and avoid the desire to correct what may be viewed as flawed ways of thinking while offering alternative ways of thinking for the client to consider.</a:t>
            </a:r>
          </a:p>
          <a:p>
            <a:r>
              <a:rPr lang="en-US" sz="1200" b="1" i="0" kern="1200" dirty="0">
                <a:solidFill>
                  <a:schemeClr val="tx1"/>
                </a:solidFill>
                <a:effectLst/>
                <a:latin typeface="+mn-lt"/>
                <a:ea typeface="+mn-ea"/>
                <a:cs typeface="+mn-cs"/>
              </a:rPr>
              <a:t>Principle 3: Develop discrepancy</a:t>
            </a:r>
            <a:r>
              <a:rPr lang="en-US" sz="1200" b="0" i="0" kern="1200" dirty="0">
                <a:solidFill>
                  <a:schemeClr val="tx1"/>
                </a:solidFill>
                <a:effectLst/>
                <a:latin typeface="+mn-lt"/>
                <a:ea typeface="+mn-ea"/>
                <a:cs typeface="+mn-cs"/>
              </a:rPr>
              <a:t>. With the second principle, it becomes the job of the therapist to have the client point out the disparity between what they are doing and what their goals are. If the goal is to be happy and have a successful career, using heroin daily may get in the way of that. Of course, the therapist will use interventions that are not based in confrontation to produce this. The therapist will only ask a series of questions to lead the client to this natural conclusion</a:t>
            </a:r>
          </a:p>
          <a:p>
            <a:r>
              <a:rPr lang="en-US" sz="1200" b="1" i="0" kern="1200" dirty="0">
                <a:solidFill>
                  <a:schemeClr val="tx1"/>
                </a:solidFill>
                <a:effectLst/>
                <a:latin typeface="+mn-lt"/>
                <a:ea typeface="+mn-ea"/>
                <a:cs typeface="+mn-cs"/>
              </a:rPr>
              <a:t>Principle 4: Support self-efficacy (a belief in change)</a:t>
            </a:r>
            <a:r>
              <a:rPr lang="en-US" sz="1200" b="0" i="0" kern="1200" dirty="0">
                <a:solidFill>
                  <a:schemeClr val="tx1"/>
                </a:solidFill>
                <a:effectLst/>
                <a:latin typeface="+mn-lt"/>
                <a:ea typeface="+mn-ea"/>
                <a:cs typeface="+mn-cs"/>
              </a:rPr>
              <a:t>. Many clients, especially those dealing with addiction, recovery, and relapse, have tried to maintain their sobriety with limited success. Because of this, they can become less hopeful for future success. The therapist will work to illustrate areas of strengths and compile a number of instances where the client was able to accomplish their goal.</a:t>
            </a: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231</a:t>
            </a:fld>
            <a:endParaRPr lang="en-US"/>
          </a:p>
        </p:txBody>
      </p:sp>
    </p:spTree>
    <p:extLst>
      <p:ext uri="{BB962C8B-B14F-4D97-AF65-F5344CB8AC3E}">
        <p14:creationId xmlns:p14="http://schemas.microsoft.com/office/powerpoint/2010/main" val="913612726"/>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Open</a:t>
            </a:r>
            <a:r>
              <a:rPr lang="en-US" b="1" baseline="0" dirty="0"/>
              <a:t> </a:t>
            </a:r>
            <a:r>
              <a:rPr lang="en-US" b="1" dirty="0"/>
              <a:t>ended" questions</a:t>
            </a:r>
            <a:r>
              <a:rPr lang="en-US" b="1" baseline="0" dirty="0"/>
              <a:t> </a:t>
            </a:r>
            <a:r>
              <a:rPr lang="en-US" dirty="0"/>
              <a:t>are those that are not</a:t>
            </a:r>
            <a:r>
              <a:rPr lang="en-US" baseline="0" dirty="0"/>
              <a:t> </a:t>
            </a:r>
            <a:r>
              <a:rPr lang="en-US" dirty="0"/>
              <a:t>easily answered with a "yes/no" or</a:t>
            </a:r>
            <a:r>
              <a:rPr lang="en-US" baseline="0" dirty="0"/>
              <a:t> </a:t>
            </a:r>
            <a:r>
              <a:rPr lang="en-US" dirty="0"/>
              <a:t>short</a:t>
            </a:r>
            <a:r>
              <a:rPr lang="en-US" baseline="0" dirty="0"/>
              <a:t> </a:t>
            </a:r>
            <a:r>
              <a:rPr lang="en-US" dirty="0"/>
              <a:t>answer</a:t>
            </a:r>
            <a:r>
              <a:rPr lang="en-US" baseline="0" dirty="0"/>
              <a:t> </a:t>
            </a:r>
            <a:r>
              <a:rPr lang="en-US" dirty="0"/>
              <a:t>containing. Only</a:t>
            </a:r>
            <a:r>
              <a:rPr lang="en-US" baseline="0" dirty="0"/>
              <a:t> </a:t>
            </a:r>
            <a:r>
              <a:rPr lang="en-US" dirty="0"/>
              <a:t>a specific,</a:t>
            </a:r>
            <a:r>
              <a:rPr lang="en-US" baseline="0" dirty="0"/>
              <a:t> </a:t>
            </a:r>
            <a:r>
              <a:rPr lang="en-US" dirty="0"/>
              <a:t>limited</a:t>
            </a:r>
            <a:r>
              <a:rPr lang="en-US" baseline="0" dirty="0"/>
              <a:t> </a:t>
            </a:r>
            <a:r>
              <a:rPr lang="en-US" dirty="0"/>
              <a:t>piece</a:t>
            </a:r>
            <a:r>
              <a:rPr lang="en-US" baseline="0" dirty="0"/>
              <a:t> </a:t>
            </a:r>
            <a:r>
              <a:rPr lang="en-US" dirty="0"/>
              <a:t>of</a:t>
            </a:r>
            <a:r>
              <a:rPr lang="en-US" baseline="0" dirty="0"/>
              <a:t> </a:t>
            </a:r>
            <a:r>
              <a:rPr lang="en-US" dirty="0"/>
              <a:t>information. Open</a:t>
            </a:r>
            <a:r>
              <a:rPr lang="en-US" baseline="0" dirty="0"/>
              <a:t>-</a:t>
            </a:r>
            <a:r>
              <a:rPr lang="en-US" dirty="0"/>
              <a:t>ended</a:t>
            </a:r>
            <a:r>
              <a:rPr lang="en-US" baseline="0" dirty="0"/>
              <a:t> </a:t>
            </a:r>
            <a:r>
              <a:rPr lang="en-US" dirty="0"/>
              <a:t>questions</a:t>
            </a:r>
            <a:r>
              <a:rPr lang="en-US" baseline="0" dirty="0"/>
              <a:t> </a:t>
            </a:r>
            <a:r>
              <a:rPr lang="en-US" dirty="0"/>
              <a:t>invite elaboration and</a:t>
            </a:r>
            <a:r>
              <a:rPr lang="en-US" baseline="0" dirty="0"/>
              <a:t> </a:t>
            </a:r>
            <a:r>
              <a:rPr lang="en-US" dirty="0"/>
              <a:t>thinking more deeply</a:t>
            </a:r>
            <a:r>
              <a:rPr lang="en-US" baseline="0" dirty="0"/>
              <a:t> </a:t>
            </a:r>
            <a:r>
              <a:rPr lang="en-US" dirty="0"/>
              <a:t>about</a:t>
            </a:r>
            <a:r>
              <a:rPr lang="en-US" baseline="0" dirty="0"/>
              <a:t> </a:t>
            </a:r>
            <a:r>
              <a:rPr lang="en-US" dirty="0"/>
              <a:t>an</a:t>
            </a:r>
            <a:r>
              <a:rPr lang="en-US" baseline="0" dirty="0"/>
              <a:t> </a:t>
            </a:r>
            <a:r>
              <a:rPr lang="en-US" dirty="0"/>
              <a:t>issue. Although</a:t>
            </a:r>
            <a:r>
              <a:rPr lang="en-US" baseline="0" dirty="0"/>
              <a:t> </a:t>
            </a:r>
            <a:r>
              <a:rPr lang="en-US" dirty="0"/>
              <a:t>closed</a:t>
            </a:r>
            <a:r>
              <a:rPr lang="en-US" baseline="0" dirty="0"/>
              <a:t> </a:t>
            </a:r>
            <a:r>
              <a:rPr lang="en-US" dirty="0"/>
              <a:t>questions</a:t>
            </a:r>
            <a:r>
              <a:rPr lang="en-US" baseline="0" dirty="0"/>
              <a:t> </a:t>
            </a:r>
            <a:r>
              <a:rPr lang="en-US" dirty="0"/>
              <a:t>have</a:t>
            </a:r>
            <a:r>
              <a:rPr lang="en-US" baseline="0" dirty="0"/>
              <a:t> </a:t>
            </a:r>
            <a:r>
              <a:rPr lang="en-US" dirty="0"/>
              <a:t>their</a:t>
            </a:r>
            <a:r>
              <a:rPr lang="en-US" baseline="0" dirty="0"/>
              <a:t> </a:t>
            </a:r>
            <a:r>
              <a:rPr lang="en-US" dirty="0"/>
              <a:t>place</a:t>
            </a:r>
            <a:r>
              <a:rPr lang="en-US" baseline="0" dirty="0"/>
              <a:t> </a:t>
            </a:r>
            <a:r>
              <a:rPr lang="en-US" dirty="0"/>
              <a:t>and</a:t>
            </a:r>
            <a:r>
              <a:rPr lang="en-US" baseline="0" dirty="0"/>
              <a:t> </a:t>
            </a:r>
            <a:r>
              <a:rPr lang="en-US" dirty="0"/>
              <a:t>are</a:t>
            </a:r>
            <a:r>
              <a:rPr lang="en-US" baseline="0" dirty="0"/>
              <a:t> </a:t>
            </a:r>
            <a:r>
              <a:rPr lang="en-US" dirty="0"/>
              <a:t>at</a:t>
            </a:r>
            <a:r>
              <a:rPr lang="en-US" baseline="0" dirty="0"/>
              <a:t> </a:t>
            </a:r>
            <a:r>
              <a:rPr lang="en-US" dirty="0"/>
              <a:t>times</a:t>
            </a:r>
            <a:r>
              <a:rPr lang="en-US" baseline="0" dirty="0"/>
              <a:t> </a:t>
            </a:r>
            <a:r>
              <a:rPr lang="en-US" dirty="0"/>
              <a:t>valuable</a:t>
            </a:r>
            <a:r>
              <a:rPr lang="en-US" baseline="0" dirty="0"/>
              <a:t> </a:t>
            </a:r>
            <a:r>
              <a:rPr lang="en-US" dirty="0"/>
              <a:t>(e.g.,</a:t>
            </a:r>
            <a:r>
              <a:rPr lang="en-US" baseline="0" dirty="0"/>
              <a:t> </a:t>
            </a:r>
            <a:r>
              <a:rPr lang="en-US" dirty="0"/>
              <a:t>when collecting</a:t>
            </a:r>
            <a:r>
              <a:rPr lang="en-US" baseline="0" dirty="0"/>
              <a:t> </a:t>
            </a:r>
            <a:r>
              <a:rPr lang="en-US" dirty="0"/>
              <a:t>specific</a:t>
            </a:r>
            <a:r>
              <a:rPr lang="en-US" baseline="0" dirty="0"/>
              <a:t> </a:t>
            </a:r>
            <a:r>
              <a:rPr lang="en-US" dirty="0"/>
              <a:t>information</a:t>
            </a:r>
            <a:r>
              <a:rPr lang="en-US" baseline="0" dirty="0"/>
              <a:t> </a:t>
            </a:r>
            <a:r>
              <a:rPr lang="en-US" dirty="0"/>
              <a:t>in</a:t>
            </a:r>
            <a:r>
              <a:rPr lang="en-US" baseline="0" dirty="0"/>
              <a:t> </a:t>
            </a:r>
            <a:r>
              <a:rPr lang="en-US" dirty="0"/>
              <a:t>an</a:t>
            </a:r>
            <a:r>
              <a:rPr lang="en-US" baseline="0" dirty="0"/>
              <a:t> </a:t>
            </a:r>
            <a:r>
              <a:rPr lang="en-US" dirty="0"/>
              <a:t>assessment), open-ended question create</a:t>
            </a:r>
            <a:r>
              <a:rPr lang="en-US" baseline="0" dirty="0"/>
              <a:t> </a:t>
            </a:r>
            <a:r>
              <a:rPr lang="en-US" dirty="0"/>
              <a:t>forward momentum used to help the client</a:t>
            </a:r>
            <a:r>
              <a:rPr lang="en-US" baseline="0" dirty="0"/>
              <a:t> </a:t>
            </a:r>
            <a:r>
              <a:rPr lang="en-US" dirty="0"/>
              <a:t>explore the reasons</a:t>
            </a:r>
            <a:r>
              <a:rPr lang="en-US" baseline="0" dirty="0"/>
              <a:t> </a:t>
            </a:r>
            <a:r>
              <a:rPr lang="en-US" dirty="0"/>
              <a:t>for</a:t>
            </a:r>
            <a:r>
              <a:rPr lang="en-US" baseline="0" dirty="0"/>
              <a:t> </a:t>
            </a:r>
            <a:r>
              <a:rPr lang="en-US" dirty="0"/>
              <a:t>and</a:t>
            </a:r>
            <a:r>
              <a:rPr lang="en-US" baseline="0" dirty="0"/>
              <a:t> </a:t>
            </a:r>
            <a:r>
              <a:rPr lang="en-US" dirty="0"/>
              <a:t>possibility</a:t>
            </a:r>
            <a:r>
              <a:rPr lang="en-US" baseline="0" dirty="0"/>
              <a:t> </a:t>
            </a:r>
            <a:r>
              <a:rPr lang="en-US" dirty="0"/>
              <a:t>of</a:t>
            </a:r>
            <a:r>
              <a:rPr lang="en-US" baseline="0" dirty="0"/>
              <a:t> </a:t>
            </a:r>
            <a:r>
              <a:rPr lang="en-US" dirty="0"/>
              <a:t>change.</a:t>
            </a:r>
          </a:p>
          <a:p>
            <a:r>
              <a:rPr lang="en-US" b="1" dirty="0"/>
              <a:t>Affirmations</a:t>
            </a:r>
            <a:r>
              <a:rPr lang="en-US" b="0" baseline="0" dirty="0"/>
              <a:t> </a:t>
            </a:r>
            <a:r>
              <a:rPr lang="en-US" dirty="0"/>
              <a:t>are</a:t>
            </a:r>
            <a:r>
              <a:rPr lang="en-US" baseline="0" dirty="0"/>
              <a:t> </a:t>
            </a:r>
            <a:r>
              <a:rPr lang="en-US" dirty="0"/>
              <a:t>statements</a:t>
            </a:r>
            <a:r>
              <a:rPr lang="en-US" baseline="0" dirty="0"/>
              <a:t> </a:t>
            </a:r>
            <a:r>
              <a:rPr lang="en-US" dirty="0"/>
              <a:t>that recognize</a:t>
            </a:r>
            <a:r>
              <a:rPr lang="en-US" baseline="0" dirty="0"/>
              <a:t> </a:t>
            </a:r>
            <a:r>
              <a:rPr lang="en-US" dirty="0"/>
              <a:t>client</a:t>
            </a:r>
            <a:r>
              <a:rPr lang="en-US" baseline="0" dirty="0"/>
              <a:t> </a:t>
            </a:r>
            <a:r>
              <a:rPr lang="en-US" dirty="0"/>
              <a:t>strengths.</a:t>
            </a:r>
            <a:r>
              <a:rPr lang="en-US" baseline="0" dirty="0"/>
              <a:t> </a:t>
            </a:r>
            <a:r>
              <a:rPr lang="en-US" dirty="0"/>
              <a:t>They</a:t>
            </a:r>
            <a:r>
              <a:rPr lang="en-US" baseline="0" dirty="0"/>
              <a:t> </a:t>
            </a:r>
            <a:r>
              <a:rPr lang="en-US" dirty="0"/>
              <a:t>assist</a:t>
            </a:r>
            <a:r>
              <a:rPr lang="en-US" baseline="0" dirty="0"/>
              <a:t> </a:t>
            </a:r>
            <a:r>
              <a:rPr lang="en-US" dirty="0"/>
              <a:t>in</a:t>
            </a:r>
            <a:r>
              <a:rPr lang="en-US" baseline="0" dirty="0"/>
              <a:t> </a:t>
            </a:r>
            <a:r>
              <a:rPr lang="en-US" dirty="0"/>
              <a:t>building</a:t>
            </a:r>
            <a:r>
              <a:rPr lang="en-US" baseline="0" dirty="0"/>
              <a:t> </a:t>
            </a:r>
            <a:r>
              <a:rPr lang="en-US" dirty="0"/>
              <a:t>rapport and</a:t>
            </a:r>
            <a:r>
              <a:rPr lang="en-US" baseline="0" dirty="0"/>
              <a:t> </a:t>
            </a:r>
            <a:r>
              <a:rPr lang="en-US" dirty="0"/>
              <a:t>in</a:t>
            </a:r>
            <a:r>
              <a:rPr lang="en-US" baseline="0" dirty="0"/>
              <a:t> </a:t>
            </a:r>
            <a:r>
              <a:rPr lang="en-US" dirty="0"/>
              <a:t>helping</a:t>
            </a:r>
            <a:r>
              <a:rPr lang="en-US" baseline="0" dirty="0"/>
              <a:t> </a:t>
            </a:r>
            <a:r>
              <a:rPr lang="en-US" dirty="0"/>
              <a:t>the</a:t>
            </a:r>
            <a:r>
              <a:rPr lang="en-US" baseline="0" dirty="0"/>
              <a:t> </a:t>
            </a:r>
            <a:r>
              <a:rPr lang="en-US" dirty="0"/>
              <a:t>client</a:t>
            </a:r>
            <a:r>
              <a:rPr lang="en-US" baseline="0" dirty="0"/>
              <a:t> </a:t>
            </a:r>
            <a:r>
              <a:rPr lang="en-US" dirty="0"/>
              <a:t>see</a:t>
            </a:r>
            <a:r>
              <a:rPr lang="en-US" baseline="0" dirty="0"/>
              <a:t> </a:t>
            </a:r>
            <a:r>
              <a:rPr lang="en-US" dirty="0"/>
              <a:t>themselves</a:t>
            </a:r>
            <a:r>
              <a:rPr lang="en-US" baseline="0" dirty="0"/>
              <a:t> </a:t>
            </a:r>
            <a:r>
              <a:rPr lang="en-US" dirty="0"/>
              <a:t>in</a:t>
            </a:r>
            <a:r>
              <a:rPr lang="en-US" baseline="0" dirty="0"/>
              <a:t> </a:t>
            </a:r>
            <a:r>
              <a:rPr lang="en-US" dirty="0"/>
              <a:t>a</a:t>
            </a:r>
            <a:r>
              <a:rPr lang="en-US" baseline="0" dirty="0"/>
              <a:t> </a:t>
            </a:r>
            <a:r>
              <a:rPr lang="en-US" dirty="0"/>
              <a:t>different, more</a:t>
            </a:r>
            <a:r>
              <a:rPr lang="en-US" baseline="0" dirty="0"/>
              <a:t> </a:t>
            </a:r>
            <a:r>
              <a:rPr lang="en-US" dirty="0"/>
              <a:t>positive</a:t>
            </a:r>
            <a:r>
              <a:rPr lang="en-US" baseline="0" dirty="0"/>
              <a:t> </a:t>
            </a:r>
            <a:r>
              <a:rPr lang="en-US" dirty="0"/>
              <a:t>light. To</a:t>
            </a:r>
            <a:r>
              <a:rPr lang="en-US" baseline="0" dirty="0"/>
              <a:t> </a:t>
            </a:r>
            <a:r>
              <a:rPr lang="en-US" dirty="0"/>
              <a:t>be</a:t>
            </a:r>
            <a:r>
              <a:rPr lang="en-US" baseline="0" dirty="0"/>
              <a:t> e</a:t>
            </a:r>
            <a:r>
              <a:rPr lang="en-US" dirty="0"/>
              <a:t>ffective they must be congruent and genuine. The use of affirmations can help clients feel that change</a:t>
            </a:r>
            <a:r>
              <a:rPr lang="en-US" baseline="0" dirty="0"/>
              <a:t> </a:t>
            </a:r>
            <a:r>
              <a:rPr lang="en-US" dirty="0"/>
              <a:t>is</a:t>
            </a:r>
            <a:r>
              <a:rPr lang="en-US" baseline="0" dirty="0"/>
              <a:t> </a:t>
            </a:r>
            <a:r>
              <a:rPr lang="en-US" dirty="0"/>
              <a:t>possible</a:t>
            </a:r>
            <a:r>
              <a:rPr lang="en-US" baseline="0" dirty="0"/>
              <a:t> </a:t>
            </a:r>
            <a:r>
              <a:rPr lang="en-US" dirty="0"/>
              <a:t>even</a:t>
            </a:r>
            <a:r>
              <a:rPr lang="en-US" baseline="0" dirty="0"/>
              <a:t> </a:t>
            </a:r>
            <a:r>
              <a:rPr lang="en-US" dirty="0"/>
              <a:t>when</a:t>
            </a:r>
            <a:r>
              <a:rPr lang="en-US" baseline="0" dirty="0"/>
              <a:t> </a:t>
            </a:r>
            <a:r>
              <a:rPr lang="en-US" dirty="0"/>
              <a:t>previous</a:t>
            </a:r>
            <a:r>
              <a:rPr lang="en-US" baseline="0" dirty="0"/>
              <a:t> </a:t>
            </a:r>
            <a:r>
              <a:rPr lang="en-US" dirty="0"/>
              <a:t>efforts</a:t>
            </a:r>
            <a:r>
              <a:rPr lang="en-US" baseline="0" dirty="0"/>
              <a:t> </a:t>
            </a:r>
            <a:r>
              <a:rPr lang="en-US" dirty="0"/>
              <a:t>have</a:t>
            </a:r>
            <a:r>
              <a:rPr lang="en-US" baseline="0" dirty="0"/>
              <a:t> </a:t>
            </a:r>
            <a:r>
              <a:rPr lang="en-US" dirty="0"/>
              <a:t>been</a:t>
            </a:r>
            <a:r>
              <a:rPr lang="en-US" baseline="0" dirty="0"/>
              <a:t> </a:t>
            </a:r>
            <a:r>
              <a:rPr lang="en-US" dirty="0"/>
              <a:t>unsuccessful. Affirmations often involve</a:t>
            </a:r>
            <a:r>
              <a:rPr lang="en-US" baseline="0" dirty="0"/>
              <a:t> </a:t>
            </a:r>
            <a:r>
              <a:rPr lang="en-US" dirty="0"/>
              <a:t>reframing behaviors or</a:t>
            </a:r>
            <a:r>
              <a:rPr lang="en-US" baseline="0" dirty="0"/>
              <a:t> </a:t>
            </a:r>
            <a:r>
              <a:rPr lang="en-US" dirty="0"/>
              <a:t>concerns</a:t>
            </a:r>
            <a:r>
              <a:rPr lang="en-US" baseline="0" dirty="0"/>
              <a:t> </a:t>
            </a:r>
            <a:r>
              <a:rPr lang="en-US" dirty="0"/>
              <a:t>as</a:t>
            </a:r>
            <a:r>
              <a:rPr lang="en-US" baseline="0" dirty="0"/>
              <a:t> </a:t>
            </a:r>
            <a:r>
              <a:rPr lang="en-US" dirty="0"/>
              <a:t>evidence</a:t>
            </a:r>
            <a:r>
              <a:rPr lang="en-US" baseline="0" dirty="0"/>
              <a:t> </a:t>
            </a:r>
            <a:r>
              <a:rPr lang="en-US" dirty="0"/>
              <a:t>of</a:t>
            </a:r>
            <a:r>
              <a:rPr lang="en-US" baseline="0" dirty="0"/>
              <a:t> </a:t>
            </a:r>
            <a:r>
              <a:rPr lang="en-US" dirty="0"/>
              <a:t>positive</a:t>
            </a:r>
            <a:r>
              <a:rPr lang="en-US" baseline="0" dirty="0"/>
              <a:t> </a:t>
            </a:r>
            <a:r>
              <a:rPr lang="en-US" dirty="0"/>
              <a:t>client</a:t>
            </a:r>
            <a:r>
              <a:rPr lang="en-US" baseline="0" dirty="0"/>
              <a:t> </a:t>
            </a:r>
            <a:r>
              <a:rPr lang="en-US" dirty="0"/>
              <a:t>qualities.</a:t>
            </a:r>
            <a:r>
              <a:rPr lang="en-US" baseline="0" dirty="0"/>
              <a:t> </a:t>
            </a:r>
            <a:r>
              <a:rPr lang="en-US" dirty="0"/>
              <a:t>Affirmations are</a:t>
            </a:r>
            <a:r>
              <a:rPr lang="en-US" baseline="0" dirty="0"/>
              <a:t> </a:t>
            </a:r>
            <a:r>
              <a:rPr lang="en-US" dirty="0"/>
              <a:t>a</a:t>
            </a:r>
            <a:r>
              <a:rPr lang="en-US" baseline="0" dirty="0"/>
              <a:t> </a:t>
            </a:r>
            <a:r>
              <a:rPr lang="en-US" dirty="0"/>
              <a:t>key</a:t>
            </a:r>
            <a:r>
              <a:rPr lang="en-US" baseline="0" dirty="0"/>
              <a:t> </a:t>
            </a:r>
            <a:r>
              <a:rPr lang="en-US" dirty="0"/>
              <a:t>element</a:t>
            </a:r>
            <a:r>
              <a:rPr lang="en-US" baseline="0" dirty="0"/>
              <a:t> </a:t>
            </a:r>
            <a:r>
              <a:rPr lang="en-US" dirty="0"/>
              <a:t>in</a:t>
            </a:r>
            <a:r>
              <a:rPr lang="en-US" baseline="0" dirty="0"/>
              <a:t> </a:t>
            </a:r>
            <a:r>
              <a:rPr lang="en-US" dirty="0"/>
              <a:t>facilitating</a:t>
            </a:r>
            <a:r>
              <a:rPr lang="en-US" baseline="0" dirty="0"/>
              <a:t> </a:t>
            </a:r>
            <a:r>
              <a:rPr lang="en-US" dirty="0"/>
              <a:t>the</a:t>
            </a:r>
            <a:r>
              <a:rPr lang="en-US" baseline="0" dirty="0"/>
              <a:t> </a:t>
            </a:r>
            <a:r>
              <a:rPr lang="en-US" dirty="0"/>
              <a:t>MI</a:t>
            </a:r>
            <a:r>
              <a:rPr lang="en-US" baseline="0" dirty="0"/>
              <a:t> </a:t>
            </a:r>
            <a:r>
              <a:rPr lang="en-US" dirty="0"/>
              <a:t>principle</a:t>
            </a:r>
            <a:r>
              <a:rPr lang="en-US" baseline="0" dirty="0"/>
              <a:t> </a:t>
            </a:r>
            <a:r>
              <a:rPr lang="en-US" dirty="0"/>
              <a:t>of</a:t>
            </a:r>
            <a:r>
              <a:rPr lang="en-US" baseline="0" dirty="0"/>
              <a:t> </a:t>
            </a:r>
            <a:r>
              <a:rPr lang="en-US" dirty="0"/>
              <a:t>Supporting</a:t>
            </a:r>
            <a:r>
              <a:rPr lang="en-US" baseline="0" dirty="0"/>
              <a:t> </a:t>
            </a:r>
            <a:r>
              <a:rPr lang="en-US" dirty="0"/>
              <a:t>Self-efficacy. </a:t>
            </a:r>
          </a:p>
          <a:p>
            <a:r>
              <a:rPr lang="en-US" b="1" dirty="0"/>
              <a:t>Reflections or reflective listening</a:t>
            </a:r>
            <a:r>
              <a:rPr lang="en-US" dirty="0"/>
              <a:t> is perhaps the most crucial skill in Motivational Interviewing. It has</a:t>
            </a:r>
            <a:r>
              <a:rPr lang="en-US" baseline="0" dirty="0"/>
              <a:t> t</a:t>
            </a:r>
            <a:r>
              <a:rPr lang="en-US" dirty="0"/>
              <a:t>wo primary</a:t>
            </a:r>
            <a:r>
              <a:rPr lang="en-US" baseline="0" dirty="0"/>
              <a:t> </a:t>
            </a:r>
            <a:r>
              <a:rPr lang="en-US" dirty="0"/>
              <a:t>purposes. First</a:t>
            </a:r>
            <a:r>
              <a:rPr lang="en-US" baseline="0" dirty="0"/>
              <a:t> </a:t>
            </a:r>
            <a:r>
              <a:rPr lang="en-US" dirty="0"/>
              <a:t>is</a:t>
            </a:r>
            <a:r>
              <a:rPr lang="en-US" baseline="0" dirty="0"/>
              <a:t> </a:t>
            </a:r>
            <a:r>
              <a:rPr lang="en-US" dirty="0"/>
              <a:t>to</a:t>
            </a:r>
            <a:r>
              <a:rPr lang="en-US" baseline="0" dirty="0"/>
              <a:t> </a:t>
            </a:r>
            <a:r>
              <a:rPr lang="en-US" dirty="0"/>
              <a:t>bring</a:t>
            </a:r>
            <a:r>
              <a:rPr lang="en-US" baseline="0" dirty="0"/>
              <a:t> </a:t>
            </a:r>
            <a:r>
              <a:rPr lang="en-US" dirty="0"/>
              <a:t>to</a:t>
            </a:r>
            <a:r>
              <a:rPr lang="en-US" baseline="0" dirty="0"/>
              <a:t> </a:t>
            </a:r>
            <a:r>
              <a:rPr lang="en-US" dirty="0"/>
              <a:t>life</a:t>
            </a:r>
            <a:r>
              <a:rPr lang="en-US" baseline="0" dirty="0"/>
              <a:t> </a:t>
            </a:r>
            <a:r>
              <a:rPr lang="en-US" dirty="0"/>
              <a:t>the</a:t>
            </a:r>
            <a:r>
              <a:rPr lang="en-US" baseline="0" dirty="0"/>
              <a:t> </a:t>
            </a:r>
            <a:r>
              <a:rPr lang="en-US" dirty="0"/>
              <a:t>principle</a:t>
            </a:r>
            <a:r>
              <a:rPr lang="en-US" baseline="0" dirty="0"/>
              <a:t> </a:t>
            </a:r>
            <a:r>
              <a:rPr lang="en-US" dirty="0"/>
              <a:t>of</a:t>
            </a:r>
            <a:r>
              <a:rPr lang="en-US" baseline="0" dirty="0"/>
              <a:t> </a:t>
            </a:r>
            <a:r>
              <a:rPr lang="en-US" dirty="0"/>
              <a:t>Expressing</a:t>
            </a:r>
            <a:r>
              <a:rPr lang="en-US" baseline="0" dirty="0"/>
              <a:t> </a:t>
            </a:r>
            <a:r>
              <a:rPr lang="en-US" dirty="0"/>
              <a:t> Empathy. By careful</a:t>
            </a:r>
            <a:r>
              <a:rPr lang="en-US" baseline="0" dirty="0"/>
              <a:t> </a:t>
            </a:r>
            <a:r>
              <a:rPr lang="en-US" dirty="0"/>
              <a:t>listening and reflective responses, the client comes to feel that the counselor understands the issues from their perspective. Beyond this, strategic use reflective listening is a core intervention toward guiding the client toward change, supporting</a:t>
            </a:r>
            <a:r>
              <a:rPr lang="en-US" baseline="0" dirty="0"/>
              <a:t> </a:t>
            </a:r>
            <a:r>
              <a:rPr lang="en-US" dirty="0"/>
              <a:t>the goal directed</a:t>
            </a:r>
            <a:r>
              <a:rPr lang="en-US" baseline="0" dirty="0"/>
              <a:t> </a:t>
            </a:r>
            <a:r>
              <a:rPr lang="en-US" dirty="0"/>
              <a:t>aspect</a:t>
            </a:r>
            <a:r>
              <a:rPr lang="en-US" baseline="0" dirty="0"/>
              <a:t> </a:t>
            </a:r>
            <a:r>
              <a:rPr lang="en-US" dirty="0"/>
              <a:t>of</a:t>
            </a:r>
            <a:r>
              <a:rPr lang="en-US" baseline="0" dirty="0"/>
              <a:t> </a:t>
            </a:r>
            <a:r>
              <a:rPr lang="en-US" dirty="0"/>
              <a:t>MI. In</a:t>
            </a:r>
            <a:r>
              <a:rPr lang="en-US" baseline="0" dirty="0"/>
              <a:t> </a:t>
            </a:r>
            <a:r>
              <a:rPr lang="en-US" dirty="0"/>
              <a:t>this use</a:t>
            </a:r>
            <a:r>
              <a:rPr lang="en-US" baseline="0" dirty="0"/>
              <a:t> </a:t>
            </a:r>
            <a:r>
              <a:rPr lang="en-US" dirty="0"/>
              <a:t>of</a:t>
            </a:r>
            <a:r>
              <a:rPr lang="en-US" baseline="0" dirty="0"/>
              <a:t> </a:t>
            </a:r>
            <a:r>
              <a:rPr lang="en-US" dirty="0"/>
              <a:t>reflections, the</a:t>
            </a:r>
            <a:r>
              <a:rPr lang="en-US" baseline="0" dirty="0"/>
              <a:t> </a:t>
            </a:r>
            <a:r>
              <a:rPr lang="en-US" dirty="0"/>
              <a:t>therapist guides</a:t>
            </a:r>
            <a:r>
              <a:rPr lang="en-US" baseline="0" dirty="0"/>
              <a:t> </a:t>
            </a:r>
            <a:r>
              <a:rPr lang="en-US" dirty="0"/>
              <a:t>the</a:t>
            </a:r>
            <a:r>
              <a:rPr lang="en-US" baseline="0" dirty="0"/>
              <a:t> </a:t>
            </a:r>
            <a:r>
              <a:rPr lang="en-US" dirty="0"/>
              <a:t>client towards</a:t>
            </a:r>
            <a:r>
              <a:rPr lang="en-US" baseline="0" dirty="0"/>
              <a:t> </a:t>
            </a:r>
            <a:r>
              <a:rPr lang="en-US" dirty="0"/>
              <a:t>resolving</a:t>
            </a:r>
            <a:r>
              <a:rPr lang="en-US" baseline="0" dirty="0"/>
              <a:t> </a:t>
            </a:r>
            <a:r>
              <a:rPr lang="en-US" dirty="0"/>
              <a:t>ambivalence</a:t>
            </a:r>
            <a:r>
              <a:rPr lang="en-US" baseline="0" dirty="0"/>
              <a:t> </a:t>
            </a:r>
            <a:r>
              <a:rPr lang="en-US" dirty="0"/>
              <a:t>by</a:t>
            </a:r>
            <a:r>
              <a:rPr lang="en-US" baseline="0" dirty="0"/>
              <a:t> </a:t>
            </a:r>
            <a:r>
              <a:rPr lang="en-US" dirty="0"/>
              <a:t>a</a:t>
            </a:r>
            <a:r>
              <a:rPr lang="en-US" baseline="0" dirty="0"/>
              <a:t> </a:t>
            </a:r>
            <a:r>
              <a:rPr lang="en-US" dirty="0"/>
              <a:t>focus</a:t>
            </a:r>
            <a:r>
              <a:rPr lang="en-US" baseline="0" dirty="0"/>
              <a:t> </a:t>
            </a:r>
            <a:r>
              <a:rPr lang="en-US" dirty="0"/>
              <a:t>on the</a:t>
            </a:r>
            <a:r>
              <a:rPr lang="en-US" baseline="0" dirty="0"/>
              <a:t> </a:t>
            </a:r>
            <a:r>
              <a:rPr lang="en-US" dirty="0"/>
              <a:t>negative</a:t>
            </a:r>
            <a:r>
              <a:rPr lang="en-US" baseline="0" dirty="0"/>
              <a:t> </a:t>
            </a:r>
            <a:r>
              <a:rPr lang="en-US" dirty="0"/>
              <a:t>aspects</a:t>
            </a:r>
            <a:r>
              <a:rPr lang="en-US" baseline="0" dirty="0"/>
              <a:t> </a:t>
            </a:r>
            <a:r>
              <a:rPr lang="en-US" dirty="0"/>
              <a:t>of</a:t>
            </a:r>
            <a:r>
              <a:rPr lang="en-US" baseline="0" dirty="0"/>
              <a:t> </a:t>
            </a:r>
            <a:r>
              <a:rPr lang="en-US" dirty="0"/>
              <a:t>the</a:t>
            </a:r>
            <a:r>
              <a:rPr lang="en-US" baseline="0" dirty="0"/>
              <a:t> </a:t>
            </a:r>
            <a:r>
              <a:rPr lang="en-US" dirty="0"/>
              <a:t>status</a:t>
            </a:r>
            <a:r>
              <a:rPr lang="en-US" baseline="0" dirty="0"/>
              <a:t> </a:t>
            </a:r>
            <a:r>
              <a:rPr lang="en-US" dirty="0"/>
              <a:t>quo and the positives of making change. There are several levels of reflection</a:t>
            </a:r>
            <a:r>
              <a:rPr lang="en-US" baseline="0" dirty="0"/>
              <a:t> </a:t>
            </a:r>
            <a:r>
              <a:rPr lang="en-US" dirty="0"/>
              <a:t>ranging from simple to more complex. Different types of reflections are skillfully used as clients demonstrate different levels of readiness for change. For example, some types of reflections are</a:t>
            </a:r>
            <a:r>
              <a:rPr lang="en-US" baseline="0" dirty="0"/>
              <a:t> </a:t>
            </a:r>
            <a:r>
              <a:rPr lang="en-US" dirty="0"/>
              <a:t>more helpful</a:t>
            </a:r>
            <a:r>
              <a:rPr lang="en-US" baseline="0" dirty="0"/>
              <a:t> </a:t>
            </a:r>
            <a:r>
              <a:rPr lang="en-US" dirty="0"/>
              <a:t>when the</a:t>
            </a:r>
            <a:r>
              <a:rPr lang="en-US" baseline="0" dirty="0"/>
              <a:t> </a:t>
            </a:r>
            <a:r>
              <a:rPr lang="en-US" dirty="0"/>
              <a:t>client</a:t>
            </a:r>
            <a:r>
              <a:rPr lang="en-US" baseline="0" dirty="0"/>
              <a:t> </a:t>
            </a:r>
            <a:r>
              <a:rPr lang="en-US" dirty="0"/>
              <a:t>seems</a:t>
            </a:r>
            <a:r>
              <a:rPr lang="en-US" baseline="0" dirty="0"/>
              <a:t> </a:t>
            </a:r>
            <a:r>
              <a:rPr lang="en-US" dirty="0"/>
              <a:t>resistant</a:t>
            </a:r>
            <a:r>
              <a:rPr lang="en-US" baseline="0" dirty="0"/>
              <a:t> </a:t>
            </a:r>
            <a:r>
              <a:rPr lang="en-US" dirty="0"/>
              <a:t>and</a:t>
            </a:r>
            <a:r>
              <a:rPr lang="en-US" baseline="0" dirty="0"/>
              <a:t> </a:t>
            </a:r>
            <a:r>
              <a:rPr lang="en-US" dirty="0"/>
              <a:t>others</a:t>
            </a:r>
            <a:r>
              <a:rPr lang="en-US" baseline="0" dirty="0"/>
              <a:t> </a:t>
            </a:r>
            <a:r>
              <a:rPr lang="en-US" dirty="0"/>
              <a:t>more</a:t>
            </a:r>
            <a:r>
              <a:rPr lang="en-US" baseline="0" dirty="0"/>
              <a:t> </a:t>
            </a:r>
            <a:r>
              <a:rPr lang="en-US" dirty="0"/>
              <a:t>appropriate when</a:t>
            </a:r>
            <a:r>
              <a:rPr lang="en-US" baseline="0" dirty="0"/>
              <a:t> </a:t>
            </a:r>
            <a:r>
              <a:rPr lang="en-US" dirty="0"/>
              <a:t>the client offers</a:t>
            </a:r>
            <a:r>
              <a:rPr lang="en-US" baseline="0" dirty="0"/>
              <a:t> </a:t>
            </a:r>
            <a:r>
              <a:rPr lang="en-US" dirty="0"/>
              <a:t>statements</a:t>
            </a:r>
            <a:r>
              <a:rPr lang="en-US" baseline="0" dirty="0"/>
              <a:t> </a:t>
            </a:r>
            <a:r>
              <a:rPr lang="en-US" dirty="0"/>
              <a:t>more</a:t>
            </a:r>
            <a:r>
              <a:rPr lang="en-US" baseline="0" dirty="0"/>
              <a:t> </a:t>
            </a:r>
            <a:r>
              <a:rPr lang="en-US" dirty="0"/>
              <a:t>indicative</a:t>
            </a:r>
            <a:r>
              <a:rPr lang="en-US" baseline="0" dirty="0"/>
              <a:t> </a:t>
            </a:r>
            <a:r>
              <a:rPr lang="en-US" dirty="0"/>
              <a:t>of</a:t>
            </a:r>
            <a:r>
              <a:rPr lang="en-US" baseline="0" dirty="0"/>
              <a:t> </a:t>
            </a:r>
            <a:r>
              <a:rPr lang="en-US" dirty="0"/>
              <a:t>commitment</a:t>
            </a:r>
            <a:r>
              <a:rPr lang="en-US" baseline="0" dirty="0"/>
              <a:t> </a:t>
            </a:r>
            <a:r>
              <a:rPr lang="en-US" dirty="0"/>
              <a:t>to</a:t>
            </a:r>
            <a:r>
              <a:rPr lang="en-US" baseline="0" dirty="0"/>
              <a:t> </a:t>
            </a:r>
            <a:r>
              <a:rPr lang="en-US" dirty="0"/>
              <a:t>change.</a:t>
            </a:r>
          </a:p>
          <a:p>
            <a:r>
              <a:rPr lang="en-US" b="1" dirty="0"/>
              <a:t>Summaries </a:t>
            </a:r>
            <a:r>
              <a:rPr lang="en-US" dirty="0"/>
              <a:t>are a</a:t>
            </a:r>
            <a:r>
              <a:rPr lang="en-US" baseline="0" dirty="0"/>
              <a:t> </a:t>
            </a:r>
            <a:r>
              <a:rPr lang="en-US" dirty="0"/>
              <a:t>special</a:t>
            </a:r>
            <a:r>
              <a:rPr lang="en-US" baseline="0" dirty="0"/>
              <a:t> </a:t>
            </a:r>
            <a:r>
              <a:rPr lang="en-US" dirty="0"/>
              <a:t>type of</a:t>
            </a:r>
            <a:r>
              <a:rPr lang="en-US" baseline="0" dirty="0"/>
              <a:t> </a:t>
            </a:r>
            <a:r>
              <a:rPr lang="en-US" dirty="0"/>
              <a:t>reflection</a:t>
            </a:r>
            <a:r>
              <a:rPr lang="en-US" baseline="0" dirty="0"/>
              <a:t> </a:t>
            </a:r>
            <a:r>
              <a:rPr lang="en-US" dirty="0"/>
              <a:t>where</a:t>
            </a:r>
            <a:r>
              <a:rPr lang="en-US" baseline="0" dirty="0"/>
              <a:t> </a:t>
            </a:r>
            <a:r>
              <a:rPr lang="en-US" dirty="0"/>
              <a:t>the</a:t>
            </a:r>
            <a:r>
              <a:rPr lang="en-US" baseline="0" dirty="0"/>
              <a:t> </a:t>
            </a:r>
            <a:r>
              <a:rPr lang="en-US" dirty="0"/>
              <a:t>therapist</a:t>
            </a:r>
            <a:r>
              <a:rPr lang="en-US" baseline="0" dirty="0"/>
              <a:t> </a:t>
            </a:r>
            <a:r>
              <a:rPr lang="en-US" dirty="0"/>
              <a:t>recaps</a:t>
            </a:r>
            <a:r>
              <a:rPr lang="en-US" baseline="0" dirty="0"/>
              <a:t> </a:t>
            </a:r>
            <a:r>
              <a:rPr lang="en-US" dirty="0"/>
              <a:t>what</a:t>
            </a:r>
            <a:r>
              <a:rPr lang="en-US" baseline="0" dirty="0"/>
              <a:t> </a:t>
            </a:r>
            <a:r>
              <a:rPr lang="en-US" dirty="0"/>
              <a:t>has</a:t>
            </a:r>
            <a:r>
              <a:rPr lang="en-US" baseline="0" dirty="0"/>
              <a:t> </a:t>
            </a:r>
            <a:r>
              <a:rPr lang="en-US" dirty="0"/>
              <a:t>occurred</a:t>
            </a:r>
            <a:r>
              <a:rPr lang="en-US" baseline="0" dirty="0"/>
              <a:t> </a:t>
            </a:r>
            <a:r>
              <a:rPr lang="en-US" dirty="0"/>
              <a:t>in all</a:t>
            </a:r>
            <a:r>
              <a:rPr lang="en-US" baseline="0" dirty="0"/>
              <a:t> </a:t>
            </a:r>
            <a:r>
              <a:rPr lang="en-US" dirty="0"/>
              <a:t>or</a:t>
            </a:r>
            <a:r>
              <a:rPr lang="en-US" baseline="0" dirty="0"/>
              <a:t> </a:t>
            </a:r>
            <a:r>
              <a:rPr lang="en-US" dirty="0"/>
              <a:t>part</a:t>
            </a:r>
            <a:r>
              <a:rPr lang="en-US" baseline="0" dirty="0"/>
              <a:t> </a:t>
            </a:r>
            <a:r>
              <a:rPr lang="en-US" dirty="0"/>
              <a:t>of</a:t>
            </a:r>
            <a:r>
              <a:rPr lang="en-US" baseline="0" dirty="0"/>
              <a:t> </a:t>
            </a:r>
            <a:r>
              <a:rPr lang="en-US" dirty="0"/>
              <a:t>a</a:t>
            </a:r>
            <a:r>
              <a:rPr lang="en-US" baseline="0" dirty="0"/>
              <a:t> </a:t>
            </a:r>
            <a:r>
              <a:rPr lang="en-US" dirty="0"/>
              <a:t>counseling</a:t>
            </a:r>
            <a:r>
              <a:rPr lang="en-US" baseline="0" dirty="0"/>
              <a:t> </a:t>
            </a:r>
            <a:r>
              <a:rPr lang="en-US" dirty="0"/>
              <a:t>session(s). Summaries</a:t>
            </a:r>
            <a:r>
              <a:rPr lang="en-US" baseline="0" dirty="0"/>
              <a:t> </a:t>
            </a:r>
            <a:r>
              <a:rPr lang="en-US" dirty="0"/>
              <a:t>communicate</a:t>
            </a:r>
            <a:r>
              <a:rPr lang="en-US" baseline="0" dirty="0"/>
              <a:t> </a:t>
            </a:r>
            <a:r>
              <a:rPr lang="en-US" dirty="0"/>
              <a:t>interest,</a:t>
            </a:r>
            <a:r>
              <a:rPr lang="en-US" baseline="0" dirty="0"/>
              <a:t> </a:t>
            </a:r>
            <a:r>
              <a:rPr lang="en-US" dirty="0"/>
              <a:t>understanding</a:t>
            </a:r>
            <a:r>
              <a:rPr lang="en-US" baseline="0" dirty="0"/>
              <a:t> </a:t>
            </a:r>
            <a:r>
              <a:rPr lang="en-US" dirty="0"/>
              <a:t>and call</a:t>
            </a:r>
            <a:r>
              <a:rPr lang="en-US" baseline="0" dirty="0"/>
              <a:t> </a:t>
            </a:r>
            <a:r>
              <a:rPr lang="en-US" dirty="0"/>
              <a:t>attention</a:t>
            </a:r>
            <a:r>
              <a:rPr lang="en-US" baseline="0" dirty="0"/>
              <a:t> </a:t>
            </a:r>
            <a:r>
              <a:rPr lang="en-US" dirty="0"/>
              <a:t>to</a:t>
            </a:r>
            <a:r>
              <a:rPr lang="en-US" baseline="0" dirty="0"/>
              <a:t> </a:t>
            </a:r>
            <a:r>
              <a:rPr lang="en-US" dirty="0"/>
              <a:t>important</a:t>
            </a:r>
            <a:r>
              <a:rPr lang="en-US" baseline="0" dirty="0"/>
              <a:t> </a:t>
            </a:r>
            <a:r>
              <a:rPr lang="en-US" dirty="0"/>
              <a:t>elements</a:t>
            </a:r>
            <a:r>
              <a:rPr lang="en-US" baseline="0" dirty="0"/>
              <a:t> </a:t>
            </a:r>
            <a:r>
              <a:rPr lang="en-US" dirty="0"/>
              <a:t>of</a:t>
            </a:r>
            <a:r>
              <a:rPr lang="en-US" baseline="0" dirty="0"/>
              <a:t> </a:t>
            </a:r>
            <a:r>
              <a:rPr lang="en-US" dirty="0"/>
              <a:t>the</a:t>
            </a:r>
            <a:r>
              <a:rPr lang="en-US" baseline="0" dirty="0"/>
              <a:t> </a:t>
            </a:r>
            <a:r>
              <a:rPr lang="en-US" dirty="0"/>
              <a:t>discussion.</a:t>
            </a:r>
            <a:r>
              <a:rPr lang="en-US" baseline="0" dirty="0"/>
              <a:t> </a:t>
            </a:r>
            <a:r>
              <a:rPr lang="en-US" dirty="0"/>
              <a:t>They</a:t>
            </a:r>
            <a:r>
              <a:rPr lang="en-US" baseline="0" dirty="0"/>
              <a:t> </a:t>
            </a:r>
            <a:r>
              <a:rPr lang="en-US" dirty="0"/>
              <a:t>may be</a:t>
            </a:r>
            <a:r>
              <a:rPr lang="en-US" baseline="0" dirty="0"/>
              <a:t> </a:t>
            </a:r>
            <a:r>
              <a:rPr lang="en-US" dirty="0"/>
              <a:t>used</a:t>
            </a:r>
            <a:r>
              <a:rPr lang="en-US" baseline="0" dirty="0"/>
              <a:t> </a:t>
            </a:r>
            <a:r>
              <a:rPr lang="en-US" dirty="0"/>
              <a:t>to</a:t>
            </a:r>
            <a:r>
              <a:rPr lang="en-US" baseline="0" dirty="0"/>
              <a:t> </a:t>
            </a:r>
            <a:r>
              <a:rPr lang="en-US" dirty="0"/>
              <a:t>shift attention or direction</a:t>
            </a:r>
            <a:r>
              <a:rPr lang="en-US" baseline="0" dirty="0"/>
              <a:t> </a:t>
            </a:r>
            <a:r>
              <a:rPr lang="en-US" dirty="0"/>
              <a:t>and</a:t>
            </a:r>
            <a:r>
              <a:rPr lang="en-US" baseline="0" dirty="0"/>
              <a:t> </a:t>
            </a:r>
            <a:r>
              <a:rPr lang="en-US" dirty="0"/>
              <a:t>prepare</a:t>
            </a:r>
            <a:r>
              <a:rPr lang="en-US" baseline="0" dirty="0"/>
              <a:t> </a:t>
            </a:r>
            <a:r>
              <a:rPr lang="en-US" dirty="0"/>
              <a:t>the</a:t>
            </a:r>
            <a:r>
              <a:rPr lang="en-US" baseline="0" dirty="0"/>
              <a:t> </a:t>
            </a:r>
            <a:r>
              <a:rPr lang="en-US" dirty="0"/>
              <a:t>client</a:t>
            </a:r>
            <a:r>
              <a:rPr lang="en-US" baseline="0" dirty="0"/>
              <a:t> </a:t>
            </a:r>
            <a:r>
              <a:rPr lang="en-US" dirty="0"/>
              <a:t>to move on.</a:t>
            </a:r>
            <a:r>
              <a:rPr lang="en-US" baseline="0" dirty="0"/>
              <a:t> </a:t>
            </a:r>
            <a:r>
              <a:rPr lang="en-US" dirty="0"/>
              <a:t>Summaries</a:t>
            </a:r>
            <a:r>
              <a:rPr lang="en-US" baseline="0" dirty="0"/>
              <a:t> </a:t>
            </a:r>
            <a:r>
              <a:rPr lang="en-US" dirty="0"/>
              <a:t>can</a:t>
            </a:r>
            <a:r>
              <a:rPr lang="en-US" baseline="0" dirty="0"/>
              <a:t> </a:t>
            </a:r>
            <a:r>
              <a:rPr lang="en-US" dirty="0"/>
              <a:t>highlight</a:t>
            </a:r>
            <a:r>
              <a:rPr lang="en-US" baseline="0" dirty="0"/>
              <a:t> </a:t>
            </a:r>
            <a:r>
              <a:rPr lang="en-US" dirty="0"/>
              <a:t>both sides</a:t>
            </a:r>
            <a:r>
              <a:rPr lang="en-US" baseline="0" dirty="0"/>
              <a:t> </a:t>
            </a:r>
            <a:r>
              <a:rPr lang="en-US" dirty="0"/>
              <a:t>of</a:t>
            </a:r>
            <a:r>
              <a:rPr lang="en-US" baseline="0" dirty="0"/>
              <a:t> </a:t>
            </a:r>
            <a:r>
              <a:rPr lang="en-US" dirty="0"/>
              <a:t>a client’s</a:t>
            </a:r>
            <a:r>
              <a:rPr lang="en-US" baseline="0" dirty="0"/>
              <a:t> </a:t>
            </a:r>
            <a:r>
              <a:rPr lang="en-US" dirty="0"/>
              <a:t> ambivalence</a:t>
            </a:r>
            <a:r>
              <a:rPr lang="en-US" baseline="0" dirty="0"/>
              <a:t> </a:t>
            </a:r>
            <a:r>
              <a:rPr lang="en-US" dirty="0"/>
              <a:t>about change and</a:t>
            </a:r>
            <a:r>
              <a:rPr lang="en-US" baseline="0" dirty="0"/>
              <a:t> </a:t>
            </a:r>
            <a:r>
              <a:rPr lang="en-US" dirty="0"/>
              <a:t>promote</a:t>
            </a:r>
            <a:r>
              <a:rPr lang="en-US" baseline="0" dirty="0"/>
              <a:t> </a:t>
            </a:r>
            <a:r>
              <a:rPr lang="en-US" dirty="0"/>
              <a:t>the development of discrepancy by strategically</a:t>
            </a:r>
            <a:r>
              <a:rPr lang="en-US" baseline="0" dirty="0"/>
              <a:t> </a:t>
            </a:r>
            <a:r>
              <a:rPr lang="en-US" dirty="0"/>
              <a:t>selecting</a:t>
            </a:r>
            <a:r>
              <a:rPr lang="en-US" baseline="0" dirty="0"/>
              <a:t> </a:t>
            </a:r>
            <a:r>
              <a:rPr lang="en-US" dirty="0"/>
              <a:t>what</a:t>
            </a:r>
            <a:r>
              <a:rPr lang="en-US" baseline="0" dirty="0"/>
              <a:t> </a:t>
            </a:r>
            <a:r>
              <a:rPr lang="en-US" dirty="0"/>
              <a:t>information</a:t>
            </a:r>
            <a:r>
              <a:rPr lang="en-US" baseline="0" dirty="0"/>
              <a:t> </a:t>
            </a:r>
            <a:r>
              <a:rPr lang="en-US" dirty="0"/>
              <a:t>should</a:t>
            </a:r>
            <a:r>
              <a:rPr lang="en-US" baseline="0" dirty="0"/>
              <a:t> </a:t>
            </a:r>
            <a:r>
              <a:rPr lang="en-US" dirty="0"/>
              <a:t>be</a:t>
            </a:r>
            <a:r>
              <a:rPr lang="en-US" baseline="0" dirty="0"/>
              <a:t> </a:t>
            </a:r>
            <a:r>
              <a:rPr lang="en-US" dirty="0"/>
              <a:t>included</a:t>
            </a:r>
            <a:r>
              <a:rPr lang="en-US" baseline="0" dirty="0"/>
              <a:t> </a:t>
            </a:r>
            <a:r>
              <a:rPr lang="en-US" dirty="0"/>
              <a:t>and</a:t>
            </a:r>
            <a:r>
              <a:rPr lang="en-US" baseline="0" dirty="0"/>
              <a:t> </a:t>
            </a:r>
            <a:r>
              <a:rPr lang="en-US" dirty="0"/>
              <a:t>what</a:t>
            </a:r>
            <a:r>
              <a:rPr lang="en-US" baseline="0" dirty="0"/>
              <a:t> </a:t>
            </a:r>
            <a:r>
              <a:rPr lang="en-US" dirty="0"/>
              <a:t>can</a:t>
            </a:r>
            <a:r>
              <a:rPr lang="en-US" baseline="0" dirty="0"/>
              <a:t> </a:t>
            </a:r>
            <a:r>
              <a:rPr lang="en-US" dirty="0"/>
              <a:t>be</a:t>
            </a:r>
            <a:r>
              <a:rPr lang="en-US" baseline="0" dirty="0"/>
              <a:t> </a:t>
            </a:r>
            <a:r>
              <a:rPr lang="en-US" dirty="0"/>
              <a:t>minimized</a:t>
            </a:r>
            <a:r>
              <a:rPr lang="en-US" baseline="0" dirty="0"/>
              <a:t> </a:t>
            </a:r>
            <a:r>
              <a:rPr lang="en-US" dirty="0"/>
              <a:t>or excluded.</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232</a:t>
            </a:fld>
            <a:endParaRPr lang="en-US"/>
          </a:p>
        </p:txBody>
      </p:sp>
    </p:spTree>
    <p:extLst>
      <p:ext uri="{BB962C8B-B14F-4D97-AF65-F5344CB8AC3E}">
        <p14:creationId xmlns:p14="http://schemas.microsoft.com/office/powerpoint/2010/main" val="174573469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Change talk</a:t>
            </a:r>
            <a:r>
              <a:rPr lang="en-US" baseline="0" dirty="0"/>
              <a:t> </a:t>
            </a:r>
            <a:r>
              <a:rPr lang="en-US" dirty="0"/>
              <a:t>is</a:t>
            </a:r>
            <a:r>
              <a:rPr lang="en-US" baseline="0" dirty="0"/>
              <a:t> </a:t>
            </a:r>
            <a:r>
              <a:rPr lang="en-US" dirty="0"/>
              <a:t>defined</a:t>
            </a:r>
            <a:r>
              <a:rPr lang="en-US" baseline="0" dirty="0"/>
              <a:t> </a:t>
            </a:r>
            <a:r>
              <a:rPr lang="en-US" dirty="0"/>
              <a:t>as</a:t>
            </a:r>
            <a:r>
              <a:rPr lang="en-US" baseline="0" dirty="0"/>
              <a:t> </a:t>
            </a:r>
            <a:r>
              <a:rPr lang="en-US" dirty="0"/>
              <a:t>statements</a:t>
            </a:r>
            <a:r>
              <a:rPr lang="en-US" baseline="0" dirty="0"/>
              <a:t> </a:t>
            </a:r>
            <a:r>
              <a:rPr lang="en-US" dirty="0"/>
              <a:t>by</a:t>
            </a:r>
            <a:r>
              <a:rPr lang="en-US" baseline="0" dirty="0"/>
              <a:t> </a:t>
            </a:r>
            <a:r>
              <a:rPr lang="en-US" dirty="0"/>
              <a:t>the</a:t>
            </a:r>
            <a:r>
              <a:rPr lang="en-US" baseline="0" dirty="0"/>
              <a:t> </a:t>
            </a:r>
            <a:r>
              <a:rPr lang="en-US" dirty="0"/>
              <a:t>client</a:t>
            </a:r>
            <a:r>
              <a:rPr lang="en-US" baseline="0" dirty="0"/>
              <a:t> </a:t>
            </a:r>
            <a:r>
              <a:rPr lang="en-US" dirty="0"/>
              <a:t>revealing</a:t>
            </a:r>
            <a:r>
              <a:rPr lang="en-US" baseline="0" dirty="0"/>
              <a:t> </a:t>
            </a:r>
            <a:r>
              <a:rPr lang="en-US" dirty="0"/>
              <a:t>consideration</a:t>
            </a:r>
            <a:r>
              <a:rPr lang="en-US" baseline="0" dirty="0"/>
              <a:t> </a:t>
            </a:r>
            <a:r>
              <a:rPr lang="en-US" dirty="0"/>
              <a:t>of,</a:t>
            </a:r>
            <a:r>
              <a:rPr lang="en-US" baseline="0" dirty="0"/>
              <a:t> </a:t>
            </a:r>
            <a:r>
              <a:rPr lang="en-US" dirty="0"/>
              <a:t>motivation</a:t>
            </a:r>
            <a:r>
              <a:rPr lang="en-US" baseline="0" dirty="0"/>
              <a:t> </a:t>
            </a:r>
            <a:r>
              <a:rPr lang="en-US" dirty="0"/>
              <a:t>for,</a:t>
            </a:r>
            <a:r>
              <a:rPr lang="en-US" baseline="0" dirty="0"/>
              <a:t> </a:t>
            </a:r>
            <a:r>
              <a:rPr lang="en-US" dirty="0"/>
              <a:t>or commitment</a:t>
            </a:r>
            <a:r>
              <a:rPr lang="en-US" baseline="0" dirty="0"/>
              <a:t> </a:t>
            </a:r>
            <a:r>
              <a:rPr lang="en-US" dirty="0"/>
              <a:t>to</a:t>
            </a:r>
            <a:r>
              <a:rPr lang="en-US" baseline="0" dirty="0"/>
              <a:t> </a:t>
            </a:r>
            <a:r>
              <a:rPr lang="en-US" dirty="0"/>
              <a:t>change.</a:t>
            </a:r>
            <a:r>
              <a:rPr lang="en-US" baseline="0" dirty="0"/>
              <a:t> </a:t>
            </a:r>
            <a:r>
              <a:rPr lang="en-US" dirty="0"/>
              <a:t>In</a:t>
            </a:r>
            <a:r>
              <a:rPr lang="en-US" baseline="0" dirty="0"/>
              <a:t> </a:t>
            </a:r>
            <a:r>
              <a:rPr lang="en-US" dirty="0"/>
              <a:t>Motivational</a:t>
            </a:r>
            <a:r>
              <a:rPr lang="en-US" baseline="0" dirty="0"/>
              <a:t> </a:t>
            </a:r>
            <a:r>
              <a:rPr lang="en-US" dirty="0"/>
              <a:t>Interviewing,</a:t>
            </a:r>
            <a:r>
              <a:rPr lang="en-US" baseline="0" dirty="0"/>
              <a:t> </a:t>
            </a:r>
            <a:r>
              <a:rPr lang="en-US" dirty="0"/>
              <a:t>the</a:t>
            </a:r>
            <a:r>
              <a:rPr lang="en-US" baseline="0" dirty="0"/>
              <a:t> </a:t>
            </a:r>
            <a:r>
              <a:rPr lang="en-US" dirty="0"/>
              <a:t>therapist</a:t>
            </a:r>
            <a:r>
              <a:rPr lang="en-US" baseline="0" dirty="0"/>
              <a:t> </a:t>
            </a:r>
            <a:r>
              <a:rPr lang="en-US" dirty="0"/>
              <a:t>seeks</a:t>
            </a:r>
            <a:r>
              <a:rPr lang="en-US" baseline="0" dirty="0"/>
              <a:t> </a:t>
            </a:r>
            <a:r>
              <a:rPr lang="en-US" dirty="0"/>
              <a:t>to</a:t>
            </a:r>
            <a:r>
              <a:rPr lang="en-US" baseline="0" dirty="0"/>
              <a:t> </a:t>
            </a:r>
            <a:r>
              <a:rPr lang="en-US" dirty="0"/>
              <a:t>guide</a:t>
            </a:r>
            <a:r>
              <a:rPr lang="en-US" baseline="0" dirty="0"/>
              <a:t> </a:t>
            </a:r>
            <a:r>
              <a:rPr lang="en-US" dirty="0"/>
              <a:t>the client</a:t>
            </a:r>
            <a:r>
              <a:rPr lang="en-US" baseline="0" dirty="0"/>
              <a:t> </a:t>
            </a:r>
            <a:r>
              <a:rPr lang="en-US" dirty="0"/>
              <a:t>to expressions of change talk as the pathway to change. Research indicates a clear correlation between</a:t>
            </a:r>
            <a:r>
              <a:rPr lang="en-US" baseline="0" dirty="0"/>
              <a:t> </a:t>
            </a:r>
            <a:r>
              <a:rPr lang="en-US" dirty="0"/>
              <a:t>client</a:t>
            </a:r>
            <a:r>
              <a:rPr lang="en-US" baseline="0" dirty="0"/>
              <a:t> </a:t>
            </a:r>
            <a:r>
              <a:rPr lang="en-US" dirty="0"/>
              <a:t>statements about change and outcomes-client</a:t>
            </a:r>
            <a:r>
              <a:rPr lang="en-US" baseline="0" dirty="0"/>
              <a:t>-</a:t>
            </a:r>
            <a:r>
              <a:rPr lang="en-US" dirty="0"/>
              <a:t>reported levels of success in changing a behavior. The more someone talks about change, the more likely they are to change.</a:t>
            </a:r>
            <a:r>
              <a:rPr lang="en-US" baseline="0" dirty="0"/>
              <a:t> </a:t>
            </a:r>
            <a:r>
              <a:rPr lang="en-US" dirty="0"/>
              <a:t>Different</a:t>
            </a:r>
            <a:r>
              <a:rPr lang="en-US" baseline="0" dirty="0"/>
              <a:t> </a:t>
            </a:r>
            <a:r>
              <a:rPr lang="en-US" dirty="0"/>
              <a:t>types</a:t>
            </a:r>
            <a:r>
              <a:rPr lang="en-US" baseline="0" dirty="0"/>
              <a:t> </a:t>
            </a:r>
            <a:r>
              <a:rPr lang="en-US" dirty="0"/>
              <a:t>of</a:t>
            </a:r>
            <a:r>
              <a:rPr lang="en-US" baseline="0" dirty="0"/>
              <a:t> </a:t>
            </a:r>
            <a:r>
              <a:rPr lang="en-US" dirty="0"/>
              <a:t>change</a:t>
            </a:r>
            <a:r>
              <a:rPr lang="en-US" baseline="0" dirty="0"/>
              <a:t> t</a:t>
            </a:r>
            <a:r>
              <a:rPr lang="en-US" dirty="0"/>
              <a:t>alk</a:t>
            </a:r>
            <a:r>
              <a:rPr lang="en-US" baseline="0" dirty="0"/>
              <a:t> </a:t>
            </a:r>
            <a:r>
              <a:rPr lang="en-US" dirty="0"/>
              <a:t>can</a:t>
            </a:r>
            <a:r>
              <a:rPr lang="en-US" baseline="0" dirty="0"/>
              <a:t> </a:t>
            </a:r>
            <a:r>
              <a:rPr lang="en-US" dirty="0"/>
              <a:t>be</a:t>
            </a:r>
            <a:r>
              <a:rPr lang="en-US" baseline="0" dirty="0"/>
              <a:t> </a:t>
            </a:r>
            <a:r>
              <a:rPr lang="en-US" dirty="0"/>
              <a:t>described</a:t>
            </a:r>
            <a:r>
              <a:rPr lang="en-US" baseline="0" dirty="0"/>
              <a:t> </a:t>
            </a:r>
            <a:r>
              <a:rPr lang="en-US" dirty="0"/>
              <a:t>using the</a:t>
            </a:r>
            <a:r>
              <a:rPr lang="en-US" baseline="0" dirty="0"/>
              <a:t> </a:t>
            </a:r>
            <a:r>
              <a:rPr lang="en-US" dirty="0"/>
              <a:t>mnemonic</a:t>
            </a:r>
            <a:r>
              <a:rPr lang="en-US" baseline="0" dirty="0"/>
              <a:t> </a:t>
            </a:r>
            <a:r>
              <a:rPr lang="en-US" dirty="0"/>
              <a:t>DARN-CAT.</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233</a:t>
            </a:fld>
            <a:endParaRPr lang="en-US"/>
          </a:p>
        </p:txBody>
      </p:sp>
    </p:spTree>
    <p:extLst>
      <p:ext uri="{BB962C8B-B14F-4D97-AF65-F5344CB8AC3E}">
        <p14:creationId xmlns:p14="http://schemas.microsoft.com/office/powerpoint/2010/main" val="1637452598"/>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dirty="0">
                <a:solidFill>
                  <a:schemeClr val="tx1"/>
                </a:solidFill>
                <a:effectLst/>
                <a:latin typeface="+mn-lt"/>
                <a:ea typeface="+mn-ea"/>
                <a:cs typeface="+mn-cs"/>
              </a:rPr>
              <a:t>In addition to its effectiveness, motivational interviewing is beneficial in that it can easily be applied in a managed care setting, where issues of cost containment are of great concern.</a:t>
            </a:r>
          </a:p>
          <a:p>
            <a:pPr algn="just">
              <a:buFont typeface="Arial" panose="020B0604020202020204" pitchFamily="34" charset="0"/>
              <a:buChar char="•"/>
            </a:pPr>
            <a:r>
              <a:rPr lang="en-US" sz="1200" b="1" dirty="0">
                <a:solidFill>
                  <a:srgbClr val="000000"/>
                </a:solidFill>
                <a:latin typeface="Times New Roman" panose="02020603050405020304" pitchFamily="18" charset="0"/>
              </a:rPr>
              <a:t>Low cost</a:t>
            </a:r>
            <a:r>
              <a:rPr lang="en-US" sz="1200" dirty="0">
                <a:solidFill>
                  <a:srgbClr val="000000"/>
                </a:solidFill>
                <a:latin typeface="Times New Roman" panose="02020603050405020304" pitchFamily="18" charset="0"/>
              </a:rPr>
              <a:t>. Motivational interviewing was designed from the outset to be a brief intervention and is normally delivered in two to four outpatient sessions.</a:t>
            </a:r>
          </a:p>
          <a:p>
            <a:pPr algn="just">
              <a:buFont typeface="Arial" panose="020B0604020202020204" pitchFamily="34" charset="0"/>
              <a:buChar char="•"/>
            </a:pPr>
            <a:r>
              <a:rPr lang="en-US" sz="1200" b="1" dirty="0">
                <a:solidFill>
                  <a:srgbClr val="000000"/>
                </a:solidFill>
                <a:latin typeface="Times New Roman" panose="02020603050405020304" pitchFamily="18" charset="0"/>
              </a:rPr>
              <a:t> Efficacy</a:t>
            </a:r>
            <a:r>
              <a:rPr lang="en-US" sz="1200" dirty="0">
                <a:solidFill>
                  <a:srgbClr val="000000"/>
                </a:solidFill>
                <a:latin typeface="Times New Roman" panose="02020603050405020304" pitchFamily="18" charset="0"/>
              </a:rPr>
              <a:t>. There is strong evidence that motivational interviewing triggers change in high-risk lifestyle behaviors.</a:t>
            </a:r>
          </a:p>
          <a:p>
            <a:pPr algn="just">
              <a:buFont typeface="Arial" panose="020B0604020202020204" pitchFamily="34" charset="0"/>
              <a:buChar char="•"/>
            </a:pPr>
            <a:r>
              <a:rPr lang="en-US" sz="1200" b="1" dirty="0">
                <a:solidFill>
                  <a:srgbClr val="000000"/>
                </a:solidFill>
                <a:latin typeface="Times New Roman" panose="02020603050405020304" pitchFamily="18" charset="0"/>
              </a:rPr>
              <a:t> Effectiveness</a:t>
            </a:r>
            <a:r>
              <a:rPr lang="en-US" sz="1200" dirty="0">
                <a:solidFill>
                  <a:srgbClr val="000000"/>
                </a:solidFill>
                <a:latin typeface="Times New Roman" panose="02020603050405020304" pitchFamily="18" charset="0"/>
              </a:rPr>
              <a:t>. Large effects from brief motivational counseling have held up across a wide variety of real-life clinical settings.</a:t>
            </a:r>
          </a:p>
          <a:p>
            <a:pPr algn="just">
              <a:buFont typeface="Arial" panose="020B0604020202020204" pitchFamily="34" charset="0"/>
              <a:buChar char="•"/>
            </a:pPr>
            <a:r>
              <a:rPr lang="en-US" sz="1200" b="1" dirty="0">
                <a:solidFill>
                  <a:srgbClr val="000000"/>
                </a:solidFill>
                <a:latin typeface="Times New Roman" panose="02020603050405020304" pitchFamily="18" charset="0"/>
              </a:rPr>
              <a:t> Mobilizing client resources</a:t>
            </a:r>
            <a:r>
              <a:rPr lang="en-US" sz="1200" dirty="0">
                <a:solidFill>
                  <a:srgbClr val="000000"/>
                </a:solidFill>
                <a:latin typeface="Times New Roman" panose="02020603050405020304" pitchFamily="18" charset="0"/>
              </a:rPr>
              <a:t>. Motivational interviewing focuses on mobilizing the client's own resources for change.</a:t>
            </a: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234</a:t>
            </a:fld>
            <a:endParaRPr lang="en-US"/>
          </a:p>
        </p:txBody>
      </p:sp>
    </p:spTree>
    <p:extLst>
      <p:ext uri="{BB962C8B-B14F-4D97-AF65-F5344CB8AC3E}">
        <p14:creationId xmlns:p14="http://schemas.microsoft.com/office/powerpoint/2010/main" val="136644092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buFont typeface="Arial" panose="020B0604020202020204" pitchFamily="34" charset="0"/>
              <a:buChar char="•"/>
            </a:pPr>
            <a:r>
              <a:rPr lang="en-US" sz="1200" b="1" dirty="0">
                <a:solidFill>
                  <a:srgbClr val="000000"/>
                </a:solidFill>
                <a:latin typeface="Times New Roman" panose="02020603050405020304" pitchFamily="18" charset="0"/>
              </a:rPr>
              <a:t>Compatibility with health care delivery</a:t>
            </a:r>
            <a:r>
              <a:rPr lang="en-US" sz="1200" dirty="0">
                <a:solidFill>
                  <a:srgbClr val="000000"/>
                </a:solidFill>
                <a:latin typeface="Times New Roman" panose="02020603050405020304" pitchFamily="18" charset="0"/>
              </a:rPr>
              <a:t>. Motivational interviewing does not assume a long-term client-therapist relationship. Even a single session has been found to invoke behavior change, and motivational interviewing can be delivered within the context of larger health care delivery systems.</a:t>
            </a:r>
          </a:p>
          <a:p>
            <a:pPr algn="just">
              <a:buFont typeface="Arial" panose="020B0604020202020204" pitchFamily="34" charset="0"/>
              <a:buChar char="•"/>
            </a:pPr>
            <a:r>
              <a:rPr lang="en-US" sz="1200" b="1" dirty="0">
                <a:solidFill>
                  <a:srgbClr val="000000"/>
                </a:solidFill>
                <a:latin typeface="Times New Roman" panose="02020603050405020304" pitchFamily="18" charset="0"/>
              </a:rPr>
              <a:t>Emphasizing client motivation</a:t>
            </a:r>
            <a:r>
              <a:rPr lang="en-US" sz="1200" dirty="0">
                <a:solidFill>
                  <a:srgbClr val="000000"/>
                </a:solidFill>
                <a:latin typeface="Times New Roman" panose="02020603050405020304" pitchFamily="18" charset="0"/>
              </a:rPr>
              <a:t>. Client motivation is a strong predictor of change, and this approach puts primary emphasis on first building client motivation for change. Thus, even if clients do not stay for a long course of treatment (as is often the case with substance abuse), they have been given something that is likely to help them within the first few sessions.</a:t>
            </a:r>
          </a:p>
          <a:p>
            <a:pPr algn="just">
              <a:buFont typeface="Arial" panose="020B0604020202020204" pitchFamily="34" charset="0"/>
              <a:buChar char="•"/>
            </a:pPr>
            <a:r>
              <a:rPr lang="en-US" sz="1200" b="1" dirty="0">
                <a:solidFill>
                  <a:srgbClr val="000000"/>
                </a:solidFill>
                <a:latin typeface="Times New Roman" panose="02020603050405020304" pitchFamily="18" charset="0"/>
              </a:rPr>
              <a:t>Enhancing adherence</a:t>
            </a:r>
            <a:r>
              <a:rPr lang="en-US" sz="1200" dirty="0">
                <a:solidFill>
                  <a:srgbClr val="000000"/>
                </a:solidFill>
                <a:latin typeface="Times New Roman" panose="02020603050405020304" pitchFamily="18" charset="0"/>
              </a:rPr>
              <a:t>. Motivational interviewing is also a sensible prelude to other health care interventions b</a:t>
            </a:r>
            <a:r>
              <a:rPr lang="en-US" dirty="0">
                <a:solidFill>
                  <a:srgbClr val="000000"/>
                </a:solidFill>
                <a:latin typeface="Times New Roman" panose="02020603050405020304" pitchFamily="18" charset="0"/>
              </a:rPr>
              <a:t>ecause it has been shown to increase adherence, which in turn improves treatment outcomes.</a:t>
            </a: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235</a:t>
            </a:fld>
            <a:endParaRPr lang="en-US"/>
          </a:p>
        </p:txBody>
      </p:sp>
    </p:spTree>
    <p:extLst>
      <p:ext uri="{BB962C8B-B14F-4D97-AF65-F5344CB8AC3E}">
        <p14:creationId xmlns:p14="http://schemas.microsoft.com/office/powerpoint/2010/main" val="61279773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Instructions: Use the following script to practice motivational interviewing with another person. </a:t>
            </a:r>
          </a:p>
          <a:p>
            <a:r>
              <a:rPr lang="en-US" dirty="0"/>
              <a:t>The setting: You are meeting a new member at the gym. Once you find out their goal, we will skip getting to know your client and focus on the questions gearing towards motivating your client to change. Your job with motivational interviewing is to ask questions, listen with empathy, and use affirmations, reflections, and summaries to let your client know that you understand them.</a:t>
            </a:r>
          </a:p>
          <a:p>
            <a:r>
              <a:rPr lang="en-US" dirty="0"/>
              <a:t>Motivational Interviewing to see how it is done. Core Skills: O: Open-Ended Questions, A: Affirmations, R: Reflections, S: Summary. ‘</a:t>
            </a:r>
          </a:p>
          <a:p>
            <a:endParaRPr lang="en-US" dirty="0"/>
          </a:p>
          <a:p>
            <a:r>
              <a:rPr lang="en-US" dirty="0"/>
              <a:t>Questions: </a:t>
            </a:r>
          </a:p>
          <a:p>
            <a:r>
              <a:rPr lang="en-US" sz="1200" dirty="0">
                <a:latin typeface="Times New Roman" panose="02020603050405020304" pitchFamily="18" charset="0"/>
                <a:cs typeface="Times New Roman" panose="02020603050405020304" pitchFamily="18" charset="0"/>
              </a:rPr>
              <a:t>• Why is (insert goal) most important to you? </a:t>
            </a:r>
          </a:p>
          <a:p>
            <a:r>
              <a:rPr lang="en-US" sz="1200" dirty="0">
                <a:latin typeface="Times New Roman" panose="02020603050405020304" pitchFamily="18" charset="0"/>
                <a:cs typeface="Times New Roman" panose="02020603050405020304" pitchFamily="18" charset="0"/>
              </a:rPr>
              <a:t>• If you don’t make these changes and stay the way that you are or regress in your health and fitness, how would that affect your life? What consequences would occur? </a:t>
            </a:r>
          </a:p>
          <a:p>
            <a:r>
              <a:rPr lang="en-US" sz="1200" dirty="0">
                <a:latin typeface="Times New Roman" panose="02020603050405020304" pitchFamily="18" charset="0"/>
                <a:cs typeface="Times New Roman" panose="02020603050405020304" pitchFamily="18" charset="0"/>
              </a:rPr>
              <a:t>• When you do successfully reach your goal, in what way(s) will life be different? </a:t>
            </a:r>
          </a:p>
          <a:p>
            <a:r>
              <a:rPr lang="en-US" sz="1200" dirty="0">
                <a:latin typeface="Times New Roman" panose="02020603050405020304" pitchFamily="18" charset="0"/>
                <a:cs typeface="Times New Roman" panose="02020603050405020304" pitchFamily="18" charset="0"/>
              </a:rPr>
              <a:t>• What benefits are important to you? </a:t>
            </a:r>
          </a:p>
          <a:p>
            <a:r>
              <a:rPr lang="en-US" sz="1200" dirty="0">
                <a:latin typeface="Times New Roman" panose="02020603050405020304" pitchFamily="18" charset="0"/>
                <a:cs typeface="Times New Roman" panose="02020603050405020304" pitchFamily="18" charset="0"/>
              </a:rPr>
              <a:t>• On a scale of 1-10, how important is it for you to make these changes right now? </a:t>
            </a:r>
          </a:p>
          <a:p>
            <a:r>
              <a:rPr lang="en-US" sz="1200" dirty="0">
                <a:latin typeface="Times New Roman" panose="02020603050405020304" pitchFamily="18" charset="0"/>
                <a:cs typeface="Times New Roman" panose="02020603050405020304" pitchFamily="18" charset="0"/>
              </a:rPr>
              <a:t>• Why is it not a 2 or 3? </a:t>
            </a:r>
          </a:p>
          <a:p>
            <a:r>
              <a:rPr lang="en-US" sz="1200" dirty="0">
                <a:latin typeface="Times New Roman" panose="02020603050405020304" pitchFamily="18" charset="0"/>
                <a:cs typeface="Times New Roman" panose="02020603050405020304" pitchFamily="18" charset="0"/>
              </a:rPr>
              <a:t>• What would make it a (insert higher number)? </a:t>
            </a:r>
          </a:p>
          <a:p>
            <a:r>
              <a:rPr lang="en-US" sz="1200" dirty="0">
                <a:latin typeface="Times New Roman" panose="02020603050405020304" pitchFamily="18" charset="0"/>
                <a:cs typeface="Times New Roman" panose="02020603050405020304" pitchFamily="18" charset="0"/>
              </a:rPr>
              <a:t>• Do you believe you can make these changes? </a:t>
            </a:r>
          </a:p>
          <a:p>
            <a:r>
              <a:rPr lang="en-US" sz="1200" dirty="0">
                <a:latin typeface="Times New Roman" panose="02020603050405020304" pitchFamily="18" charset="0"/>
                <a:cs typeface="Times New Roman" panose="02020603050405020304" pitchFamily="18" charset="0"/>
              </a:rPr>
              <a:t>• On a scale of 1-10, how confident are you? </a:t>
            </a:r>
          </a:p>
          <a:p>
            <a:r>
              <a:rPr lang="en-US" sz="1200" dirty="0">
                <a:latin typeface="Times New Roman" panose="02020603050405020304" pitchFamily="18" charset="0"/>
                <a:cs typeface="Times New Roman" panose="02020603050405020304" pitchFamily="18" charset="0"/>
              </a:rPr>
              <a:t>• What would make your confidence one number higher? </a:t>
            </a:r>
          </a:p>
          <a:p>
            <a:r>
              <a:rPr lang="en-US" sz="1200" dirty="0">
                <a:latin typeface="Times New Roman" panose="02020603050405020304" pitchFamily="18" charset="0"/>
                <a:cs typeface="Times New Roman" panose="02020603050405020304" pitchFamily="18" charset="0"/>
              </a:rPr>
              <a:t>• Are you ready and willing to change at this time? </a:t>
            </a:r>
          </a:p>
          <a:p>
            <a:r>
              <a:rPr lang="en-US" sz="1200" dirty="0">
                <a:latin typeface="Times New Roman" panose="02020603050405020304" pitchFamily="18" charset="0"/>
                <a:cs typeface="Times New Roman" panose="02020603050405020304" pitchFamily="18" charset="0"/>
              </a:rPr>
              <a:t>• In what ways do you believe I can help you?</a:t>
            </a: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236</a:t>
            </a:fld>
            <a:endParaRPr lang="en-US"/>
          </a:p>
        </p:txBody>
      </p:sp>
    </p:spTree>
    <p:extLst>
      <p:ext uri="{BB962C8B-B14F-4D97-AF65-F5344CB8AC3E}">
        <p14:creationId xmlns:p14="http://schemas.microsoft.com/office/powerpoint/2010/main" val="79021164"/>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ltLang="es-ES_tradnl" dirty="0"/>
              <a:t>The trainer should explain that CBT is a model that is aimed at developing concrete skills that would impact directly on AOD use.  It is based on both “talk therapy,” in other words, making connections between thoughts and behaviors, while modeling positive alternatives. </a:t>
            </a:r>
          </a:p>
          <a:p>
            <a:r>
              <a:rPr lang="en-US" altLang="es-ES_tradnl" dirty="0"/>
              <a:t>It provides valuable tools to help people gain initial abstinence, or to reduce AOD use, as well as to maintain behavior change.  It examines related factors to the risky behaviors and works to draw the lines between thought patterns and risk</a:t>
            </a: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237</a:t>
            </a:fld>
            <a:endParaRPr lang="en-US"/>
          </a:p>
        </p:txBody>
      </p:sp>
    </p:spTree>
    <p:extLst>
      <p:ext uri="{BB962C8B-B14F-4D97-AF65-F5344CB8AC3E}">
        <p14:creationId xmlns:p14="http://schemas.microsoft.com/office/powerpoint/2010/main" val="254176531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ltLang="es-ES_tradnl" dirty="0"/>
              <a:t>The trainer should reiterate that CBT really is grounded in skill development.  Sessions are comprised of assessments of the relationships between thoughts and behaviors, then modeling and practicing alternatives to stop the thought patterns from triggering the behavior</a:t>
            </a: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238</a:t>
            </a:fld>
            <a:endParaRPr lang="en-US"/>
          </a:p>
        </p:txBody>
      </p:sp>
    </p:spTree>
    <p:extLst>
      <p:ext uri="{BB962C8B-B14F-4D97-AF65-F5344CB8AC3E}">
        <p14:creationId xmlns:p14="http://schemas.microsoft.com/office/powerpoint/2010/main" val="683860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 trainer should be familiar with the description of the problem below and be able to use the bullet points to guide the conversation. </a:t>
            </a:r>
            <a:r>
              <a:rPr lang="en-US" dirty="0"/>
              <a:t>The trainer will now conceptualize substance abuse among adolescents as a public health problem.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problem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Early use of substances increases a person’s chances of developing an addiction.  Drugs change brains—and this can lead to serious brain damage, drug misuse and other serious problems. Risk of drug misuse increases greatly during times of transition. Adults and children are affected differently. For an adult, a divorce or loss of a job may lead to drug misuse; for an adolescent, risky times include moving, changing schools and other major transitions. In early adolescence, when children advance from elementary through middle school, they face new and challenging social and academic situations. Often during this period, children are exposed to illicit substances such as cigarettes and alcohol for the first time. When they enter high school, adolescents may encounter greater availability of drugs, drug use by older teens, and social activities where drugs are used.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Adolescent behaviors that are a normal aspect of development, such as the desire to try new things or take greater risks, may increase adolescent tendencies to experiment with drugs. Some teens may give in to the urging of drug-using friends to share the experience with them. Others may think that taking drugs (such as steroids) will improve their appearance or their athletic performance or that taking substances such as alcohol or marijuana will help their anxiety in social situations. Adolescents are still developing judgment and decision-making skills may limit their ability to accurately assess the risks of all of these forms of drug use.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Using illicit substances in adolescence can disrupt brain function in areas critical to motivation, memory, learning, judgment, and behavior control.  Therefore, it is not surprising that adolescents who regularly use alcohol and other drugs often have family and social problems, poor academic performance, health-related problems (including mental health), and involvement with the juvenile justice system.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Due to the complex nature of the relationships among all of these areas impacting adolescents, experts came together to address the need for drug misuse services developed specifically for adolescents.  These areas of impact are different than those of adults, as is the related brain chemistry.  As such, a clear need to develop resources to meet the growing demand for services geared particularly to this target population was identified.  This manual is the result of those efforts.</a:t>
            </a:r>
          </a:p>
          <a:p>
            <a:r>
              <a:rPr lang="en-US" sz="1200" kern="1200" dirty="0">
                <a:solidFill>
                  <a:schemeClr val="tx1"/>
                </a:solidFill>
                <a:effectLst/>
                <a:latin typeface="+mn-lt"/>
                <a:ea typeface="+mn-ea"/>
                <a:cs typeface="+mn-cs"/>
              </a:rPr>
              <a:t>The overall goal of this training series is to reduce the significant health, social, and economic problems associated with adolescent alcohol and other drug use.  The goal is to build international treatment capacity through training, professionalizing, and expanding the regional treatment workforce. The training prepares counselors by providing the latest information about adolescents, substance misuse. Facilitators learn information on treatment and how to facilitate hands-on activities to develop skills and confidence in a relatively new treatment workforce. The curricula also provide an updated review for those who are beginning to supervise workers who are new to work with this population.</a:t>
            </a:r>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24</a:t>
            </a:fld>
            <a:endParaRPr lang="en-US"/>
          </a:p>
        </p:txBody>
      </p:sp>
    </p:spTree>
    <p:extLst>
      <p:ext uri="{BB962C8B-B14F-4D97-AF65-F5344CB8AC3E}">
        <p14:creationId xmlns:p14="http://schemas.microsoft.com/office/powerpoint/2010/main" val="2049819914"/>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will note that CBT does not require extensive, lengthy interventions, and therefore is well-suited to the limited resources of many AOD treatment programs.  It is very structured and immediate, so that the behaviors are addressed directly, while the thought patterns are examined.  There is no need to arrive at full understanding prior to change, but rather change takes place parallel to the exploration of the relationships between thoughts and behaviors.  Additionally, CBT is a technique that can be incorporated into other interventions, such as pharmacotherapy.</a:t>
            </a:r>
          </a:p>
          <a:p>
            <a:endParaRPr lang="en-US" altLang="es-ES_tradnl" dirty="0"/>
          </a:p>
          <a:p>
            <a:endParaRPr lang="en-US" altLang="es-ES_tradnl" dirty="0"/>
          </a:p>
          <a:p>
            <a:pPr algn="just">
              <a:spcBef>
                <a:spcPct val="0"/>
              </a:spcBef>
              <a:buFont typeface="Wingdings" panose="05000000000000000000" pitchFamily="2" charset="2"/>
              <a:buChar char="§"/>
            </a:pPr>
            <a:r>
              <a:rPr lang="en-US" altLang="es-ES_tradnl" sz="1200" dirty="0">
                <a:latin typeface="Times New Roman" panose="02020603050405020304" pitchFamily="18" charset="0"/>
                <a:ea typeface="Arial Narrow" panose="020B0606020202030204" pitchFamily="34" charset="0"/>
                <a:cs typeface="Times New Roman" panose="02020603050405020304" pitchFamily="18" charset="0"/>
              </a:rPr>
              <a:t>CBT is a counseling-teaching approach well-suited to the resource capabilities of most clinical programs</a:t>
            </a:r>
          </a:p>
          <a:p>
            <a:pPr algn="just">
              <a:spcBef>
                <a:spcPct val="0"/>
              </a:spcBef>
              <a:buFont typeface="Wingdings" panose="05000000000000000000" pitchFamily="2" charset="2"/>
              <a:buChar char="§"/>
            </a:pPr>
            <a:r>
              <a:rPr lang="en-US" altLang="es-ES_tradnl" sz="1200" dirty="0">
                <a:latin typeface="Times New Roman" panose="02020603050405020304" pitchFamily="18" charset="0"/>
                <a:ea typeface="Arial Narrow" panose="020B0606020202030204" pitchFamily="34" charset="0"/>
                <a:cs typeface="Times New Roman" panose="02020603050405020304" pitchFamily="18" charset="0"/>
              </a:rPr>
              <a:t>CBT is structured, goal-oriented, and focused on the immediate problems faced by substance misusers entering treatment who are struggling to control their use</a:t>
            </a:r>
          </a:p>
          <a:p>
            <a:pPr algn="just">
              <a:spcBef>
                <a:spcPct val="0"/>
              </a:spcBef>
              <a:buFont typeface="Wingdings" panose="05000000000000000000" pitchFamily="2" charset="2"/>
              <a:buChar char="§"/>
            </a:pPr>
            <a:r>
              <a:rPr lang="en-US" altLang="es-ES_tradnl" sz="1200" dirty="0">
                <a:latin typeface="Times New Roman" panose="02020603050405020304" pitchFamily="18" charset="0"/>
                <a:ea typeface="Arial Narrow" panose="020B0606020202030204" pitchFamily="34" charset="0"/>
                <a:cs typeface="Times New Roman" panose="02020603050405020304" pitchFamily="18" charset="0"/>
              </a:rPr>
              <a:t>CBT is compatible with a range of other treatments the client may receive, such as pharmacotherapy</a:t>
            </a:r>
          </a:p>
          <a:p>
            <a:endParaRPr lang="en-US" altLang="es-ES_tradnl" dirty="0"/>
          </a:p>
          <a:p>
            <a:endParaRPr lang="en-US" altLang="es-ES_tradnl"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239</a:t>
            </a:fld>
            <a:endParaRPr lang="en-US"/>
          </a:p>
        </p:txBody>
      </p:sp>
    </p:spTree>
    <p:extLst>
      <p:ext uri="{BB962C8B-B14F-4D97-AF65-F5344CB8AC3E}">
        <p14:creationId xmlns:p14="http://schemas.microsoft.com/office/powerpoint/2010/main" val="903419604"/>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ltLang="en-US" dirty="0"/>
              <a:t>There are some basic techniques that comprise a CBT intervention.  The trainer should present the techniques and explain each one.</a:t>
            </a:r>
          </a:p>
          <a:p>
            <a:endParaRPr lang="en-US" altLang="en-US" dirty="0"/>
          </a:p>
          <a:p>
            <a:pPr marL="171450" indent="-171450">
              <a:buFont typeface="Arial" panose="020B0604020202020204" pitchFamily="34" charset="0"/>
              <a:buChar char="•"/>
            </a:pPr>
            <a:r>
              <a:rPr lang="en-US" altLang="en-US" dirty="0"/>
              <a:t>Exploration of the positive and negative consequences of AOD use – This technique is aimed at assisting the patient in making connections between the behavior and the consequences.</a:t>
            </a:r>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r>
              <a:rPr lang="en-US" altLang="en-US" dirty="0"/>
              <a:t>Self-monitoring to recognize cravings and situations that might increase risk of use – The patient learns to self-monitor and be more conscious of the thought patterns that lead to AOD use.</a:t>
            </a:r>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r>
              <a:rPr lang="en-US" altLang="en-US" dirty="0"/>
              <a:t>Development of strategies for coping with cravings and high-risk situations – Concrete skills are learned and practiced confronting the thought patterns and cope with them in more adaptive manners.</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240</a:t>
            </a:fld>
            <a:endParaRPr lang="en-US"/>
          </a:p>
        </p:txBody>
      </p:sp>
    </p:spTree>
    <p:extLst>
      <p:ext uri="{BB962C8B-B14F-4D97-AF65-F5344CB8AC3E}">
        <p14:creationId xmlns:p14="http://schemas.microsoft.com/office/powerpoint/2010/main" val="699331578"/>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trainer</a:t>
            </a:r>
            <a:r>
              <a:rPr lang="en-US" baseline="0" dirty="0"/>
              <a:t> will discuss the clinician’s role: </a:t>
            </a:r>
          </a:p>
          <a:p>
            <a:endParaRPr lang="en-US" dirty="0"/>
          </a:p>
          <a:p>
            <a:pPr marL="171450" indent="-171450">
              <a:buFont typeface="Arial" panose="020B0604020202020204" pitchFamily="34" charset="0"/>
              <a:buChar char="•"/>
            </a:pPr>
            <a:r>
              <a:rPr lang="en-US" dirty="0"/>
              <a:t>The need of the client to discuss issues in his or her life that are important. </a:t>
            </a:r>
          </a:p>
          <a:p>
            <a:pPr marL="171450" indent="-171450">
              <a:buFont typeface="Arial" panose="020B0604020202020204" pitchFamily="34" charset="0"/>
              <a:buChar char="•"/>
            </a:pPr>
            <a:r>
              <a:rPr lang="en-US" dirty="0"/>
              <a:t>The need of the clinician to teach new material and review homework.</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241</a:t>
            </a:fld>
            <a:endParaRPr lang="en-US"/>
          </a:p>
        </p:txBody>
      </p:sp>
    </p:spTree>
    <p:extLst>
      <p:ext uri="{BB962C8B-B14F-4D97-AF65-F5344CB8AC3E}">
        <p14:creationId xmlns:p14="http://schemas.microsoft.com/office/powerpoint/2010/main" val="1664381290"/>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trainer</a:t>
            </a:r>
            <a:r>
              <a:rPr lang="en-US" baseline="0" dirty="0"/>
              <a:t> will discuss the clinician’s role: </a:t>
            </a:r>
          </a:p>
          <a:p>
            <a:endParaRPr lang="en-US" dirty="0"/>
          </a:p>
          <a:p>
            <a:r>
              <a:rPr lang="en-US" dirty="0"/>
              <a:t>The clinician is one of the most important sources of positive reinforcement for the sources of positive reinforcement for the client during treatment.  It is essential for the clinician to maintain a non - judgmental and non -critical stance</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242</a:t>
            </a:fld>
            <a:endParaRPr lang="en-US"/>
          </a:p>
        </p:txBody>
      </p:sp>
    </p:spTree>
    <p:extLst>
      <p:ext uri="{BB962C8B-B14F-4D97-AF65-F5344CB8AC3E}">
        <p14:creationId xmlns:p14="http://schemas.microsoft.com/office/powerpoint/2010/main" val="1068662136"/>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trainer</a:t>
            </a:r>
            <a:r>
              <a:rPr lang="en-US" baseline="0" dirty="0"/>
              <a:t> has to explain about the clinician`s role</a:t>
            </a:r>
          </a:p>
          <a:p>
            <a:r>
              <a:rPr lang="en-US" dirty="0"/>
              <a:t>To teach the client and coach her or him towards learning new skills for behavioral change and self-control.</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243</a:t>
            </a:fld>
            <a:endParaRPr lang="en-US"/>
          </a:p>
        </p:txBody>
      </p:sp>
    </p:spTree>
    <p:extLst>
      <p:ext uri="{BB962C8B-B14F-4D97-AF65-F5344CB8AC3E}">
        <p14:creationId xmlns:p14="http://schemas.microsoft.com/office/powerpoint/2010/main" val="286877487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ltLang="es-ES_tradnl" dirty="0"/>
              <a:t>The trainer should summarize CBT, stressing the following points:</a:t>
            </a:r>
          </a:p>
          <a:p>
            <a:pPr eaLnBrk="1" hangingPunct="1">
              <a:buFontTx/>
              <a:buChar char="•"/>
            </a:pPr>
            <a:r>
              <a:rPr lang="en-US" altLang="es-ES_tradnl" dirty="0"/>
              <a:t>CBT techniques to stop drug use must be accompanied by instructions and encouragement to begin some new alternative activities.</a:t>
            </a:r>
          </a:p>
          <a:p>
            <a:pPr eaLnBrk="1" hangingPunct="1">
              <a:buFontTx/>
              <a:buChar char="•"/>
            </a:pPr>
            <a:r>
              <a:rPr lang="en-US" altLang="es-ES_tradnl" dirty="0"/>
              <a:t> Many clients have poor or non-existent repertoires of drug-free activities.</a:t>
            </a:r>
          </a:p>
          <a:p>
            <a:pPr eaLnBrk="1" hangingPunct="1">
              <a:buFontTx/>
              <a:buChar char="•"/>
            </a:pPr>
            <a:r>
              <a:rPr lang="en-US" altLang="es-ES_tradnl" dirty="0"/>
              <a:t> Efforts to “shape and reinforce” attempts to try new behaviors or return to previous non-drug- related behavior is part of CBT.</a:t>
            </a: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244</a:t>
            </a:fld>
            <a:endParaRPr lang="en-US"/>
          </a:p>
        </p:txBody>
      </p:sp>
    </p:spTree>
    <p:extLst>
      <p:ext uri="{BB962C8B-B14F-4D97-AF65-F5344CB8AC3E}">
        <p14:creationId xmlns:p14="http://schemas.microsoft.com/office/powerpoint/2010/main" val="2468013521"/>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an example of how to use CBT. </a:t>
            </a:r>
          </a:p>
          <a:p>
            <a:endParaRPr lang="en-US" dirty="0"/>
          </a:p>
          <a:p>
            <a:r>
              <a:rPr lang="en-US" dirty="0"/>
              <a:t>Trigger: What sets me to use? The clinician explores with the client specific triggers; places, people, or situations. For example; hanging out with peers who influence them, going out to a party where alcohol will be present. </a:t>
            </a:r>
          </a:p>
          <a:p>
            <a:endParaRPr lang="en-US" dirty="0"/>
          </a:p>
          <a:p>
            <a:r>
              <a:rPr lang="en-US" dirty="0"/>
              <a:t>Thoughts and feelings: What was I thinking? What was I feeling? Explore with the client their thoughts and feelings related to their trigger. For example; feeling bored, angry, upset, sad, anxious or happy. Also their thoughts; “My friends aren’t going to like me if I don’t go”, “I’m bored”, “I can control it, not a big deal”.</a:t>
            </a:r>
          </a:p>
          <a:p>
            <a:endParaRPr lang="en-US" dirty="0"/>
          </a:p>
          <a:p>
            <a:r>
              <a:rPr lang="en-US" dirty="0"/>
              <a:t>Behavior: Explore with the client a situation where they ended up using alcohol and go through the exercise, and also a situation where the client did not use alcohol and go through this exercise as well. Help the client become aware of internal motivators. </a:t>
            </a:r>
          </a:p>
          <a:p>
            <a:endParaRPr lang="en-US" dirty="0"/>
          </a:p>
          <a:p>
            <a:r>
              <a:rPr lang="en-US" dirty="0"/>
              <a:t>Positive and negative consequences are explored in situations where the client used substances or not. It is important to find the motivating factors and reinforcing factors. </a:t>
            </a:r>
          </a:p>
        </p:txBody>
      </p:sp>
      <p:sp>
        <p:nvSpPr>
          <p:cNvPr id="4" name="Slide Number Placeholder 3"/>
          <p:cNvSpPr>
            <a:spLocks noGrp="1"/>
          </p:cNvSpPr>
          <p:nvPr>
            <p:ph type="sldNum" sz="quarter" idx="5"/>
          </p:nvPr>
        </p:nvSpPr>
        <p:spPr/>
        <p:txBody>
          <a:bodyPr/>
          <a:lstStyle/>
          <a:p>
            <a:fld id="{4951DF72-1442-453F-9092-65FAF5C01444}" type="slidenum">
              <a:rPr lang="en-US" smtClean="0"/>
              <a:t>245</a:t>
            </a:fld>
            <a:endParaRPr lang="en-US"/>
          </a:p>
        </p:txBody>
      </p:sp>
    </p:spTree>
    <p:extLst>
      <p:ext uri="{BB962C8B-B14F-4D97-AF65-F5344CB8AC3E}">
        <p14:creationId xmlns:p14="http://schemas.microsoft.com/office/powerpoint/2010/main" val="316225459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direct the group to their appendix documents where they will find the thought sheet.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trainer will ask participants to partner again to practice asking the questions in the tool. Remind the audience to incorporate trauma-informed skills when practicing. Ask participants to be creative and think of some of their current clients to impersonate when practicing the exercise. </a:t>
            </a:r>
          </a:p>
          <a:p>
            <a:endParaRPr lang="en-US" dirty="0"/>
          </a:p>
          <a:p>
            <a:r>
              <a:rPr lang="en-US" dirty="0"/>
              <a:t>After the exercise the trainer will engage the group to discuss how it felt to conduct this role play exercise. Ask the audience if anything came up for them during the time they were interviewing or playing the interviewee. The trainer can also ask the audience if they noticed any trauma-informed skills utilized during this practice. </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246</a:t>
            </a:fld>
            <a:endParaRPr lang="en-US"/>
          </a:p>
        </p:txBody>
      </p:sp>
    </p:spTree>
    <p:extLst>
      <p:ext uri="{BB962C8B-B14F-4D97-AF65-F5344CB8AC3E}">
        <p14:creationId xmlns:p14="http://schemas.microsoft.com/office/powerpoint/2010/main" val="2722540864"/>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Trauma-focused cognitive behavioral therapy (TF-CBT) for children and parents is an evidence based treatment approach for traumatized children. Evaluation of TF-CBT includes several randomized controlled trials, effectiveness studies and ongoing studies for children experiencing sexual abuse, domestic violence, traumatic grief, terrorism, disasters and multiple traumas. </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247</a:t>
            </a:fld>
            <a:endParaRPr lang="en-US"/>
          </a:p>
        </p:txBody>
      </p:sp>
    </p:spTree>
    <p:extLst>
      <p:ext uri="{BB962C8B-B14F-4D97-AF65-F5344CB8AC3E}">
        <p14:creationId xmlns:p14="http://schemas.microsoft.com/office/powerpoint/2010/main" val="394506389"/>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model of TF-CBT described here is a flexible, components based model that provides children and parents with stress management skills prior to encouraging direct discussion and processing of children's traumatic experiences</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248</a:t>
            </a:fld>
            <a:endParaRPr lang="en-US"/>
          </a:p>
        </p:txBody>
      </p:sp>
    </p:spTree>
    <p:extLst>
      <p:ext uri="{BB962C8B-B14F-4D97-AF65-F5344CB8AC3E}">
        <p14:creationId xmlns:p14="http://schemas.microsoft.com/office/powerpoint/2010/main" val="3731044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sz="1200" dirty="0">
                <a:solidFill>
                  <a:schemeClr val="tx1"/>
                </a:solidFill>
                <a:latin typeface="Times New Roman" panose="02020603050405020304" pitchFamily="18" charset="0"/>
                <a:cs typeface="Times New Roman" panose="02020603050405020304" pitchFamily="18" charset="0"/>
              </a:rPr>
              <a:t>The trainer emphasizes that adolescent substance use is a public health crisis that must be addressed as this debilitates societies. More specifically, interventions with adolescents are crucial because: </a:t>
            </a:r>
          </a:p>
          <a:p>
            <a:pPr>
              <a:buFont typeface="Arial" panose="020B0604020202020204" pitchFamily="34" charset="0"/>
              <a:buNone/>
            </a:pPr>
            <a:endParaRPr lang="en-US" sz="1200"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200" dirty="0">
                <a:solidFill>
                  <a:schemeClr val="tx1"/>
                </a:solidFill>
                <a:latin typeface="Times New Roman" panose="02020603050405020304" pitchFamily="18" charset="0"/>
                <a:cs typeface="Times New Roman" panose="02020603050405020304" pitchFamily="18" charset="0"/>
              </a:rPr>
              <a:t>Often during adolescence there, is exposure to substances such as cigarettes and alcohol for the first time. </a:t>
            </a:r>
          </a:p>
          <a:p>
            <a:pPr>
              <a:buFont typeface="Arial" panose="020B0604020202020204" pitchFamily="34" charset="0"/>
              <a:buChar char="•"/>
            </a:pPr>
            <a:endParaRPr lang="en-US" sz="1200"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200" dirty="0">
                <a:solidFill>
                  <a:schemeClr val="tx1"/>
                </a:solidFill>
                <a:latin typeface="Times New Roman" panose="02020603050405020304" pitchFamily="18" charset="0"/>
                <a:cs typeface="Times New Roman" panose="02020603050405020304" pitchFamily="18" charset="0"/>
              </a:rPr>
              <a:t>The goal is to build international treatment capacity through training, professionalizing, and expanding the regional treatment workforce.</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25</a:t>
            </a:fld>
            <a:endParaRPr lang="en-US"/>
          </a:p>
        </p:txBody>
      </p:sp>
    </p:spTree>
    <p:extLst>
      <p:ext uri="{BB962C8B-B14F-4D97-AF65-F5344CB8AC3E}">
        <p14:creationId xmlns:p14="http://schemas.microsoft.com/office/powerpoint/2010/main" val="3146568991"/>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TF-CBT components are </a:t>
            </a:r>
            <a:r>
              <a:rPr lang="en-US" dirty="0" err="1"/>
              <a:t>summarised</a:t>
            </a:r>
            <a:r>
              <a:rPr lang="en-US" dirty="0"/>
              <a:t> by the acronym PRACTICE: </a:t>
            </a:r>
            <a:r>
              <a:rPr lang="en-US" dirty="0" err="1"/>
              <a:t>Psychoeducation</a:t>
            </a:r>
            <a:r>
              <a:rPr lang="en-US" dirty="0"/>
              <a:t>, Parenting skills, Relaxation skills, Affective modulation skills, Cognitive coping skills, Trauma narrative and cognitive processing of the traumatic event(s), In vivo mastery of trauma reminders, Conjoint child-parent sessions, and Enhancing safety and future developmental trajectory. </a:t>
            </a:r>
          </a:p>
          <a:p>
            <a:r>
              <a:rPr lang="en-US" dirty="0"/>
              <a:t>Currently this model of TF-CBT is being adapted and implemented both within the USA and internationally.</a:t>
            </a:r>
          </a:p>
          <a:p>
            <a:endParaRPr lang="en-US" dirty="0"/>
          </a:p>
          <a:p>
            <a:r>
              <a:rPr lang="en-US" dirty="0"/>
              <a:t>The TF-CBT has 10 steps</a:t>
            </a:r>
            <a:r>
              <a:rPr lang="en-US" baseline="0" dirty="0"/>
              <a:t> to work</a:t>
            </a:r>
          </a:p>
          <a:p>
            <a:r>
              <a:rPr lang="en-US" baseline="0" dirty="0"/>
              <a:t>1: Rapport</a:t>
            </a:r>
          </a:p>
          <a:p>
            <a:r>
              <a:rPr lang="en-US" baseline="0" dirty="0"/>
              <a:t>2: </a:t>
            </a:r>
            <a:r>
              <a:rPr lang="en-US" baseline="0" dirty="0" err="1"/>
              <a:t>Psycheducation</a:t>
            </a:r>
            <a:endParaRPr lang="en-US" baseline="0" dirty="0"/>
          </a:p>
          <a:p>
            <a:r>
              <a:rPr lang="en-US" baseline="0" dirty="0"/>
              <a:t>3: Parenting skills</a:t>
            </a:r>
          </a:p>
          <a:p>
            <a:r>
              <a:rPr lang="en-US" baseline="0" dirty="0"/>
              <a:t>4: Relaxing</a:t>
            </a:r>
          </a:p>
          <a:p>
            <a:r>
              <a:rPr lang="en-US" baseline="0" dirty="0"/>
              <a:t>5: Feeling </a:t>
            </a:r>
          </a:p>
          <a:p>
            <a:r>
              <a:rPr lang="en-US" baseline="0" dirty="0"/>
              <a:t>6: Thoughts</a:t>
            </a:r>
          </a:p>
          <a:p>
            <a:r>
              <a:rPr lang="en-US" baseline="0" dirty="0"/>
              <a:t>7: Trauma Narrative</a:t>
            </a:r>
          </a:p>
          <a:p>
            <a:r>
              <a:rPr lang="en-US" baseline="0" dirty="0"/>
              <a:t>8: Evaluating</a:t>
            </a:r>
          </a:p>
          <a:p>
            <a:r>
              <a:rPr lang="en-US" baseline="0" dirty="0"/>
              <a:t>9: Sharing</a:t>
            </a:r>
            <a:endParaRPr lang="en-US" dirty="0"/>
          </a:p>
          <a:p>
            <a:r>
              <a:rPr lang="en-US" dirty="0"/>
              <a:t>10: Living</a:t>
            </a:r>
          </a:p>
          <a:p>
            <a:r>
              <a:rPr lang="en-US" dirty="0"/>
              <a:t>Each TF-CBT component includes graded exposure to the </a:t>
            </a:r>
            <a:r>
              <a:rPr lang="en-US" dirty="0" err="1"/>
              <a:t>childs</a:t>
            </a:r>
            <a:r>
              <a:rPr lang="en-US" dirty="0"/>
              <a:t> traumatic experience; the intensity of the exposure incrementally increases as the child and parent systematically move through the hierarchy.</a:t>
            </a:r>
          </a:p>
          <a:p>
            <a:endParaRPr lang="en-US" dirty="0"/>
          </a:p>
          <a:p>
            <a:r>
              <a:rPr lang="en-US" dirty="0"/>
              <a:t>More information appendix</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249</a:t>
            </a:fld>
            <a:endParaRPr lang="en-US"/>
          </a:p>
        </p:txBody>
      </p:sp>
    </p:spTree>
    <p:extLst>
      <p:ext uri="{BB962C8B-B14F-4D97-AF65-F5344CB8AC3E}">
        <p14:creationId xmlns:p14="http://schemas.microsoft.com/office/powerpoint/2010/main" val="627225728"/>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TF-CBT has demonstrated effectiveness in a variety of environments (e.g., clinical settings, foster care, schools, in-home), with children and families from diverse cultural backgrounds, and for individuals experiencing different trauma types (e.g., physical or sexual abuse, domestic violence, disaster, traumatic grief), including multiple trauma types or exposures (Cohen &amp; </a:t>
            </a:r>
            <a:r>
              <a:rPr lang="en-US" dirty="0" err="1"/>
              <a:t>Mannarino</a:t>
            </a:r>
            <a:r>
              <a:rPr lang="en-US" dirty="0"/>
              <a:t>, 2015). </a:t>
            </a:r>
          </a:p>
          <a:p>
            <a:endParaRPr lang="en-US" dirty="0"/>
          </a:p>
          <a:p>
            <a:r>
              <a:rPr lang="en-US" dirty="0"/>
              <a:t>TF-CBT combines elements drawn from multiple approaches and theories:  </a:t>
            </a:r>
          </a:p>
          <a:p>
            <a:r>
              <a:rPr lang="en-US" dirty="0"/>
              <a:t>Cognitive therapy, which aims to change behavior by addressing a person’s thoughts or perceptions, particularly those thinking patterns that create distorted or unhelpful views </a:t>
            </a:r>
          </a:p>
          <a:p>
            <a:r>
              <a:rPr lang="en-US" dirty="0"/>
              <a:t>  Behavioral therapy, which focuses on modifying habitual responses (e.g., anger, fear) to </a:t>
            </a:r>
            <a:r>
              <a:rPr lang="en-US" dirty="0" err="1"/>
              <a:t>nondangerous</a:t>
            </a:r>
            <a:r>
              <a:rPr lang="en-US" dirty="0"/>
              <a:t> situations or stimuli </a:t>
            </a:r>
          </a:p>
          <a:p>
            <a:r>
              <a:rPr lang="en-US" dirty="0"/>
              <a:t>  Family therapy, which examines patterns of interactions among family members to identify and alleviate problems </a:t>
            </a:r>
          </a:p>
          <a:p>
            <a:r>
              <a:rPr lang="en-US" dirty="0"/>
              <a:t>  Attachment theory, which emphasizes the importance of the parent-child relationship</a:t>
            </a:r>
          </a:p>
          <a:p>
            <a:r>
              <a:rPr lang="en-US" dirty="0"/>
              <a:t> </a:t>
            </a:r>
            <a:r>
              <a:rPr lang="en-US" baseline="0" dirty="0"/>
              <a:t> </a:t>
            </a:r>
            <a:r>
              <a:rPr lang="en-US" dirty="0"/>
              <a:t>Developmental neurobiology, which provides insight on the developing brain during childhood</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250</a:t>
            </a:fld>
            <a:endParaRPr lang="en-US"/>
          </a:p>
        </p:txBody>
      </p:sp>
    </p:spTree>
    <p:extLst>
      <p:ext uri="{BB962C8B-B14F-4D97-AF65-F5344CB8AC3E}">
        <p14:creationId xmlns:p14="http://schemas.microsoft.com/office/powerpoint/2010/main" val="713113258"/>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dirty="0"/>
              <a:t>The trainer can</a:t>
            </a:r>
            <a:r>
              <a:rPr lang="en-US" sz="1200" baseline="0" dirty="0"/>
              <a:t> explain the goals for this step</a:t>
            </a:r>
            <a:endParaRPr lang="en-US" sz="1200" dirty="0"/>
          </a:p>
          <a:p>
            <a:r>
              <a:rPr lang="en-US" dirty="0"/>
              <a:t>DEVELOP a therapeutic relationship of safety, rapport and trust (U</a:t>
            </a:r>
          </a:p>
          <a:p>
            <a:r>
              <a:rPr lang="en-US" dirty="0"/>
              <a:t>Explain what counseling is/isn’t * Clarify expectations * Inform about consent/client rights * Provide a brief overview of TF-CBT * Emphasize the importance of communicating if uncomfortable, confused, angry,…</a:t>
            </a:r>
            <a:r>
              <a:rPr lang="en-US" dirty="0" err="1"/>
              <a:t>tilize</a:t>
            </a:r>
            <a:r>
              <a:rPr lang="en-US" dirty="0"/>
              <a:t> a variety of activities, games and questions.)</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251</a:t>
            </a:fld>
            <a:endParaRPr lang="en-US"/>
          </a:p>
        </p:txBody>
      </p:sp>
    </p:spTree>
    <p:extLst>
      <p:ext uri="{BB962C8B-B14F-4D97-AF65-F5344CB8AC3E}">
        <p14:creationId xmlns:p14="http://schemas.microsoft.com/office/powerpoint/2010/main" val="821432122"/>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To provide accurate information to the client about abuse and trauma (and other pertinent topics) that will normalize and validate feelings and reactions and provide a helpful foundational understanding.</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252</a:t>
            </a:fld>
            <a:endParaRPr lang="en-US"/>
          </a:p>
        </p:txBody>
      </p:sp>
    </p:spTree>
    <p:extLst>
      <p:ext uri="{BB962C8B-B14F-4D97-AF65-F5344CB8AC3E}">
        <p14:creationId xmlns:p14="http://schemas.microsoft.com/office/powerpoint/2010/main" val="3022984371"/>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Help the caregivers respond to the victims’ trauma symptoms, reactions and behaviors in ways that are helpful, by providing </a:t>
            </a:r>
            <a:r>
              <a:rPr lang="en-US" dirty="0" err="1"/>
              <a:t>psychoeducation</a:t>
            </a:r>
            <a:r>
              <a:rPr lang="en-US" dirty="0"/>
              <a:t>, affect attunement, behavioral management and positive reinforcement skills.</a:t>
            </a:r>
          </a:p>
          <a:p>
            <a:r>
              <a:rPr lang="en-US" dirty="0"/>
              <a:t>Provide a referral if caregiver is needing assistance to deal with personal trauma experiences &amp;/or parenting concerns</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253</a:t>
            </a:fld>
            <a:endParaRPr lang="en-US"/>
          </a:p>
        </p:txBody>
      </p:sp>
    </p:spTree>
    <p:extLst>
      <p:ext uri="{BB962C8B-B14F-4D97-AF65-F5344CB8AC3E}">
        <p14:creationId xmlns:p14="http://schemas.microsoft.com/office/powerpoint/2010/main" val="1583141243"/>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In this step we desire to teach the person various ways to identify distress, to relax or calm herself and to deal with intrusive thoughts in ways that are personally useful, helpful and </a:t>
            </a:r>
            <a:r>
              <a:rPr lang="en-US" dirty="0" err="1"/>
              <a:t>selfsustaining</a:t>
            </a:r>
            <a:r>
              <a:rPr lang="en-US" dirty="0"/>
              <a:t>. We encourage the use of these skills when feeling overwhelmed by traumatic memories</a:t>
            </a:r>
          </a:p>
          <a:p>
            <a:r>
              <a:rPr lang="en-US" dirty="0"/>
              <a:t>Help client identify &amp; list personally helpful activities for calming herself and minimizing intrusive thoughts, feelings and memories (from techniques taught &amp; from personal activity preferences) </a:t>
            </a:r>
          </a:p>
          <a:p>
            <a:r>
              <a:rPr lang="en-US" dirty="0"/>
              <a:t>Identify helpful ideas for dealing with nightmares, flashbacks and sleep problems.</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254</a:t>
            </a:fld>
            <a:endParaRPr lang="en-US"/>
          </a:p>
        </p:txBody>
      </p:sp>
    </p:spTree>
    <p:extLst>
      <p:ext uri="{BB962C8B-B14F-4D97-AF65-F5344CB8AC3E}">
        <p14:creationId xmlns:p14="http://schemas.microsoft.com/office/powerpoint/2010/main" val="1045702298"/>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Because traumatized individuals experience various and overwhelming feelings, they often have difficulty identifying, understanding, regulating, controlling and expressing emotions. This step helps the victim progress toward affective regulation as they learn to identify and express emotions in healthy ways and also to identify people, places and things that trigger upsetting emotions. </a:t>
            </a:r>
          </a:p>
          <a:p>
            <a:endParaRPr lang="en-US" dirty="0"/>
          </a:p>
          <a:p>
            <a:r>
              <a:rPr lang="en-US" dirty="0"/>
              <a:t>Practice recognizing and expressing various emotions and when they are generally experienced and to what degree.</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255</a:t>
            </a:fld>
            <a:endParaRPr lang="en-US"/>
          </a:p>
        </p:txBody>
      </p:sp>
    </p:spTree>
    <p:extLst>
      <p:ext uri="{BB962C8B-B14F-4D97-AF65-F5344CB8AC3E}">
        <p14:creationId xmlns:p14="http://schemas.microsoft.com/office/powerpoint/2010/main" val="2426478580"/>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Understanding the difference and relationship between thoughts, feelings and behaviors helps the individual in the process of overcoming trauma’s negative effects. Recognizing one’s negative inner dialog and combating the inaccurate &amp;/or unhealthy thinking, provides needed insight and help in overcoming these intrusive thoughts</a:t>
            </a:r>
          </a:p>
          <a:p>
            <a:endParaRPr lang="en-US" dirty="0"/>
          </a:p>
          <a:p>
            <a:r>
              <a:rPr lang="en-US" dirty="0"/>
              <a:t>Identify ways to respond to negative internal messages with accurate, helpful thoughts</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256</a:t>
            </a:fld>
            <a:endParaRPr lang="en-US"/>
          </a:p>
        </p:txBody>
      </p:sp>
    </p:spTree>
    <p:extLst>
      <p:ext uri="{BB962C8B-B14F-4D97-AF65-F5344CB8AC3E}">
        <p14:creationId xmlns:p14="http://schemas.microsoft.com/office/powerpoint/2010/main" val="344597753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Sharing is possible when there is a safe therapeutic environment to share about one’s abuse/trauma experience(s). As the individual shares his/her personal trauma story it loses its sting and healing progresses more quickly. “The point (of the trauma narrative) is… to help the child describe, and gain mastery over his/her most upsetting, intrusive memories and images of the trauma.”  We help the client integrate her trauma as part of and not the totality of her life’s story..</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257</a:t>
            </a:fld>
            <a:endParaRPr lang="en-US"/>
          </a:p>
        </p:txBody>
      </p:sp>
    </p:spTree>
    <p:extLst>
      <p:ext uri="{BB962C8B-B14F-4D97-AF65-F5344CB8AC3E}">
        <p14:creationId xmlns:p14="http://schemas.microsoft.com/office/powerpoint/2010/main" val="4195094104"/>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After the person has shared his/her trauma/abuse story(-</a:t>
            </a:r>
            <a:r>
              <a:rPr lang="en-US" dirty="0" err="1"/>
              <a:t>ies</a:t>
            </a:r>
            <a:r>
              <a:rPr lang="en-US" dirty="0"/>
              <a:t>), we review and evaluate what was shared in order to identify any unhelpful beliefs (thinking patterns) that negatively effects how the event(s) are incorporated into one’s identity and world view. The person, not the therapist, is then encouraged to recognize and ‘fix’ the unhelpful thoughts.</a:t>
            </a:r>
          </a:p>
          <a:p>
            <a:endParaRPr lang="en-US" dirty="0"/>
          </a:p>
          <a:p>
            <a:r>
              <a:rPr lang="en-US" dirty="0"/>
              <a:t>Discuss with client about what she has learned through this process Praise the client</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258</a:t>
            </a:fld>
            <a:endParaRPr lang="en-US"/>
          </a:p>
        </p:txBody>
      </p:sp>
    </p:spTree>
    <p:extLst>
      <p:ext uri="{BB962C8B-B14F-4D97-AF65-F5344CB8AC3E}">
        <p14:creationId xmlns:p14="http://schemas.microsoft.com/office/powerpoint/2010/main" val="3355177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briefly discuss the international standards on adolescent substance use. </a:t>
            </a:r>
          </a:p>
          <a:p>
            <a:endParaRPr lang="en-US" dirty="0"/>
          </a:p>
          <a:p>
            <a:pPr>
              <a:buFont typeface="Arial" panose="020B0604020202020204" pitchFamily="34" charset="0"/>
              <a:buChar char="•"/>
            </a:pPr>
            <a:r>
              <a:rPr lang="en-US" dirty="0"/>
              <a:t>The United Nations’ International Standards on Drug Use Prevention state that adolescents should avoid and abstain from substances to encourage health development and benefit societies. This document provides recent research and interventions of how to address substance abuse in adolescents. </a:t>
            </a:r>
          </a:p>
          <a:p>
            <a:endParaRPr lang="en-US" dirty="0"/>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26</a:t>
            </a:fld>
            <a:endParaRPr lang="en-US"/>
          </a:p>
        </p:txBody>
      </p:sp>
    </p:spTree>
    <p:extLst>
      <p:ext uri="{BB962C8B-B14F-4D97-AF65-F5344CB8AC3E}">
        <p14:creationId xmlns:p14="http://schemas.microsoft.com/office/powerpoint/2010/main" val="1401631554"/>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As the person re-tells his/her (now, revised and healthier) trauma/abuse story with someone other than the counselor, healing increases and the pain and shame decrease. </a:t>
            </a:r>
          </a:p>
          <a:p>
            <a:endParaRPr lang="en-US" dirty="0"/>
          </a:p>
          <a:p>
            <a:r>
              <a:rPr lang="en-US" dirty="0"/>
              <a:t>To decrease shame and increase healing through sharing the trauma story with another person.</a:t>
            </a:r>
          </a:p>
          <a:p>
            <a:endParaRPr lang="en-US" dirty="0"/>
          </a:p>
          <a:p>
            <a:r>
              <a:rPr lang="en-US" dirty="0"/>
              <a:t>Praise both parties</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259</a:t>
            </a:fld>
            <a:endParaRPr lang="en-US"/>
          </a:p>
        </p:txBody>
      </p:sp>
    </p:spTree>
    <p:extLst>
      <p:ext uri="{BB962C8B-B14F-4D97-AF65-F5344CB8AC3E}">
        <p14:creationId xmlns:p14="http://schemas.microsoft.com/office/powerpoint/2010/main" val="2356555355"/>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*LIVING FREE: We identify any trauma avoidance areas (anxieties and phobias) and develop plans to minimize/eliminate them. *LIVING SAFE: We seek to increase the individual’s personal sense of safety and safety skills. *LIVING WELL: We encourage the practicing of real life scenarios; choosing to help others; and the setting of future goals; and celebrating accomplishments.</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260</a:t>
            </a:fld>
            <a:endParaRPr lang="en-US"/>
          </a:p>
        </p:txBody>
      </p:sp>
    </p:spTree>
    <p:extLst>
      <p:ext uri="{BB962C8B-B14F-4D97-AF65-F5344CB8AC3E}">
        <p14:creationId xmlns:p14="http://schemas.microsoft.com/office/powerpoint/2010/main" val="181976441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trainer will</a:t>
            </a:r>
            <a:r>
              <a:rPr lang="en-US" baseline="0" dirty="0"/>
              <a:t> explain the core objectives about each one</a:t>
            </a:r>
          </a:p>
          <a:p>
            <a:endParaRPr lang="en-US" baseline="0" dirty="0"/>
          </a:p>
          <a:p>
            <a:r>
              <a:rPr lang="en-US" baseline="0" dirty="0"/>
              <a:t>The trainer can also read some of the interventions listed and refer to appendix for more information and discuss with the audience. </a:t>
            </a: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261</a:t>
            </a:fld>
            <a:endParaRPr lang="en-US"/>
          </a:p>
        </p:txBody>
      </p:sp>
    </p:spTree>
    <p:extLst>
      <p:ext uri="{BB962C8B-B14F-4D97-AF65-F5344CB8AC3E}">
        <p14:creationId xmlns:p14="http://schemas.microsoft.com/office/powerpoint/2010/main" val="3380725522"/>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should begin by explaining what behavioral therapy is, asking participants to relate this type of intervention to what they know about AOD treatment.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s-ES_tradnl"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should explain that behavioral therapy is structure and has a specific objective of increasing the positive behaviors while decreasing negative ones.</a:t>
            </a:r>
          </a:p>
          <a:p>
            <a:pPr algn="just">
              <a:buFont typeface="Wingdings" panose="05000000000000000000" pitchFamily="2" charset="2"/>
              <a:buChar char="§"/>
            </a:pPr>
            <a:r>
              <a:rPr lang="en-TT" altLang="es-ES_tradnl" sz="1200" dirty="0">
                <a:latin typeface="Times New Roman" panose="02020603050405020304" pitchFamily="18" charset="0"/>
                <a:ea typeface="Arial Narrow" panose="020B0606020202030204" pitchFamily="34" charset="0"/>
                <a:cs typeface="Times New Roman" panose="02020603050405020304" pitchFamily="18" charset="0"/>
              </a:rPr>
              <a:t>Behavior therapy is focused on helping an individual understand how changing their behavior can lead to changes in how they are feeling. </a:t>
            </a:r>
          </a:p>
          <a:p>
            <a:pPr algn="just">
              <a:buFont typeface="Wingdings" panose="05000000000000000000" pitchFamily="2" charset="2"/>
              <a:buChar char="§"/>
            </a:pPr>
            <a:r>
              <a:rPr lang="en-TT" altLang="es-ES_tradnl" sz="1200" dirty="0">
                <a:latin typeface="Times New Roman" panose="02020603050405020304" pitchFamily="18" charset="0"/>
                <a:ea typeface="Arial Narrow" panose="020B0606020202030204" pitchFamily="34" charset="0"/>
                <a:cs typeface="Times New Roman" panose="02020603050405020304" pitchFamily="18" charset="0"/>
              </a:rPr>
              <a:t> The goal of behavior therapy is usually focused on increasing the person’s engagement in positive or socially reinforcing activities. </a:t>
            </a:r>
          </a:p>
          <a:p>
            <a:pPr algn="just">
              <a:buFont typeface="Wingdings" panose="05000000000000000000" pitchFamily="2" charset="2"/>
              <a:buChar char="§"/>
            </a:pPr>
            <a:r>
              <a:rPr lang="en-TT" altLang="es-ES_tradnl" sz="1200" dirty="0">
                <a:latin typeface="Times New Roman" panose="02020603050405020304" pitchFamily="18" charset="0"/>
                <a:ea typeface="Arial Narrow" panose="020B0606020202030204" pitchFamily="34" charset="0"/>
                <a:cs typeface="Times New Roman" panose="02020603050405020304" pitchFamily="18" charset="0"/>
              </a:rPr>
              <a:t> Behavior therapy is a structured approach that carefully measures what the person is doing and then seeks to increase chances for positive experience.</a:t>
            </a:r>
          </a:p>
          <a:p>
            <a:r>
              <a:rPr lang="en-US" altLang="es-ES_tradnl" dirty="0"/>
              <a:t> </a:t>
            </a: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262</a:t>
            </a:fld>
            <a:endParaRPr lang="en-US"/>
          </a:p>
        </p:txBody>
      </p:sp>
    </p:spTree>
    <p:extLst>
      <p:ext uri="{BB962C8B-B14F-4D97-AF65-F5344CB8AC3E}">
        <p14:creationId xmlns:p14="http://schemas.microsoft.com/office/powerpoint/2010/main" val="2275876617"/>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dirty="0">
                <a:solidFill>
                  <a:schemeClr val="tx1"/>
                </a:solidFill>
                <a:effectLst/>
                <a:latin typeface="+mn-lt"/>
                <a:ea typeface="+mn-ea"/>
                <a:cs typeface="+mn-cs"/>
              </a:rPr>
              <a:t>The trainer explains</a:t>
            </a:r>
            <a:r>
              <a:rPr lang="en-US" sz="1200" b="0" i="0" kern="1200" baseline="0" dirty="0">
                <a:solidFill>
                  <a:schemeClr val="tx1"/>
                </a:solidFill>
                <a:effectLst/>
                <a:latin typeface="+mn-lt"/>
                <a:ea typeface="+mn-ea"/>
                <a:cs typeface="+mn-cs"/>
              </a:rPr>
              <a:t> that a</a:t>
            </a:r>
            <a:r>
              <a:rPr lang="en-US" sz="1200" b="0" i="0" kern="1200" dirty="0">
                <a:solidFill>
                  <a:schemeClr val="tx1"/>
                </a:solidFill>
                <a:effectLst/>
                <a:latin typeface="+mn-lt"/>
                <a:ea typeface="+mn-ea"/>
                <a:cs typeface="+mn-cs"/>
              </a:rPr>
              <a:t>fter assessing the adolescent’s needs and levels of functioning, the therapist chooses from among 17 A-CRA procedures to address problem-solving, coping, and communication skills and to encourage active participation in constructive social and recreational activities.</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A-CRA is an intervention that seeks to help adolescents achieve and maintain abstinence from drugs by replacing influences in their lives that had reinforced substance use with healthier family, social, and educational or vocational </a:t>
            </a:r>
            <a:r>
              <a:rPr lang="en-US" sz="1200" dirty="0" err="1">
                <a:latin typeface="Times New Roman" panose="02020603050405020304" pitchFamily="18" charset="0"/>
                <a:cs typeface="Times New Roman" panose="02020603050405020304" pitchFamily="18" charset="0"/>
              </a:rPr>
              <a:t>reinforcers</a:t>
            </a:r>
            <a:r>
              <a:rPr lang="en-US" sz="1200" dirty="0">
                <a:latin typeface="Times New Roman" panose="02020603050405020304" pitchFamily="18" charset="0"/>
                <a:cs typeface="Times New Roman" panose="02020603050405020304" pitchFamily="18" charset="0"/>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More information</a:t>
            </a:r>
            <a:r>
              <a:rPr lang="en-US" sz="1200" b="0" i="0" kern="1200" baseline="0" dirty="0">
                <a:solidFill>
                  <a:schemeClr val="tx1"/>
                </a:solidFill>
                <a:effectLst/>
                <a:latin typeface="+mn-lt"/>
                <a:ea typeface="+mn-ea"/>
                <a:cs typeface="+mn-cs"/>
              </a:rPr>
              <a:t> Interventions appendix</a:t>
            </a: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263</a:t>
            </a:fld>
            <a:endParaRPr lang="en-US"/>
          </a:p>
        </p:txBody>
      </p:sp>
    </p:spTree>
    <p:extLst>
      <p:ext uri="{BB962C8B-B14F-4D97-AF65-F5344CB8AC3E}">
        <p14:creationId xmlns:p14="http://schemas.microsoft.com/office/powerpoint/2010/main" val="1338721079"/>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ltLang="es-ES_tradnl" dirty="0"/>
              <a:t>The trainer should explain that Motivational Enhancement Therapy, or MET, is a counseling approach that helps adolescents resolve their ambivalence about engaging in treatment and quitting their drug use.</a:t>
            </a:r>
          </a:p>
          <a:p>
            <a:endParaRPr lang="en-US" altLang="es-ES_tradnl"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Motivational Enhancement Therapy (MET) works by helping addicted people learn how to change their own thoughts and behaviors.</a:t>
            </a:r>
          </a:p>
          <a:p>
            <a:endParaRPr lang="en-US" altLang="es-ES_tradnl" dirty="0"/>
          </a:p>
          <a:p>
            <a:endParaRPr lang="en-US" dirty="0"/>
          </a:p>
          <a:p>
            <a:r>
              <a:rPr lang="en-US" dirty="0"/>
              <a:t>More information Interventions</a:t>
            </a:r>
            <a:r>
              <a:rPr lang="en-US" baseline="0" dirty="0"/>
              <a:t> appendix.</a:t>
            </a: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264</a:t>
            </a:fld>
            <a:endParaRPr lang="en-US"/>
          </a:p>
        </p:txBody>
      </p:sp>
    </p:spTree>
    <p:extLst>
      <p:ext uri="{BB962C8B-B14F-4D97-AF65-F5344CB8AC3E}">
        <p14:creationId xmlns:p14="http://schemas.microsoft.com/office/powerpoint/2010/main" val="260641952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a:t>
            </a:r>
            <a:r>
              <a:rPr lang="en-US" baseline="0" dirty="0"/>
              <a:t> trainer should explain that </a:t>
            </a:r>
            <a:r>
              <a:rPr lang="en-US" altLang="es-ES_tradnl" dirty="0"/>
              <a:t>CM has been offered in a variety of settings, and parents can be trained to apply this method at home. CM is typically combined either with a psychosocial treatment or a medication (where available)</a:t>
            </a:r>
            <a:r>
              <a:rPr lang="en-US" altLang="es-ES_tradnl" baseline="0" dirty="0"/>
              <a:t>.</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Contingency management is a highly effective treatment for substance use and related disorders.</a:t>
            </a:r>
          </a:p>
          <a:p>
            <a:endParaRPr lang="en-US" baseline="0" dirty="0"/>
          </a:p>
          <a:p>
            <a:r>
              <a:rPr lang="en-US" baseline="0" dirty="0"/>
              <a:t>More information interventions appendix</a:t>
            </a: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265</a:t>
            </a:fld>
            <a:endParaRPr lang="en-US"/>
          </a:p>
        </p:txBody>
      </p:sp>
    </p:spTree>
    <p:extLst>
      <p:ext uri="{BB962C8B-B14F-4D97-AF65-F5344CB8AC3E}">
        <p14:creationId xmlns:p14="http://schemas.microsoft.com/office/powerpoint/2010/main" val="1279334775"/>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266</a:t>
            </a:fld>
            <a:endParaRPr lang="en-US"/>
          </a:p>
        </p:txBody>
      </p:sp>
    </p:spTree>
    <p:extLst>
      <p:ext uri="{BB962C8B-B14F-4D97-AF65-F5344CB8AC3E}">
        <p14:creationId xmlns:p14="http://schemas.microsoft.com/office/powerpoint/2010/main" val="2810054948"/>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ltLang="es-ES_tradnl" dirty="0"/>
              <a:t>The trainer should explain the different family</a:t>
            </a:r>
            <a:r>
              <a:rPr lang="en-US" altLang="es-ES_tradnl" baseline="0" dirty="0"/>
              <a:t> structures</a:t>
            </a:r>
          </a:p>
          <a:p>
            <a:endParaRPr lang="en-US" altLang="es-ES_tradnl" dirty="0"/>
          </a:p>
          <a:p>
            <a:pPr>
              <a:buFontTx/>
              <a:buChar char="•"/>
            </a:pPr>
            <a:r>
              <a:rPr lang="en-US" altLang="es-ES_tradnl" dirty="0"/>
              <a:t>Traditional families</a:t>
            </a:r>
          </a:p>
          <a:p>
            <a:pPr>
              <a:buFontTx/>
              <a:buChar char="•"/>
            </a:pPr>
            <a:r>
              <a:rPr lang="en-US" altLang="es-ES_tradnl" dirty="0"/>
              <a:t>Single parents</a:t>
            </a:r>
          </a:p>
          <a:p>
            <a:pPr>
              <a:buFontTx/>
              <a:buChar char="•"/>
            </a:pPr>
            <a:r>
              <a:rPr lang="en-US" altLang="es-ES_tradnl" dirty="0"/>
              <a:t>Foster relationships</a:t>
            </a:r>
          </a:p>
          <a:p>
            <a:pPr>
              <a:buFontTx/>
              <a:buChar char="•"/>
            </a:pPr>
            <a:r>
              <a:rPr lang="en-US" altLang="es-ES_tradnl" dirty="0"/>
              <a:t>Grandparents raising children</a:t>
            </a:r>
          </a:p>
          <a:p>
            <a:pPr>
              <a:buFontTx/>
              <a:buChar char="•"/>
            </a:pPr>
            <a:r>
              <a:rPr lang="en-US" altLang="es-ES_tradnl" dirty="0"/>
              <a:t>Domestic partnership (same sex parenting)</a:t>
            </a:r>
          </a:p>
          <a:p>
            <a:pPr>
              <a:buFontTx/>
              <a:buChar char="•"/>
            </a:pPr>
            <a:r>
              <a:rPr lang="en-US" altLang="es-ES_tradnl" dirty="0"/>
              <a:t>Stepfamilies/Blended families</a:t>
            </a:r>
          </a:p>
          <a:p>
            <a:pPr>
              <a:buFontTx/>
              <a:buChar char="•"/>
            </a:pPr>
            <a:r>
              <a:rPr lang="en-US" altLang="es-ES_tradnl" dirty="0"/>
              <a:t>Extended families</a:t>
            </a:r>
          </a:p>
          <a:p>
            <a:pPr>
              <a:buFontTx/>
              <a:buChar char="•"/>
            </a:pPr>
            <a:r>
              <a:rPr lang="en-US" altLang="es-ES_tradnl" dirty="0"/>
              <a:t>Elected families</a:t>
            </a:r>
          </a:p>
          <a:p>
            <a:pPr>
              <a:buFontTx/>
              <a:buChar char="•"/>
            </a:pPr>
            <a:r>
              <a:rPr lang="en-US" altLang="es-ES_tradnl" dirty="0"/>
              <a:t>Sibling families</a:t>
            </a:r>
          </a:p>
          <a:p>
            <a:endParaRPr lang="en-US" dirty="0"/>
          </a:p>
          <a:p>
            <a:r>
              <a:rPr lang="en-US" sz="1200" dirty="0">
                <a:latin typeface="Times New Roman" panose="02020603050405020304" pitchFamily="18" charset="0"/>
                <a:cs typeface="Times New Roman" panose="02020603050405020304" pitchFamily="18" charset="0"/>
              </a:rPr>
              <a:t>Intergenerational effects of substance abuse can have a negative impact on role modeling, trust, and concepts of normative behavior, which can damage the relationships between generations.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Families trying to keep the problem</a:t>
            </a:r>
            <a:r>
              <a:rPr lang="en-US" sz="1200" baseline="0" dirty="0">
                <a:latin typeface="Times New Roman" panose="02020603050405020304" pitchFamily="18" charset="0"/>
                <a:cs typeface="Times New Roman" panose="02020603050405020304" pitchFamily="18" charset="0"/>
              </a:rPr>
              <a:t> as a secret.</a:t>
            </a:r>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dirty="0"/>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267</a:t>
            </a:fld>
            <a:endParaRPr lang="en-US"/>
          </a:p>
        </p:txBody>
      </p:sp>
    </p:spTree>
    <p:extLst>
      <p:ext uri="{BB962C8B-B14F-4D97-AF65-F5344CB8AC3E}">
        <p14:creationId xmlns:p14="http://schemas.microsoft.com/office/powerpoint/2010/main" val="2408301766"/>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will explain that, while different substances have different impacts on the family dynamics, there are general areas in which AOD use affects the family system, and as such, the substance-using adolescent.  Among the broad areas of impact are included:</a:t>
            </a: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Negativism</a:t>
            </a:r>
            <a:r>
              <a:rPr lang="en-US" sz="1200" b="0" i="0" kern="1200" dirty="0">
                <a:solidFill>
                  <a:schemeClr val="tx1"/>
                </a:solidFill>
                <a:effectLst/>
                <a:latin typeface="+mn-lt"/>
                <a:ea typeface="+mn-ea"/>
                <a:cs typeface="+mn-cs"/>
              </a:rPr>
              <a:t>. Any communication that occurs among family members is negative, taking the form of complaints, criticism, and other expressions of displeasure. The overall mood of the household is decidedly downbeat, and positive behavior is ignored. In such families, the only way to get attention or enliven the situation is to create a crisis. This negativity may serve to reinforce the substance abuse.</a:t>
            </a:r>
          </a:p>
          <a:p>
            <a:r>
              <a:rPr lang="en-US" sz="1200" b="0" i="1" kern="1200" dirty="0">
                <a:solidFill>
                  <a:schemeClr val="tx1"/>
                </a:solidFill>
                <a:effectLst/>
                <a:latin typeface="+mn-lt"/>
                <a:ea typeface="+mn-ea"/>
                <a:cs typeface="+mn-cs"/>
              </a:rPr>
              <a:t>Parental inconsistency</a:t>
            </a:r>
            <a:r>
              <a:rPr lang="en-US" sz="1200" b="0" i="0" kern="1200" dirty="0">
                <a:solidFill>
                  <a:schemeClr val="tx1"/>
                </a:solidFill>
                <a:effectLst/>
                <a:latin typeface="+mn-lt"/>
                <a:ea typeface="+mn-ea"/>
                <a:cs typeface="+mn-cs"/>
              </a:rPr>
              <a:t>. Rule setting is erratic, enforcement is inconsistent, and family structure is inadequate. Children are confused because they cannot figure out the boundaries of right and wrong. As a result, they may behave badly in the hope of getting their parents to set clearly defined boundaries. Without known limits, children cannot predict parental responses and adjust their behavior accordingly. These inconsistencies tend to be present regardless of whether the person abusing substances is a parent or child and they create a sense of confusion—a key factor—in the children.</a:t>
            </a:r>
          </a:p>
          <a:p>
            <a:r>
              <a:rPr lang="en-US" sz="1200" b="0" i="1" kern="1200" dirty="0">
                <a:solidFill>
                  <a:schemeClr val="tx1"/>
                </a:solidFill>
                <a:effectLst/>
                <a:latin typeface="+mn-lt"/>
                <a:ea typeface="+mn-ea"/>
                <a:cs typeface="+mn-cs"/>
              </a:rPr>
              <a:t>Parental denial</a:t>
            </a:r>
            <a:r>
              <a:rPr lang="en-US" sz="1200" b="0" i="0" kern="1200" dirty="0">
                <a:solidFill>
                  <a:schemeClr val="tx1"/>
                </a:solidFill>
                <a:effectLst/>
                <a:latin typeface="+mn-lt"/>
                <a:ea typeface="+mn-ea"/>
                <a:cs typeface="+mn-cs"/>
              </a:rPr>
              <a:t>. Despite obvious warning signs, the parental stance is: (1) “What drug/alcohol problem? We don’t see any drug problem!” or (2) after authorities intervene: “You are wrong! My child does not have a drug problem!”</a:t>
            </a:r>
          </a:p>
          <a:p>
            <a:r>
              <a:rPr lang="en-US" sz="1200" b="0" i="1" kern="1200" dirty="0">
                <a:solidFill>
                  <a:schemeClr val="tx1"/>
                </a:solidFill>
                <a:effectLst/>
                <a:latin typeface="+mn-lt"/>
                <a:ea typeface="+mn-ea"/>
                <a:cs typeface="+mn-cs"/>
              </a:rPr>
              <a:t>Miscarried expression of anger</a:t>
            </a:r>
            <a:r>
              <a:rPr lang="en-US" sz="1200" b="0" i="0" kern="1200" dirty="0">
                <a:solidFill>
                  <a:schemeClr val="tx1"/>
                </a:solidFill>
                <a:effectLst/>
                <a:latin typeface="+mn-lt"/>
                <a:ea typeface="+mn-ea"/>
                <a:cs typeface="+mn-cs"/>
              </a:rPr>
              <a:t>. Children or parents who resent their emotionally deprived home and are afraid to express their outrage use drug abuse as one way to manage their repressed anger.</a:t>
            </a:r>
          </a:p>
          <a:p>
            <a:r>
              <a:rPr lang="en-US" sz="1200" b="0" i="1" kern="1200" dirty="0">
                <a:solidFill>
                  <a:schemeClr val="tx1"/>
                </a:solidFill>
                <a:effectLst/>
                <a:latin typeface="+mn-lt"/>
                <a:ea typeface="+mn-ea"/>
                <a:cs typeface="+mn-cs"/>
              </a:rPr>
              <a:t>Self‐medication</a:t>
            </a:r>
            <a:r>
              <a:rPr lang="en-US" sz="1200" b="0" i="0" kern="1200" dirty="0">
                <a:solidFill>
                  <a:schemeClr val="tx1"/>
                </a:solidFill>
                <a:effectLst/>
                <a:latin typeface="+mn-lt"/>
                <a:ea typeface="+mn-ea"/>
                <a:cs typeface="+mn-cs"/>
              </a:rPr>
              <a:t>. Either a parent or child will use drugs or alcohol to cope with intolerable thoughts or feelings, such as severe anxiety or depression.</a:t>
            </a:r>
          </a:p>
          <a:p>
            <a:r>
              <a:rPr lang="en-US" sz="1200" b="0" i="1" kern="1200" dirty="0">
                <a:solidFill>
                  <a:schemeClr val="tx1"/>
                </a:solidFill>
                <a:effectLst/>
                <a:latin typeface="+mn-lt"/>
                <a:ea typeface="+mn-ea"/>
                <a:cs typeface="+mn-cs"/>
              </a:rPr>
              <a:t>Unrealistic parental expectations</a:t>
            </a:r>
            <a:r>
              <a:rPr lang="en-US" sz="1200" b="0" i="0" kern="1200" dirty="0">
                <a:solidFill>
                  <a:schemeClr val="tx1"/>
                </a:solidFill>
                <a:effectLst/>
                <a:latin typeface="+mn-lt"/>
                <a:ea typeface="+mn-ea"/>
                <a:cs typeface="+mn-cs"/>
              </a:rPr>
              <a:t>. If parental expectations are unrealistic, children can excuse themselves from all future expectations by saying, in essence, “You can’t expect anything of me—I’m just a pothead/speed freak/junkie.” Alternatively, they may work obsessively to overachieve, all the while feeling that no matter what they do it is never good enough, or they may joke and clown to deflect the pain or may withdraw to side‐step the pain. If expectations are too low, and children are told throughout youth that they will certainly fail, they tend to conform their behavior to their parents’ predictions, unless meaningful adults intervene with healthy, positive, and supportive messages.</a:t>
            </a:r>
          </a:p>
          <a:p>
            <a:endParaRPr lang="en-US" sz="1200" dirty="0">
              <a:latin typeface="Times New Roman" panose="02020603050405020304" pitchFamily="18" charset="0"/>
              <a:cs typeface="Times New Roman" panose="02020603050405020304" pitchFamily="18" charset="0"/>
            </a:endParaRPr>
          </a:p>
          <a:p>
            <a:endParaRPr lang="en-US" dirty="0"/>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268</a:t>
            </a:fld>
            <a:endParaRPr lang="en-US"/>
          </a:p>
        </p:txBody>
      </p:sp>
    </p:spTree>
    <p:extLst>
      <p:ext uri="{BB962C8B-B14F-4D97-AF65-F5344CB8AC3E}">
        <p14:creationId xmlns:p14="http://schemas.microsoft.com/office/powerpoint/2010/main" val="3322016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topic of adolescent development by discussing facts about adolescence. </a:t>
            </a:r>
          </a:p>
          <a:p>
            <a:endParaRPr lang="en-US" dirty="0"/>
          </a:p>
          <a:p>
            <a:pPr>
              <a:buFont typeface="Arial" panose="020B0604020202020204" pitchFamily="34" charset="0"/>
              <a:buChar char="•"/>
            </a:pPr>
            <a:r>
              <a:rPr lang="en-US" b="1" dirty="0"/>
              <a:t>Adolescence is a period of transition between childhood to adulthood</a:t>
            </a:r>
            <a:r>
              <a:rPr lang="en-US" dirty="0"/>
              <a:t>: children at this stage go through tremendous changes. During this time, the changes can be confusing and overwhelming, thus cause emotional and behavioral patterns that signal stress. Children at these stages need consistent guidance and support. Young adolescents are particularly vulnerable when they are still developing. </a:t>
            </a:r>
          </a:p>
          <a:p>
            <a:pPr>
              <a:buFont typeface="Arial" panose="020B0604020202020204" pitchFamily="34" charset="0"/>
              <a:buChar char="•"/>
            </a:pPr>
            <a:endParaRPr lang="en-US" dirty="0"/>
          </a:p>
          <a:p>
            <a:pPr>
              <a:buFont typeface="Arial" panose="020B0604020202020204" pitchFamily="34" charset="0"/>
              <a:buChar char="•"/>
            </a:pPr>
            <a:r>
              <a:rPr lang="en-US" dirty="0"/>
              <a:t>“</a:t>
            </a:r>
            <a:r>
              <a:rPr lang="en-US" b="1" dirty="0"/>
              <a:t>Window of opportunity” concept:  </a:t>
            </a:r>
            <a:r>
              <a:rPr lang="en-US" dirty="0"/>
              <a:t>There are two windows of opportunity in human beings for maximum and rapid development; from birth to three and during adolescence. This is when the most intense brain development happens in a human being. </a:t>
            </a:r>
          </a:p>
          <a:p>
            <a:pPr>
              <a:buFont typeface="Arial" panose="020B0604020202020204" pitchFamily="34" charset="0"/>
              <a:buChar char="•"/>
            </a:pPr>
            <a:endParaRPr lang="en-US" dirty="0"/>
          </a:p>
          <a:p>
            <a:pPr>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Cultural expression of adolescent development. </a:t>
            </a:r>
          </a:p>
          <a:p>
            <a:pPr lvl="1">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Examples: </a:t>
            </a:r>
            <a:r>
              <a:rPr lang="en-US" sz="2000" dirty="0" err="1">
                <a:latin typeface="Times New Roman" panose="02020603050405020304" pitchFamily="18" charset="0"/>
                <a:cs typeface="Times New Roman" panose="02020603050405020304" pitchFamily="18" charset="0"/>
              </a:rPr>
              <a:t>Quinceañeras</a:t>
            </a:r>
            <a:r>
              <a:rPr lang="en-US" sz="2000" dirty="0">
                <a:latin typeface="Times New Roman" panose="02020603050405020304" pitchFamily="18" charset="0"/>
                <a:cs typeface="Times New Roman" panose="02020603050405020304" pitchFamily="18" charset="0"/>
              </a:rPr>
              <a:t> in the Americas refers to a festivity where a young teenage girl is presented in society as a woman. Some of the rituals include; a religious mass, a reception, a choreographed dance and some symbolic rituals include the young girl passing down a doll to a younger sibling, the same way she is leaving behind her childhood. This festivity comes from a combination of indigenous rituals and the introduction of Catholicism in the Americas. </a:t>
            </a:r>
          </a:p>
          <a:p>
            <a:pPr lvl="1">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Let’s discuss what are some rites of passages for adolescents in your context.</a:t>
            </a:r>
          </a:p>
          <a:p>
            <a:pPr>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27</a:t>
            </a:fld>
            <a:endParaRPr lang="en-US"/>
          </a:p>
        </p:txBody>
      </p:sp>
    </p:spTree>
    <p:extLst>
      <p:ext uri="{BB962C8B-B14F-4D97-AF65-F5344CB8AC3E}">
        <p14:creationId xmlns:p14="http://schemas.microsoft.com/office/powerpoint/2010/main" val="3491687828"/>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should pose the following question:  “Why is it important to consider and integrate the family into treatment for AOD use?,”  looking for responses such as the impact of family dynamics on use, the presence of adult AOD use, the potential of abuse (physical, emotional, sexual), the living situation and its role in AOD use, etc.  S/he should allow about 5 – 10 minutes for discussion.</a:t>
            </a: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269</a:t>
            </a:fld>
            <a:endParaRPr lang="en-US"/>
          </a:p>
        </p:txBody>
      </p:sp>
    </p:spTree>
    <p:extLst>
      <p:ext uri="{BB962C8B-B14F-4D97-AF65-F5344CB8AC3E}">
        <p14:creationId xmlns:p14="http://schemas.microsoft.com/office/powerpoint/2010/main" val="2787737976"/>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The trainer</a:t>
            </a:r>
            <a:r>
              <a:rPr lang="en-US" sz="1200" baseline="0" dirty="0">
                <a:latin typeface="Times New Roman" panose="02020603050405020304" pitchFamily="18" charset="0"/>
                <a:cs typeface="Times New Roman" panose="02020603050405020304" pitchFamily="18" charset="0"/>
              </a:rPr>
              <a:t> has to explain that f</a:t>
            </a:r>
            <a:r>
              <a:rPr lang="en-US" sz="1200" dirty="0">
                <a:latin typeface="Times New Roman" panose="02020603050405020304" pitchFamily="18" charset="0"/>
                <a:cs typeface="Times New Roman" panose="02020603050405020304" pitchFamily="18" charset="0"/>
              </a:rPr>
              <a:t>amily interventions can also focus on the repair of relationship ruptures, on improving the trust and cohesion in families, and on fully mobilizing all of the helpers to give support (emotional and instrumental).</a:t>
            </a:r>
          </a:p>
          <a:p>
            <a:r>
              <a:rPr lang="en-US" sz="1200" dirty="0">
                <a:latin typeface="Times New Roman" panose="02020603050405020304" pitchFamily="18" charset="0"/>
                <a:cs typeface="Times New Roman" panose="02020603050405020304" pitchFamily="18" charset="0"/>
              </a:rPr>
              <a:t>Research has shown that family interventions can bring about improvements in overall family functioning and parenting practices by helping parents</a:t>
            </a: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270</a:t>
            </a:fld>
            <a:endParaRPr lang="en-US"/>
          </a:p>
        </p:txBody>
      </p:sp>
    </p:spTree>
    <p:extLst>
      <p:ext uri="{BB962C8B-B14F-4D97-AF65-F5344CB8AC3E}">
        <p14:creationId xmlns:p14="http://schemas.microsoft.com/office/powerpoint/2010/main" val="3543654888"/>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trainer has to explain</a:t>
            </a:r>
            <a:r>
              <a:rPr lang="en-US" baseline="0" dirty="0"/>
              <a:t> about these levels </a:t>
            </a:r>
            <a:endParaRPr lang="en-US" dirty="0"/>
          </a:p>
          <a:p>
            <a:r>
              <a:rPr lang="en-US" dirty="0"/>
              <a:t>Level 1: Minimal Emphasis on Family Interactions with parents are institution centered, not family centered. Families are not regarded as an important area of focus, but parents are dealt with for practical or legal reasons.</a:t>
            </a:r>
          </a:p>
          <a:p>
            <a:endParaRPr lang="en-US" dirty="0"/>
          </a:p>
          <a:p>
            <a:r>
              <a:rPr lang="en-US" dirty="0"/>
              <a:t>Level 2: Information and Advice </a:t>
            </a:r>
          </a:p>
          <a:p>
            <a:r>
              <a:rPr lang="en-US" dirty="0"/>
              <a:t>Knowledge Base: Content information about families, parenting, and child development. Personal Development: Openness to engage parents in collaborative ways </a:t>
            </a:r>
          </a:p>
          <a:p>
            <a:r>
              <a:rPr lang="en-US" dirty="0"/>
              <a:t>Example Skills: </a:t>
            </a:r>
          </a:p>
          <a:p>
            <a:r>
              <a:rPr lang="en-US" dirty="0"/>
              <a:t>1. Communicating information clearly and interestingly. </a:t>
            </a:r>
          </a:p>
          <a:p>
            <a:r>
              <a:rPr lang="en-US" dirty="0"/>
              <a:t>2. Eliciting questions. </a:t>
            </a:r>
          </a:p>
          <a:p>
            <a:r>
              <a:rPr lang="en-US" dirty="0"/>
              <a:t>3. Engaging a group of parents in the learning process. </a:t>
            </a:r>
          </a:p>
          <a:p>
            <a:r>
              <a:rPr lang="en-US" dirty="0"/>
              <a:t>4. Making pertinent and practical recommendations. </a:t>
            </a:r>
          </a:p>
          <a:p>
            <a:r>
              <a:rPr lang="en-US" dirty="0"/>
              <a:t>5. Providing information on community resources. </a:t>
            </a:r>
          </a:p>
          <a:p>
            <a:endParaRPr lang="en-US" dirty="0"/>
          </a:p>
          <a:p>
            <a:r>
              <a:rPr lang="en-US" dirty="0"/>
              <a:t>Level 3: Feelings and Support </a:t>
            </a:r>
          </a:p>
          <a:p>
            <a:r>
              <a:rPr lang="en-US" dirty="0"/>
              <a:t>Knowledge Base: Individual and family reactions to stress, and the emotional aspects of group process. </a:t>
            </a:r>
          </a:p>
          <a:p>
            <a:r>
              <a:rPr lang="en-US" dirty="0"/>
              <a:t>Personal Development: Awareness of one’s own feelings in relation to parents and group process.</a:t>
            </a:r>
          </a:p>
          <a:p>
            <a:r>
              <a:rPr lang="en-US" dirty="0"/>
              <a:t>Example Skills: </a:t>
            </a:r>
          </a:p>
          <a:p>
            <a:pPr marL="228600" indent="-228600">
              <a:buAutoNum type="arabicPeriod"/>
            </a:pPr>
            <a:r>
              <a:rPr lang="en-US" dirty="0"/>
              <a:t>Eliciting expressions of feelings and concerns. </a:t>
            </a:r>
          </a:p>
          <a:p>
            <a:pPr marL="0" indent="0">
              <a:buNone/>
            </a:pPr>
            <a:r>
              <a:rPr lang="en-US" dirty="0"/>
              <a:t>2. Empathetic listening. </a:t>
            </a:r>
          </a:p>
          <a:p>
            <a:pPr marL="0" indent="0">
              <a:buNone/>
            </a:pPr>
            <a:r>
              <a:rPr lang="en-US" dirty="0"/>
              <a:t>3. Normalizing feelings and reactions. </a:t>
            </a:r>
          </a:p>
          <a:p>
            <a:pPr marL="0" indent="0">
              <a:buNone/>
            </a:pPr>
            <a:r>
              <a:rPr lang="en-US" dirty="0"/>
              <a:t>4. Creating an open and supportive climate. </a:t>
            </a:r>
          </a:p>
          <a:p>
            <a:pPr marL="0" indent="0">
              <a:buNone/>
            </a:pPr>
            <a:r>
              <a:rPr lang="en-US" dirty="0"/>
              <a:t>5. Protecting a parent from too much self-disclosure in a group. </a:t>
            </a:r>
          </a:p>
          <a:p>
            <a:pPr marL="0" indent="0">
              <a:buNone/>
            </a:pPr>
            <a:r>
              <a:rPr lang="en-US" dirty="0"/>
              <a:t>6. Engaging parents in collaborative problem-solving discussion. </a:t>
            </a:r>
          </a:p>
          <a:p>
            <a:pPr marL="0" indent="0">
              <a:buNone/>
            </a:pPr>
            <a:r>
              <a:rPr lang="en-US" dirty="0"/>
              <a:t>7. Tailoring recommendations to the unique needs, concerns and feelings of the parent and family. </a:t>
            </a:r>
          </a:p>
          <a:p>
            <a:pPr marL="0" indent="0">
              <a:buNone/>
            </a:pPr>
            <a:r>
              <a:rPr lang="en-US" dirty="0"/>
              <a:t>8. Identifying individual and family dysfunction. </a:t>
            </a:r>
          </a:p>
          <a:p>
            <a:pPr marL="0" indent="0">
              <a:buNone/>
            </a:pPr>
            <a:r>
              <a:rPr lang="en-US" dirty="0"/>
              <a:t>9. Tailoring a referral to the unique situation of the parent and family. </a:t>
            </a:r>
          </a:p>
          <a:p>
            <a:pPr marL="0" indent="0">
              <a:buNone/>
            </a:pPr>
            <a:endParaRPr lang="en-US" dirty="0"/>
          </a:p>
          <a:p>
            <a:pPr marL="0" indent="0">
              <a:buNone/>
            </a:pPr>
            <a:r>
              <a:rPr lang="en-US" dirty="0"/>
              <a:t>Level 4: Brief Focused Intervention </a:t>
            </a:r>
          </a:p>
          <a:p>
            <a:pPr marL="0" indent="0">
              <a:buNone/>
            </a:pPr>
            <a:r>
              <a:rPr lang="en-US" dirty="0"/>
              <a:t>Knowledge Base: Family systems theory. </a:t>
            </a:r>
          </a:p>
          <a:p>
            <a:pPr marL="0" indent="0">
              <a:buNone/>
            </a:pPr>
            <a:r>
              <a:rPr lang="en-US" dirty="0"/>
              <a:t>Personal Development: Awareness of one’s own participation in systems, including one’s own family, the parents’ systems, and larger community systems. </a:t>
            </a:r>
          </a:p>
          <a:p>
            <a:pPr marL="0" indent="0">
              <a:buNone/>
            </a:pPr>
            <a:r>
              <a:rPr lang="en-US" dirty="0"/>
              <a:t>Example Skills: </a:t>
            </a:r>
          </a:p>
          <a:p>
            <a:pPr marL="228600" indent="-228600">
              <a:buAutoNum type="arabicPeriod"/>
            </a:pPr>
            <a:r>
              <a:rPr lang="en-US" dirty="0"/>
              <a:t>Asking a series of questions to elicit a detailed picture of the family dynamics of a parent’s problem. </a:t>
            </a:r>
          </a:p>
          <a:p>
            <a:pPr marL="0" indent="0">
              <a:buNone/>
            </a:pPr>
            <a:r>
              <a:rPr lang="en-US" dirty="0"/>
              <a:t>2. Developing a hypothesis about the family systems dynamics involved in the problem. </a:t>
            </a:r>
          </a:p>
          <a:p>
            <a:pPr marL="0" indent="0">
              <a:buNone/>
            </a:pPr>
            <a:r>
              <a:rPr lang="en-US" dirty="0"/>
              <a:t>3. Working with the parent for a short period of time to change a family interaction pattern beyond the one-to-one parent child relationship. </a:t>
            </a:r>
          </a:p>
          <a:p>
            <a:pPr marL="0" indent="0">
              <a:buNone/>
            </a:pPr>
            <a:r>
              <a:rPr lang="en-US" dirty="0"/>
              <a:t>4. Knowing when to end the intervention effort and either refer the parent or return to level three support. </a:t>
            </a:r>
          </a:p>
          <a:p>
            <a:pPr marL="0" indent="0">
              <a:buNone/>
            </a:pPr>
            <a:r>
              <a:rPr lang="en-US" dirty="0"/>
              <a:t>5. Orchestrating a referral by educating the family and the therapist about what to expect from each other. </a:t>
            </a:r>
          </a:p>
          <a:p>
            <a:pPr marL="0" indent="0">
              <a:buNone/>
            </a:pPr>
            <a:r>
              <a:rPr lang="en-US" dirty="0"/>
              <a:t>6. Working with therapists and community systems to help the parent and family. </a:t>
            </a:r>
          </a:p>
          <a:p>
            <a:pPr marL="0" indent="0">
              <a:buNone/>
            </a:pPr>
            <a:endParaRPr lang="en-US" dirty="0"/>
          </a:p>
          <a:p>
            <a:pPr marL="0" indent="0">
              <a:buNone/>
            </a:pPr>
            <a:r>
              <a:rPr lang="en-US" dirty="0"/>
              <a:t>Level 5: Family Therapy </a:t>
            </a:r>
          </a:p>
          <a:p>
            <a:pPr marL="0" indent="0">
              <a:buNone/>
            </a:pPr>
            <a:r>
              <a:rPr lang="en-US" dirty="0"/>
              <a:t>Knowledge Base: Family systems and patterns whereby distressed families interact with professionals and other community systems. </a:t>
            </a:r>
          </a:p>
          <a:p>
            <a:pPr marL="0" indent="0">
              <a:buNone/>
            </a:pPr>
            <a:r>
              <a:rPr lang="en-US" dirty="0"/>
              <a:t>Personal Development: Ability to handle intense emotions in families and self and to maintain one’s balance in the face of strong pressure from family members or other professionals.</a:t>
            </a:r>
          </a:p>
          <a:p>
            <a:pPr marL="0" indent="0">
              <a:buNone/>
            </a:pPr>
            <a:r>
              <a:rPr lang="en-US" dirty="0"/>
              <a:t>Example Skills: </a:t>
            </a:r>
          </a:p>
          <a:p>
            <a:pPr marL="228600" indent="-228600">
              <a:buAutoNum type="arabicPeriod"/>
            </a:pPr>
            <a:r>
              <a:rPr lang="en-US" dirty="0"/>
              <a:t>Interviewing families or family members who are quite difficult to engage.</a:t>
            </a:r>
          </a:p>
          <a:p>
            <a:pPr marL="0" indent="0">
              <a:buNone/>
            </a:pPr>
            <a:r>
              <a:rPr lang="en-US" dirty="0"/>
              <a:t> 2. Efficiently generating and testing hypotheses about the family’s difficulties and interaction patterns. </a:t>
            </a:r>
          </a:p>
          <a:p>
            <a:pPr marL="0" indent="0">
              <a:buNone/>
            </a:pPr>
            <a:r>
              <a:rPr lang="en-US" dirty="0"/>
              <a:t>3. Escalating conflict in the family in order to break a family impasse. </a:t>
            </a:r>
          </a:p>
          <a:p>
            <a:pPr marL="0" indent="0">
              <a:buNone/>
            </a:pPr>
            <a:r>
              <a:rPr lang="en-US" dirty="0"/>
              <a:t>4. Working intensively with families during crises. </a:t>
            </a:r>
          </a:p>
          <a:p>
            <a:pPr marL="0" indent="0">
              <a:buNone/>
            </a:pPr>
            <a:r>
              <a:rPr lang="en-US" dirty="0"/>
              <a:t>5. Constructively dealing with a family’s strong resistance to change. </a:t>
            </a:r>
          </a:p>
          <a:p>
            <a:pPr marL="0" indent="0">
              <a:buNone/>
            </a:pPr>
            <a:r>
              <a:rPr lang="en-US" dirty="0"/>
              <a:t>6. Negotiating collaborative relationships with other professionals and other systems who are working with the family, even when these groups are at odds with one another</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271</a:t>
            </a:fld>
            <a:endParaRPr lang="en-US"/>
          </a:p>
        </p:txBody>
      </p:sp>
    </p:spTree>
    <p:extLst>
      <p:ext uri="{BB962C8B-B14F-4D97-AF65-F5344CB8AC3E}">
        <p14:creationId xmlns:p14="http://schemas.microsoft.com/office/powerpoint/2010/main" val="3887296749"/>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Thoughtfully developed and carefully executed strategies can make a big difference in the rates of engagement of family members into the ongoing treatment of a substance abusing member, and in motivating a reluctant substance abusing individual into treatment</a:t>
            </a:r>
          </a:p>
          <a:p>
            <a:endParaRPr lang="en-US" dirty="0"/>
          </a:p>
          <a:p>
            <a:endParaRPr lang="en-US" dirty="0"/>
          </a:p>
          <a:p>
            <a:endParaRPr lang="en-US" dirty="0"/>
          </a:p>
          <a:p>
            <a:endParaRPr lang="en-US" dirty="0"/>
          </a:p>
          <a:p>
            <a:endParaRPr lang="en-US" dirty="0"/>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272</a:t>
            </a:fld>
            <a:endParaRPr lang="en-US"/>
          </a:p>
        </p:txBody>
      </p:sp>
    </p:spTree>
    <p:extLst>
      <p:ext uri="{BB962C8B-B14F-4D97-AF65-F5344CB8AC3E}">
        <p14:creationId xmlns:p14="http://schemas.microsoft.com/office/powerpoint/2010/main" val="1105189098"/>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trainer</a:t>
            </a:r>
            <a:r>
              <a:rPr lang="en-US" baseline="0" dirty="0"/>
              <a:t> can ask a brainstorm to seek another ideas for engage the family</a:t>
            </a: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273</a:t>
            </a:fld>
            <a:endParaRPr lang="en-US"/>
          </a:p>
        </p:txBody>
      </p:sp>
    </p:spTree>
    <p:extLst>
      <p:ext uri="{BB962C8B-B14F-4D97-AF65-F5344CB8AC3E}">
        <p14:creationId xmlns:p14="http://schemas.microsoft.com/office/powerpoint/2010/main" val="3579158510"/>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274</a:t>
            </a:fld>
            <a:endParaRPr lang="en-US"/>
          </a:p>
        </p:txBody>
      </p:sp>
    </p:spTree>
    <p:extLst>
      <p:ext uri="{BB962C8B-B14F-4D97-AF65-F5344CB8AC3E}">
        <p14:creationId xmlns:p14="http://schemas.microsoft.com/office/powerpoint/2010/main" val="1913312450"/>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dirty="0">
                <a:solidFill>
                  <a:schemeClr val="tx1"/>
                </a:solidFill>
                <a:effectLst/>
                <a:latin typeface="+mn-lt"/>
                <a:ea typeface="+mn-ea"/>
                <a:cs typeface="+mn-cs"/>
              </a:rPr>
              <a:t>MST is based on many years of research into what works for families and therapists use approaches, such as </a:t>
            </a:r>
            <a:r>
              <a:rPr lang="en-US" sz="1200" b="0" i="0" kern="1200" dirty="0" err="1">
                <a:solidFill>
                  <a:schemeClr val="tx1"/>
                </a:solidFill>
                <a:effectLst/>
                <a:latin typeface="+mn-lt"/>
                <a:ea typeface="+mn-ea"/>
                <a:cs typeface="+mn-cs"/>
              </a:rPr>
              <a:t>behavioural</a:t>
            </a:r>
            <a:r>
              <a:rPr lang="en-US" sz="1200" b="0" i="0" kern="1200" dirty="0">
                <a:solidFill>
                  <a:schemeClr val="tx1"/>
                </a:solidFill>
                <a:effectLst/>
                <a:latin typeface="+mn-lt"/>
                <a:ea typeface="+mn-ea"/>
                <a:cs typeface="+mn-cs"/>
              </a:rPr>
              <a:t> therapy, cognitive </a:t>
            </a:r>
            <a:r>
              <a:rPr lang="en-US" sz="1200" b="0" i="0" kern="1200" dirty="0" err="1">
                <a:solidFill>
                  <a:schemeClr val="tx1"/>
                </a:solidFill>
                <a:effectLst/>
                <a:latin typeface="+mn-lt"/>
                <a:ea typeface="+mn-ea"/>
                <a:cs typeface="+mn-cs"/>
              </a:rPr>
              <a:t>behavioural</a:t>
            </a:r>
            <a:r>
              <a:rPr lang="en-US" sz="1200" b="0" i="0" kern="1200" dirty="0">
                <a:solidFill>
                  <a:schemeClr val="tx1"/>
                </a:solidFill>
                <a:effectLst/>
                <a:latin typeface="+mn-lt"/>
                <a:ea typeface="+mn-ea"/>
                <a:cs typeface="+mn-cs"/>
              </a:rPr>
              <a:t> therapy and structured family therapy to work with young people and their families. This evidence base has shown that the MST approach achieves excellent, long-term results for young people and families.</a:t>
            </a: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275</a:t>
            </a:fld>
            <a:endParaRPr lang="en-US"/>
          </a:p>
        </p:txBody>
      </p:sp>
    </p:spTree>
    <p:extLst>
      <p:ext uri="{BB962C8B-B14F-4D97-AF65-F5344CB8AC3E}">
        <p14:creationId xmlns:p14="http://schemas.microsoft.com/office/powerpoint/2010/main" val="2239343741"/>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200" b="0" i="0" kern="1200" dirty="0">
                <a:solidFill>
                  <a:schemeClr val="tx1"/>
                </a:solidFill>
                <a:effectLst/>
                <a:latin typeface="+mn-lt"/>
                <a:ea typeface="+mn-ea"/>
                <a:cs typeface="+mn-cs"/>
              </a:rPr>
              <a:t>MST teams focus on the whole world of the young person - their homes and families, schools and teachers, neighborhoods and friends. MST staff go to where families live and work with them intensively for three to five months, including being on call to families 24 hours a day, seven days a week.</a:t>
            </a:r>
          </a:p>
          <a:p>
            <a:pPr algn="just"/>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276</a:t>
            </a:fld>
            <a:endParaRPr lang="en-US"/>
          </a:p>
        </p:txBody>
      </p:sp>
    </p:spTree>
    <p:extLst>
      <p:ext uri="{BB962C8B-B14F-4D97-AF65-F5344CB8AC3E}">
        <p14:creationId xmlns:p14="http://schemas.microsoft.com/office/powerpoint/2010/main" val="801894580"/>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a:t>
            </a:r>
            <a:r>
              <a:rPr lang="en-US" baseline="0" dirty="0"/>
              <a:t> trainer has to explain that </a:t>
            </a:r>
            <a:r>
              <a:rPr lang="en-US" sz="1200" b="0" i="0" kern="1200" dirty="0">
                <a:solidFill>
                  <a:schemeClr val="tx1"/>
                </a:solidFill>
                <a:effectLst/>
                <a:latin typeface="+mn-lt"/>
                <a:ea typeface="+mn-ea"/>
                <a:cs typeface="+mn-cs"/>
              </a:rPr>
              <a:t>MST therapists aim to</a:t>
            </a:r>
          </a:p>
          <a:p>
            <a:pPr algn="just">
              <a:buFont typeface="Wingdings" panose="05000000000000000000" pitchFamily="2" charset="2"/>
              <a:buChar char="Ø"/>
            </a:pPr>
            <a:r>
              <a:rPr lang="en-US" sz="1200" dirty="0">
                <a:latin typeface="Times New Roman" panose="02020603050405020304" pitchFamily="18" charset="0"/>
                <a:cs typeface="Times New Roman" panose="02020603050405020304" pitchFamily="18" charset="0"/>
              </a:rPr>
              <a:t>Work intensively with parents or careers to empower them with the tools and resources to manage the young person’s behavior's</a:t>
            </a:r>
          </a:p>
          <a:p>
            <a:pPr algn="just">
              <a:buFont typeface="Wingdings" panose="05000000000000000000" pitchFamily="2" charset="2"/>
              <a:buChar char="Ø"/>
            </a:pPr>
            <a:r>
              <a:rPr lang="en-US" sz="1200" dirty="0">
                <a:latin typeface="Times New Roman" panose="02020603050405020304" pitchFamily="18" charset="0"/>
                <a:cs typeface="Times New Roman" panose="02020603050405020304" pitchFamily="18" charset="0"/>
              </a:rPr>
              <a:t> Increase young people’s engagement with and success in education and training</a:t>
            </a:r>
          </a:p>
          <a:p>
            <a:pPr algn="just">
              <a:buFont typeface="Wingdings" panose="05000000000000000000" pitchFamily="2" charset="2"/>
              <a:buChar char="Ø"/>
            </a:pPr>
            <a:r>
              <a:rPr lang="en-US" sz="1200" dirty="0">
                <a:latin typeface="Times New Roman" panose="02020603050405020304" pitchFamily="18" charset="0"/>
                <a:cs typeface="Times New Roman" panose="02020603050405020304" pitchFamily="18" charset="0"/>
              </a:rPr>
              <a:t> Promote positive activities for parent and young person</a:t>
            </a:r>
          </a:p>
          <a:p>
            <a:pPr algn="just">
              <a:buFont typeface="Wingdings" panose="05000000000000000000" pitchFamily="2" charset="2"/>
              <a:buNone/>
            </a:pP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277</a:t>
            </a:fld>
            <a:endParaRPr lang="en-US"/>
          </a:p>
        </p:txBody>
      </p:sp>
    </p:spTree>
    <p:extLst>
      <p:ext uri="{BB962C8B-B14F-4D97-AF65-F5344CB8AC3E}">
        <p14:creationId xmlns:p14="http://schemas.microsoft.com/office/powerpoint/2010/main" val="2498559634"/>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a:t>
            </a:r>
            <a:r>
              <a:rPr lang="en-US" baseline="0" dirty="0"/>
              <a:t> trainer has to explain that </a:t>
            </a:r>
            <a:r>
              <a:rPr lang="en-US" sz="1200" b="0" i="0" kern="1200" dirty="0">
                <a:solidFill>
                  <a:schemeClr val="tx1"/>
                </a:solidFill>
                <a:effectLst/>
                <a:latin typeface="+mn-lt"/>
                <a:ea typeface="+mn-ea"/>
                <a:cs typeface="+mn-cs"/>
              </a:rPr>
              <a:t>MST therapists aim to</a:t>
            </a:r>
          </a:p>
          <a:p>
            <a:pPr algn="just">
              <a:buFont typeface="Wingdings" panose="05000000000000000000" pitchFamily="2" charset="2"/>
              <a:buChar char="Ø"/>
            </a:pPr>
            <a:r>
              <a:rPr lang="en-US" sz="1200" dirty="0">
                <a:latin typeface="Times New Roman" panose="02020603050405020304" pitchFamily="18" charset="0"/>
                <a:cs typeface="Times New Roman" panose="02020603050405020304" pitchFamily="18" charset="0"/>
              </a:rPr>
              <a:t>Reduce young people’s offending and/or anti-social behavior</a:t>
            </a:r>
          </a:p>
          <a:p>
            <a:pPr algn="just">
              <a:buFont typeface="Wingdings" panose="05000000000000000000" pitchFamily="2" charset="2"/>
              <a:buChar char="Ø"/>
            </a:pPr>
            <a:r>
              <a:rPr lang="en-US" sz="1200" dirty="0">
                <a:latin typeface="Times New Roman" panose="02020603050405020304" pitchFamily="18" charset="0"/>
                <a:cs typeface="Times New Roman" panose="02020603050405020304" pitchFamily="18" charset="0"/>
              </a:rPr>
              <a:t> Improve family relationships</a:t>
            </a:r>
          </a:p>
          <a:p>
            <a:pPr algn="just">
              <a:buFont typeface="Wingdings" panose="05000000000000000000" pitchFamily="2" charset="2"/>
              <a:buChar char="Ø"/>
            </a:pPr>
            <a:r>
              <a:rPr lang="en-US" sz="1200" dirty="0">
                <a:latin typeface="Times New Roman" panose="02020603050405020304" pitchFamily="18" charset="0"/>
                <a:cs typeface="Times New Roman" panose="02020603050405020304" pitchFamily="18" charset="0"/>
              </a:rPr>
              <a:t> Tackle underlying problems in the young person or parent, including substance misuse.</a:t>
            </a: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278</a:t>
            </a:fld>
            <a:endParaRPr lang="en-US"/>
          </a:p>
        </p:txBody>
      </p:sp>
    </p:spTree>
    <p:extLst>
      <p:ext uri="{BB962C8B-B14F-4D97-AF65-F5344CB8AC3E}">
        <p14:creationId xmlns:p14="http://schemas.microsoft.com/office/powerpoint/2010/main" val="314488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engage the group in conversation about examples they know in their context or rituals they have heard about from other cultures. The goal of this small exercise is to increase cultural awareness of how adolescents might experience their expectations in society. </a:t>
            </a:r>
          </a:p>
          <a:p>
            <a:endParaRPr lang="en-US" dirty="0"/>
          </a:p>
          <a:p>
            <a:r>
              <a:rPr lang="en-US" dirty="0"/>
              <a:t>The trainer can also provide these examples: </a:t>
            </a:r>
          </a:p>
          <a:p>
            <a:endParaRPr lang="en-US" dirty="0"/>
          </a:p>
          <a:p>
            <a:r>
              <a:rPr lang="en-US" sz="1200" b="1" i="0" u="sng" kern="1200" dirty="0">
                <a:solidFill>
                  <a:schemeClr val="tx1"/>
                </a:solidFill>
                <a:effectLst/>
                <a:latin typeface="+mn-lt"/>
                <a:ea typeface="+mn-ea"/>
                <a:cs typeface="+mn-cs"/>
              </a:rPr>
              <a:t>Jewish Tradition: </a:t>
            </a:r>
            <a:r>
              <a:rPr lang="en-US" sz="1200" b="1" i="0" u="sng"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Bar and Bat Mitzvah</a:t>
            </a:r>
            <a:endParaRPr lang="en-US" sz="1200" b="1" i="0" u="sng"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the Jewish coming of age tradition, young boys and girls celebrate their Bar and Bat Mitzvahs at age 13 and 12 in order to demonstrate their commitment to their faith. It is a major symbol for teenagers to prove to society that they are faithful to the Jewish Law. </a:t>
            </a:r>
            <a:endParaRPr lang="en-US" dirty="0"/>
          </a:p>
          <a:p>
            <a:endParaRPr lang="en-US" dirty="0"/>
          </a:p>
          <a:p>
            <a:r>
              <a:rPr lang="en-US" sz="1200" b="1" i="0" u="sng"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Khatam Al Koran</a:t>
            </a:r>
            <a:r>
              <a:rPr lang="en-US" sz="1200" b="1" i="0" u="sng" kern="1200" dirty="0">
                <a:solidFill>
                  <a:schemeClr val="tx1"/>
                </a:solidFill>
                <a:effectLst/>
                <a:latin typeface="+mn-lt"/>
                <a:ea typeface="+mn-ea"/>
                <a:cs typeface="+mn-cs"/>
              </a:rPr>
              <a:t> Tradition: Malaysia</a:t>
            </a:r>
          </a:p>
          <a:p>
            <a:r>
              <a:rPr lang="en-US" sz="1200" b="0" i="0" kern="1200" dirty="0">
                <a:solidFill>
                  <a:schemeClr val="tx1"/>
                </a:solidFill>
                <a:effectLst/>
                <a:latin typeface="+mn-lt"/>
                <a:ea typeface="+mn-ea"/>
                <a:cs typeface="+mn-cs"/>
              </a:rPr>
              <a:t>In Malaysia, at age 11 Muslim girls celebrate Khatam Al Koran. Young girls spend years preparing for this event which demonstrates to society their growing maturity at their local mosque. In a large ceremony, girls recite the last chapter of the Koran to family, friends and society. </a:t>
            </a:r>
          </a:p>
          <a:p>
            <a:endParaRPr lang="en-US" sz="1200" b="0" i="0" u="none" kern="1200" dirty="0">
              <a:solidFill>
                <a:schemeClr val="tx1"/>
              </a:solidFill>
              <a:effectLst/>
              <a:latin typeface="+mn-lt"/>
              <a:ea typeface="+mn-ea"/>
              <a:cs typeface="+mn-cs"/>
            </a:endParaRPr>
          </a:p>
          <a:p>
            <a:r>
              <a:rPr lang="en-US" sz="1200" b="1" i="0" u="sng" kern="1200" dirty="0">
                <a:solidFill>
                  <a:schemeClr val="tx1"/>
                </a:solidFill>
                <a:effectLst/>
                <a:latin typeface="+mn-lt"/>
                <a:ea typeface="+mn-ea"/>
                <a:cs typeface="+mn-cs"/>
              </a:rPr>
              <a:t>Japanese Tradition: </a:t>
            </a:r>
            <a:r>
              <a:rPr lang="en-US" sz="1200" b="1" i="0" u="sng" kern="1200" dirty="0" err="1">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Seijin</a:t>
            </a:r>
            <a:r>
              <a:rPr lang="en-US" sz="1200" b="1" i="0" u="sng" kern="1200" dirty="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-no-Hi</a:t>
            </a:r>
            <a:endParaRPr lang="en-US" sz="1200" b="1" i="0" u="sng"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Japan, the second Monday of January marks a special day- the day in which 20 year </a:t>
            </a:r>
            <a:r>
              <a:rPr lang="en-US" sz="1200" b="0" i="0" kern="1200" dirty="0" err="1">
                <a:solidFill>
                  <a:schemeClr val="tx1"/>
                </a:solidFill>
                <a:effectLst/>
                <a:latin typeface="+mn-lt"/>
                <a:ea typeface="+mn-ea"/>
                <a:cs typeface="+mn-cs"/>
              </a:rPr>
              <a:t>olds</a:t>
            </a:r>
            <a:r>
              <a:rPr lang="en-US" sz="1200" b="0" i="0" kern="1200" dirty="0">
                <a:solidFill>
                  <a:schemeClr val="tx1"/>
                </a:solidFill>
                <a:effectLst/>
                <a:latin typeface="+mn-lt"/>
                <a:ea typeface="+mn-ea"/>
                <a:cs typeface="+mn-cs"/>
              </a:rPr>
              <a:t> get to dress up in their finest traditional attire, attend a ceremony in local city offices, receive gifts, and party to their hearts’ content amongst friends and family. It’s their Coming of Age Festival, otherwise known as </a:t>
            </a:r>
            <a:r>
              <a:rPr lang="en-US" sz="1200" b="0" i="0" kern="1200" dirty="0" err="1">
                <a:solidFill>
                  <a:schemeClr val="tx1"/>
                </a:solidFill>
                <a:effectLst/>
                <a:latin typeface="+mn-lt"/>
                <a:ea typeface="+mn-ea"/>
                <a:cs typeface="+mn-cs"/>
              </a:rPr>
              <a:t>Seijin</a:t>
            </a:r>
            <a:r>
              <a:rPr lang="en-US" sz="1200" b="0" i="0" kern="1200" dirty="0">
                <a:solidFill>
                  <a:schemeClr val="tx1"/>
                </a:solidFill>
                <a:effectLst/>
                <a:latin typeface="+mn-lt"/>
                <a:ea typeface="+mn-ea"/>
                <a:cs typeface="+mn-cs"/>
              </a:rPr>
              <a:t>-no-Hi.</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28</a:t>
            </a:fld>
            <a:endParaRPr lang="en-US"/>
          </a:p>
        </p:txBody>
      </p:sp>
    </p:spTree>
    <p:extLst>
      <p:ext uri="{BB962C8B-B14F-4D97-AF65-F5344CB8AC3E}">
        <p14:creationId xmlns:p14="http://schemas.microsoft.com/office/powerpoint/2010/main" val="3590857196"/>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dirty="0"/>
              <a:t> </a:t>
            </a:r>
            <a:r>
              <a:rPr lang="en-US" sz="1200" b="0" i="0" kern="1200" dirty="0">
                <a:solidFill>
                  <a:schemeClr val="tx1"/>
                </a:solidFill>
                <a:effectLst/>
                <a:latin typeface="+mn-lt"/>
                <a:ea typeface="+mn-ea"/>
                <a:cs typeface="+mn-cs"/>
              </a:rPr>
              <a:t>Principle 1: Finding the fit</a:t>
            </a:r>
          </a:p>
          <a:p>
            <a:pPr algn="l"/>
            <a:r>
              <a:rPr lang="en-US" sz="1200" b="0" i="0" kern="1200" dirty="0">
                <a:solidFill>
                  <a:schemeClr val="tx1"/>
                </a:solidFill>
                <a:effectLst/>
                <a:latin typeface="+mn-lt"/>
                <a:ea typeface="+mn-ea"/>
                <a:cs typeface="+mn-cs"/>
              </a:rPr>
              <a:t>An assessment is made to understand the "fit" between identified problems and how they play out and make sense in the entire context of the young person's environment. Assessing the “fit” of the young person's successes also helps guide the treatment process. </a:t>
            </a:r>
            <a:br>
              <a:rPr lang="en-US" dirty="0"/>
            </a:br>
            <a:r>
              <a:rPr lang="en-US" sz="1200" b="0" i="0" kern="1200" dirty="0">
                <a:solidFill>
                  <a:schemeClr val="tx1"/>
                </a:solidFill>
                <a:effectLst/>
                <a:latin typeface="+mn-lt"/>
                <a:ea typeface="+mn-ea"/>
                <a:cs typeface="+mn-cs"/>
              </a:rPr>
              <a:t> </a:t>
            </a:r>
            <a:br>
              <a:rPr lang="en-US" dirty="0"/>
            </a:br>
            <a:r>
              <a:rPr lang="en-US" sz="1200" b="0" i="0" kern="1200" dirty="0">
                <a:solidFill>
                  <a:schemeClr val="tx1"/>
                </a:solidFill>
                <a:effectLst/>
                <a:latin typeface="+mn-lt"/>
                <a:ea typeface="+mn-ea"/>
                <a:cs typeface="+mn-cs"/>
              </a:rPr>
              <a:t>Principle 2: Focusing on positives and strengths</a:t>
            </a:r>
          </a:p>
          <a:p>
            <a:pPr algn="just"/>
            <a:r>
              <a:rPr lang="en-US" sz="1200" b="0" i="0" kern="1200" dirty="0">
                <a:solidFill>
                  <a:schemeClr val="tx1"/>
                </a:solidFill>
                <a:effectLst/>
                <a:latin typeface="+mn-lt"/>
                <a:ea typeface="+mn-ea"/>
                <a:cs typeface="+mn-cs"/>
              </a:rPr>
              <a:t>MST Therapists and team members emphasize the positives they find and use strengths in the young person's world as levers for positive change. Focusing on family strengths has numerous advantages, such as building on strategies the family already knows how to use, building feelings of hope, identifying protective factors, decreasing frustration by emphasizing problem solving and enhancing parents or careers' confidence.</a:t>
            </a:r>
          </a:p>
          <a:p>
            <a:pPr algn="just"/>
            <a:endParaRPr lang="en-US" sz="1200" b="0" i="0" kern="1200" dirty="0">
              <a:solidFill>
                <a:schemeClr val="tx1"/>
              </a:solidFill>
              <a:effectLst/>
              <a:latin typeface="+mn-lt"/>
              <a:ea typeface="+mn-ea"/>
              <a:cs typeface="+mn-cs"/>
            </a:endParaRPr>
          </a:p>
          <a:p>
            <a:pPr algn="just"/>
            <a:r>
              <a:rPr lang="en-US" sz="1200" b="0" i="0" kern="1200" dirty="0">
                <a:solidFill>
                  <a:schemeClr val="tx1"/>
                </a:solidFill>
                <a:effectLst/>
                <a:latin typeface="+mn-lt"/>
                <a:ea typeface="+mn-ea"/>
                <a:cs typeface="+mn-cs"/>
              </a:rPr>
              <a:t>Principle 3: Increasing responsibility</a:t>
            </a:r>
          </a:p>
          <a:p>
            <a:pPr algn="just"/>
            <a:r>
              <a:rPr lang="en-US" sz="1200" b="0" i="0" kern="1200" dirty="0">
                <a:solidFill>
                  <a:schemeClr val="tx1"/>
                </a:solidFill>
                <a:effectLst/>
                <a:latin typeface="+mn-lt"/>
                <a:ea typeface="+mn-ea"/>
                <a:cs typeface="+mn-cs"/>
              </a:rPr>
              <a:t>Interventions are designed to promote responsible behavior and decrease irresponsible actions by family members.</a:t>
            </a:r>
          </a:p>
          <a:p>
            <a:pPr algn="just"/>
            <a:endParaRPr lang="en-US" sz="1200" b="0" i="0" kern="1200" dirty="0">
              <a:solidFill>
                <a:schemeClr val="tx1"/>
              </a:solidFill>
              <a:effectLst/>
              <a:latin typeface="+mn-lt"/>
              <a:ea typeface="+mn-ea"/>
              <a:cs typeface="+mn-cs"/>
            </a:endParaRPr>
          </a:p>
          <a:p>
            <a:pPr algn="just"/>
            <a:r>
              <a:rPr lang="en-US" sz="1200" b="0" i="0" kern="1200" dirty="0">
                <a:solidFill>
                  <a:schemeClr val="tx1"/>
                </a:solidFill>
                <a:effectLst/>
                <a:latin typeface="+mn-lt"/>
                <a:ea typeface="+mn-ea"/>
                <a:cs typeface="+mn-cs"/>
              </a:rPr>
              <a:t>Principle 4: Present-focused, action-oriented and well-defined</a:t>
            </a:r>
          </a:p>
          <a:p>
            <a:pPr algn="just"/>
            <a:r>
              <a:rPr lang="en-US" sz="1200" b="0" i="0" kern="1200" dirty="0">
                <a:solidFill>
                  <a:schemeClr val="tx1"/>
                </a:solidFill>
                <a:effectLst/>
                <a:latin typeface="+mn-lt"/>
                <a:ea typeface="+mn-ea"/>
                <a:cs typeface="+mn-cs"/>
              </a:rPr>
              <a:t>Interventions deal with what’s happening now in the young person's life. Therapists look for action that can be taken immediately, targeting specific and well-defined problems. Such interventions enable participants to track the progress of the treatment and provide clear criteria to measure success. Family members are expected to work actively toward goals by focusing on present-oriented solutions, versus gaining insight or focusing on the past. When the clear goals are met, the treatment can end.</a:t>
            </a:r>
          </a:p>
          <a:p>
            <a:pPr algn="just"/>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279</a:t>
            </a:fld>
            <a:endParaRPr lang="en-US"/>
          </a:p>
        </p:txBody>
      </p:sp>
    </p:spTree>
    <p:extLst>
      <p:ext uri="{BB962C8B-B14F-4D97-AF65-F5344CB8AC3E}">
        <p14:creationId xmlns:p14="http://schemas.microsoft.com/office/powerpoint/2010/main" val="2859201868"/>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dirty="0"/>
              <a:t> </a:t>
            </a:r>
            <a:r>
              <a:rPr lang="en-US" sz="1200" b="0" i="0" kern="1200" dirty="0">
                <a:solidFill>
                  <a:schemeClr val="tx1"/>
                </a:solidFill>
                <a:effectLst/>
                <a:latin typeface="+mn-lt"/>
                <a:ea typeface="+mn-ea"/>
                <a:cs typeface="+mn-cs"/>
              </a:rPr>
              <a:t>Principle 5: Targeting sequences</a:t>
            </a:r>
          </a:p>
          <a:p>
            <a:pPr algn="just"/>
            <a:r>
              <a:rPr lang="en-US" sz="1200" b="0" i="0" kern="1200" dirty="0">
                <a:solidFill>
                  <a:schemeClr val="tx1"/>
                </a:solidFill>
                <a:effectLst/>
                <a:latin typeface="+mn-lt"/>
                <a:ea typeface="+mn-ea"/>
                <a:cs typeface="+mn-cs"/>
              </a:rPr>
              <a:t>Interventions target sequences of behavior within and between the various interacting elements of the adolescent’s life—family, teachers, friends, home, school and community—that sustain the identified problems.</a:t>
            </a:r>
          </a:p>
          <a:p>
            <a:pPr algn="just"/>
            <a:endParaRPr lang="en-US" sz="1200" b="0" i="0" kern="1200" dirty="0">
              <a:solidFill>
                <a:schemeClr val="tx1"/>
              </a:solidFill>
              <a:effectLst/>
              <a:latin typeface="+mn-lt"/>
              <a:ea typeface="+mn-ea"/>
              <a:cs typeface="+mn-cs"/>
            </a:endParaRPr>
          </a:p>
          <a:p>
            <a:pPr algn="just"/>
            <a:r>
              <a:rPr lang="en-US" sz="1200" b="0" i="0" kern="1200" dirty="0">
                <a:solidFill>
                  <a:schemeClr val="tx1"/>
                </a:solidFill>
                <a:effectLst/>
                <a:latin typeface="+mn-lt"/>
                <a:ea typeface="+mn-ea"/>
                <a:cs typeface="+mn-cs"/>
              </a:rPr>
              <a:t>Principle 6: Developmentally appropriate</a:t>
            </a:r>
          </a:p>
          <a:p>
            <a:pPr algn="just"/>
            <a:r>
              <a:rPr lang="en-US" sz="1200" b="0" i="0" kern="1200" dirty="0">
                <a:solidFill>
                  <a:schemeClr val="tx1"/>
                </a:solidFill>
                <a:effectLst/>
                <a:latin typeface="+mn-lt"/>
                <a:ea typeface="+mn-ea"/>
                <a:cs typeface="+mn-cs"/>
              </a:rPr>
              <a:t>Interventions are set up to be appropriate to the young person's age and fit his or her developmental needs. A developmental emphasis stresses building the young person's ability to get along well with peers and acquire academic and vocational skills that will promote a successful transition to adulthood.</a:t>
            </a:r>
          </a:p>
          <a:p>
            <a:pPr algn="just"/>
            <a:endParaRPr lang="en-US" sz="1200" b="0" i="0" kern="1200" dirty="0">
              <a:solidFill>
                <a:schemeClr val="tx1"/>
              </a:solidFill>
              <a:effectLst/>
              <a:latin typeface="+mn-lt"/>
              <a:ea typeface="+mn-ea"/>
              <a:cs typeface="+mn-cs"/>
            </a:endParaRPr>
          </a:p>
          <a:p>
            <a:pPr algn="just"/>
            <a:r>
              <a:rPr lang="en-US" sz="1200" b="0" i="0" kern="1200" dirty="0">
                <a:solidFill>
                  <a:schemeClr val="tx1"/>
                </a:solidFill>
                <a:effectLst/>
                <a:latin typeface="+mn-lt"/>
                <a:ea typeface="+mn-ea"/>
                <a:cs typeface="+mn-cs"/>
              </a:rPr>
              <a:t>Principle 7: Continuous effort</a:t>
            </a:r>
          </a:p>
          <a:p>
            <a:pPr algn="just"/>
            <a:r>
              <a:rPr lang="en-US" sz="1200" b="0" i="0" kern="1200" dirty="0">
                <a:solidFill>
                  <a:schemeClr val="tx1"/>
                </a:solidFill>
                <a:effectLst/>
                <a:latin typeface="+mn-lt"/>
                <a:ea typeface="+mn-ea"/>
                <a:cs typeface="+mn-cs"/>
              </a:rPr>
              <a:t>Interventions require daily or weekly effort by family members so that the young person and family have frequent opportunities to demonstrate their commitment. Advantages of intensive and multifaceted efforts to change include more rapid problem resolution, earlier identification of when interventions need fine-tuning, continuous evaluation of outcomes, more frequent corrective interventions, more opportunities for family members to experience success and giving the family power to orchestrate their own changes.</a:t>
            </a:r>
          </a:p>
          <a:p>
            <a:pPr algn="just"/>
            <a:endParaRPr lang="en-US" sz="1200" b="0" i="0" kern="1200" dirty="0">
              <a:solidFill>
                <a:schemeClr val="tx1"/>
              </a:solidFill>
              <a:effectLst/>
              <a:latin typeface="+mn-lt"/>
              <a:ea typeface="+mn-ea"/>
              <a:cs typeface="+mn-cs"/>
            </a:endParaRPr>
          </a:p>
          <a:p>
            <a:pPr algn="just"/>
            <a:r>
              <a:rPr lang="en-US" sz="1200" b="0" i="0" kern="1200" dirty="0">
                <a:solidFill>
                  <a:schemeClr val="tx1"/>
                </a:solidFill>
                <a:effectLst/>
                <a:latin typeface="+mn-lt"/>
                <a:ea typeface="+mn-ea"/>
                <a:cs typeface="+mn-cs"/>
              </a:rPr>
              <a:t>Principle 8: Evaluation and accountability</a:t>
            </a:r>
          </a:p>
          <a:p>
            <a:pPr algn="just"/>
            <a:r>
              <a:rPr lang="en-US" sz="1200" b="0" i="0" kern="1200" dirty="0">
                <a:solidFill>
                  <a:schemeClr val="tx1"/>
                </a:solidFill>
                <a:effectLst/>
                <a:latin typeface="+mn-lt"/>
                <a:ea typeface="+mn-ea"/>
                <a:cs typeface="+mn-cs"/>
              </a:rPr>
              <a:t>Intervention effectiveness is evaluated continuously from multiple perspectives with MST team members being held accountable for overcoming barriers to successful outcomes. MST does not label families as “resistant, not ready for change or unmotivated.” This approach avoids blaming the family and places the responsibility for positive treatment outcomes on the MST team.</a:t>
            </a:r>
          </a:p>
          <a:p>
            <a:pPr algn="just"/>
            <a:endParaRPr lang="en-US" sz="1200" b="0" i="0" kern="1200" dirty="0">
              <a:solidFill>
                <a:schemeClr val="tx1"/>
              </a:solidFill>
              <a:effectLst/>
              <a:latin typeface="+mn-lt"/>
              <a:ea typeface="+mn-ea"/>
              <a:cs typeface="+mn-cs"/>
            </a:endParaRPr>
          </a:p>
          <a:p>
            <a:pPr algn="just"/>
            <a:r>
              <a:rPr lang="en-US" sz="1200" b="0" i="0" kern="1200" dirty="0">
                <a:solidFill>
                  <a:schemeClr val="tx1"/>
                </a:solidFill>
                <a:effectLst/>
                <a:latin typeface="+mn-lt"/>
                <a:ea typeface="+mn-ea"/>
                <a:cs typeface="+mn-cs"/>
              </a:rPr>
              <a:t>Principle 9: Generalization</a:t>
            </a:r>
          </a:p>
          <a:p>
            <a:pPr algn="just"/>
            <a:r>
              <a:rPr lang="en-US" sz="1200" b="0" i="0" kern="1200" dirty="0">
                <a:solidFill>
                  <a:schemeClr val="tx1"/>
                </a:solidFill>
                <a:effectLst/>
                <a:latin typeface="+mn-lt"/>
                <a:ea typeface="+mn-ea"/>
                <a:cs typeface="+mn-cs"/>
              </a:rPr>
              <a:t>Interventions are designed to invest the parents or careers with the ability to address the family’s needs after the intervention is over. The parent or career is viewed as the key to long-term success. Family members drive the change process in collaboration with the MST therapist.</a:t>
            </a:r>
          </a:p>
          <a:p>
            <a:pPr algn="just"/>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280</a:t>
            </a:fld>
            <a:endParaRPr lang="en-US"/>
          </a:p>
        </p:txBody>
      </p:sp>
    </p:spTree>
    <p:extLst>
      <p:ext uri="{BB962C8B-B14F-4D97-AF65-F5344CB8AC3E}">
        <p14:creationId xmlns:p14="http://schemas.microsoft.com/office/powerpoint/2010/main" val="662130377"/>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a:t>
            </a:r>
            <a:r>
              <a:rPr lang="en-US" baseline="0" dirty="0"/>
              <a:t> trainer explain that people hast to crate a treatment plan considering the principles and goals of MST. They can work in groups.</a:t>
            </a:r>
          </a:p>
          <a:p>
            <a:r>
              <a:rPr lang="en-US" dirty="0"/>
              <a:t>The treatment goals has</a:t>
            </a:r>
            <a:r>
              <a:rPr lang="en-US" baseline="0" dirty="0"/>
              <a:t> to be</a:t>
            </a:r>
            <a:r>
              <a:rPr lang="en-US" dirty="0"/>
              <a:t> to reduce Michael’s aggression at home and in the community, achieve school success by ensuring he was in full time education, and preventing further offending in the community along with supporting the successful completion of his YOT order. </a:t>
            </a:r>
          </a:p>
          <a:p>
            <a:endParaRPr lang="en-US" baseline="0" dirty="0"/>
          </a:p>
          <a:p>
            <a:r>
              <a:rPr lang="en-US" baseline="0" dirty="0"/>
              <a:t>The trainer will ask the audience to come up with two treatment goals </a:t>
            </a:r>
            <a:r>
              <a:rPr lang="en-US" baseline="0"/>
              <a:t>utilizing the MST </a:t>
            </a:r>
            <a:r>
              <a:rPr lang="en-US" baseline="0" dirty="0"/>
              <a:t>approach.</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281</a:t>
            </a:fld>
            <a:endParaRPr lang="en-US"/>
          </a:p>
        </p:txBody>
      </p:sp>
    </p:spTree>
    <p:extLst>
      <p:ext uri="{BB962C8B-B14F-4D97-AF65-F5344CB8AC3E}">
        <p14:creationId xmlns:p14="http://schemas.microsoft.com/office/powerpoint/2010/main" val="4167092430"/>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trainer will</a:t>
            </a:r>
            <a:r>
              <a:rPr lang="en-US" baseline="0" dirty="0"/>
              <a:t> explain the core objectives about each one</a:t>
            </a:r>
          </a:p>
          <a:p>
            <a:endParaRPr lang="en-US" baseline="0" dirty="0"/>
          </a:p>
          <a:p>
            <a:r>
              <a:rPr lang="en-US" baseline="0" dirty="0"/>
              <a:t>The trainer can also read some of the interventions listed and refer to appendix for more information </a:t>
            </a:r>
            <a:endParaRPr lang="en-US" dirty="0"/>
          </a:p>
          <a:p>
            <a:r>
              <a:rPr lang="en-US" dirty="0"/>
              <a:t> </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282</a:t>
            </a:fld>
            <a:endParaRPr lang="en-US"/>
          </a:p>
        </p:txBody>
      </p:sp>
    </p:spTree>
    <p:extLst>
      <p:ext uri="{BB962C8B-B14F-4D97-AF65-F5344CB8AC3E}">
        <p14:creationId xmlns:p14="http://schemas.microsoft.com/office/powerpoint/2010/main" val="758519956"/>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a:t>
            </a:r>
            <a:r>
              <a:rPr lang="en-US" baseline="0" dirty="0"/>
              <a:t>e trainer has to explain that Strategic Family Therapy is a therapy where the therapist initiates what happens during therapy, designs a specific approach for each person`s presenting problem, and where the therapist takes responsibility for directly influencing people.</a:t>
            </a:r>
          </a:p>
          <a:p>
            <a:endParaRPr lang="en-US" baseline="0" dirty="0"/>
          </a:p>
          <a:p>
            <a:r>
              <a:rPr lang="en-US" dirty="0"/>
              <a:t>More</a:t>
            </a:r>
            <a:r>
              <a:rPr lang="en-US" baseline="0" dirty="0"/>
              <a:t> information in appendix</a:t>
            </a: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283</a:t>
            </a:fld>
            <a:endParaRPr lang="en-US"/>
          </a:p>
        </p:txBody>
      </p:sp>
    </p:spTree>
    <p:extLst>
      <p:ext uri="{BB962C8B-B14F-4D97-AF65-F5344CB8AC3E}">
        <p14:creationId xmlns:p14="http://schemas.microsoft.com/office/powerpoint/2010/main" val="2973473156"/>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dirty="0">
                <a:solidFill>
                  <a:schemeClr val="tx1"/>
                </a:solidFill>
                <a:effectLst/>
                <a:latin typeface="+mn-lt"/>
                <a:ea typeface="+mn-ea"/>
                <a:cs typeface="+mn-cs"/>
              </a:rPr>
              <a:t>Cognitive-behavioral family therapy (CBFT) was developed by a diverse group of therapists who integrated cognitive approaches and interventions to use with couples and families.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CBFT techniques are used to assist family members and groups of people with resolving marital distress, family conflict, and other areas that have led to family dysfunction and problems within the family system</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More</a:t>
            </a:r>
            <a:r>
              <a:rPr lang="en-US" baseline="0" dirty="0"/>
              <a:t> information in appendix</a:t>
            </a: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284</a:t>
            </a:fld>
            <a:endParaRPr lang="en-US"/>
          </a:p>
        </p:txBody>
      </p:sp>
    </p:spTree>
    <p:extLst>
      <p:ext uri="{BB962C8B-B14F-4D97-AF65-F5344CB8AC3E}">
        <p14:creationId xmlns:p14="http://schemas.microsoft.com/office/powerpoint/2010/main" val="1139216578"/>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dirty="0">
                <a:solidFill>
                  <a:schemeClr val="tx1"/>
                </a:solidFill>
                <a:effectLst/>
                <a:latin typeface="+mn-lt"/>
                <a:ea typeface="+mn-ea"/>
                <a:cs typeface="+mn-cs"/>
              </a:rPr>
              <a:t>SFBT can stand alone as a </a:t>
            </a:r>
            <a:r>
              <a:rPr lang="en-US" sz="1200" b="0" i="0" u="none" strike="noStrike" kern="1200" dirty="0">
                <a:solidFill>
                  <a:schemeClr val="tx1"/>
                </a:solidFill>
                <a:effectLst/>
                <a:latin typeface="+mn-lt"/>
                <a:ea typeface="+mn-ea"/>
                <a:cs typeface="+mn-cs"/>
                <a:hlinkClick r:id="rId3" tooltip="Psychology Today looks at therapeutic intervention"/>
              </a:rPr>
              <a:t>therapeutic intervention</a:t>
            </a:r>
            <a:r>
              <a:rPr lang="en-US" sz="1200" b="0" i="0" kern="1200" dirty="0">
                <a:solidFill>
                  <a:schemeClr val="tx1"/>
                </a:solidFill>
                <a:effectLst/>
                <a:latin typeface="+mn-lt"/>
                <a:ea typeface="+mn-ea"/>
                <a:cs typeface="+mn-cs"/>
              </a:rPr>
              <a:t>, or it can be used along with other therapy styles and treatments. It is used to treat people of all ages and a variety of issues, including child behavioral problems, family dysfunction, domestic or </a:t>
            </a:r>
            <a:r>
              <a:rPr lang="en-US" sz="1200" b="0" i="0" u="none" strike="noStrike" kern="1200" dirty="0">
                <a:solidFill>
                  <a:schemeClr val="tx1"/>
                </a:solidFill>
                <a:effectLst/>
                <a:latin typeface="+mn-lt"/>
                <a:ea typeface="+mn-ea"/>
                <a:cs typeface="+mn-cs"/>
                <a:hlinkClick r:id="rId4" tooltip="Psychology Today looks at child abuse"/>
              </a:rPr>
              <a:t>child abuse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tooltip="Psychology Today looks at addiction"/>
              </a:rPr>
              <a:t>addiction</a:t>
            </a:r>
            <a:r>
              <a:rPr lang="en-US" sz="1200" b="0" i="0" kern="1200" dirty="0">
                <a:solidFill>
                  <a:schemeClr val="tx1"/>
                </a:solidFill>
                <a:effectLst/>
                <a:latin typeface="+mn-lt"/>
                <a:ea typeface="+mn-ea"/>
                <a:cs typeface="+mn-cs"/>
              </a:rPr>
              <a:t>, and relationship problems. Though not a cure for </a:t>
            </a:r>
            <a:r>
              <a:rPr lang="en-US" sz="1200" b="0" i="0" u="none" strike="noStrike" kern="1200" dirty="0">
                <a:solidFill>
                  <a:schemeClr val="tx1"/>
                </a:solidFill>
                <a:effectLst/>
                <a:latin typeface="+mn-lt"/>
                <a:ea typeface="+mn-ea"/>
                <a:cs typeface="+mn-cs"/>
                <a:hlinkClick r:id="rId6" tooltip="Psychology Today looks at psychiatric"/>
              </a:rPr>
              <a:t>psychiatric</a:t>
            </a:r>
            <a:r>
              <a:rPr lang="en-US" sz="1200" b="0" i="0" kern="1200" dirty="0">
                <a:solidFill>
                  <a:schemeClr val="tx1"/>
                </a:solidFill>
                <a:effectLst/>
                <a:latin typeface="+mn-lt"/>
                <a:ea typeface="+mn-ea"/>
                <a:cs typeface="+mn-cs"/>
              </a:rPr>
              <a:t> disorders such as </a:t>
            </a:r>
            <a:r>
              <a:rPr lang="en-US" sz="1200" b="0" i="0" u="none" strike="noStrike" kern="1200" dirty="0">
                <a:solidFill>
                  <a:schemeClr val="tx1"/>
                </a:solidFill>
                <a:effectLst/>
                <a:latin typeface="+mn-lt"/>
                <a:ea typeface="+mn-ea"/>
                <a:cs typeface="+mn-cs"/>
                <a:hlinkClick r:id="rId7" tooltip="Psychology Today looks at depression"/>
              </a:rPr>
              <a:t>depression</a:t>
            </a:r>
            <a:r>
              <a:rPr lang="en-US" sz="1200" b="0" i="0" kern="1200" dirty="0">
                <a:solidFill>
                  <a:schemeClr val="tx1"/>
                </a:solidFill>
                <a:effectLst/>
                <a:latin typeface="+mn-lt"/>
                <a:ea typeface="+mn-ea"/>
                <a:cs typeface="+mn-cs"/>
              </a:rPr>
              <a:t> or </a:t>
            </a:r>
            <a:r>
              <a:rPr lang="en-US" sz="1200" b="0" i="0" u="none" strike="noStrike" kern="1200" dirty="0">
                <a:solidFill>
                  <a:schemeClr val="tx1"/>
                </a:solidFill>
                <a:effectLst/>
                <a:latin typeface="+mn-lt"/>
                <a:ea typeface="+mn-ea"/>
                <a:cs typeface="+mn-cs"/>
                <a:hlinkClick r:id="rId8" tooltip="Psychology Today looks at schizophrenia"/>
              </a:rPr>
              <a:t>schizophrenia</a:t>
            </a:r>
            <a:r>
              <a:rPr lang="en-US" sz="1200" b="0" i="0" kern="1200" dirty="0">
                <a:solidFill>
                  <a:schemeClr val="tx1"/>
                </a:solidFill>
                <a:effectLst/>
                <a:latin typeface="+mn-lt"/>
                <a:ea typeface="+mn-ea"/>
                <a:cs typeface="+mn-cs"/>
              </a:rPr>
              <a:t>, SFBT may help improve quality of life for those who suffer from these conditions.</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More</a:t>
            </a:r>
            <a:r>
              <a:rPr lang="en-US" baseline="0" dirty="0"/>
              <a:t> information in appendix</a:t>
            </a: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285</a:t>
            </a:fld>
            <a:endParaRPr lang="en-US"/>
          </a:p>
        </p:txBody>
      </p:sp>
    </p:spTree>
    <p:extLst>
      <p:ext uri="{BB962C8B-B14F-4D97-AF65-F5344CB8AC3E}">
        <p14:creationId xmlns:p14="http://schemas.microsoft.com/office/powerpoint/2010/main" val="2572256244"/>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dirty="0">
                <a:solidFill>
                  <a:schemeClr val="tx1"/>
                </a:solidFill>
                <a:effectLst/>
                <a:latin typeface="+mn-lt"/>
                <a:ea typeface="+mn-ea"/>
                <a:cs typeface="+mn-cs"/>
              </a:rPr>
              <a:t>MDFT addresses a range of youth problem behaviors – substance abuse, delinquency, antisocial and aggressive behaviors, school and family problems, and emotional difficulties. It can be implemented in substance abuse and mental health treatment, child welfare, and juvenile justice systems, including detention centers and juvenile drug courts. In addition to its strong research outcomes, MDFT has high satisfaction ratings from teens and young adults, parents, therapists, and community collaborators.</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More</a:t>
            </a:r>
            <a:r>
              <a:rPr lang="en-US" baseline="0" dirty="0"/>
              <a:t> information in appendix</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286</a:t>
            </a:fld>
            <a:endParaRPr lang="en-US"/>
          </a:p>
        </p:txBody>
      </p:sp>
    </p:spTree>
    <p:extLst>
      <p:ext uri="{BB962C8B-B14F-4D97-AF65-F5344CB8AC3E}">
        <p14:creationId xmlns:p14="http://schemas.microsoft.com/office/powerpoint/2010/main" val="2401908487"/>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This approach, called brief strategic family therapy (BSFT), has become the most common intervention used by the Spanish Family Guidance Center for families that include youth with behavior problems.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More</a:t>
            </a:r>
            <a:r>
              <a:rPr lang="en-US" baseline="0" dirty="0"/>
              <a:t> information in appendix</a:t>
            </a: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287</a:t>
            </a:fld>
            <a:endParaRPr lang="en-US"/>
          </a:p>
        </p:txBody>
      </p:sp>
    </p:spTree>
    <p:extLst>
      <p:ext uri="{BB962C8B-B14F-4D97-AF65-F5344CB8AC3E}">
        <p14:creationId xmlns:p14="http://schemas.microsoft.com/office/powerpoint/2010/main" val="4167683725"/>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200" b="0" i="0" kern="1200" dirty="0">
                <a:solidFill>
                  <a:schemeClr val="tx1"/>
                </a:solidFill>
                <a:effectLst/>
                <a:latin typeface="+mn-lt"/>
                <a:ea typeface="+mn-ea"/>
                <a:cs typeface="+mn-cs"/>
              </a:rPr>
              <a:t>FBT focuses on optimizing thoughts and behaviors through performance programming that typically consist of 12 to 16 outpatient sessions of approximately 60 to 90 minutes that are scheduled to occur across 4 to 6 month period. FBT has been found to assist goal accomplishment in a wide array of areas, including mental health, family relationships, sobriety and effective management of substances, employment, sport performance, self-protection, home safety and beautification.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To enhance participation in FBT this approach incorporates “</a:t>
            </a:r>
            <a:r>
              <a:rPr lang="en-US" sz="1200" u="sng" dirty="0">
                <a:latin typeface="Times New Roman" panose="02020603050405020304" pitchFamily="18" charset="0"/>
                <a:cs typeface="Times New Roman" panose="02020603050405020304" pitchFamily="18" charset="0"/>
                <a:hlinkClick r:id="rId3" tooltip="Enlistment and Retention"/>
              </a:rPr>
              <a:t>enlistment and retention strategy</a:t>
            </a:r>
            <a:r>
              <a:rPr lang="en-US" sz="1200" dirty="0">
                <a:latin typeface="Times New Roman" panose="02020603050405020304" pitchFamily="18" charset="0"/>
                <a:cs typeface="Times New Roman" panose="02020603050405020304" pitchFamily="18" charset="0"/>
              </a:rPr>
              <a:t>” that has proven to be effective. </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More</a:t>
            </a:r>
            <a:r>
              <a:rPr lang="en-US" baseline="0" dirty="0"/>
              <a:t> information in appendix</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288</a:t>
            </a:fld>
            <a:endParaRPr lang="en-US"/>
          </a:p>
        </p:txBody>
      </p:sp>
    </p:spTree>
    <p:extLst>
      <p:ext uri="{BB962C8B-B14F-4D97-AF65-F5344CB8AC3E}">
        <p14:creationId xmlns:p14="http://schemas.microsoft.com/office/powerpoint/2010/main" val="3387649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trainer will introduce </a:t>
            </a:r>
            <a:r>
              <a:rPr lang="en-US" sz="1200" b="0" i="0" kern="1200" dirty="0">
                <a:solidFill>
                  <a:schemeClr val="tx1"/>
                </a:solidFill>
                <a:effectLst/>
                <a:latin typeface="+mn-lt"/>
                <a:ea typeface="+mn-ea"/>
                <a:cs typeface="+mn-cs"/>
              </a:rPr>
              <a:t>The Life Course Health Development (LCHD) Framework. This framework explains the various factors that influence human development depending on the context and resources. The audience can find the image above in Appendix A. </a:t>
            </a:r>
          </a:p>
          <a:p>
            <a:endParaRPr lang="en-US" dirty="0"/>
          </a:p>
          <a:p>
            <a:r>
              <a:rPr lang="en-US" sz="1200" b="0" i="0" kern="1200" dirty="0">
                <a:solidFill>
                  <a:schemeClr val="tx1"/>
                </a:solidFill>
                <a:effectLst/>
                <a:latin typeface="+mn-lt"/>
                <a:ea typeface="+mn-ea"/>
                <a:cs typeface="+mn-cs"/>
              </a:rPr>
              <a:t>The LCHD framework presented here is based on four related principles that explain how biological factors and environments transform individual biobehavioral functioning across the lifespan or life course.</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multiple contexts of health development.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design and process of health development.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Mechanisms that account for variation in the trajectories of health development.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integration of multiple time frames of health development.</a:t>
            </a:r>
          </a:p>
          <a:p>
            <a:endParaRPr lang="en-US"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29</a:t>
            </a:fld>
            <a:endParaRPr lang="en-US"/>
          </a:p>
        </p:txBody>
      </p:sp>
    </p:spTree>
    <p:extLst>
      <p:ext uri="{BB962C8B-B14F-4D97-AF65-F5344CB8AC3E}">
        <p14:creationId xmlns:p14="http://schemas.microsoft.com/office/powerpoint/2010/main" val="3227509756"/>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dirty="0">
                <a:solidFill>
                  <a:schemeClr val="tx1"/>
                </a:solidFill>
                <a:effectLst/>
                <a:latin typeface="+mn-lt"/>
                <a:ea typeface="+mn-ea"/>
                <a:cs typeface="+mn-cs"/>
              </a:rPr>
              <a:t>FFT is a short-term, high quality intervention program with an average of 12 to 14 sessions over three to five months. FFT works primarily with 11- to 18-year-old youth who have been referred for behavioral or emotional problems by the juvenile justice, mental health, school or child welfare systems. Services are conducted in both clinic and home settings, and can also be provided schools, child welfare facilities, probation and parole offices/aftercare systems and mental health facilities.</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More</a:t>
            </a:r>
            <a:r>
              <a:rPr lang="en-US" baseline="0" dirty="0"/>
              <a:t> information in appendix</a:t>
            </a:r>
          </a:p>
          <a:p>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289</a:t>
            </a:fld>
            <a:endParaRPr lang="en-US"/>
          </a:p>
        </p:txBody>
      </p:sp>
    </p:spTree>
    <p:extLst>
      <p:ext uri="{BB962C8B-B14F-4D97-AF65-F5344CB8AC3E}">
        <p14:creationId xmlns:p14="http://schemas.microsoft.com/office/powerpoint/2010/main" val="153690258"/>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should introduce the module.  Adolescents in conflict with the law and problematic use of substances. </a:t>
            </a:r>
          </a:p>
        </p:txBody>
      </p:sp>
      <p:sp>
        <p:nvSpPr>
          <p:cNvPr id="4" name="Slide Number Placeholder 3"/>
          <p:cNvSpPr>
            <a:spLocks noGrp="1"/>
          </p:cNvSpPr>
          <p:nvPr>
            <p:ph type="sldNum" sz="quarter" idx="5"/>
          </p:nvPr>
        </p:nvSpPr>
        <p:spPr/>
        <p:txBody>
          <a:bodyPr/>
          <a:lstStyle/>
          <a:p>
            <a:fld id="{4951DF72-1442-453F-9092-65FAF5C01444}" type="slidenum">
              <a:rPr lang="en-US" smtClean="0"/>
              <a:t>290</a:t>
            </a:fld>
            <a:endParaRPr lang="en-US" dirty="0"/>
          </a:p>
        </p:txBody>
      </p:sp>
    </p:spTree>
    <p:extLst>
      <p:ext uri="{BB962C8B-B14F-4D97-AF65-F5344CB8AC3E}">
        <p14:creationId xmlns:p14="http://schemas.microsoft.com/office/powerpoint/2010/main" val="1464751730"/>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point out the methodology for this training. Active discussion refers to the trainer’s lecture but also participation from the audience in the form of questions, comments, suggestions that will enhance mutual learning. </a:t>
            </a:r>
          </a:p>
          <a:p>
            <a:endParaRPr lang="en-US" dirty="0"/>
          </a:p>
          <a:p>
            <a:r>
              <a:rPr lang="en-US" dirty="0"/>
              <a:t>The required materials for this module provide preparation for exercises.  </a:t>
            </a:r>
          </a:p>
          <a:p>
            <a:endParaRPr lang="en-US" dirty="0"/>
          </a:p>
          <a:p>
            <a:r>
              <a:rPr lang="en-US" dirty="0"/>
              <a:t>The expected duration of this module is three hours. </a:t>
            </a:r>
          </a:p>
        </p:txBody>
      </p:sp>
      <p:sp>
        <p:nvSpPr>
          <p:cNvPr id="4" name="Slide Number Placeholder 3"/>
          <p:cNvSpPr>
            <a:spLocks noGrp="1"/>
          </p:cNvSpPr>
          <p:nvPr>
            <p:ph type="sldNum" sz="quarter" idx="5"/>
          </p:nvPr>
        </p:nvSpPr>
        <p:spPr/>
        <p:txBody>
          <a:bodyPr/>
          <a:lstStyle/>
          <a:p>
            <a:fld id="{A982838F-D2C1-401C-A334-091CFE2EB759}" type="slidenum">
              <a:rPr lang="en-US" smtClean="0"/>
              <a:t>291</a:t>
            </a:fld>
            <a:endParaRPr lang="en-US" dirty="0"/>
          </a:p>
        </p:txBody>
      </p:sp>
    </p:spTree>
    <p:extLst>
      <p:ext uri="{BB962C8B-B14F-4D97-AF65-F5344CB8AC3E}">
        <p14:creationId xmlns:p14="http://schemas.microsoft.com/office/powerpoint/2010/main" val="1794103774"/>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learning objectives. But first, the trainer can ask the audience what their expectations are about this module. </a:t>
            </a:r>
          </a:p>
          <a:p>
            <a:endParaRPr lang="en-US" dirty="0"/>
          </a:p>
          <a:p>
            <a:r>
              <a:rPr lang="en-US" sz="3600" dirty="0">
                <a:latin typeface="Times New Roman" panose="02020603050405020304" pitchFamily="18" charset="0"/>
                <a:cs typeface="Times New Roman" panose="02020603050405020304" pitchFamily="18" charset="0"/>
              </a:rPr>
              <a:t>Learning Objectives</a:t>
            </a:r>
          </a:p>
          <a:p>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understand the intersection between adolescence, substance abuse and involvement with criminal acts. </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learn about risk factors and predictors of criminality and gang involvement.</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Understand treatment models for youth involved in criminal acts. </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understand community-based interventions.</a:t>
            </a:r>
          </a:p>
          <a:p>
            <a:pPr lvl="1">
              <a:buFont typeface="Arial" panose="020B0604020202020204" pitchFamily="34" charset="0"/>
              <a:buNone/>
            </a:pPr>
            <a:endParaRPr lang="en-US" sz="36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951DF72-1442-453F-9092-65FAF5C01444}" type="slidenum">
              <a:rPr lang="en-US" smtClean="0"/>
              <a:t>292</a:t>
            </a:fld>
            <a:endParaRPr lang="en-US"/>
          </a:p>
        </p:txBody>
      </p:sp>
    </p:spTree>
    <p:extLst>
      <p:ext uri="{BB962C8B-B14F-4D97-AF65-F5344CB8AC3E}">
        <p14:creationId xmlns:p14="http://schemas.microsoft.com/office/powerpoint/2010/main" val="1186518978"/>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the UNICEF Convention on the rights of the child that states that: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The prevalence of substance use and substance use disorders (SUD) among adolescents under the supervision of juvenile justice (JJ) is much higher than in general community populations, and is related to crime, psychopathology , social problems, unsafe sex and sexually transmitted infections, and other health problems (Clark, 2004; Hicks, </a:t>
            </a:r>
            <a:r>
              <a:rPr lang="en-US" sz="1200" dirty="0" err="1">
                <a:latin typeface="Times New Roman" panose="02020603050405020304" pitchFamily="18" charset="0"/>
                <a:cs typeface="Times New Roman" panose="02020603050405020304" pitchFamily="18" charset="0"/>
              </a:rPr>
              <a:t>Iacono</a:t>
            </a:r>
            <a:r>
              <a:rPr lang="en-US" sz="1200" dirty="0">
                <a:latin typeface="Times New Roman" panose="02020603050405020304" pitchFamily="18" charset="0"/>
                <a:cs typeface="Times New Roman" panose="02020603050405020304" pitchFamily="18" charset="0"/>
              </a:rPr>
              <a:t>, &amp;. </a:t>
            </a:r>
            <a:r>
              <a:rPr lang="en-US" sz="1200" dirty="0" err="1">
                <a:latin typeface="Times New Roman" panose="02020603050405020304" pitchFamily="18" charset="0"/>
                <a:cs typeface="Times New Roman" panose="02020603050405020304" pitchFamily="18" charset="0"/>
              </a:rPr>
              <a:t>McGue</a:t>
            </a:r>
            <a:r>
              <a:rPr lang="en-US" sz="1200" dirty="0">
                <a:latin typeface="Times New Roman" panose="02020603050405020304" pitchFamily="18" charset="0"/>
                <a:cs typeface="Times New Roman" panose="02020603050405020304" pitchFamily="18" charset="0"/>
              </a:rPr>
              <a:t>, 2010).</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293</a:t>
            </a:fld>
            <a:endParaRPr lang="en-US"/>
          </a:p>
        </p:txBody>
      </p:sp>
    </p:spTree>
    <p:extLst>
      <p:ext uri="{BB962C8B-B14F-4D97-AF65-F5344CB8AC3E}">
        <p14:creationId xmlns:p14="http://schemas.microsoft.com/office/powerpoint/2010/main" val="2247802116"/>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s-ES_tradnl" sz="1200" dirty="0"/>
              <a:t>The trainer should discuss adolescent violence in general.  The United Nations Development Program (UNDP) has identified six key patterns associated with the incidence of adolescent violence.  These are:</a:t>
            </a:r>
          </a:p>
          <a:p>
            <a:endParaRPr lang="en-US" altLang="es-ES_tradnl" sz="1200" dirty="0"/>
          </a:p>
          <a:p>
            <a:r>
              <a:rPr lang="en-US" altLang="es-ES_tradnl" sz="1200" b="1" dirty="0"/>
              <a:t>Gender Dimension:  </a:t>
            </a:r>
            <a:r>
              <a:rPr lang="en-US" altLang="es-ES_tradnl" sz="1200" dirty="0"/>
              <a:t>The majority of aggressors and victims are young men who use violence for protection against threats – real or otherwise – or who have been socialized into a male-dominated tradition of conflict resolution through violence.  Young women are victims of verbal and physical abuse, as well as sexual assault.</a:t>
            </a:r>
          </a:p>
          <a:p>
            <a:endParaRPr lang="en-US" altLang="es-ES_tradnl" sz="1200" dirty="0"/>
          </a:p>
          <a:p>
            <a:r>
              <a:rPr lang="en-US" altLang="es-ES_tradnl" sz="1200" b="1" dirty="0"/>
              <a:t>Pre-adolescents:</a:t>
            </a:r>
            <a:r>
              <a:rPr lang="en-US" altLang="es-ES_tradnl" sz="1200" dirty="0"/>
              <a:t>  Early manifestations of violence are often continued into adolescence.</a:t>
            </a:r>
          </a:p>
          <a:p>
            <a:endParaRPr lang="en-US" altLang="es-ES_tradnl" sz="1200" dirty="0"/>
          </a:p>
          <a:p>
            <a:r>
              <a:rPr lang="en-US" altLang="es-ES_tradnl" sz="1200" b="1" dirty="0"/>
              <a:t>School violence:  </a:t>
            </a:r>
            <a:r>
              <a:rPr lang="en-US" altLang="es-ES_tradnl" sz="1200" dirty="0"/>
              <a:t>Violence in schools has appeared to increase, and acts of violence have become more brutal, including student sexual violence.</a:t>
            </a:r>
          </a:p>
          <a:p>
            <a:endParaRPr lang="en-US" altLang="es-ES_tradnl" sz="1200" dirty="0"/>
          </a:p>
          <a:p>
            <a:r>
              <a:rPr lang="en-US" altLang="es-ES_tradnl" sz="1200" b="1" dirty="0"/>
              <a:t>Response to threat:  </a:t>
            </a:r>
            <a:r>
              <a:rPr lang="en-US" altLang="es-ES_tradnl" sz="1200" dirty="0"/>
              <a:t>Adolescents who perceive themselves to be at risk for victimization form delinquent groups and gangs to defend themselves from community violence that permeates the educational environment.</a:t>
            </a:r>
          </a:p>
          <a:p>
            <a:endParaRPr lang="en-US" altLang="es-ES_tradnl" sz="1200" dirty="0"/>
          </a:p>
          <a:p>
            <a:r>
              <a:rPr lang="en-US" altLang="es-ES_tradnl" sz="1200" b="1" dirty="0"/>
              <a:t>Community violence:  </a:t>
            </a:r>
            <a:r>
              <a:rPr lang="en-US" altLang="es-ES_tradnl" sz="1200" dirty="0"/>
              <a:t>The use of violence has often emerged from exposure to various forms of neighborhood or community violence, either as a victim or a witness.  The UNDP reports that Caribbean adolescents worry about child abuse, rape, robbery, guns and shootouts, police abuse, unemployment, drugs and lack of road safety.  Almost half the adolescents surveyed by UNDP expressed fearfulness about the possibility of becoming a victim of crime.</a:t>
            </a:r>
          </a:p>
          <a:p>
            <a:endParaRPr lang="en-US" altLang="es-ES_tradnl" sz="1200" dirty="0"/>
          </a:p>
          <a:p>
            <a:r>
              <a:rPr lang="en-US" altLang="es-ES_tradnl" sz="1200" b="1" dirty="0"/>
              <a:t>Victimization:  </a:t>
            </a:r>
            <a:r>
              <a:rPr lang="en-US" altLang="es-ES_tradnl" sz="1200" dirty="0"/>
              <a:t>In the same UNDP survey (2010), almost 20% of adolescents had been victims of a crime within the past ten years, and almost 30% of those had been victimized by acquaintances and friends.</a:t>
            </a:r>
            <a:endParaRPr lang="en-US" altLang="es-ES_tradnl" sz="1200" b="1"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294</a:t>
            </a:fld>
            <a:endParaRPr lang="en-US"/>
          </a:p>
        </p:txBody>
      </p:sp>
    </p:spTree>
    <p:extLst>
      <p:ext uri="{BB962C8B-B14F-4D97-AF65-F5344CB8AC3E}">
        <p14:creationId xmlns:p14="http://schemas.microsoft.com/office/powerpoint/2010/main" val="3742871742"/>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the development of adolescent delinquency.</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Defiance towards authority is a part of adolescent development, therefore not every adolescent engaging in illegal behavior will become a criminal throughout their lives. </a:t>
            </a:r>
          </a:p>
          <a:p>
            <a:pPr marL="171450" indent="-171450">
              <a:buFont typeface="Arial" panose="020B0604020202020204" pitchFamily="34" charset="0"/>
              <a:buChar char="•"/>
            </a:pPr>
            <a:r>
              <a:rPr lang="en-US" dirty="0"/>
              <a:t>Delinquent behavior is influenced by individual, social and community conditions: </a:t>
            </a:r>
          </a:p>
          <a:p>
            <a:pPr marL="171450" indent="-171450">
              <a:buFont typeface="Arial" panose="020B0604020202020204" pitchFamily="34" charset="0"/>
              <a:buChar char="•"/>
            </a:pPr>
            <a:r>
              <a:rPr lang="en-US" dirty="0"/>
              <a:t>Children and adolescents who become involved in delinquent acts often present with several risk factors. </a:t>
            </a:r>
          </a:p>
          <a:p>
            <a:pPr marL="171450" indent="-171450">
              <a:buFont typeface="Arial" panose="020B0604020202020204" pitchFamily="34" charset="0"/>
              <a:buChar char="•"/>
            </a:pPr>
            <a:r>
              <a:rPr lang="en-US" b="0" i="0" dirty="0">
                <a:solidFill>
                  <a:srgbClr val="555555"/>
                </a:solidFill>
                <a:effectLst/>
                <a:latin typeface="robotoregular"/>
              </a:rPr>
              <a:t>Panel, on Juvenile Crime: Prevention, Treatment, and Control, et al. </a:t>
            </a:r>
            <a:r>
              <a:rPr lang="en-US" b="0" i="1" dirty="0">
                <a:solidFill>
                  <a:srgbClr val="555555"/>
                </a:solidFill>
                <a:effectLst/>
                <a:latin typeface="robotoregular"/>
              </a:rPr>
              <a:t>Juvenile Crime, Juvenile Justice</a:t>
            </a:r>
            <a:r>
              <a:rPr lang="en-US" b="0" i="0" dirty="0">
                <a:solidFill>
                  <a:srgbClr val="555555"/>
                </a:solidFill>
                <a:effectLst/>
                <a:latin typeface="robotoregular"/>
              </a:rPr>
              <a:t>, edited by Nancy A. Crowell, et al., National Academies Press, 2001. ProQuest </a:t>
            </a:r>
            <a:r>
              <a:rPr lang="en-US" b="0" i="0" dirty="0" err="1">
                <a:solidFill>
                  <a:srgbClr val="555555"/>
                </a:solidFill>
                <a:effectLst/>
                <a:latin typeface="robotoregular"/>
              </a:rPr>
              <a:t>Ebook</a:t>
            </a:r>
            <a:r>
              <a:rPr lang="en-US" b="0" i="0" dirty="0">
                <a:solidFill>
                  <a:srgbClr val="555555"/>
                </a:solidFill>
                <a:effectLst/>
                <a:latin typeface="robotoregular"/>
              </a:rPr>
              <a:t> Central, https://search-proquest-com.tcsedsystem.idm.oclc.org/psycinfo/legacydocview/EBC/3375265?accountid=34120.</a:t>
            </a:r>
            <a:endParaRPr lang="en-US"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295</a:t>
            </a:fld>
            <a:endParaRPr lang="en-US"/>
          </a:p>
        </p:txBody>
      </p:sp>
    </p:spTree>
    <p:extLst>
      <p:ext uri="{BB962C8B-B14F-4D97-AF65-F5344CB8AC3E}">
        <p14:creationId xmlns:p14="http://schemas.microsoft.com/office/powerpoint/2010/main" val="2118221866"/>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point out that youth criminality is often transitory during adolescence and it is declining. On the graph above, we can see almost 40 years in youth arrests. </a:t>
            </a:r>
          </a:p>
        </p:txBody>
      </p:sp>
      <p:sp>
        <p:nvSpPr>
          <p:cNvPr id="4" name="Slide Number Placeholder 3"/>
          <p:cNvSpPr>
            <a:spLocks noGrp="1"/>
          </p:cNvSpPr>
          <p:nvPr>
            <p:ph type="sldNum" sz="quarter" idx="5"/>
          </p:nvPr>
        </p:nvSpPr>
        <p:spPr/>
        <p:txBody>
          <a:bodyPr/>
          <a:lstStyle/>
          <a:p>
            <a:fld id="{4951DF72-1442-453F-9092-65FAF5C01444}" type="slidenum">
              <a:rPr lang="en-US" smtClean="0"/>
              <a:t>296</a:t>
            </a:fld>
            <a:endParaRPr lang="en-US"/>
          </a:p>
        </p:txBody>
      </p:sp>
    </p:spTree>
    <p:extLst>
      <p:ext uri="{BB962C8B-B14F-4D97-AF65-F5344CB8AC3E}">
        <p14:creationId xmlns:p14="http://schemas.microsoft.com/office/powerpoint/2010/main" val="3184942039"/>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the risk factors.</a:t>
            </a:r>
          </a:p>
          <a:p>
            <a:endParaRPr lang="en-US" dirty="0"/>
          </a:p>
          <a:p>
            <a:pPr marL="628650" lvl="1" indent="-171450">
              <a:buFont typeface="Arial" panose="020B0604020202020204" pitchFamily="34" charset="0"/>
              <a:buChar char="•"/>
            </a:pPr>
            <a:r>
              <a:rPr lang="en-US" dirty="0"/>
              <a:t>Risk factors</a:t>
            </a:r>
          </a:p>
          <a:p>
            <a:pPr marL="1085850" lvl="2" indent="-171450">
              <a:buFont typeface="Arial" panose="020B0604020202020204" pitchFamily="34" charset="0"/>
              <a:buChar char="•"/>
            </a:pPr>
            <a:r>
              <a:rPr lang="en-US" dirty="0"/>
              <a:t>Age: research within the last few decades indicate that criminal activity begins at preadolescence with its peak at age 18 and decrease at age 24.  5% of adolescents will have an anti-social personality disorder. </a:t>
            </a:r>
          </a:p>
          <a:p>
            <a:pPr marL="1085850" lvl="2" indent="-171450">
              <a:buFont typeface="Arial" panose="020B0604020202020204" pitchFamily="34" charset="0"/>
              <a:buChar char="•"/>
            </a:pPr>
            <a:r>
              <a:rPr lang="en-US" dirty="0"/>
              <a:t>Chaotic Environment: poverty, alcohol, poor parental supervision: chaotic environment can determine involvement in criminal activity and being influenced by peers. </a:t>
            </a:r>
          </a:p>
          <a:p>
            <a:pPr marL="1085850" lvl="2" indent="-171450">
              <a:buFont typeface="Arial" panose="020B0604020202020204" pitchFamily="34" charset="0"/>
              <a:buChar char="•"/>
            </a:pPr>
            <a:r>
              <a:rPr lang="en-US" dirty="0"/>
              <a:t>Behavioral problems: aggressiveness, tantrums, hyperactivity and low verbal IQ as a child can also be strong factors. </a:t>
            </a:r>
          </a:p>
          <a:p>
            <a:pPr marL="1085850" lvl="2" indent="-171450">
              <a:buFont typeface="Arial" panose="020B0604020202020204" pitchFamily="34" charset="0"/>
              <a:buChar char="•"/>
            </a:pPr>
            <a:r>
              <a:rPr lang="en-US" dirty="0"/>
              <a:t>Prenatal conditions: premature birth, respiratory distress, low birth weight. </a:t>
            </a:r>
          </a:p>
          <a:p>
            <a:pPr marL="1085850" lvl="2"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297</a:t>
            </a:fld>
            <a:endParaRPr lang="en-US"/>
          </a:p>
        </p:txBody>
      </p:sp>
    </p:spTree>
    <p:extLst>
      <p:ext uri="{BB962C8B-B14F-4D97-AF65-F5344CB8AC3E}">
        <p14:creationId xmlns:p14="http://schemas.microsoft.com/office/powerpoint/2010/main" val="3368096378"/>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a:t>
            </a:r>
          </a:p>
          <a:p>
            <a:r>
              <a:rPr lang="en-US" dirty="0"/>
              <a:t>- Divorced/separated parents: research suggests there is a link between a broken/disruptive home and delinquency. The complex dynamics of separation including; disruptive co-parenting, socio-economic conditions, single parenting, and supervising/monitoring children. </a:t>
            </a:r>
          </a:p>
          <a:p>
            <a:pPr marL="171450" indent="-171450">
              <a:buFontTx/>
              <a:buChar char="-"/>
            </a:pPr>
            <a:r>
              <a:rPr lang="en-US" dirty="0"/>
              <a:t>Children born to teen mothers: </a:t>
            </a:r>
            <a:r>
              <a:rPr lang="en-US" b="0" i="0" dirty="0">
                <a:solidFill>
                  <a:srgbClr val="000000"/>
                </a:solidFill>
                <a:effectLst/>
                <a:latin typeface="Lora"/>
              </a:rPr>
              <a:t>Males born to unmarried mothers under age 18 were 11 times more likely to become chronic juvenile offenders than were males born to married mothers over the age of 20 (</a:t>
            </a:r>
            <a:r>
              <a:rPr lang="en-US" b="0" i="0" dirty="0" err="1">
                <a:solidFill>
                  <a:srgbClr val="000000"/>
                </a:solidFill>
                <a:effectLst/>
                <a:latin typeface="Lora"/>
              </a:rPr>
              <a:t>Conseur</a:t>
            </a:r>
            <a:r>
              <a:rPr lang="en-US" b="0" i="0" dirty="0">
                <a:solidFill>
                  <a:srgbClr val="000000"/>
                </a:solidFill>
                <a:effectLst/>
                <a:latin typeface="Lora"/>
              </a:rPr>
              <a:t> et al., 1997).</a:t>
            </a:r>
          </a:p>
          <a:p>
            <a:pPr marL="171450" indent="-171450">
              <a:buFontTx/>
              <a:buChar char="-"/>
            </a:pPr>
            <a:r>
              <a:rPr lang="en-US" b="0" i="0" dirty="0">
                <a:solidFill>
                  <a:srgbClr val="000000"/>
                </a:solidFill>
                <a:effectLst/>
                <a:latin typeface="Lora"/>
              </a:rPr>
              <a:t>Poor parenting: Children that experience parenting styles that utilize threats, </a:t>
            </a:r>
            <a:r>
              <a:rPr lang="en-US" b="0" i="0" dirty="0" err="1">
                <a:solidFill>
                  <a:srgbClr val="000000"/>
                </a:solidFill>
                <a:effectLst/>
                <a:latin typeface="Lora"/>
              </a:rPr>
              <a:t>cohercion</a:t>
            </a:r>
            <a:r>
              <a:rPr lang="en-US" b="0" i="0" dirty="0">
                <a:solidFill>
                  <a:srgbClr val="000000"/>
                </a:solidFill>
                <a:effectLst/>
                <a:latin typeface="Lora"/>
              </a:rPr>
              <a:t>, neglect and physical punishment, are more likely to become involved in the criminal system.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History of abuse: youth that grow up in vulnerable communities report previous abuse; physical (28.3%), sexual (20%), emotional (10.6%) and Negligence (10.6%). </a:t>
            </a:r>
          </a:p>
          <a:p>
            <a:pPr marL="0" indent="0">
              <a:buFontTx/>
              <a:buNone/>
            </a:pPr>
            <a:endParaRPr lang="en-US" dirty="0"/>
          </a:p>
          <a:p>
            <a:endParaRPr lang="en-US" dirty="0"/>
          </a:p>
          <a:p>
            <a:r>
              <a:rPr lang="en-US" dirty="0"/>
              <a:t>Community: </a:t>
            </a:r>
          </a:p>
          <a:p>
            <a:pPr marL="372618" lvl="1" indent="-171450">
              <a:buFontTx/>
              <a:buChar char="-"/>
            </a:pPr>
            <a:r>
              <a:rPr lang="en-US" dirty="0"/>
              <a:t>Poverty creates a complex variable because heightens the stress in a family environment and community opportunities.  </a:t>
            </a:r>
          </a:p>
          <a:p>
            <a:pPr marL="372618" lvl="1" indent="-171450">
              <a:buFontTx/>
              <a:buChar char="-"/>
            </a:pPr>
            <a:r>
              <a:rPr lang="en-US" dirty="0"/>
              <a:t>Exposure to community violent acts: adolescents in vulnerable communities experience at least one traumatic act a day. Youth in vulnerable communities have a 50% chance of being arrested throughout their adolescence.</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298</a:t>
            </a:fld>
            <a:endParaRPr lang="en-US"/>
          </a:p>
        </p:txBody>
      </p:sp>
    </p:spTree>
    <p:extLst>
      <p:ext uri="{BB962C8B-B14F-4D97-AF65-F5344CB8AC3E}">
        <p14:creationId xmlns:p14="http://schemas.microsoft.com/office/powerpoint/2010/main" val="2448963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types of development and will point out that each will be discussed in the following slides. The trainer should say that we will heavily discuss the physical development at the biological and neurological level. Then we will go through the typical stages of adolescence.  </a:t>
            </a:r>
          </a:p>
        </p:txBody>
      </p:sp>
      <p:sp>
        <p:nvSpPr>
          <p:cNvPr id="4" name="Slide Number Placeholder 3"/>
          <p:cNvSpPr>
            <a:spLocks noGrp="1"/>
          </p:cNvSpPr>
          <p:nvPr>
            <p:ph type="sldNum" sz="quarter" idx="5"/>
          </p:nvPr>
        </p:nvSpPr>
        <p:spPr/>
        <p:txBody>
          <a:bodyPr/>
          <a:lstStyle/>
          <a:p>
            <a:fld id="{4951DF72-1442-453F-9092-65FAF5C01444}" type="slidenum">
              <a:rPr lang="en-US" smtClean="0"/>
              <a:t>30</a:t>
            </a:fld>
            <a:endParaRPr lang="en-US"/>
          </a:p>
        </p:txBody>
      </p:sp>
    </p:spTree>
    <p:extLst>
      <p:ext uri="{BB962C8B-B14F-4D97-AF65-F5344CB8AC3E}">
        <p14:creationId xmlns:p14="http://schemas.microsoft.com/office/powerpoint/2010/main" val="3871365839"/>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299</a:t>
            </a:fld>
            <a:endParaRPr lang="en-US"/>
          </a:p>
        </p:txBody>
      </p:sp>
    </p:spTree>
    <p:extLst>
      <p:ext uri="{BB962C8B-B14F-4D97-AF65-F5344CB8AC3E}">
        <p14:creationId xmlns:p14="http://schemas.microsoft.com/office/powerpoint/2010/main" val="1845075200"/>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300</a:t>
            </a:fld>
            <a:endParaRPr lang="en-US"/>
          </a:p>
        </p:txBody>
      </p:sp>
    </p:spTree>
    <p:extLst>
      <p:ext uri="{BB962C8B-B14F-4D97-AF65-F5344CB8AC3E}">
        <p14:creationId xmlns:p14="http://schemas.microsoft.com/office/powerpoint/2010/main" val="3387815542"/>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Marcador de imagen de diapositiva 1">
            <a:extLst>
              <a:ext uri="{FF2B5EF4-FFF2-40B4-BE49-F238E27FC236}">
                <a16:creationId xmlns:a16="http://schemas.microsoft.com/office/drawing/2014/main" id="{E42C1874-A629-4523-AA4A-ED6D1FA92F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Marcador de notas 2">
            <a:extLst>
              <a:ext uri="{FF2B5EF4-FFF2-40B4-BE49-F238E27FC236}">
                <a16:creationId xmlns:a16="http://schemas.microsoft.com/office/drawing/2014/main" id="{592BF7D7-ACB9-4C6F-B62C-FBC821C197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UY" altLang="en-US"/>
          </a:p>
        </p:txBody>
      </p:sp>
      <p:sp>
        <p:nvSpPr>
          <p:cNvPr id="56323" name="Marcador de número de diapositiva 3">
            <a:extLst>
              <a:ext uri="{FF2B5EF4-FFF2-40B4-BE49-F238E27FC236}">
                <a16:creationId xmlns:a16="http://schemas.microsoft.com/office/drawing/2014/main" id="{BC27C4E1-C9A3-4401-AE0A-312162F7CA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eaLnBrk="0" fontAlgn="base" hangingPunct="0">
              <a:spcBef>
                <a:spcPct val="0"/>
              </a:spcBef>
              <a:spcAft>
                <a:spcPct val="0"/>
              </a:spcAft>
              <a:defRPr>
                <a:solidFill>
                  <a:schemeClr val="tx1"/>
                </a:solidFill>
                <a:latin typeface="Rockwell" panose="02060603020205020403" pitchFamily="18" charset="0"/>
              </a:defRPr>
            </a:lvl6pPr>
            <a:lvl7pPr marL="2971800" indent="-228600" eaLnBrk="0" fontAlgn="base" hangingPunct="0">
              <a:spcBef>
                <a:spcPct val="0"/>
              </a:spcBef>
              <a:spcAft>
                <a:spcPct val="0"/>
              </a:spcAft>
              <a:defRPr>
                <a:solidFill>
                  <a:schemeClr val="tx1"/>
                </a:solidFill>
                <a:latin typeface="Rockwell" panose="02060603020205020403" pitchFamily="18" charset="0"/>
              </a:defRPr>
            </a:lvl7pPr>
            <a:lvl8pPr marL="3429000" indent="-228600" eaLnBrk="0" fontAlgn="base" hangingPunct="0">
              <a:spcBef>
                <a:spcPct val="0"/>
              </a:spcBef>
              <a:spcAft>
                <a:spcPct val="0"/>
              </a:spcAft>
              <a:defRPr>
                <a:solidFill>
                  <a:schemeClr val="tx1"/>
                </a:solidFill>
                <a:latin typeface="Rockwell" panose="02060603020205020403" pitchFamily="18" charset="0"/>
              </a:defRPr>
            </a:lvl8pPr>
            <a:lvl9pPr marL="3886200" indent="-228600" eaLnBrk="0" fontAlgn="base" hangingPunct="0">
              <a:spcBef>
                <a:spcPct val="0"/>
              </a:spcBef>
              <a:spcAft>
                <a:spcPct val="0"/>
              </a:spcAft>
              <a:defRPr>
                <a:solidFill>
                  <a:schemeClr val="tx1"/>
                </a:solidFill>
                <a:latin typeface="Rockwell" panose="02060603020205020403" pitchFamily="18" charset="0"/>
              </a:defRPr>
            </a:lvl9pPr>
          </a:lstStyle>
          <a:p>
            <a:fld id="{5EEFD212-909D-41D8-8015-09843A87ADCC}" type="slidenum">
              <a:rPr lang="es-UY" altLang="es-CL" smtClean="0">
                <a:latin typeface="Calibri" panose="020F0502020204030204" pitchFamily="34" charset="0"/>
              </a:rPr>
              <a:pPr/>
              <a:t>302</a:t>
            </a:fld>
            <a:endParaRPr lang="es-UY" altLang="es-CL">
              <a:latin typeface="Calibri" panose="020F0502020204030204" pitchFamily="34" charset="0"/>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the three instruments above and will provide the audience with the resource. </a:t>
            </a:r>
          </a:p>
        </p:txBody>
      </p:sp>
      <p:sp>
        <p:nvSpPr>
          <p:cNvPr id="4" name="Slide Number Placeholder 3"/>
          <p:cNvSpPr>
            <a:spLocks noGrp="1"/>
          </p:cNvSpPr>
          <p:nvPr>
            <p:ph type="sldNum" sz="quarter" idx="5"/>
          </p:nvPr>
        </p:nvSpPr>
        <p:spPr/>
        <p:txBody>
          <a:bodyPr/>
          <a:lstStyle/>
          <a:p>
            <a:fld id="{4951DF72-1442-453F-9092-65FAF5C01444}" type="slidenum">
              <a:rPr lang="en-US" smtClean="0"/>
              <a:t>304</a:t>
            </a:fld>
            <a:endParaRPr lang="en-US"/>
          </a:p>
        </p:txBody>
      </p:sp>
    </p:spTree>
    <p:extLst>
      <p:ext uri="{BB962C8B-B14F-4D97-AF65-F5344CB8AC3E}">
        <p14:creationId xmlns:p14="http://schemas.microsoft.com/office/powerpoint/2010/main" val="669272734"/>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Wrap-Around Model to case management. This model is meant to serve youth and families with multiple needs and difficult to engage. The core of this model involved systems working together to provide best treatment outcomes for families.  </a:t>
            </a:r>
          </a:p>
          <a:p>
            <a:endParaRPr lang="en-US" dirty="0"/>
          </a:p>
          <a:p>
            <a:r>
              <a:rPr lang="en-US" dirty="0"/>
              <a:t>Principles of Wrap-Around Model: </a:t>
            </a:r>
            <a:r>
              <a:rPr lang="en-US" sz="2400" dirty="0">
                <a:latin typeface="Times New Roman" panose="02020603050405020304" pitchFamily="18" charset="0"/>
                <a:cs typeface="Times New Roman" panose="02020603050405020304" pitchFamily="18" charset="0"/>
              </a:rPr>
              <a:t> </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Voice &amp; Choice at the core: </a:t>
            </a:r>
            <a:r>
              <a:rPr lang="en-US" sz="2000" dirty="0">
                <a:latin typeface="Times New Roman" panose="02020603050405020304" pitchFamily="18" charset="0"/>
                <a:cs typeface="Times New Roman" panose="02020603050405020304" pitchFamily="18" charset="0"/>
              </a:rPr>
              <a:t>Youth that come from families with multiple challenges face several barriers and might have experienced negative treatment outcomes in the past. Therefore, assuring that the youth’s voice and choice is at the core of the plan of care empowers families to take ownership of their treatment, resulting in better treatment outcomes. </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Individualized care</a:t>
            </a:r>
            <a:r>
              <a:rPr lang="en-US" sz="2000" dirty="0">
                <a:latin typeface="Times New Roman" panose="02020603050405020304" pitchFamily="18" charset="0"/>
                <a:cs typeface="Times New Roman" panose="02020603050405020304" pitchFamily="18" charset="0"/>
              </a:rPr>
              <a:t>: All families are not the same. This concept refers to investigating the youth’s relationship with the systems around them; school, family, community. The plan of care should be inclusive of the youth’s environments. </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Strengths-based: </a:t>
            </a:r>
            <a:r>
              <a:rPr lang="en-US" sz="2000" dirty="0">
                <a:latin typeface="Times New Roman" panose="02020603050405020304" pitchFamily="18" charset="0"/>
                <a:cs typeface="Times New Roman" panose="02020603050405020304" pitchFamily="18" charset="0"/>
              </a:rPr>
              <a:t>This lens focuses on the strengths of the youth. Although you might see several challenges, all youth also have strengths. This lens assumes that the youth is the expert in their own life and the role of the case manager is to empower them and build their capacity to reach their potential. The trainer will direct the audience to find the “</a:t>
            </a:r>
            <a:r>
              <a:rPr lang="en-US" sz="2000" dirty="0"/>
              <a:t>Tentative List of Life Strengths Gleaned from Positive Psychology Literature” and read a few that can apply to youth.</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Natural Supports: </a:t>
            </a:r>
            <a:r>
              <a:rPr lang="en-US" sz="2000" dirty="0">
                <a:latin typeface="Times New Roman" panose="02020603050405020304" pitchFamily="18" charset="0"/>
                <a:cs typeface="Times New Roman" panose="02020603050405020304" pitchFamily="18" charset="0"/>
              </a:rPr>
              <a:t>The role of the case manager is to find within the youth’s context those positive supports or opportunities for positive supports. </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Team-based collaborative planning: </a:t>
            </a:r>
            <a:r>
              <a:rPr lang="en-US" sz="2000" dirty="0">
                <a:latin typeface="Times New Roman" panose="02020603050405020304" pitchFamily="18" charset="0"/>
                <a:cs typeface="Times New Roman" panose="02020603050405020304" pitchFamily="18" charset="0"/>
              </a:rPr>
              <a:t>The systems collaborating such as; school, community entities, parents, and youth work together towards the goals of the family. Other systems might be from need for resources; food vouchers, housing, employment, educational goals, and others that might be specific case by case. </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Unconditional Care: </a:t>
            </a:r>
            <a:r>
              <a:rPr lang="en-US" sz="2000" dirty="0">
                <a:latin typeface="Times New Roman" panose="02020603050405020304" pitchFamily="18" charset="0"/>
                <a:cs typeface="Times New Roman" panose="02020603050405020304" pitchFamily="18" charset="0"/>
              </a:rPr>
              <a:t>The case manager is expected to provide unconditional care, that is, no matter how little progress a youth might be experiencing, care will continue and the same supports will continue to be available. </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Community-based care: </a:t>
            </a:r>
            <a:r>
              <a:rPr lang="en-US" sz="2000" dirty="0">
                <a:latin typeface="Times New Roman" panose="02020603050405020304" pitchFamily="18" charset="0"/>
                <a:cs typeface="Times New Roman" panose="02020603050405020304" pitchFamily="18" charset="0"/>
              </a:rPr>
              <a:t>An important aspect of this model is that case managers are flexible and meet the client where they’re at. Community-cased care refers to services that can happen on the street, at the home, or at school to follow with treatment. </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Culturally Competent: </a:t>
            </a:r>
            <a:r>
              <a:rPr lang="en-US" sz="2000" dirty="0">
                <a:latin typeface="Times New Roman" panose="02020603050405020304" pitchFamily="18" charset="0"/>
                <a:cs typeface="Times New Roman" panose="02020603050405020304" pitchFamily="18" charset="0"/>
              </a:rPr>
              <a:t>The case manager is highly aware of the youth’s specific barriers related to culture and aspects of diversity. If you recall the ADDRESSING model we reviewed in the Trauma Module, we can incorporate it in this model. </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Outcome-based: </a:t>
            </a:r>
            <a:r>
              <a:rPr lang="en-US" sz="2000" dirty="0">
                <a:latin typeface="Times New Roman" panose="02020603050405020304" pitchFamily="18" charset="0"/>
                <a:cs typeface="Times New Roman" panose="02020603050405020304" pitchFamily="18" charset="0"/>
              </a:rPr>
              <a:t>The case manager utilizes concrete outcomes to the goals provided. </a:t>
            </a:r>
          </a:p>
          <a:p>
            <a:pPr lvl="1">
              <a:buFont typeface="Arial" panose="020B0604020202020204" pitchFamily="34" charset="0"/>
              <a:buNone/>
            </a:pPr>
            <a:endParaRPr lang="en-US" sz="2000" dirty="0">
              <a:latin typeface="Times New Roman" panose="02020603050405020304" pitchFamily="18" charset="0"/>
              <a:cs typeface="Times New Roman" panose="02020603050405020304" pitchFamily="18" charset="0"/>
            </a:endParaRPr>
          </a:p>
          <a:p>
            <a:pPr lvl="1">
              <a:buFont typeface="Arial" panose="020B0604020202020204" pitchFamily="34" charset="0"/>
              <a:buNone/>
            </a:pPr>
            <a:r>
              <a:rPr lang="en-US" sz="2000" dirty="0">
                <a:latin typeface="Times New Roman" panose="02020603050405020304" pitchFamily="18" charset="0"/>
                <a:cs typeface="Times New Roman" panose="02020603050405020304" pitchFamily="18" charset="0"/>
              </a:rPr>
              <a:t>The trainer will provide the audience with the link to the National Wrap-around initiative: </a:t>
            </a:r>
            <a:r>
              <a:rPr lang="en-US" sz="2000" dirty="0">
                <a:hlinkClick r:id="rId3"/>
              </a:rPr>
              <a:t>https://nwi.pdx.edu/</a:t>
            </a:r>
            <a:r>
              <a:rPr lang="en-US" sz="2000" dirty="0"/>
              <a:t> </a:t>
            </a:r>
            <a:endParaRPr lang="en-US" sz="20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305</a:t>
            </a:fld>
            <a:endParaRPr lang="en-US"/>
          </a:p>
        </p:txBody>
      </p:sp>
    </p:spTree>
    <p:extLst>
      <p:ext uri="{BB962C8B-B14F-4D97-AF65-F5344CB8AC3E}">
        <p14:creationId xmlns:p14="http://schemas.microsoft.com/office/powerpoint/2010/main" val="157109939"/>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306</a:t>
            </a:fld>
            <a:endParaRPr lang="en-US"/>
          </a:p>
        </p:txBody>
      </p:sp>
    </p:spTree>
    <p:extLst>
      <p:ext uri="{BB962C8B-B14F-4D97-AF65-F5344CB8AC3E}">
        <p14:creationId xmlns:p14="http://schemas.microsoft.com/office/powerpoint/2010/main" val="1610468357"/>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phase I of the wraparound model.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this phase, the groundwork for trust and shared vision among the family and wraparound team members is established, so people are prepared to come to meetings and collaborate. During this phase, the tone is set for teamwork and team interactions that are consistent with the wraparound principles, particularly through the initial conversations about strengths, needs, and culture. In addition, this phase provides an opportunity to begin to shift the family’s orientation to one in which they understand they are an integral part of the process and their preferences are prioritized. The activities of this phase should be completed relatively quickly (within 1-2 weeks if possible), so that the team can begin meeting and establish ownership of the process as quickly as possible.</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307</a:t>
            </a:fld>
            <a:endParaRPr lang="en-US"/>
          </a:p>
        </p:txBody>
      </p:sp>
    </p:spTree>
    <p:extLst>
      <p:ext uri="{BB962C8B-B14F-4D97-AF65-F5344CB8AC3E}">
        <p14:creationId xmlns:p14="http://schemas.microsoft.com/office/powerpoint/2010/main" val="2846689769"/>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the goals of Phase I. </a:t>
            </a:r>
          </a:p>
          <a:p>
            <a:endParaRPr lang="en-US" dirty="0"/>
          </a:p>
          <a:p>
            <a:endParaRPr lang="en-US" dirty="0"/>
          </a:p>
          <a:p>
            <a:r>
              <a:rPr lang="en-US" dirty="0"/>
              <a:t>1.1. Orient the family and youth GOAL: To orient the family and youth to the wraparound process.</a:t>
            </a:r>
          </a:p>
          <a:p>
            <a:endParaRPr lang="en-US" dirty="0"/>
          </a:p>
          <a:p>
            <a:r>
              <a:rPr lang="en-US" dirty="0"/>
              <a:t>1.2. Stabilize crises GOAL: To address pressing needs and concerns so that the family and team can give their attention to the wraparound process.</a:t>
            </a:r>
          </a:p>
          <a:p>
            <a:endParaRPr lang="en-US" dirty="0"/>
          </a:p>
          <a:p>
            <a:r>
              <a:rPr lang="en-US" dirty="0"/>
              <a:t>1.3. Facilitate conversations with family and youth/child GOAL: To explore individual and family strengths, needs, culture, and vision and to use these to develop a document that will serve as the starting point for planning. (Continued from previous page)</a:t>
            </a:r>
          </a:p>
          <a:p>
            <a:endParaRPr lang="en-US" dirty="0"/>
          </a:p>
          <a:p>
            <a:r>
              <a:rPr lang="en-US" dirty="0"/>
              <a:t>1.4. Engage other team members GOAL: To gain the participation of team members who care about and can aid the youth/ child and family, and to set the stage for their active and collaborative participation on the team in a manner consistent with the wraparound principles</a:t>
            </a:r>
          </a:p>
          <a:p>
            <a:endParaRPr lang="en-US" dirty="0"/>
          </a:p>
          <a:p>
            <a:r>
              <a:rPr lang="en-US" dirty="0"/>
              <a:t>1.5. Make necessary meeting arrangements GOAL: To ensure that the necessary procedures are undertaken for the team is prepared to begin an effective wraparound process.</a:t>
            </a:r>
          </a:p>
        </p:txBody>
      </p:sp>
      <p:sp>
        <p:nvSpPr>
          <p:cNvPr id="4" name="Slide Number Placeholder 3"/>
          <p:cNvSpPr>
            <a:spLocks noGrp="1"/>
          </p:cNvSpPr>
          <p:nvPr>
            <p:ph type="sldNum" sz="quarter" idx="5"/>
          </p:nvPr>
        </p:nvSpPr>
        <p:spPr/>
        <p:txBody>
          <a:bodyPr/>
          <a:lstStyle/>
          <a:p>
            <a:fld id="{4951DF72-1442-453F-9092-65FAF5C01444}" type="slidenum">
              <a:rPr lang="en-US" smtClean="0"/>
              <a:t>308</a:t>
            </a:fld>
            <a:endParaRPr lang="en-US"/>
          </a:p>
        </p:txBody>
      </p:sp>
    </p:spTree>
    <p:extLst>
      <p:ext uri="{BB962C8B-B14F-4D97-AF65-F5344CB8AC3E}">
        <p14:creationId xmlns:p14="http://schemas.microsoft.com/office/powerpoint/2010/main" val="292355156"/>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Phase II. </a:t>
            </a:r>
          </a:p>
          <a:p>
            <a:endParaRPr lang="en-US" dirty="0"/>
          </a:p>
          <a:p>
            <a:r>
              <a:rPr lang="en-US" dirty="0"/>
              <a:t>During this phase, team trust and mutual respect are built while the team creates an initial plan of care using a high-quality planning process that reflects the wraparound principles. In particular, youth and family should feel, during this phase, that they are heard, that the needs chosen are ones they want to work on, and that the options chosen have a reasonable chance of helping them meet these needs. This phase should be completed during one or two meetings that take place within 1-2 weeks, a rapid time frame intended to promote team cohesion and shared responsibility toward achieving the team’s mission or overarching goal.</a:t>
            </a:r>
          </a:p>
          <a:p>
            <a:endParaRPr lang="en-US"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309</a:t>
            </a:fld>
            <a:endParaRPr lang="en-US"/>
          </a:p>
        </p:txBody>
      </p:sp>
    </p:spTree>
    <p:extLst>
      <p:ext uri="{BB962C8B-B14F-4D97-AF65-F5344CB8AC3E}">
        <p14:creationId xmlns:p14="http://schemas.microsoft.com/office/powerpoint/2010/main" val="875089539"/>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2.1. Develop an initial plan of care GOAL: To create an initial plan of care using a high-quality team process that elicits multiple perspectives and builds trust and shared vision among team members, while also being consistent with the wraparound principles</a:t>
            </a:r>
          </a:p>
          <a:p>
            <a:endParaRPr lang="en-US" dirty="0"/>
          </a:p>
          <a:p>
            <a:r>
              <a:rPr lang="en-US" dirty="0"/>
              <a:t>2.2. Develop crisis/ safety plan GOAL: To identify potential problems and crises, prioritize according to seriousness and likelihood of occurrence, and create an effective and </a:t>
            </a:r>
            <a:r>
              <a:rPr lang="en-US" dirty="0" err="1"/>
              <a:t>wellspecified</a:t>
            </a:r>
            <a:r>
              <a:rPr lang="en-US" dirty="0"/>
              <a:t> crisis prevention and response plan that is consistent with the wraparound principles. A more proactive safety plan may also be created.</a:t>
            </a:r>
          </a:p>
        </p:txBody>
      </p:sp>
      <p:sp>
        <p:nvSpPr>
          <p:cNvPr id="4" name="Slide Number Placeholder 3"/>
          <p:cNvSpPr>
            <a:spLocks noGrp="1"/>
          </p:cNvSpPr>
          <p:nvPr>
            <p:ph type="sldNum" sz="quarter" idx="5"/>
          </p:nvPr>
        </p:nvSpPr>
        <p:spPr/>
        <p:txBody>
          <a:bodyPr/>
          <a:lstStyle/>
          <a:p>
            <a:fld id="{4951DF72-1442-453F-9092-65FAF5C01444}" type="slidenum">
              <a:rPr lang="en-US" smtClean="0"/>
              <a:t>310</a:t>
            </a:fld>
            <a:endParaRPr lang="en-US"/>
          </a:p>
        </p:txBody>
      </p:sp>
    </p:spTree>
    <p:extLst>
      <p:ext uri="{BB962C8B-B14F-4D97-AF65-F5344CB8AC3E}">
        <p14:creationId xmlns:p14="http://schemas.microsoft.com/office/powerpoint/2010/main" val="3641168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Hemispheric Drug Strategy: </a:t>
            </a:r>
            <a:r>
              <a:rPr lang="en-US" sz="1200" kern="1200" dirty="0">
                <a:solidFill>
                  <a:schemeClr val="tx1"/>
                </a:solidFill>
                <a:effectLst/>
                <a:latin typeface="+mn-lt"/>
                <a:ea typeface="+mn-ea"/>
                <a:cs typeface="+mn-cs"/>
              </a:rPr>
              <a:t>Demand reduction requires, in accordance with the situation and magnitude of the drug problem in each country, the implementation of a variety of evidence-based prevention programs, aimed at distinct target populations, which together constitute a comprehensive system. From a methodological and design standpoint, these programs should be systematic, with specific measurable objectives. Drug dependence is a chronic, relapsing disease that is caused by many factors, including biological, psychological or social, which must be addressed and treated as a public health matter, consistent with the treatment of other chronic diseases</a:t>
            </a:r>
          </a:p>
          <a:p>
            <a:endParaRPr lang="en-US" dirty="0"/>
          </a:p>
        </p:txBody>
      </p:sp>
      <p:sp>
        <p:nvSpPr>
          <p:cNvPr id="4" name="Slide Number Placeholder 3"/>
          <p:cNvSpPr>
            <a:spLocks noGrp="1"/>
          </p:cNvSpPr>
          <p:nvPr>
            <p:ph type="sldNum" sz="quarter" idx="5"/>
          </p:nvPr>
        </p:nvSpPr>
        <p:spPr/>
        <p:txBody>
          <a:bodyPr/>
          <a:lstStyle/>
          <a:p>
            <a:fld id="{F8303E70-8761-4C37-8DF7-7C17CAA4AC60}" type="slidenum">
              <a:rPr lang="en-US" smtClean="0"/>
              <a:t>3</a:t>
            </a:fld>
            <a:endParaRPr lang="en-US"/>
          </a:p>
        </p:txBody>
      </p:sp>
    </p:spTree>
    <p:extLst>
      <p:ext uri="{BB962C8B-B14F-4D97-AF65-F5344CB8AC3E}">
        <p14:creationId xmlns:p14="http://schemas.microsoft.com/office/powerpoint/2010/main" val="2610411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conduct a small exercise where each participant will raise their hand if they find the statement to be true. The trainer will call on those who raise their hand to explain why they believe their position. Then the trainer will explain the research behind the statements. All statements are true. This exercise should take about 20 minutes. </a:t>
            </a:r>
          </a:p>
          <a:p>
            <a:endParaRPr lang="en-US" dirty="0"/>
          </a:p>
          <a:p>
            <a:pPr>
              <a:buFont typeface="Arial" panose="020B0604020202020204" pitchFamily="34" charset="0"/>
              <a:buChar char="•"/>
            </a:pPr>
            <a:r>
              <a:rPr lang="en-US" dirty="0"/>
              <a:t>Is it normal that adolescents to...</a:t>
            </a:r>
          </a:p>
          <a:p>
            <a:pPr lvl="1">
              <a:buFont typeface="Arial" panose="020B0604020202020204" pitchFamily="34" charset="0"/>
              <a:buChar char="•"/>
            </a:pPr>
            <a:r>
              <a:rPr lang="en-US" b="1" dirty="0"/>
              <a:t>Argue just because they want to?</a:t>
            </a:r>
            <a:r>
              <a:rPr lang="en-US" dirty="0"/>
              <a:t> Adolescents are practicing cognitive skills that help them see both sides of a problem, therefore they might go on tangents and also might contradict themselves, this can be frustrating for adults but it is necessary that they practice these skills. </a:t>
            </a:r>
          </a:p>
          <a:p>
            <a:pPr lvl="1">
              <a:buFont typeface="Arial" panose="020B0604020202020204" pitchFamily="34" charset="0"/>
              <a:buChar char="•"/>
            </a:pPr>
            <a:r>
              <a:rPr lang="en-US" b="1" dirty="0"/>
              <a:t>Jump to conclusions? </a:t>
            </a:r>
            <a:r>
              <a:rPr lang="en-US" dirty="0"/>
              <a:t>Adolescents are more likely to jump to conclusion as they’re continuing to learn how to have complex conversations. The shame of being wrong can be highly stressful for the adolescent. </a:t>
            </a:r>
          </a:p>
          <a:p>
            <a:pPr lvl="1">
              <a:buFont typeface="Arial" panose="020B0604020202020204" pitchFamily="34" charset="0"/>
              <a:buChar char="•"/>
            </a:pPr>
            <a:r>
              <a:rPr lang="en-US" b="1" dirty="0"/>
              <a:t>Be self-centered? </a:t>
            </a:r>
            <a:r>
              <a:rPr lang="en-US" dirty="0"/>
              <a:t>Adolescents are just becoming aware of themselves, their identities and their place in the world. Therefore they think about themselves a lot and it happens at home, school and with peers. Thinking about others is a skill they’re learning as well and should be encouraged. </a:t>
            </a:r>
          </a:p>
          <a:p>
            <a:pPr lvl="1">
              <a:buFont typeface="Arial" panose="020B0604020202020204" pitchFamily="34" charset="0"/>
              <a:buChar char="•"/>
            </a:pPr>
            <a:r>
              <a:rPr lang="en-US" b="1" dirty="0"/>
              <a:t>Constantly find adults wrong? </a:t>
            </a:r>
            <a:r>
              <a:rPr lang="en-US" dirty="0"/>
              <a:t>Adolescents are becoming aware of the flaws in adults and the world. Therefore, they will challenge adult’s positions more often as they have a need to understand the complexity of situations. </a:t>
            </a:r>
          </a:p>
          <a:p>
            <a:pPr lvl="1">
              <a:buFont typeface="Arial" panose="020B0604020202020204" pitchFamily="34" charset="0"/>
              <a:buChar char="•"/>
            </a:pPr>
            <a:r>
              <a:rPr lang="en-US" b="1" dirty="0"/>
              <a:t>Be dramatic? </a:t>
            </a:r>
            <a:r>
              <a:rPr lang="en-US" dirty="0"/>
              <a:t>Everything in their development is just beginning as we will learn in the next slides. This can be a confusing time and can lead to strong expressions of their feelings. Adults carry larger responsibilities that adolescents don’t and might not place importance on the adolescents’ problems, making the adolescent frustrated. </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31</a:t>
            </a:fld>
            <a:endParaRPr lang="en-US"/>
          </a:p>
        </p:txBody>
      </p:sp>
    </p:spTree>
    <p:extLst>
      <p:ext uri="{BB962C8B-B14F-4D97-AF65-F5344CB8AC3E}">
        <p14:creationId xmlns:p14="http://schemas.microsoft.com/office/powerpoint/2010/main" val="3588290394"/>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Phase III. </a:t>
            </a:r>
          </a:p>
          <a:p>
            <a:endParaRPr lang="en-US" dirty="0"/>
          </a:p>
          <a:p>
            <a:endParaRPr lang="en-US" dirty="0"/>
          </a:p>
          <a:p>
            <a:r>
              <a:rPr lang="en-US" dirty="0"/>
              <a:t>PHASE 3: Implementation During this phase, the initial wraparound plan is implemented, progress and successes are continually reviewed, and changes are made to the plan and then implemented, all while maintaining or building team cohesiveness and mutual respect. The activities of this phase are repeated until the team’s mission is achieved and formal wraparound is no longer needed.</a:t>
            </a:r>
          </a:p>
        </p:txBody>
      </p:sp>
      <p:sp>
        <p:nvSpPr>
          <p:cNvPr id="4" name="Slide Number Placeholder 3"/>
          <p:cNvSpPr>
            <a:spLocks noGrp="1"/>
          </p:cNvSpPr>
          <p:nvPr>
            <p:ph type="sldNum" sz="quarter" idx="5"/>
          </p:nvPr>
        </p:nvSpPr>
        <p:spPr/>
        <p:txBody>
          <a:bodyPr/>
          <a:lstStyle/>
          <a:p>
            <a:fld id="{4951DF72-1442-453F-9092-65FAF5C01444}" type="slidenum">
              <a:rPr lang="en-US" smtClean="0"/>
              <a:t>311</a:t>
            </a:fld>
            <a:endParaRPr lang="en-US"/>
          </a:p>
        </p:txBody>
      </p:sp>
    </p:spTree>
    <p:extLst>
      <p:ext uri="{BB962C8B-B14F-4D97-AF65-F5344CB8AC3E}">
        <p14:creationId xmlns:p14="http://schemas.microsoft.com/office/powerpoint/2010/main" val="1738735167"/>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3.1. Implement the wraparound plan GOAL: To implement the initial plan of care, monitoring completion of action steps and strategies and their success in meeting need and achieving outcomes in a manner consistent with the wraparound principles.</a:t>
            </a:r>
          </a:p>
          <a:p>
            <a:endParaRPr lang="en-US" dirty="0"/>
          </a:p>
          <a:p>
            <a:r>
              <a:rPr lang="en-US" dirty="0"/>
              <a:t>3.2. Revisit and update the plan GOAL: To use a high quality team process to ensure that the wraparound plan is continually revisited and updated to respond to the successes of initial strategies and the need for new strategies</a:t>
            </a:r>
          </a:p>
          <a:p>
            <a:endParaRPr lang="en-US" dirty="0"/>
          </a:p>
          <a:p>
            <a:r>
              <a:rPr lang="en-US" dirty="0"/>
              <a:t>3.3. Maintain/build team cohesiveness and trust GOAL: To maintain awareness of team members’ satisfaction with and “buy-in” to the process, and take steps to maintain or build team cohesiveness and trust.</a:t>
            </a:r>
          </a:p>
          <a:p>
            <a:endParaRPr lang="en-US" dirty="0"/>
          </a:p>
          <a:p>
            <a:r>
              <a:rPr lang="en-US" dirty="0"/>
              <a:t>3.4. Complete necessary documentation and logistics</a:t>
            </a:r>
          </a:p>
        </p:txBody>
      </p:sp>
      <p:sp>
        <p:nvSpPr>
          <p:cNvPr id="4" name="Slide Number Placeholder 3"/>
          <p:cNvSpPr>
            <a:spLocks noGrp="1"/>
          </p:cNvSpPr>
          <p:nvPr>
            <p:ph type="sldNum" sz="quarter" idx="5"/>
          </p:nvPr>
        </p:nvSpPr>
        <p:spPr/>
        <p:txBody>
          <a:bodyPr/>
          <a:lstStyle/>
          <a:p>
            <a:fld id="{4951DF72-1442-453F-9092-65FAF5C01444}" type="slidenum">
              <a:rPr lang="en-US" smtClean="0"/>
              <a:t>312</a:t>
            </a:fld>
            <a:endParaRPr lang="en-US"/>
          </a:p>
        </p:txBody>
      </p:sp>
    </p:spTree>
    <p:extLst>
      <p:ext uri="{BB962C8B-B14F-4D97-AF65-F5344CB8AC3E}">
        <p14:creationId xmlns:p14="http://schemas.microsoft.com/office/powerpoint/2010/main" val="1645243556"/>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PHASE 4: Transition During this phase, plans are made for a purposeful transition out of formal wraparound to a mix of formal and natural supports in the community (and, if appropriate, to services and supports in the adult system). The focus on transition is continual during the wraparound process, and the preparation for transition is apparent even during the initial engagement activities.</a:t>
            </a:r>
          </a:p>
        </p:txBody>
      </p:sp>
      <p:sp>
        <p:nvSpPr>
          <p:cNvPr id="4" name="Slide Number Placeholder 3"/>
          <p:cNvSpPr>
            <a:spLocks noGrp="1"/>
          </p:cNvSpPr>
          <p:nvPr>
            <p:ph type="sldNum" sz="quarter" idx="5"/>
          </p:nvPr>
        </p:nvSpPr>
        <p:spPr/>
        <p:txBody>
          <a:bodyPr/>
          <a:lstStyle/>
          <a:p>
            <a:fld id="{4951DF72-1442-453F-9092-65FAF5C01444}" type="slidenum">
              <a:rPr lang="en-US" smtClean="0"/>
              <a:t>313</a:t>
            </a:fld>
            <a:endParaRPr lang="en-US"/>
          </a:p>
        </p:txBody>
      </p:sp>
    </p:spTree>
    <p:extLst>
      <p:ext uri="{BB962C8B-B14F-4D97-AF65-F5344CB8AC3E}">
        <p14:creationId xmlns:p14="http://schemas.microsoft.com/office/powerpoint/2010/main" val="173002938"/>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4.1. Plan for cessation of formal wraparound GOAL: To plan a purposeful transition out of formal wraparound in a way that is consistent with the wraparound principles, and that supports the youth and family in maintaining the positive outcomes achieved in the wraparound process.</a:t>
            </a:r>
          </a:p>
          <a:p>
            <a:endParaRPr lang="en-US" dirty="0"/>
          </a:p>
          <a:p>
            <a:r>
              <a:rPr lang="en-US" dirty="0"/>
              <a:t>4.2. Create a “commencement” GOAL: To ensure that the cessation of formal wraparound is conducted in a way that celebrates successes and frames transition proactively and positively</a:t>
            </a:r>
          </a:p>
          <a:p>
            <a:endParaRPr lang="en-US" dirty="0"/>
          </a:p>
          <a:p>
            <a:r>
              <a:rPr lang="en-US" dirty="0"/>
              <a:t>4.3. Follow-up with the family GOAL: To ensure that the family is continuing to experience success after wraparound and to provide support if necessary.</a:t>
            </a:r>
          </a:p>
        </p:txBody>
      </p:sp>
      <p:sp>
        <p:nvSpPr>
          <p:cNvPr id="4" name="Slide Number Placeholder 3"/>
          <p:cNvSpPr>
            <a:spLocks noGrp="1"/>
          </p:cNvSpPr>
          <p:nvPr>
            <p:ph type="sldNum" sz="quarter" idx="5"/>
          </p:nvPr>
        </p:nvSpPr>
        <p:spPr/>
        <p:txBody>
          <a:bodyPr/>
          <a:lstStyle/>
          <a:p>
            <a:fld id="{4951DF72-1442-453F-9092-65FAF5C01444}" type="slidenum">
              <a:rPr lang="en-US" smtClean="0"/>
              <a:t>314</a:t>
            </a:fld>
            <a:endParaRPr lang="en-US"/>
          </a:p>
        </p:txBody>
      </p:sp>
    </p:spTree>
    <p:extLst>
      <p:ext uri="{BB962C8B-B14F-4D97-AF65-F5344CB8AC3E}">
        <p14:creationId xmlns:p14="http://schemas.microsoft.com/office/powerpoint/2010/main" val="3688737362"/>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split audience in groups of 5. Before processing, the trainer will ask the audience questions 1-6. Then the trainer will ask each member to take the role of one of the characters of the example; David, David’s mother and father, the teacher and the therapist. The groups will role-play being in a Wrap-around meeting. The group will present their SMART plan for the family. </a:t>
            </a:r>
          </a:p>
        </p:txBody>
      </p:sp>
      <p:sp>
        <p:nvSpPr>
          <p:cNvPr id="4" name="Slide Number Placeholder 3"/>
          <p:cNvSpPr>
            <a:spLocks noGrp="1"/>
          </p:cNvSpPr>
          <p:nvPr>
            <p:ph type="sldNum" sz="quarter" idx="5"/>
          </p:nvPr>
        </p:nvSpPr>
        <p:spPr/>
        <p:txBody>
          <a:bodyPr/>
          <a:lstStyle/>
          <a:p>
            <a:fld id="{4951DF72-1442-453F-9092-65FAF5C01444}" type="slidenum">
              <a:rPr lang="en-US" smtClean="0"/>
              <a:t>316</a:t>
            </a:fld>
            <a:endParaRPr lang="en-US"/>
          </a:p>
        </p:txBody>
      </p:sp>
    </p:spTree>
    <p:extLst>
      <p:ext uri="{BB962C8B-B14F-4D97-AF65-F5344CB8AC3E}">
        <p14:creationId xmlns:p14="http://schemas.microsoft.com/office/powerpoint/2010/main" val="155292489"/>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should ask the group to brainstorm what makes a group a gang?  S/he should note all responses on an easel pad, stressing that there is usually a criminal element in a gang’s activity.</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318</a:t>
            </a:fld>
            <a:endParaRPr lang="en-US"/>
          </a:p>
        </p:txBody>
      </p:sp>
    </p:spTree>
    <p:extLst>
      <p:ext uri="{BB962C8B-B14F-4D97-AF65-F5344CB8AC3E}">
        <p14:creationId xmlns:p14="http://schemas.microsoft.com/office/powerpoint/2010/main" val="3739463052"/>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indicate the differences between gangs and violent extremist organizations (VEOs). The trainer will point out that although in some contexts they may co-exist, the main focus of this module will focus on gangs. </a:t>
            </a:r>
          </a:p>
        </p:txBody>
      </p:sp>
      <p:sp>
        <p:nvSpPr>
          <p:cNvPr id="4" name="Slide Number Placeholder 3"/>
          <p:cNvSpPr>
            <a:spLocks noGrp="1"/>
          </p:cNvSpPr>
          <p:nvPr>
            <p:ph type="sldNum" sz="quarter" idx="5"/>
          </p:nvPr>
        </p:nvSpPr>
        <p:spPr/>
        <p:txBody>
          <a:bodyPr/>
          <a:lstStyle/>
          <a:p>
            <a:fld id="{4951DF72-1442-453F-9092-65FAF5C01444}" type="slidenum">
              <a:rPr lang="en-US" smtClean="0"/>
              <a:t>319</a:t>
            </a:fld>
            <a:endParaRPr lang="en-US"/>
          </a:p>
        </p:txBody>
      </p:sp>
    </p:spTree>
    <p:extLst>
      <p:ext uri="{BB962C8B-B14F-4D97-AF65-F5344CB8AC3E}">
        <p14:creationId xmlns:p14="http://schemas.microsoft.com/office/powerpoint/2010/main" val="1370361119"/>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Street gangs typically lack organization and have limited centralized leadership, whereas organized crime groups have clear lines of authority.  Street gangs motivated by issues of status, while organized crime is more often economically motivated.  Street gangs involved in neighborhood-level drug sales, organized crime involved in wider distribution and trafficking of drugs.</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320</a:t>
            </a:fld>
            <a:endParaRPr lang="en-US"/>
          </a:p>
        </p:txBody>
      </p:sp>
    </p:spTree>
    <p:extLst>
      <p:ext uri="{BB962C8B-B14F-4D97-AF65-F5344CB8AC3E}">
        <p14:creationId xmlns:p14="http://schemas.microsoft.com/office/powerpoint/2010/main" val="3836047144"/>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s-ES_tradnl" sz="1100" dirty="0"/>
              <a:t>The trainer should go on to explain that US government definition of gang as used by the Department of Justice and the Department of Homeland Security's Immigration and Customs Enforcement (ICE), is:</a:t>
            </a:r>
          </a:p>
          <a:p>
            <a:pPr>
              <a:lnSpc>
                <a:spcPct val="80000"/>
              </a:lnSpc>
            </a:pPr>
            <a:endParaRPr lang="en-US" altLang="es-ES_tradnl" sz="1100" dirty="0"/>
          </a:p>
          <a:p>
            <a:pPr>
              <a:lnSpc>
                <a:spcPct val="80000"/>
              </a:lnSpc>
              <a:buFontTx/>
              <a:buChar char="•"/>
            </a:pPr>
            <a:r>
              <a:rPr lang="en-US" altLang="es-ES_tradnl" sz="1100" dirty="0"/>
              <a:t>An association of three or more individuals;</a:t>
            </a:r>
          </a:p>
          <a:p>
            <a:pPr>
              <a:lnSpc>
                <a:spcPct val="80000"/>
              </a:lnSpc>
              <a:buFontTx/>
              <a:buChar char="•"/>
            </a:pPr>
            <a:endParaRPr lang="en-US" altLang="es-ES_tradnl" sz="1100" dirty="0"/>
          </a:p>
          <a:p>
            <a:pPr>
              <a:lnSpc>
                <a:spcPct val="80000"/>
              </a:lnSpc>
              <a:buFontTx/>
              <a:buChar char="•"/>
            </a:pPr>
            <a:r>
              <a:rPr lang="en-US" altLang="es-ES_tradnl" sz="1100" dirty="0"/>
              <a:t>Whose members collectively identify themselves by adopting a group identity, which they use to create an atmosphere of fear or intimidation, frequently by employing one or more of the following: a common name, slogan, identifying sign, symbol, tattoo or other physical marking, style or color of clothing, hairstyle, hand sign or graffiti;</a:t>
            </a:r>
          </a:p>
          <a:p>
            <a:pPr>
              <a:lnSpc>
                <a:spcPct val="80000"/>
              </a:lnSpc>
              <a:buFontTx/>
              <a:buChar char="•"/>
            </a:pPr>
            <a:endParaRPr lang="en-US" altLang="es-ES_tradnl" sz="1100" dirty="0"/>
          </a:p>
          <a:p>
            <a:pPr>
              <a:lnSpc>
                <a:spcPct val="80000"/>
              </a:lnSpc>
              <a:buFontTx/>
              <a:buChar char="•"/>
            </a:pPr>
            <a:r>
              <a:rPr lang="en-US" altLang="es-ES_tradnl" sz="1100" dirty="0"/>
              <a:t>Whose purpose in part is to engage in criminal activity and which uses violence or intimidation to further its criminal objectives. Whose members engage in criminal activity or acts of juvenile delinquency that if committed by an adult would be crimes with the intent to enhance or preserve the association's power, reputation or economic resources.</a:t>
            </a:r>
          </a:p>
          <a:p>
            <a:pPr>
              <a:lnSpc>
                <a:spcPct val="80000"/>
              </a:lnSpc>
              <a:buFontTx/>
              <a:buChar char="•"/>
            </a:pPr>
            <a:r>
              <a:rPr lang="en-US" altLang="es-ES_tradnl" sz="1100" dirty="0"/>
              <a:t>The association may also possess some of the following characteristics:</a:t>
            </a:r>
          </a:p>
          <a:p>
            <a:pPr lvl="1">
              <a:lnSpc>
                <a:spcPct val="80000"/>
              </a:lnSpc>
              <a:buFontTx/>
              <a:buChar char="•"/>
            </a:pPr>
            <a:r>
              <a:rPr lang="en-US" altLang="es-ES_tradnl" sz="1100" dirty="0"/>
              <a:t>The members may employ rules for joining and operating within the association.</a:t>
            </a:r>
          </a:p>
          <a:p>
            <a:pPr lvl="1">
              <a:lnSpc>
                <a:spcPct val="80000"/>
              </a:lnSpc>
              <a:buFontTx/>
              <a:buChar char="•"/>
            </a:pPr>
            <a:r>
              <a:rPr lang="en-US" altLang="es-ES_tradnl" sz="1100" dirty="0"/>
              <a:t>The members may meet on a recurring basis.</a:t>
            </a:r>
          </a:p>
          <a:p>
            <a:pPr lvl="1">
              <a:lnSpc>
                <a:spcPct val="80000"/>
              </a:lnSpc>
              <a:buFontTx/>
              <a:buChar char="•"/>
            </a:pPr>
            <a:r>
              <a:rPr lang="en-US" altLang="es-ES_tradnl" sz="1100" dirty="0"/>
              <a:t>The association may provide physical protection of its members from others.</a:t>
            </a:r>
          </a:p>
          <a:p>
            <a:pPr lvl="1">
              <a:lnSpc>
                <a:spcPct val="80000"/>
              </a:lnSpc>
              <a:buFontTx/>
              <a:buChar char="•"/>
            </a:pPr>
            <a:r>
              <a:rPr lang="en-US" altLang="es-ES_tradnl" sz="1100" dirty="0"/>
              <a:t>The association may seek to exercise control over a particular geographic location or region, or it may simply defend its perceived interests against rivals.</a:t>
            </a:r>
          </a:p>
          <a:p>
            <a:pPr lvl="1">
              <a:lnSpc>
                <a:spcPct val="80000"/>
              </a:lnSpc>
              <a:buFontTx/>
              <a:buChar char="•"/>
            </a:pPr>
            <a:r>
              <a:rPr lang="en-US" altLang="es-ES_tradnl" sz="1100" dirty="0"/>
              <a:t>The association may have an identifiable structure.</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321</a:t>
            </a:fld>
            <a:endParaRPr lang="en-US"/>
          </a:p>
        </p:txBody>
      </p:sp>
    </p:spTree>
    <p:extLst>
      <p:ext uri="{BB962C8B-B14F-4D97-AF65-F5344CB8AC3E}">
        <p14:creationId xmlns:p14="http://schemas.microsoft.com/office/powerpoint/2010/main" val="532202658"/>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should discuss the fact that, while many adolescents are living in high risk areas, not all will become gang members.  Adolescents may be attracted to, and influenced by, local gangs, but the large majority are not active gang members.  Most crime is committed by relatively few gang members who are often perceived as gang leaders.  It is important to differentiate at which level a young person finds him/herself before developing an appropriate intervention.  </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322</a:t>
            </a:fld>
            <a:endParaRPr lang="en-US"/>
          </a:p>
        </p:txBody>
      </p:sp>
    </p:spTree>
    <p:extLst>
      <p:ext uri="{BB962C8B-B14F-4D97-AF65-F5344CB8AC3E}">
        <p14:creationId xmlns:p14="http://schemas.microsoft.com/office/powerpoint/2010/main" val="3558731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the aspects within physical development that are important during adolescence. The trainer will direct the audience to Appendix A where they will find the image above to reference.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There is rapid physical growth during this period of time: </a:t>
            </a:r>
            <a:r>
              <a:rPr lang="en-US" dirty="0"/>
              <a:t>the cascade of hormones during puberty begin different types of processes throughout the body. </a:t>
            </a:r>
            <a:r>
              <a:rPr lang="en-US" sz="1200" b="0" dirty="0">
                <a:latin typeface="Arial" panose="020B0604020202020204" pitchFamily="34" charset="0"/>
                <a:cs typeface="Arial" panose="020B0604020202020204" pitchFamily="34" charset="0"/>
              </a:rPr>
              <a:t>The hypothalamus is the part of the brain that controls the pituitary gland and the pituitary gland is the master gland of the body.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Arial" panose="020B0604020202020204" pitchFamily="34" charset="0"/>
                <a:cs typeface="Arial" panose="020B0604020202020204" pitchFamily="34" charset="0"/>
              </a:rPr>
              <a:t>Body changes</a:t>
            </a:r>
            <a:r>
              <a:rPr lang="en-US" sz="1200" b="0" dirty="0">
                <a:latin typeface="Arial" panose="020B0604020202020204" pitchFamily="34" charset="0"/>
                <a:cs typeface="Arial" panose="020B0604020202020204" pitchFamily="34" charset="0"/>
              </a:rPr>
              <a:t>: adolescents grow at a very rapid rate; larger bodies, larger internal organs and stronger body scent. They also experience skin breakouts and change in voice tone.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Arial" panose="020B0604020202020204" pitchFamily="34" charset="0"/>
                <a:cs typeface="Arial" panose="020B0604020202020204" pitchFamily="34" charset="0"/>
              </a:rPr>
              <a:t>Gender Hormones: </a:t>
            </a:r>
            <a:r>
              <a:rPr lang="en-US" sz="1200" b="0" dirty="0">
                <a:latin typeface="Arial" panose="020B0604020202020204" pitchFamily="34" charset="0"/>
                <a:cs typeface="Arial" panose="020B0604020202020204" pitchFamily="34" charset="0"/>
              </a:rPr>
              <a:t>Boys produce testosterone which begins production of semen, first erection and usually boys begin exploring themselves through masturbation. Girls produce estrogen hormones which begins the readiness of sexual maturity and usually girls begin their first menstrual cycle and breast growth during this time. Both sexes experience growth of pubic hair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Arial" panose="020B0604020202020204" pitchFamily="34" charset="0"/>
                <a:cs typeface="Arial" panose="020B0604020202020204" pitchFamily="34" charset="0"/>
              </a:rPr>
              <a:t>Gender Differences: </a:t>
            </a:r>
            <a:r>
              <a:rPr lang="en-US" sz="1200" b="0" dirty="0">
                <a:latin typeface="Arial" panose="020B0604020202020204" pitchFamily="34" charset="0"/>
                <a:cs typeface="Arial" panose="020B0604020202020204" pitchFamily="34" charset="0"/>
              </a:rPr>
              <a:t>males and females slightly differ in onset of puberty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Arial" panose="020B0604020202020204" pitchFamily="34" charset="0"/>
                <a:cs typeface="Arial" panose="020B0604020202020204" pitchFamily="34" charset="0"/>
              </a:rPr>
              <a:t>Boys beginning stage of puberty is from 9.5 to 14 years old.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Arial" panose="020B0604020202020204" pitchFamily="34" charset="0"/>
                <a:cs typeface="Arial" panose="020B0604020202020204" pitchFamily="34" charset="0"/>
              </a:rPr>
              <a:t>Girls beginning stage of puberty is from 8 to 13 years old. </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32</a:t>
            </a:fld>
            <a:endParaRPr lang="en-US"/>
          </a:p>
        </p:txBody>
      </p:sp>
    </p:spTree>
    <p:extLst>
      <p:ext uri="{BB962C8B-B14F-4D97-AF65-F5344CB8AC3E}">
        <p14:creationId xmlns:p14="http://schemas.microsoft.com/office/powerpoint/2010/main" val="1150815956"/>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should break the participants into smaller groups of 5 – 6 people, asking them to brainstorm on characteristics that correspond to those individuals who are involved with gangs.  Participants should note their responses on easel pad paper.  The groups should have about 15 minutes to prepare their lists, then the trainer should ask each group to present.  S/he should thank them for their efforts, noting similarities and differences in responses.</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323</a:t>
            </a:fld>
            <a:endParaRPr lang="en-US"/>
          </a:p>
        </p:txBody>
      </p:sp>
    </p:spTree>
    <p:extLst>
      <p:ext uri="{BB962C8B-B14F-4D97-AF65-F5344CB8AC3E}">
        <p14:creationId xmlns:p14="http://schemas.microsoft.com/office/powerpoint/2010/main" val="2003641589"/>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should introduce some of the factors of who joins gangs.  While there are specific risk factors related to gang involvement, in general most gang members are between the ages of 12 and 15, with many stating that 12 is the age to begin involvement.  Certain risk factors include poverty, unmet basic living needs, the need for protection, and an unhealthy home life.</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324</a:t>
            </a:fld>
            <a:endParaRPr lang="en-US"/>
          </a:p>
        </p:txBody>
      </p:sp>
    </p:spTree>
    <p:extLst>
      <p:ext uri="{BB962C8B-B14F-4D97-AF65-F5344CB8AC3E}">
        <p14:creationId xmlns:p14="http://schemas.microsoft.com/office/powerpoint/2010/main" val="4153950280"/>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should stress that, the study found that most adolescents joined for reasons of friendship and protection.  To a smaller extent, in order, adolescents joined to make money, because a family member was already gang-involved or for other reasons.</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325</a:t>
            </a:fld>
            <a:endParaRPr lang="en-US"/>
          </a:p>
        </p:txBody>
      </p:sp>
    </p:spTree>
    <p:extLst>
      <p:ext uri="{BB962C8B-B14F-4D97-AF65-F5344CB8AC3E}">
        <p14:creationId xmlns:p14="http://schemas.microsoft.com/office/powerpoint/2010/main" val="2678243898"/>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trainer should explain that, according to the literature there are many and multiple risk factors associated with gang membership and behavior. The six areas or domains are noted on this slide. Each of these domains offers opportunities for intervention:</a:t>
            </a:r>
          </a:p>
          <a:p>
            <a:pPr lvl="1"/>
            <a:r>
              <a:rPr lang="en-US" altLang="en-US" dirty="0"/>
              <a:t>- Individual and Personal Attributes</a:t>
            </a:r>
          </a:p>
          <a:p>
            <a:pPr lvl="1"/>
            <a:r>
              <a:rPr lang="en-US" altLang="en-US" dirty="0"/>
              <a:t>- Family Demographics</a:t>
            </a:r>
          </a:p>
          <a:p>
            <a:pPr lvl="1"/>
            <a:r>
              <a:rPr lang="en-US" altLang="en-US" dirty="0"/>
              <a:t>- Relational</a:t>
            </a:r>
          </a:p>
          <a:p>
            <a:pPr lvl="1"/>
            <a:r>
              <a:rPr lang="en-US" altLang="en-US" dirty="0"/>
              <a:t>- Community</a:t>
            </a:r>
          </a:p>
          <a:p>
            <a:pPr marL="628650" lvl="1" indent="-171450">
              <a:buFontTx/>
              <a:buChar char="-"/>
            </a:pPr>
            <a:r>
              <a:rPr lang="en-US" altLang="en-US" dirty="0"/>
              <a:t>Society</a:t>
            </a:r>
          </a:p>
          <a:p>
            <a:pPr marL="0" indent="0">
              <a:buFontTx/>
              <a:buNone/>
            </a:pPr>
            <a:endParaRPr lang="en-US" altLang="en-US" dirty="0"/>
          </a:p>
          <a:p>
            <a:r>
              <a:rPr lang="en-US" altLang="en-US" dirty="0"/>
              <a:t>We’ll look at each of these domains in turn.</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326</a:t>
            </a:fld>
            <a:endParaRPr lang="en-US"/>
          </a:p>
        </p:txBody>
      </p:sp>
    </p:spTree>
    <p:extLst>
      <p:ext uri="{BB962C8B-B14F-4D97-AF65-F5344CB8AC3E}">
        <p14:creationId xmlns:p14="http://schemas.microsoft.com/office/powerpoint/2010/main" val="2396001421"/>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s-ES_tradnl" sz="1200" dirty="0"/>
              <a:t>The trainer should present that forms of delinquency and violence are strong predictors in the individual domain.  Others include alcohol and drug use, early dating and precocious sexual activity.  Some mental health problems are also predictors. Personal attributes to consider include impulsivity, risk taking behaviors, low commitment to school, less communication with and lower levels of attachment to parents.  The UN Development Program identifies poor health status, early sexual initiation, drug misuse and mental health problems, as well as the inherent youthful desire to take risks with personal security and safety.  Risk-taking among adolescents appears to be more about survival and fitting in than about achievement.  Reasons for negative risk taking include:</a:t>
            </a:r>
          </a:p>
          <a:p>
            <a:pPr>
              <a:defRPr/>
            </a:pPr>
            <a:endParaRPr lang="en-US" altLang="es-ES_tradnl" sz="1200" dirty="0"/>
          </a:p>
          <a:p>
            <a:pPr marL="0" marR="0" lvl="0" indent="0" algn="l" defTabSz="914400" rtl="0" eaLnBrk="1" fontAlgn="auto" latinLnBrk="0" hangingPunct="1">
              <a:lnSpc>
                <a:spcPct val="100000"/>
              </a:lnSpc>
              <a:spcBef>
                <a:spcPts val="0"/>
              </a:spcBef>
              <a:spcAft>
                <a:spcPts val="0"/>
              </a:spcAft>
              <a:buClrTx/>
              <a:buSzTx/>
              <a:buFontTx/>
              <a:buAutoNum type="arabicParenR"/>
              <a:tabLst/>
              <a:defRPr/>
            </a:pPr>
            <a:r>
              <a:rPr lang="en-US" altLang="es-ES_tradnl" sz="1200" dirty="0"/>
              <a:t>Adolescence: </a:t>
            </a:r>
            <a:r>
              <a:rPr lang="en-US" altLang="es-ES_tradnl" dirty="0"/>
              <a:t>during adolescence, children and parents become more physically and psychologically distant. Increases in family strain and pressures cause adolescents to seek out peers for information and acknowledgement. During this period, parent/adolescent conflict increases.  Some research has shown that 10 - 20 percent of families have parents and children in distressed relationships. Today, formal dating patterns have been replaced with informal mixed-sex outings. There is also an increase in part-time employment, and adolescents tend to covet and protect time spent with friends rather than with family.</a:t>
            </a:r>
            <a:endParaRPr lang="en-US" altLang="es-ES_tradnl" sz="1200" dirty="0"/>
          </a:p>
          <a:p>
            <a:pPr>
              <a:buFontTx/>
              <a:buAutoNum type="arabicParenR"/>
              <a:defRPr/>
            </a:pPr>
            <a:r>
              <a:rPr lang="en-US" altLang="es-ES_tradnl" sz="1200" dirty="0"/>
              <a:t>Desire to belong to a group and to be popular, a trendsetter or an admired rebel.</a:t>
            </a:r>
          </a:p>
          <a:p>
            <a:pPr>
              <a:buFontTx/>
              <a:buAutoNum type="arabicParenR"/>
              <a:defRPr/>
            </a:pPr>
            <a:r>
              <a:rPr lang="en-US" altLang="es-ES_tradnl" sz="1200" dirty="0"/>
              <a:t>Yielding to peer pressure</a:t>
            </a:r>
          </a:p>
          <a:p>
            <a:pPr>
              <a:buFontTx/>
              <a:buAutoNum type="arabicParenR"/>
              <a:defRPr/>
            </a:pPr>
            <a:r>
              <a:rPr lang="en-US" altLang="es-ES_tradnl" sz="1200" dirty="0"/>
              <a:t>As a means to obtain money from older people who influence them</a:t>
            </a:r>
          </a:p>
          <a:p>
            <a:pPr>
              <a:buFontTx/>
              <a:buAutoNum type="arabicParenR"/>
              <a:defRPr/>
            </a:pPr>
            <a:r>
              <a:rPr lang="en-US" altLang="es-ES_tradnl" sz="1200" dirty="0"/>
              <a:t>Mere survival or to better themselves</a:t>
            </a:r>
          </a:p>
          <a:p>
            <a:pPr>
              <a:buFontTx/>
              <a:buAutoNum type="arabicParenR"/>
              <a:defRPr/>
            </a:pPr>
            <a:r>
              <a:rPr lang="en-US" altLang="es-ES_tradnl" sz="1200" dirty="0"/>
              <a:t>Create new space for self-expression and distinguish themselves from others</a:t>
            </a:r>
          </a:p>
          <a:p>
            <a:pPr>
              <a:buFontTx/>
              <a:buAutoNum type="arabicParenR"/>
              <a:defRPr/>
            </a:pPr>
            <a:r>
              <a:rPr lang="en-US" altLang="es-ES_tradnl" sz="1200" dirty="0"/>
              <a:t>Add excitement to their lives.</a:t>
            </a:r>
          </a:p>
          <a:p>
            <a:pPr>
              <a:defRPr/>
            </a:pPr>
            <a:r>
              <a:rPr lang="en-US" altLang="es-ES_tradnl" sz="1200" dirty="0"/>
              <a:t>Looking specifically at the Caribbean, one study from Trinidad and Tobago reported that gang involvement is associated with adolescents who:</a:t>
            </a:r>
          </a:p>
          <a:p>
            <a:pPr>
              <a:buFontTx/>
              <a:buAutoNum type="arabicParenR"/>
              <a:defRPr/>
            </a:pPr>
            <a:r>
              <a:rPr lang="en-US" altLang="es-ES_tradnl" sz="1200" dirty="0"/>
              <a:t>Have parents with attitudes that favor antisocial behavior</a:t>
            </a:r>
          </a:p>
          <a:p>
            <a:pPr>
              <a:buFontTx/>
              <a:buAutoNum type="arabicParenR"/>
              <a:defRPr/>
            </a:pPr>
            <a:r>
              <a:rPr lang="en-US" altLang="es-ES_tradnl" sz="1200" dirty="0"/>
              <a:t>Live in neighborhoods that are characterized by high mobility</a:t>
            </a:r>
          </a:p>
          <a:p>
            <a:pPr>
              <a:buFontTx/>
              <a:buAutoNum type="arabicParenR"/>
              <a:defRPr/>
            </a:pPr>
            <a:r>
              <a:rPr lang="en-US" altLang="es-ES_tradnl" sz="1200" dirty="0"/>
              <a:t>Live in neighborhoods in which handguns are widely available</a:t>
            </a:r>
          </a:p>
          <a:p>
            <a:pPr>
              <a:buFontTx/>
              <a:buAutoNum type="arabicParenR"/>
              <a:defRPr/>
            </a:pPr>
            <a:r>
              <a:rPr lang="en-US" altLang="es-ES_tradnl" sz="1200" dirty="0"/>
              <a:t>Have been involved in antisocial behavior from an early age</a:t>
            </a:r>
          </a:p>
          <a:p>
            <a:pPr>
              <a:buFontTx/>
              <a:buAutoNum type="arabicParenR"/>
              <a:defRPr/>
            </a:pPr>
            <a:r>
              <a:rPr lang="en-US" altLang="es-ES_tradnl" sz="1200" dirty="0"/>
              <a:t>Have the intention to use drugs</a:t>
            </a:r>
          </a:p>
          <a:p>
            <a:pPr>
              <a:buFontTx/>
              <a:buAutoNum type="arabicParenR"/>
              <a:defRPr/>
            </a:pPr>
            <a:r>
              <a:rPr lang="en-US" altLang="es-ES_tradnl" sz="1200" dirty="0"/>
              <a:t>Has antisocial peers</a:t>
            </a:r>
          </a:p>
          <a:p>
            <a:pPr>
              <a:buFontTx/>
              <a:buAutoNum type="arabicParenR"/>
              <a:defRPr/>
            </a:pPr>
            <a:r>
              <a:rPr lang="en-US" altLang="es-ES_tradnl" sz="1200" dirty="0"/>
              <a:t>Have peers who use drugs</a:t>
            </a:r>
          </a:p>
          <a:p>
            <a:pPr>
              <a:buFontTx/>
              <a:buNone/>
              <a:defRPr/>
            </a:pPr>
            <a:endParaRPr lang="en-US" altLang="es-ES_tradnl" sz="1200" dirty="0"/>
          </a:p>
          <a:p>
            <a:r>
              <a:rPr lang="en-US" altLang="es-ES_tradnl" dirty="0"/>
              <a:t>The trainer should review the remaining associated risk factors, noting the following:</a:t>
            </a:r>
          </a:p>
          <a:p>
            <a:pPr lvl="1">
              <a:lnSpc>
                <a:spcPct val="80000"/>
              </a:lnSpc>
              <a:buFontTx/>
              <a:buChar char="•"/>
            </a:pPr>
            <a:r>
              <a:rPr lang="en-US" altLang="es-ES_tradnl" dirty="0"/>
              <a:t>Lack of alternative activities, such as community youth programs</a:t>
            </a:r>
          </a:p>
          <a:p>
            <a:pPr lvl="1">
              <a:lnSpc>
                <a:spcPct val="80000"/>
              </a:lnSpc>
              <a:buFontTx/>
              <a:buChar char="•"/>
            </a:pPr>
            <a:r>
              <a:rPr lang="en-US" altLang="es-ES_tradnl" dirty="0"/>
              <a:t>Lack of positive role models</a:t>
            </a:r>
          </a:p>
          <a:p>
            <a:pPr lvl="1">
              <a:lnSpc>
                <a:spcPct val="80000"/>
              </a:lnSpc>
              <a:buFontTx/>
              <a:buChar char="•"/>
            </a:pPr>
            <a:r>
              <a:rPr lang="en-US" altLang="es-ES_tradnl" dirty="0"/>
              <a:t>Low self-esteem and/or a sense of hopelessness about the future</a:t>
            </a:r>
          </a:p>
          <a:p>
            <a:pPr lvl="1">
              <a:lnSpc>
                <a:spcPct val="80000"/>
              </a:lnSpc>
              <a:buFontTx/>
              <a:buChar char="•"/>
            </a:pPr>
            <a:r>
              <a:rPr lang="en-US" altLang="es-ES_tradnl" dirty="0"/>
              <a:t>Poor decision-making and communication skills</a:t>
            </a:r>
          </a:p>
          <a:p>
            <a:pPr lvl="1">
              <a:lnSpc>
                <a:spcPct val="80000"/>
              </a:lnSpc>
              <a:buFontTx/>
              <a:buChar char="•"/>
            </a:pPr>
            <a:r>
              <a:rPr lang="en-US" altLang="es-ES_tradnl" dirty="0"/>
              <a:t>Too much unsupervised free time</a:t>
            </a:r>
          </a:p>
          <a:p>
            <a:pPr>
              <a:defRPr/>
            </a:pPr>
            <a:endParaRPr lang="en-US" altLang="es-ES_tradnl" sz="1200" dirty="0"/>
          </a:p>
          <a:p>
            <a:pPr>
              <a:defRPr/>
            </a:pPr>
            <a:r>
              <a:rPr lang="en-US" altLang="es-ES_tradnl" sz="1200" dirty="0"/>
              <a:t>Additionally, the two principal concerns in relation to adolescent violence have been related to early sexual initiation and substance misuse.</a:t>
            </a:r>
          </a:p>
          <a:p>
            <a:pPr>
              <a:defRPr/>
            </a:pPr>
            <a:endParaRPr lang="en-US" altLang="es-ES_tradnl" sz="1200" dirty="0"/>
          </a:p>
          <a:p>
            <a:pPr>
              <a:defRPr/>
            </a:pPr>
            <a:r>
              <a:rPr lang="en-US" altLang="es-ES_tradnl" sz="1200" dirty="0"/>
              <a:t>In the Family Domain,  poverty, structural deficiency (not living with both biological parents), many transitions between caretakers, and low levels of parental education need to be considered. Other issues within the family domain that require consideration and afford opportunities for intervention include poor family management, low parental supervision, attachment to and involvement with the child, and child maltreatment.</a:t>
            </a:r>
          </a:p>
          <a:p>
            <a:pPr>
              <a:defRPr/>
            </a:pPr>
            <a:endParaRPr lang="en-US" altLang="es-ES_tradnl" sz="1200"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327</a:t>
            </a:fld>
            <a:endParaRPr lang="en-US"/>
          </a:p>
        </p:txBody>
      </p:sp>
    </p:spTree>
    <p:extLst>
      <p:ext uri="{BB962C8B-B14F-4D97-AF65-F5344CB8AC3E}">
        <p14:creationId xmlns:p14="http://schemas.microsoft.com/office/powerpoint/2010/main" val="2724388818"/>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None/>
            </a:pPr>
            <a:r>
              <a:rPr lang="en-US" altLang="es-ES_tradnl" dirty="0"/>
              <a:t>The trainer should note that association with delinquent peers is a persistent and consistent predictor of gang behavior. Adolescents who are less committed to school are also at higher risk for gang involvement. Peer delinquency is one of the strongest predictors of individual delinquency and, in certain analyses, of gang membership. Association with aggressive peers during early adolescence is critically important to consider and offers some opportunity for intervention strategies.</a:t>
            </a:r>
          </a:p>
          <a:p>
            <a:pPr eaLnBrk="1" hangingPunct="1">
              <a:buFont typeface="Wingdings" panose="05000000000000000000" pitchFamily="2" charset="2"/>
              <a:buNone/>
            </a:pPr>
            <a:endParaRPr lang="en-US" altLang="es-ES_tradnl" dirty="0"/>
          </a:p>
          <a:p>
            <a:pPr eaLnBrk="1" hangingPunct="1">
              <a:buFont typeface="Wingdings" panose="05000000000000000000" pitchFamily="2" charset="2"/>
              <a:buNone/>
            </a:pPr>
            <a:r>
              <a:rPr lang="en-US" altLang="es-ES_tradnl" dirty="0"/>
              <a:t>Marginal economic conditions, and sexual discrimination/victimization are key considerations for girls. Structural and institutional forms of racism and sexism must also be considered as they contribute to the ability to live in certain communities and to achieve success equally with other groups.</a:t>
            </a:r>
          </a:p>
          <a:p>
            <a:pPr eaLnBrk="1" hangingPunct="1">
              <a:buFont typeface="Wingdings" panose="05000000000000000000" pitchFamily="2" charset="2"/>
              <a:buNone/>
            </a:pPr>
            <a:endParaRPr lang="en-US" altLang="es-ES_tradnl" dirty="0"/>
          </a:p>
          <a:p>
            <a:pPr eaLnBrk="1" hangingPunct="1">
              <a:buFont typeface="Wingdings" panose="05000000000000000000" pitchFamily="2" charset="2"/>
              <a:buNone/>
            </a:pPr>
            <a:r>
              <a:rPr lang="en-US" altLang="es-ES_tradnl" dirty="0"/>
              <a:t>Low achievement in school and having learning problems are among the strongest school-related predictors of gang membership. Related risk factors include low academic aspirations, low school attachment, low attachment to teachers, low parental expectations, and negative labeling by teachers and others.  The UN Development Program identifies exploitation and abuse by adults in the home and at school, including corporal punishment, as risk factors, as well.</a:t>
            </a:r>
          </a:p>
          <a:p>
            <a:pPr eaLnBrk="1" hangingPunct="1">
              <a:buFont typeface="Wingdings" panose="05000000000000000000" pitchFamily="2" charset="2"/>
              <a:buNone/>
            </a:pPr>
            <a:endParaRPr lang="en-US" altLang="es-ES_trad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Family members who are or were gang members</a:t>
            </a:r>
          </a:p>
          <a:p>
            <a:pPr lvl="1">
              <a:buFontTx/>
              <a:buChar char="•"/>
            </a:pPr>
            <a:r>
              <a:rPr lang="en-US" altLang="es-ES_tradnl" dirty="0"/>
              <a:t>Problematic child-parent relationship</a:t>
            </a:r>
          </a:p>
          <a:p>
            <a:pPr lvl="1">
              <a:buFontTx/>
              <a:buChar char="•"/>
            </a:pPr>
            <a:r>
              <a:rPr lang="en-US" altLang="es-ES_tradnl" dirty="0"/>
              <a:t>Lack of respect for authority (parents, teachers, law enforcement officers)</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328</a:t>
            </a:fld>
            <a:endParaRPr lang="en-US"/>
          </a:p>
        </p:txBody>
      </p:sp>
    </p:spTree>
    <p:extLst>
      <p:ext uri="{BB962C8B-B14F-4D97-AF65-F5344CB8AC3E}">
        <p14:creationId xmlns:p14="http://schemas.microsoft.com/office/powerpoint/2010/main" val="2529658890"/>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s-ES_tradnl" dirty="0"/>
              <a:t>The trainer should note that youth who are victims of violence outside the home are more likely to join gangs (1).</a:t>
            </a:r>
          </a:p>
          <a:p>
            <a:endParaRPr lang="en-US" altLang="es-ES_tradnl" dirty="0"/>
          </a:p>
          <a:p>
            <a:r>
              <a:rPr lang="en-US" altLang="es-ES_tradnl" dirty="0"/>
              <a:t>Gangs typically appear in disorganized and disadvantaged neighborhoods, where many adolescents are in trouble, feel unsafe, and are less attached to others in the community, and where firearms are readily available.  Analysis of data by UNDP found that community cohesion, social cohesion and informal social control are lacking in communities with street gangs.  Community volatility also has a negative impact on youth development, with respect to incidence of local crime.  Any programmatic approach to this domain should include a component that encourages the reduction of access to and presence of guns in the community.</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329</a:t>
            </a:fld>
            <a:endParaRPr lang="en-US"/>
          </a:p>
        </p:txBody>
      </p:sp>
    </p:spTree>
    <p:extLst>
      <p:ext uri="{BB962C8B-B14F-4D97-AF65-F5344CB8AC3E}">
        <p14:creationId xmlns:p14="http://schemas.microsoft.com/office/powerpoint/2010/main" val="2444169683"/>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should continue by stating, on the societal level, the UNDP cites limited socio-economic opportunities, increased criminal activity and access to drugs and firearms and tolerance to violence as additional risk factors.   Specifically, on a societal level, UNDP identified unemployment, violent crime, cost of food and cost of living as the push factors for adolescents violence.  Additional factors include low levels of educational achievement, access to drugs and firearms, tolerance and acceptance of violent crime, exploitation and abuse by adults and loss of social cohesion.</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330</a:t>
            </a:fld>
            <a:endParaRPr lang="en-US"/>
          </a:p>
        </p:txBody>
      </p:sp>
    </p:spTree>
    <p:extLst>
      <p:ext uri="{BB962C8B-B14F-4D97-AF65-F5344CB8AC3E}">
        <p14:creationId xmlns:p14="http://schemas.microsoft.com/office/powerpoint/2010/main" val="3185613348"/>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s-ES_tradnl" dirty="0"/>
              <a:t>The trainer should explain that the gang issue has been approached from many levels, and at many points in the involvement cycle.  S/he should review each level of intervention.</a:t>
            </a:r>
          </a:p>
          <a:p>
            <a:endParaRPr lang="en-US" altLang="es-ES_tradnl" dirty="0"/>
          </a:p>
          <a:p>
            <a:pPr>
              <a:buFontTx/>
              <a:buChar char="•"/>
            </a:pPr>
            <a:r>
              <a:rPr lang="en-US" altLang="es-ES_tradnl" b="1" dirty="0"/>
              <a:t>Primary Prevention:  </a:t>
            </a:r>
            <a:r>
              <a:rPr lang="en-US" altLang="es-ES_tradnl" dirty="0"/>
              <a:t>Targets all adolescents or all youth in high-risk areas.  Examples: Prenatal and early infancy home visits by health professionals, GREAT (Gang Resistance, Education and Training), Boys &amp; Girls Clubs, Big Brothers Big Sisters, mentoring, Police Athletic League</a:t>
            </a:r>
          </a:p>
          <a:p>
            <a:pPr>
              <a:buFontTx/>
              <a:buChar char="•"/>
            </a:pPr>
            <a:r>
              <a:rPr lang="en-US" altLang="es-ES_tradnl" b="1" dirty="0"/>
              <a:t>Secondary Prevention:</a:t>
            </a:r>
            <a:r>
              <a:rPr lang="en-US" altLang="es-ES_tradnl" dirty="0"/>
              <a:t> Targets high-risk children, based on prior record of delinquency, drug/alcohol abuse, child abuse, or poor school achievement</a:t>
            </a:r>
          </a:p>
          <a:p>
            <a:pPr>
              <a:buFontTx/>
              <a:buChar char="•"/>
            </a:pPr>
            <a:r>
              <a:rPr lang="en-US" altLang="es-ES_tradnl" b="1" dirty="0"/>
              <a:t>Intervention: </a:t>
            </a:r>
            <a:r>
              <a:rPr lang="en-US" altLang="es-ES_tradnl" dirty="0"/>
              <a:t>Targets active gang members and close associates; requires coordinated services from family services, probation, social services, law enforcement, and community-based organizations</a:t>
            </a:r>
          </a:p>
          <a:p>
            <a:pPr>
              <a:buFontTx/>
              <a:buChar char="•"/>
            </a:pPr>
            <a:r>
              <a:rPr lang="en-US" altLang="es-ES_tradnl" b="1" dirty="0"/>
              <a:t>Suppression:</a:t>
            </a:r>
            <a:r>
              <a:rPr lang="en-US" altLang="es-ES_tradnl" dirty="0"/>
              <a:t>  Targets gang leaders for aggressive supervision, enforcement, prosecution, removal of  leaders from the community; requires coordination by law enforcement, prosecutors, courts, corrections;  relies heavily on gang-related intelligence.</a:t>
            </a:r>
          </a:p>
          <a:p>
            <a:pPr>
              <a:buFontTx/>
              <a:buChar char="•"/>
            </a:pPr>
            <a:r>
              <a:rPr lang="en-US" altLang="es-ES_tradnl" b="1" dirty="0"/>
              <a:t>Reentry:  </a:t>
            </a:r>
            <a:r>
              <a:rPr lang="en-US" altLang="es-ES_tradnl" dirty="0"/>
              <a:t>Targets gang members returning from confinement; requires close supervision by corrections with support of law enforcement. Coordination of services (employment, housing, transportation, employment training, life skills training) to support ex-offender is required.</a:t>
            </a:r>
            <a:endParaRPr lang="en-US" altLang="es-ES_tradnl" b="1"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331</a:t>
            </a:fld>
            <a:endParaRPr lang="en-US"/>
          </a:p>
        </p:txBody>
      </p:sp>
    </p:spTree>
    <p:extLst>
      <p:ext uri="{BB962C8B-B14F-4D97-AF65-F5344CB8AC3E}">
        <p14:creationId xmlns:p14="http://schemas.microsoft.com/office/powerpoint/2010/main" val="638188215"/>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should explain that this is a schematic from the U.S. Department of Justice Office of Community Oriented Policing Services entitled “Street Gangs and Interventions: Innovative Problem Solving with Network Analysis.” It is necessary to analyze where the problem is along the continuum of early formation to entrenchment and apply appropriate programmatic responses all along the continuum. The best strategies rely on multiple approaches and programs.</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332</a:t>
            </a:fld>
            <a:endParaRPr lang="en-US"/>
          </a:p>
        </p:txBody>
      </p:sp>
    </p:spTree>
    <p:extLst>
      <p:ext uri="{BB962C8B-B14F-4D97-AF65-F5344CB8AC3E}">
        <p14:creationId xmlns:p14="http://schemas.microsoft.com/office/powerpoint/2010/main" val="2112931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should introduce the concept of sexual development and ensure the difference between development and Identity if clear.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cs typeface="+mn-cs"/>
              </a:rPr>
              <a:t>Adolescence prepares the body for reproduction</a:t>
            </a:r>
            <a:r>
              <a:rPr lang="en-US" sz="1200" b="0" dirty="0">
                <a:latin typeface="+mn-lt"/>
                <a:cs typeface="+mn-cs"/>
              </a:rPr>
              <a:t>: during this period of time, the human body begins preparing to mature sexually and becomes ready for reproduction.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Arial" panose="020B0604020202020204" pitchFamily="34" charset="0"/>
                <a:cs typeface="Arial" panose="020B0604020202020204" pitchFamily="34" charset="0"/>
              </a:rPr>
              <a:t>Sexual Development Vs. Gender Identity: </a:t>
            </a:r>
            <a:r>
              <a:rPr lang="en-US" sz="1200" b="0" dirty="0">
                <a:latin typeface="Arial" panose="020B0604020202020204" pitchFamily="34" charset="0"/>
                <a:cs typeface="Arial" panose="020B0604020202020204" pitchFamily="34" charset="0"/>
              </a:rPr>
              <a:t>Biological Sexual Development during adolescence is not the same as gender identity development. Bodily changes happen for males and females but that does not indicate their sexual preference.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should explain that sexuality is an important part of understanding puberty, as our sexuality is a key piece of our identity.  Many people believe that the word sexuality is synonymous with sex. In reality sex or sexual behavior is only a small part of sexuality. Humans are sexual beings from womb to tomb. </a:t>
            </a:r>
          </a:p>
          <a:p>
            <a:endParaRPr lang="en-US" dirty="0"/>
          </a:p>
          <a:p>
            <a:r>
              <a:rPr lang="en-US" b="1" dirty="0"/>
              <a:t>Sexuality is s fluid concept: </a:t>
            </a:r>
          </a:p>
          <a:p>
            <a:r>
              <a:rPr lang="en-US" altLang="es-ES_tradnl" dirty="0"/>
              <a:t>The trainer should continue to the realm of sexual identity.  </a:t>
            </a:r>
          </a:p>
          <a:p>
            <a:pPr>
              <a:lnSpc>
                <a:spcPct val="90000"/>
              </a:lnSpc>
            </a:pPr>
            <a:r>
              <a:rPr lang="en-US" altLang="es-ES_tradnl" b="1" dirty="0">
                <a:solidFill>
                  <a:srgbClr val="CC0000"/>
                </a:solidFill>
              </a:rPr>
              <a:t>Biological Sex –</a:t>
            </a:r>
            <a:r>
              <a:rPr lang="en-US" altLang="es-ES_tradnl" dirty="0"/>
              <a:t> an individual</a:t>
            </a:r>
            <a:r>
              <a:rPr lang="en-US" altLang="es-ES_tradnl" dirty="0">
                <a:latin typeface="Comic Sans MS" panose="030F0702030302020204" pitchFamily="66" charset="0"/>
              </a:rPr>
              <a:t>’</a:t>
            </a:r>
            <a:r>
              <a:rPr lang="en-US" altLang="es-ES_tradnl" dirty="0"/>
              <a:t>s biological status as male or female. </a:t>
            </a:r>
          </a:p>
          <a:p>
            <a:pPr>
              <a:lnSpc>
                <a:spcPct val="90000"/>
              </a:lnSpc>
            </a:pPr>
            <a:r>
              <a:rPr lang="en-US" altLang="es-ES_tradnl" b="1" dirty="0">
                <a:solidFill>
                  <a:srgbClr val="CC0000"/>
                </a:solidFill>
              </a:rPr>
              <a:t>Gender role -</a:t>
            </a:r>
            <a:r>
              <a:rPr lang="en-US" altLang="es-ES_tradnl" dirty="0"/>
              <a:t> refers to the cultural expectations of male and female behavior, acting masculine or feminine. Expressive actions and/or behaviors that society connects with being male or female.</a:t>
            </a:r>
            <a:endParaRPr lang="en-US" altLang="es-ES_tradnl" b="1" dirty="0">
              <a:solidFill>
                <a:srgbClr val="CC0000"/>
              </a:solidFill>
            </a:endParaRPr>
          </a:p>
          <a:p>
            <a:pPr>
              <a:lnSpc>
                <a:spcPct val="90000"/>
              </a:lnSpc>
            </a:pPr>
            <a:r>
              <a:rPr lang="en-US" altLang="es-ES_tradnl" b="1" dirty="0">
                <a:solidFill>
                  <a:srgbClr val="CC0000"/>
                </a:solidFill>
              </a:rPr>
              <a:t>Gender Identity –</a:t>
            </a:r>
            <a:r>
              <a:rPr lang="en-US" altLang="es-ES_tradnl" dirty="0"/>
              <a:t> identifying yourself as either male or female based on internal feelings (may be different from the biological sex). </a:t>
            </a:r>
          </a:p>
          <a:p>
            <a:pPr>
              <a:lnSpc>
                <a:spcPct val="90000"/>
              </a:lnSpc>
            </a:pPr>
            <a:r>
              <a:rPr lang="en-US" altLang="es-ES_tradnl" b="1" dirty="0">
                <a:solidFill>
                  <a:srgbClr val="CC0000"/>
                </a:solidFill>
              </a:rPr>
              <a:t>Sexual Orientation –</a:t>
            </a:r>
            <a:r>
              <a:rPr lang="en-US" altLang="es-ES_tradnl" dirty="0"/>
              <a:t> romantic attraction and feelings towards individuals of the same, opposite, or both sexes. </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33</a:t>
            </a:fld>
            <a:endParaRPr lang="en-US"/>
          </a:p>
        </p:txBody>
      </p:sp>
    </p:spTree>
    <p:extLst>
      <p:ext uri="{BB962C8B-B14F-4D97-AF65-F5344CB8AC3E}">
        <p14:creationId xmlns:p14="http://schemas.microsoft.com/office/powerpoint/2010/main" val="1506609967"/>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es-ES_tradnl" sz="900" dirty="0">
                <a:latin typeface="Times New Roman" panose="02020603050405020304" pitchFamily="18" charset="0"/>
              </a:rPr>
              <a:t>The trainer should go into more depth with respect to comprehensive gang strategies.  One gang intervention strategy that takes a comprehensive approach comes from the US Office of Juvenile Justice and Delinquency Prevention. The premise of this strategy is that the effective use of social controls inherent in various social institutions can have an impact on the development and proliferation of youth gangs. Using this process, individuals, families, and community, both formal and informal, are reminded that they have a stake in supporting positive behaviors and taking a firm stance against illegal activities.  All have a stake in this and a role to play.  The key components of the strategy are:</a:t>
            </a:r>
          </a:p>
          <a:p>
            <a:pPr marL="0" lvl="4" eaLnBrk="1" hangingPunct="1"/>
            <a:endParaRPr lang="en-US" altLang="es-ES_tradnl" sz="900" dirty="0"/>
          </a:p>
          <a:p>
            <a:pPr marL="0" lvl="4" eaLnBrk="1" hangingPunct="1"/>
            <a:r>
              <a:rPr lang="en-US" altLang="es-ES_tradnl" sz="900" b="1" dirty="0"/>
              <a:t>Community Mobilization: </a:t>
            </a:r>
            <a:r>
              <a:rPr lang="en-US" altLang="es-ES_tradnl" sz="900" dirty="0"/>
              <a:t>Involvement of local citizens, including former gang-involved adolescents, community groups and agencies; and coordination of programs and staff functions within and across agencies.</a:t>
            </a:r>
          </a:p>
          <a:p>
            <a:pPr marL="0" lvl="4" eaLnBrk="1" hangingPunct="1"/>
            <a:endParaRPr lang="en-US" altLang="es-ES_tradnl" sz="900" dirty="0"/>
          </a:p>
          <a:p>
            <a:pPr marL="0" lvl="4" eaLnBrk="1" hangingPunct="1"/>
            <a:r>
              <a:rPr lang="en-US" altLang="es-ES_tradnl" sz="900" b="1" dirty="0"/>
              <a:t>Provision of Opportunities: </a:t>
            </a:r>
            <a:r>
              <a:rPr lang="en-US" altLang="es-ES_tradnl" sz="900" dirty="0"/>
              <a:t>Development of a variety of specific education, training and employment programs targeting gang-involved adolescents.</a:t>
            </a:r>
          </a:p>
          <a:p>
            <a:pPr eaLnBrk="1" hangingPunct="1"/>
            <a:endParaRPr lang="en-US" altLang="es-ES_tradnl" sz="900" b="1" dirty="0"/>
          </a:p>
          <a:p>
            <a:pPr eaLnBrk="1" hangingPunct="1"/>
            <a:r>
              <a:rPr lang="en-US" altLang="es-ES_tradnl" sz="900" b="1" dirty="0"/>
              <a:t>Social Intervention: </a:t>
            </a:r>
            <a:r>
              <a:rPr lang="en-US" altLang="es-ES_tradnl" sz="900" dirty="0"/>
              <a:t>Involving youth-serving agencies, schools, grassroots groups, faith-based organizations, police and other juvenile/criminal justice organizations in “reaching out” to gang-involved adolescents and their families and linking them with the conventional world and needed services.</a:t>
            </a:r>
          </a:p>
          <a:p>
            <a:pPr marL="0" lvl="4" eaLnBrk="1" hangingPunct="1"/>
            <a:endParaRPr lang="en-US" altLang="es-ES_tradnl" sz="900" b="1" dirty="0"/>
          </a:p>
          <a:p>
            <a:pPr marL="0" lvl="4" eaLnBrk="1" hangingPunct="1"/>
            <a:r>
              <a:rPr lang="en-US" altLang="es-ES_tradnl" sz="900" b="1" dirty="0"/>
              <a:t>Suppression: </a:t>
            </a:r>
            <a:r>
              <a:rPr lang="en-US" altLang="es-ES_tradnl" sz="900" dirty="0"/>
              <a:t>Formal and informal social control procedures, including close supervision and monitoring of gang-involved adolescents by agencies of the juvenile/criminal justice system and also by community-based agencies, schools and grassroots groups.</a:t>
            </a:r>
          </a:p>
          <a:p>
            <a:pPr marL="0" lvl="4" eaLnBrk="1" hangingPunct="1"/>
            <a:endParaRPr lang="en-US" altLang="es-ES_tradnl" sz="900" b="1" dirty="0"/>
          </a:p>
          <a:p>
            <a:pPr marL="0" lvl="4" eaLnBrk="1" hangingPunct="1"/>
            <a:r>
              <a:rPr lang="en-US" altLang="es-ES_tradnl" sz="900" b="1" dirty="0"/>
              <a:t>Organizational Change and Development: </a:t>
            </a:r>
            <a:r>
              <a:rPr lang="en-US" altLang="es-ES_tradnl" sz="900" dirty="0"/>
              <a:t>Development and implementation of policies and procedures that result in the most effective use of available and potential resources, within and across agencies, to better address the gang problem. </a:t>
            </a:r>
          </a:p>
          <a:p>
            <a:pPr eaLnBrk="1" hangingPunct="1">
              <a:lnSpc>
                <a:spcPct val="90000"/>
              </a:lnSpc>
            </a:pPr>
            <a:endParaRPr lang="en-US" altLang="es-ES_tradnl" sz="1100" dirty="0">
              <a:latin typeface="Times New Roman" panose="02020603050405020304" pitchFamily="18" charset="0"/>
            </a:endParaRPr>
          </a:p>
          <a:p>
            <a:pPr eaLnBrk="1" hangingPunct="1"/>
            <a:endParaRPr lang="en-US" altLang="es-ES_tradnl" sz="1100"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333</a:t>
            </a:fld>
            <a:endParaRPr lang="en-US"/>
          </a:p>
        </p:txBody>
      </p:sp>
    </p:spTree>
    <p:extLst>
      <p:ext uri="{BB962C8B-B14F-4D97-AF65-F5344CB8AC3E}">
        <p14:creationId xmlns:p14="http://schemas.microsoft.com/office/powerpoint/2010/main" val="2213950632"/>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s-ES_tradnl" dirty="0"/>
              <a:t>The trainer should reintroduce the concept of resiliency, and ask the group what they feel that resiliency means and looks like in a young person.  What are some of the skills associated with increased resilience?  Responses should include life skills, communication and feelings management, psychological health, etc.  The trainer should then read the definition by the Resilience Research Center, which is:</a:t>
            </a:r>
          </a:p>
          <a:p>
            <a:endParaRPr lang="en-US" altLang="es-ES_tradnl" dirty="0"/>
          </a:p>
          <a:p>
            <a:r>
              <a:rPr lang="en-US" altLang="es-ES_tradnl" i="1" dirty="0"/>
              <a:t>In the context of exposure to significant adversity, resilience is both the capacity of individuals to navigate their way to the psychological, social, cultural, and physical resources that sustain their well-being, and their capacity individually and collectively to negotiate for these resources to be provided in culturally meaningful ways.</a:t>
            </a:r>
            <a:endParaRPr lang="en-US" altLang="es-ES_tradnl" dirty="0"/>
          </a:p>
          <a:p>
            <a:r>
              <a:rPr lang="en-US" altLang="es-ES_tradnl" dirty="0"/>
              <a:t>The trainer should ask participants what resilience might look like in an adolescent, based on that definition.</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334</a:t>
            </a:fld>
            <a:endParaRPr lang="en-US"/>
          </a:p>
        </p:txBody>
      </p:sp>
    </p:spTree>
    <p:extLst>
      <p:ext uri="{BB962C8B-B14F-4D97-AF65-F5344CB8AC3E}">
        <p14:creationId xmlns:p14="http://schemas.microsoft.com/office/powerpoint/2010/main" val="29539903"/>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altLang="es-ES_tradnl" dirty="0"/>
              <a:t>The trainer should stress that gang interventions must be multi-level, and cannot be achieved using an individualistic approach.  A two-pronged approach is recommended.  One area is to address structural issues that predispose adolescents to act violently and make them susceptible to victimization.  The trainer should ask the participants to brainstorm on some of the structural issues which impact on adolescents violence, noting responses on an easel pad.  Responses should include sexism, racism, existing legislation, adolescent marginalization, educational system which supports violence, unemployment, etc.</a:t>
            </a:r>
          </a:p>
          <a:p>
            <a:pPr marL="0" lvl="1"/>
            <a:endParaRPr lang="en-US" altLang="es-ES_tradnl" dirty="0"/>
          </a:p>
          <a:p>
            <a:pPr marL="0" lvl="1"/>
            <a:r>
              <a:rPr lang="en-US" altLang="es-ES_tradnl" dirty="0"/>
              <a:t>Additionally, it is necessary to equip adolescents with enhanced skills and abilities to prevent and reverse trends towards crime and violence.  The trainer should ask participants how this prong is related to resiliency.  S/he should ask for examples of programs that exist that build resiliency in adolescents.</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335</a:t>
            </a:fld>
            <a:endParaRPr lang="en-US"/>
          </a:p>
        </p:txBody>
      </p:sp>
    </p:spTree>
    <p:extLst>
      <p:ext uri="{BB962C8B-B14F-4D97-AF65-F5344CB8AC3E}">
        <p14:creationId xmlns:p14="http://schemas.microsoft.com/office/powerpoint/2010/main" val="1916529679"/>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s-ES_tradnl" dirty="0"/>
              <a:t>The trainer should review the six themes identified by UNDP as the foundations of good practice.</a:t>
            </a:r>
          </a:p>
          <a:p>
            <a:endParaRPr lang="en-US" altLang="es-ES_tradnl" dirty="0"/>
          </a:p>
          <a:p>
            <a:pPr>
              <a:buFontTx/>
              <a:buChar char="•"/>
            </a:pPr>
            <a:r>
              <a:rPr lang="en-US" altLang="es-ES_tradnl" dirty="0"/>
              <a:t>Violence prevention as part of social development – Programs must address community risk factors by contextualizing them as aspects of a broader project of societal development.</a:t>
            </a:r>
          </a:p>
          <a:p>
            <a:pPr>
              <a:buFontTx/>
              <a:buChar char="•"/>
            </a:pPr>
            <a:r>
              <a:rPr lang="en-US" altLang="es-ES_tradnl" dirty="0"/>
              <a:t>Principle of inclusivity – Initiatives need to be tailored to different stages of the life cycle by integrating and involving all categories of youth, including at risk youth, “good” youth, offenders and school drop outs.  It also addresses gender-related issues and patterns of youth violence and takes into account gender differences.</a:t>
            </a:r>
          </a:p>
          <a:p>
            <a:pPr>
              <a:buFontTx/>
              <a:buChar char="•"/>
            </a:pPr>
            <a:r>
              <a:rPr lang="en-US" altLang="es-ES_tradnl" dirty="0"/>
              <a:t>Integrated planning and programs – For example, drug treatment programs that also address issues such as anger management and school success are essential.</a:t>
            </a:r>
          </a:p>
          <a:p>
            <a:pPr>
              <a:buFontTx/>
              <a:buChar char="•"/>
            </a:pPr>
            <a:r>
              <a:rPr lang="en-US" altLang="es-ES_tradnl" dirty="0"/>
              <a:t>Coordination and partnerships – Relationships which support adolescent-adult partnerships among intergovernmental, governmental and civil society stakeholders need to be developed and strengthened.</a:t>
            </a:r>
          </a:p>
          <a:p>
            <a:pPr>
              <a:buFontTx/>
              <a:buChar char="•"/>
            </a:pPr>
            <a:r>
              <a:rPr lang="en-US" altLang="es-ES_tradnl" dirty="0"/>
              <a:t>Strengthened police-adolescent relationships – These type of relationships have been shown to provide a good foundation for social violence prevention.</a:t>
            </a:r>
          </a:p>
          <a:p>
            <a:pPr>
              <a:buFontTx/>
              <a:buChar char="•"/>
            </a:pPr>
            <a:r>
              <a:rPr lang="en-US" altLang="es-ES_tradnl" dirty="0"/>
              <a:t>Provision of specific alternatives for offenders and school drop-outs – This type of program helps lower adolescent risk and reduce the funneling of adolescents unnecessarily into the criminal justice system.</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336</a:t>
            </a:fld>
            <a:endParaRPr lang="en-US"/>
          </a:p>
        </p:txBody>
      </p:sp>
    </p:spTree>
    <p:extLst>
      <p:ext uri="{BB962C8B-B14F-4D97-AF65-F5344CB8AC3E}">
        <p14:creationId xmlns:p14="http://schemas.microsoft.com/office/powerpoint/2010/main" val="3902520722"/>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s-ES_tradnl" dirty="0"/>
              <a:t>The trainer should note that recommendations have been made in the Caribbean through CARICOM (2010) regarding prevention programs and policy development at the national level.  The goal is to mitigate the risks through the creation of supportive programming.</a:t>
            </a:r>
          </a:p>
          <a:p>
            <a:r>
              <a:rPr lang="en-US" altLang="es-ES_tradnl" dirty="0"/>
              <a:t>Particular to the need for programming is the development of what is termed “pro-social” behaviors, including such programs as National Youth Service.  As part of this effort, programs should include:</a:t>
            </a:r>
          </a:p>
          <a:p>
            <a:pPr lvl="1"/>
            <a:r>
              <a:rPr lang="en-US" altLang="es-ES_tradnl" dirty="0"/>
              <a:t>Structured voluntary community service – Volunteerism among adolescents should be recognized and encouraged.</a:t>
            </a:r>
          </a:p>
          <a:p>
            <a:pPr lvl="1"/>
            <a:r>
              <a:rPr lang="en-US" altLang="es-ES_tradnl" dirty="0"/>
              <a:t>Support family stability – An effort needs to be made to keep families intact rather than shifting care to relatives and family friends.</a:t>
            </a:r>
          </a:p>
          <a:p>
            <a:pPr lvl="1"/>
            <a:r>
              <a:rPr lang="en-US" altLang="es-ES_tradnl" dirty="0"/>
              <a:t>Adolescent-friendly spaces – These spaces facilitate access of adolescents to services, strengthen their ties to the community build their relationships with and access to critical state institutions and empower adolescents to make contributions to violence prevention in their communities.  Example:  citizen security</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337</a:t>
            </a:fld>
            <a:endParaRPr lang="en-US"/>
          </a:p>
        </p:txBody>
      </p:sp>
    </p:spTree>
    <p:extLst>
      <p:ext uri="{BB962C8B-B14F-4D97-AF65-F5344CB8AC3E}">
        <p14:creationId xmlns:p14="http://schemas.microsoft.com/office/powerpoint/2010/main" val="643238071"/>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should stress that the institutionalization of adolescents should be viewed only as a last resort.  Adolescent diversion programs, which will be discussed in greater length in the next module, need to be created, strengthened and provided with more resources.  Legislation which institutionalizes high risk adolescents, such as those who run away from home, needs to be reviewed and addressed.  Lastly, the mental health status of children and adolescents in jails and prisons, or in the care of the state, need to be addressed so as to provide necessary services.</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338</a:t>
            </a:fld>
            <a:endParaRPr lang="en-US"/>
          </a:p>
        </p:txBody>
      </p:sp>
    </p:spTree>
    <p:extLst>
      <p:ext uri="{BB962C8B-B14F-4D97-AF65-F5344CB8AC3E}">
        <p14:creationId xmlns:p14="http://schemas.microsoft.com/office/powerpoint/2010/main" val="3523510507"/>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notes here that the situation among adolescents is a moving target, and there is a definitive need for systems to develop youth development.  It is necessary to identify the necessary indicators, based on regional and national realities, which monitor where a country or region stands with respect to its adolescents.  Youth development indicators need to be identified and followed in order to adapt to changing needs, simultaneous to the initiation or continuation of longitudinal studies on youth development.  The trainer should ask for some potential youth development indicators, such as educational achievement, employment status, criminal involvement, community connectedness, etc.</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339</a:t>
            </a:fld>
            <a:endParaRPr lang="en-US"/>
          </a:p>
        </p:txBody>
      </p:sp>
    </p:spTree>
    <p:extLst>
      <p:ext uri="{BB962C8B-B14F-4D97-AF65-F5344CB8AC3E}">
        <p14:creationId xmlns:p14="http://schemas.microsoft.com/office/powerpoint/2010/main" val="609636074"/>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s-ES_tradnl" sz="1200" dirty="0"/>
              <a:t>The trainer should reflect that violence reduction is directly tied to gang reduction.  Towards that end, UNDP makes the following recommendations.</a:t>
            </a:r>
          </a:p>
          <a:p>
            <a:pPr>
              <a:lnSpc>
                <a:spcPct val="80000"/>
              </a:lnSpc>
            </a:pPr>
            <a:endParaRPr lang="en-US" altLang="es-ES_tradnl" sz="1200" dirty="0"/>
          </a:p>
          <a:p>
            <a:pPr>
              <a:lnSpc>
                <a:spcPct val="80000"/>
              </a:lnSpc>
            </a:pPr>
            <a:r>
              <a:rPr lang="en-US" altLang="es-ES_tradnl" sz="1200" b="1" dirty="0"/>
              <a:t>Establish surveillance systems </a:t>
            </a:r>
            <a:r>
              <a:rPr lang="en-US" altLang="es-ES_tradnl" sz="1200" dirty="0"/>
              <a:t>– A system needs to be in place to accurately gauge the scope and nature of problems related to gangs for the purpose of planning and allocating resources to address these issues.  The system should be integrated into existing systems used by law enforcement and gang and violence prevention programs.</a:t>
            </a:r>
            <a:endParaRPr lang="en-US" altLang="es-ES_tradnl" sz="1200" b="1" dirty="0"/>
          </a:p>
          <a:p>
            <a:pPr>
              <a:lnSpc>
                <a:spcPct val="80000"/>
              </a:lnSpc>
            </a:pPr>
            <a:r>
              <a:rPr lang="en-US" altLang="es-ES_tradnl" sz="1200" b="1" dirty="0"/>
              <a:t>Improve training of law enforcement </a:t>
            </a:r>
            <a:r>
              <a:rPr lang="en-US" altLang="es-ES_tradnl" sz="1200" dirty="0"/>
              <a:t>– Training must be provided to ensure that suppression and intelligence activities are carried out effectively, fairly and with respect for human rights.  Greater police accountability in these areas will enhance the rule of law and increase the effectiveness of the police in their response to gangs.</a:t>
            </a:r>
            <a:endParaRPr lang="en-US" altLang="es-ES_tradnl" sz="1200" b="1" dirty="0"/>
          </a:p>
          <a:p>
            <a:pPr>
              <a:lnSpc>
                <a:spcPct val="80000"/>
              </a:lnSpc>
            </a:pPr>
            <a:r>
              <a:rPr lang="en-US" altLang="es-ES_tradnl" sz="1200" b="1" dirty="0"/>
              <a:t>Monitor impact of existing gang legislation</a:t>
            </a:r>
            <a:r>
              <a:rPr lang="en-US" altLang="es-ES_tradnl" sz="1200" dirty="0"/>
              <a:t> – New legislation may need to be proposed and evaluated, considering any negative consequences with respect to misuse of legislation or inequities.</a:t>
            </a:r>
            <a:endParaRPr lang="en-US" altLang="es-ES_tradnl" sz="1200" b="1" dirty="0"/>
          </a:p>
          <a:p>
            <a:pPr>
              <a:lnSpc>
                <a:spcPct val="80000"/>
              </a:lnSpc>
            </a:pPr>
            <a:r>
              <a:rPr lang="en-US" altLang="es-ES_tradnl" sz="1200" b="1" dirty="0"/>
              <a:t>Adopt a balanced approach</a:t>
            </a:r>
            <a:r>
              <a:rPr lang="en-US" altLang="es-ES_tradnl" sz="1200" dirty="0"/>
              <a:t> – All adolescents should be exposed to primary prevention programs that have been demonstrated to be effective.  Secondary prevention programs should be provided for those individuals most at risk for gang involvement.  Intervention programs need to be administered with adolescents already actively involved in gangs.</a:t>
            </a:r>
            <a:endParaRPr lang="en-US" altLang="es-ES_tradnl" sz="1200" b="1" dirty="0"/>
          </a:p>
          <a:p>
            <a:pPr>
              <a:lnSpc>
                <a:spcPct val="80000"/>
              </a:lnSpc>
            </a:pPr>
            <a:r>
              <a:rPr lang="en-US" altLang="es-ES_tradnl" sz="1200" b="1" dirty="0"/>
              <a:t>Develop plans to help gang members to exit from gangs </a:t>
            </a:r>
            <a:r>
              <a:rPr lang="en-US" altLang="es-ES_tradnl" sz="1200" dirty="0"/>
              <a:t>– Research has shown that many of the victims of gang violence are gang members and that the act of leaving a gang is often preceded by an incident involving violent victimization.  However, few programs exist to assist gang members who are interested in leaving gangs.</a:t>
            </a:r>
            <a:endParaRPr lang="en-US" altLang="es-ES_tradnl" sz="1200" b="1" dirty="0"/>
          </a:p>
          <a:p>
            <a:pPr>
              <a:lnSpc>
                <a:spcPct val="80000"/>
              </a:lnSpc>
            </a:pPr>
            <a:r>
              <a:rPr lang="en-US" altLang="es-ES_tradnl" sz="1200" b="1" dirty="0"/>
              <a:t>Establish a rigorous research agenda on the causes of street gangs</a:t>
            </a:r>
            <a:r>
              <a:rPr lang="en-US" altLang="es-ES_tradnl" sz="1200" dirty="0"/>
              <a:t> – Such a research agenda is essential for the development of efficient and effective public policy in the region.  It should examine the impact of social structural factors, the community, the family, the school, peers and individuals.</a:t>
            </a:r>
            <a:endParaRPr lang="en-US" altLang="es-ES_tradnl" sz="1200" b="1"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340</a:t>
            </a:fld>
            <a:endParaRPr lang="en-US"/>
          </a:p>
        </p:txBody>
      </p:sp>
    </p:spTree>
    <p:extLst>
      <p:ext uri="{BB962C8B-B14F-4D97-AF65-F5344CB8AC3E}">
        <p14:creationId xmlns:p14="http://schemas.microsoft.com/office/powerpoint/2010/main" val="492395810"/>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trainer should note that there are a few programs and organizations with individuals who have experience and expertise in helping adolescents who want to leave the gang. This can be a very dangerous time for the adolescents and their family.  If done correctly, it can provide the adolescents and family with options and opportunities for a gang-free life.  A collaboration of community, law enforcement, school and potential employers will be necessary to identify viable alternatives to what the gang professes to offer. </a:t>
            </a:r>
          </a:p>
          <a:p>
            <a:endParaRPr lang="en-US" altLang="en-US" dirty="0"/>
          </a:p>
          <a:p>
            <a:r>
              <a:rPr lang="en-US" altLang="en-US" dirty="0"/>
              <a:t>Issues to be considered:</a:t>
            </a:r>
          </a:p>
          <a:p>
            <a:r>
              <a:rPr lang="en-US" altLang="en-US" dirty="0"/>
              <a:t>- Extraction/exiting is very serious and can be dangerous</a:t>
            </a:r>
          </a:p>
          <a:p>
            <a:r>
              <a:rPr lang="en-US" altLang="en-US" dirty="0"/>
              <a:t>- Must be done by trained and talented people</a:t>
            </a:r>
          </a:p>
          <a:p>
            <a:r>
              <a:rPr lang="en-US" altLang="en-US" dirty="0"/>
              <a:t>- Requires a process and extensive networking</a:t>
            </a:r>
          </a:p>
          <a:p>
            <a:r>
              <a:rPr lang="en-US" altLang="en-US" dirty="0"/>
              <a:t>- Must include family, faith and community-based resources as well as law enforcement</a:t>
            </a:r>
          </a:p>
          <a:p>
            <a:r>
              <a:rPr lang="en-US" altLang="en-US" dirty="0"/>
              <a:t>- Highly individualized and confidential strategies</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341</a:t>
            </a:fld>
            <a:endParaRPr lang="en-US"/>
          </a:p>
        </p:txBody>
      </p:sp>
    </p:spTree>
    <p:extLst>
      <p:ext uri="{BB962C8B-B14F-4D97-AF65-F5344CB8AC3E}">
        <p14:creationId xmlns:p14="http://schemas.microsoft.com/office/powerpoint/2010/main" val="2180639766"/>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should stress that it’s important to try to stay on top of trends and current indicators of what gangs are doing in addition to knowing the colors, signs and graffiti.  An approach that recognizes that not all adolescents are involved in or affiliated with gangs to the same degree and for the same reasons will allow you to bring appropriate resources and assistance to address the problem.</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342</a:t>
            </a:fld>
            <a:endParaRPr lang="en-US"/>
          </a:p>
        </p:txBody>
      </p:sp>
    </p:spTree>
    <p:extLst>
      <p:ext uri="{BB962C8B-B14F-4D97-AF65-F5344CB8AC3E}">
        <p14:creationId xmlns:p14="http://schemas.microsoft.com/office/powerpoint/2010/main" val="40646521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conduct a brief exercise for the audience to understand sexual development, identity and the fluidity of sexuality. The trainer will direct the audience to Appendix A. This exercise to take about 15 minutes.</a:t>
            </a:r>
          </a:p>
          <a:p>
            <a:endParaRPr lang="en-US" dirty="0"/>
          </a:p>
          <a:p>
            <a:r>
              <a:rPr lang="en-US" dirty="0"/>
              <a:t>The trainer will direct the audience to: </a:t>
            </a:r>
          </a:p>
          <a:p>
            <a:endParaRPr lang="en-US" dirty="0"/>
          </a:p>
          <a:p>
            <a:pPr>
              <a:buFont typeface="Arial" panose="020B0604020202020204" pitchFamily="34" charset="0"/>
              <a:buChar char="•"/>
            </a:pPr>
            <a:r>
              <a:rPr lang="en-US" sz="1200" dirty="0">
                <a:solidFill>
                  <a:srgbClr val="FFFFFF"/>
                </a:solidFill>
                <a:latin typeface="Times New Roman" panose="02020603050405020304" pitchFamily="18" charset="0"/>
                <a:cs typeface="Times New Roman" panose="02020603050405020304" pitchFamily="18" charset="0"/>
              </a:rPr>
              <a:t>Find the </a:t>
            </a:r>
            <a:r>
              <a:rPr lang="en-US" sz="1200" dirty="0" err="1">
                <a:solidFill>
                  <a:srgbClr val="FFFFFF"/>
                </a:solidFill>
                <a:latin typeface="Times New Roman" panose="02020603050405020304" pitchFamily="18" charset="0"/>
                <a:cs typeface="Times New Roman" panose="02020603050405020304" pitchFamily="18" charset="0"/>
              </a:rPr>
              <a:t>Genderbread</a:t>
            </a:r>
            <a:r>
              <a:rPr lang="en-US" sz="1200" dirty="0">
                <a:solidFill>
                  <a:srgbClr val="FFFFFF"/>
                </a:solidFill>
                <a:latin typeface="Times New Roman" panose="02020603050405020304" pitchFamily="18" charset="0"/>
                <a:cs typeface="Times New Roman" panose="02020603050405020304" pitchFamily="18" charset="0"/>
              </a:rPr>
              <a:t> Person in Appendix A. </a:t>
            </a:r>
          </a:p>
          <a:p>
            <a:pPr>
              <a:buFont typeface="Arial" panose="020B0604020202020204" pitchFamily="34" charset="0"/>
              <a:buChar char="•"/>
            </a:pPr>
            <a:r>
              <a:rPr lang="en-US" sz="1200" dirty="0">
                <a:solidFill>
                  <a:srgbClr val="FFFFFF"/>
                </a:solidFill>
                <a:latin typeface="Times New Roman" panose="02020603050405020304" pitchFamily="18" charset="0"/>
                <a:cs typeface="Times New Roman" panose="02020603050405020304" pitchFamily="18" charset="0"/>
              </a:rPr>
              <a:t>Take 15 minutes to read throughout the page. </a:t>
            </a:r>
          </a:p>
          <a:p>
            <a:pPr>
              <a:buFont typeface="Arial" panose="020B0604020202020204" pitchFamily="34" charset="0"/>
              <a:buChar char="•"/>
            </a:pPr>
            <a:r>
              <a:rPr lang="en-US" sz="1200" dirty="0">
                <a:solidFill>
                  <a:srgbClr val="FFFFFF"/>
                </a:solidFill>
                <a:latin typeface="Times New Roman" panose="02020603050405020304" pitchFamily="18" charset="0"/>
                <a:cs typeface="Times New Roman" panose="02020603050405020304" pitchFamily="18" charset="0"/>
              </a:rPr>
              <a:t>Identify your own sexual identity, expression, gender, sex and sexual orientation. </a:t>
            </a:r>
          </a:p>
          <a:p>
            <a:endParaRPr lang="en-US" dirty="0"/>
          </a:p>
          <a:p>
            <a:r>
              <a:rPr lang="en-US" dirty="0"/>
              <a:t>Now the trainer will </a:t>
            </a:r>
          </a:p>
        </p:txBody>
      </p:sp>
      <p:sp>
        <p:nvSpPr>
          <p:cNvPr id="4" name="Slide Number Placeholder 3"/>
          <p:cNvSpPr>
            <a:spLocks noGrp="1"/>
          </p:cNvSpPr>
          <p:nvPr>
            <p:ph type="sldNum" sz="quarter" idx="5"/>
          </p:nvPr>
        </p:nvSpPr>
        <p:spPr/>
        <p:txBody>
          <a:bodyPr/>
          <a:lstStyle/>
          <a:p>
            <a:fld id="{4951DF72-1442-453F-9092-65FAF5C01444}" type="slidenum">
              <a:rPr lang="en-US" smtClean="0"/>
              <a:t>34</a:t>
            </a:fld>
            <a:endParaRPr lang="en-US"/>
          </a:p>
        </p:txBody>
      </p:sp>
    </p:spTree>
    <p:extLst>
      <p:ext uri="{BB962C8B-B14F-4D97-AF65-F5344CB8AC3E}">
        <p14:creationId xmlns:p14="http://schemas.microsoft.com/office/powerpoint/2010/main" val="2580784675"/>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s-ES_tradnl" dirty="0"/>
              <a:t>The trainer should present these closing thoughts on this dynamic and evolving issue.  </a:t>
            </a:r>
          </a:p>
          <a:p>
            <a:endParaRPr lang="en-US" altLang="es-ES_tradnl" dirty="0"/>
          </a:p>
          <a:p>
            <a:pPr eaLnBrk="1" hangingPunct="1">
              <a:lnSpc>
                <a:spcPct val="90000"/>
              </a:lnSpc>
              <a:buFontTx/>
              <a:buChar char="•"/>
            </a:pPr>
            <a:r>
              <a:rPr lang="en-US" altLang="es-ES_tradnl" dirty="0"/>
              <a:t>There is no single clear solution to preventing or reducing gang activity.</a:t>
            </a:r>
          </a:p>
          <a:p>
            <a:pPr eaLnBrk="1" hangingPunct="1">
              <a:lnSpc>
                <a:spcPct val="90000"/>
              </a:lnSpc>
              <a:buFontTx/>
              <a:buChar char="•"/>
            </a:pPr>
            <a:r>
              <a:rPr lang="en-US" altLang="es-ES_tradnl" dirty="0"/>
              <a:t>Adolescent do not join gangs for life.</a:t>
            </a:r>
          </a:p>
          <a:p>
            <a:pPr eaLnBrk="1" hangingPunct="1">
              <a:lnSpc>
                <a:spcPct val="90000"/>
              </a:lnSpc>
              <a:buFontTx/>
              <a:buChar char="•"/>
            </a:pPr>
            <a:r>
              <a:rPr lang="en-US" altLang="es-ES_tradnl" dirty="0"/>
              <a:t>More girls are joining gangs and engaging in violent delinquent behavior.</a:t>
            </a:r>
          </a:p>
          <a:p>
            <a:pPr eaLnBrk="1" hangingPunct="1">
              <a:buFontTx/>
              <a:buChar char="•"/>
            </a:pPr>
            <a:r>
              <a:rPr lang="en-US" altLang="es-ES_tradnl" dirty="0"/>
              <a:t>Adolescent gang members come from a variety of backgrounds.</a:t>
            </a:r>
          </a:p>
          <a:p>
            <a:pPr eaLnBrk="1" hangingPunct="1">
              <a:buFontTx/>
              <a:buChar char="•"/>
            </a:pPr>
            <a:r>
              <a:rPr lang="en-US" altLang="es-ES_tradnl" dirty="0"/>
              <a:t>A comprehensive approach, using prevention, suppression and intervention strategies will be most effective.</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343</a:t>
            </a:fld>
            <a:endParaRPr lang="en-US"/>
          </a:p>
        </p:txBody>
      </p:sp>
    </p:spTree>
    <p:extLst>
      <p:ext uri="{BB962C8B-B14F-4D97-AF65-F5344CB8AC3E}">
        <p14:creationId xmlns:p14="http://schemas.microsoft.com/office/powerpoint/2010/main" val="39779029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aspects of emotional and cognitive development. </a:t>
            </a:r>
          </a:p>
          <a:p>
            <a:endParaRPr lang="en-US" dirty="0"/>
          </a:p>
          <a:p>
            <a:pPr>
              <a:buFont typeface="Arial" panose="020B0604020202020204" pitchFamily="34" charset="0"/>
              <a:buChar char="•"/>
            </a:pPr>
            <a:r>
              <a:rPr lang="en-US" dirty="0"/>
              <a:t>Areas of major development: </a:t>
            </a:r>
          </a:p>
          <a:p>
            <a:pPr lvl="1">
              <a:buFont typeface="Arial" panose="020B0604020202020204" pitchFamily="34" charset="0"/>
              <a:buChar char="•"/>
            </a:pPr>
            <a:r>
              <a:rPr lang="en-US" b="1" dirty="0"/>
              <a:t>Abstract thinking: </a:t>
            </a:r>
            <a:r>
              <a:rPr lang="en-US" dirty="0"/>
              <a:t>Children’s neurological changes help them conceptualize situations, going from “black and white” thinking to a complex understanding. This skills is necessary to plan for goals, think about the future and evaluate alternatives.   </a:t>
            </a:r>
          </a:p>
          <a:p>
            <a:pPr lvl="1">
              <a:buFont typeface="Arial" panose="020B0604020202020204" pitchFamily="34" charset="0"/>
              <a:buChar char="•"/>
            </a:pPr>
            <a:r>
              <a:rPr lang="en-US" b="1" dirty="0"/>
              <a:t>Sense of identity:  </a:t>
            </a:r>
            <a:r>
              <a:rPr lang="en-US" dirty="0"/>
              <a:t>Adolescence is a time that is crucial where an individual becomes aware of himself/herself. They think about themselves a lot, their experience, their values, their environment and how the world interacts with them to learn about how to behave, think and feel. </a:t>
            </a:r>
          </a:p>
          <a:p>
            <a:pPr lvl="1">
              <a:buFont typeface="Arial" panose="020B0604020202020204" pitchFamily="34" charset="0"/>
              <a:buChar char="•"/>
            </a:pPr>
            <a:r>
              <a:rPr lang="en-US" b="1" dirty="0"/>
              <a:t>Independence</a:t>
            </a:r>
            <a:r>
              <a:rPr lang="en-US" dirty="0"/>
              <a:t>: A sense of independence develops and it is a health trait as it is related to their self-confidence; they’re trying to practice surviving, managing life and choices on their own. </a:t>
            </a:r>
          </a:p>
          <a:p>
            <a:pPr lvl="1">
              <a:buFont typeface="Arial" panose="020B0604020202020204" pitchFamily="34" charset="0"/>
              <a:buChar char="•"/>
            </a:pPr>
            <a:r>
              <a:rPr lang="en-US" b="1" dirty="0"/>
              <a:t>Responsibility: </a:t>
            </a:r>
            <a:r>
              <a:rPr lang="en-US" dirty="0"/>
              <a:t>Adolescents are learning about responsibility for their actions. In early stages, they still have a hard time thinking about future consequences of risky behaviors. </a:t>
            </a:r>
          </a:p>
          <a:p>
            <a:pPr lvl="1">
              <a:buFont typeface="Arial" panose="020B0604020202020204" pitchFamily="34" charset="0"/>
              <a:buChar char="•"/>
            </a:pPr>
            <a:r>
              <a:rPr lang="en-US" b="1" dirty="0"/>
              <a:t>Moral Reasoning</a:t>
            </a:r>
            <a:r>
              <a:rPr lang="en-US" dirty="0"/>
              <a:t>: refers to ethical behavior. This atmosphere should reinforce the concept that racism, sexism, homophobia, ageism, and biases against persons with disabilities are inherently destructive to both the individual and society.</a:t>
            </a:r>
          </a:p>
          <a:p>
            <a:pPr lvl="1">
              <a:buFont typeface="Arial" panose="020B0604020202020204" pitchFamily="34" charset="0"/>
              <a:buChar char="•"/>
            </a:pPr>
            <a:r>
              <a:rPr lang="en-US" dirty="0"/>
              <a:t>Influences </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35</a:t>
            </a:fld>
            <a:endParaRPr lang="en-US"/>
          </a:p>
        </p:txBody>
      </p:sp>
    </p:spTree>
    <p:extLst>
      <p:ext uri="{BB962C8B-B14F-4D97-AF65-F5344CB8AC3E}">
        <p14:creationId xmlns:p14="http://schemas.microsoft.com/office/powerpoint/2010/main" val="83770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should introduce the topic that will be discussed, Stages of Adolescence. The trainer should also tell the group that we will discuss early, middle and late adolescence in general. The trainer should emphasize that all children develop in different ways, some slower than others, and that’s normal. </a:t>
            </a:r>
          </a:p>
        </p:txBody>
      </p:sp>
      <p:sp>
        <p:nvSpPr>
          <p:cNvPr id="4" name="Slide Number Placeholder 3"/>
          <p:cNvSpPr>
            <a:spLocks noGrp="1"/>
          </p:cNvSpPr>
          <p:nvPr>
            <p:ph type="sldNum" sz="quarter" idx="5"/>
          </p:nvPr>
        </p:nvSpPr>
        <p:spPr/>
        <p:txBody>
          <a:bodyPr/>
          <a:lstStyle/>
          <a:p>
            <a:fld id="{4951DF72-1442-453F-9092-65FAF5C01444}" type="slidenum">
              <a:rPr lang="en-US" smtClean="0"/>
              <a:t>36</a:t>
            </a:fld>
            <a:endParaRPr lang="en-US"/>
          </a:p>
        </p:txBody>
      </p:sp>
    </p:spTree>
    <p:extLst>
      <p:ext uri="{BB962C8B-B14F-4D97-AF65-F5344CB8AC3E}">
        <p14:creationId xmlns:p14="http://schemas.microsoft.com/office/powerpoint/2010/main" val="3835423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trainer will introduce the brief overview of Early Adolescence (Ages 10 to 14).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Fast physical growth: </a:t>
            </a:r>
            <a:r>
              <a:rPr lang="en-US" sz="1200" b="0" i="0" kern="1200" dirty="0">
                <a:solidFill>
                  <a:schemeClr val="tx1"/>
                </a:solidFill>
                <a:effectLst/>
                <a:latin typeface="+mn-lt"/>
                <a:ea typeface="+mn-ea"/>
                <a:cs typeface="+mn-cs"/>
              </a:rPr>
              <a:t>During this stage, children experience rapid growth in their bodies. We discussed the physical changes before.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Brain begins intense shaping</a:t>
            </a:r>
            <a:r>
              <a:rPr lang="en-US" sz="1200" b="0" i="0" kern="1200" dirty="0">
                <a:solidFill>
                  <a:schemeClr val="tx1"/>
                </a:solidFill>
                <a:effectLst/>
                <a:latin typeface="+mn-lt"/>
                <a:ea typeface="+mn-ea"/>
                <a:cs typeface="+mn-cs"/>
              </a:rPr>
              <a:t>: The brain’s cells can almost double in over a year’s time period at this stage. The brain also begins a process called Synaptic Pruning; this eliminates synapses in the brain that are not necessary, and this is critical for health brain development. Neuroscientists have observed onset of serious mental illnesses at this stage such as schizophrenia.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Black-and-white thinking</a:t>
            </a:r>
            <a:r>
              <a:rPr lang="en-US" sz="1200" b="0" i="0" kern="1200" dirty="0">
                <a:solidFill>
                  <a:schemeClr val="tx1"/>
                </a:solidFill>
                <a:effectLst/>
                <a:latin typeface="+mn-lt"/>
                <a:ea typeface="+mn-ea"/>
                <a:cs typeface="+mn-cs"/>
              </a:rPr>
              <a:t>. Children experience “right/great” or “wrong/bad” thinking as they have not developed abstract thought. </a:t>
            </a: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Sense of identity: I</a:t>
            </a:r>
            <a:r>
              <a:rPr lang="en-US" sz="1200" b="0" i="0" kern="1200" dirty="0">
                <a:solidFill>
                  <a:schemeClr val="tx1"/>
                </a:solidFill>
                <a:effectLst/>
                <a:latin typeface="+mn-lt"/>
                <a:ea typeface="+mn-ea"/>
                <a:cs typeface="+mn-cs"/>
              </a:rPr>
              <a:t>t is normal at this stage for young people to center their thinking on themselves (called "egocentrism"). They spend a lot of time thinking about themselves, their place in the world and expectations of them as they learn to figure out their sense of identity.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Strongly identifies with peers </a:t>
            </a:r>
            <a:r>
              <a:rPr lang="en-US" altLang="es-ES_tradnl" dirty="0">
                <a:cs typeface="Arial" panose="020B0604020202020204" pitchFamily="34" charset="0"/>
              </a:rPr>
              <a:t>identifies strongly with a peer group in an attempt to recreate a substitute family.</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Higher need for privacy</a:t>
            </a:r>
            <a:r>
              <a:rPr lang="en-US" sz="1200" b="0" i="0" kern="1200" dirty="0">
                <a:solidFill>
                  <a:schemeClr val="tx1"/>
                </a:solidFill>
                <a:effectLst/>
                <a:latin typeface="+mn-lt"/>
                <a:ea typeface="+mn-ea"/>
                <a:cs typeface="+mn-cs"/>
              </a:rPr>
              <a:t>.  At this stage, children might become more independent and spend more time alone.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Adolescents are limited primarily by their brain development, so while they are struggling with the tasks they must accomplish, they don’t have the skills to do so in a healthy manner.  Adolescents at this stage are very concrete, so that they are seeking new tasks but are grounded only in their own experiences to date, not what they may project.  For example, in trying to separate from the family, that may look like just spending time away from the family, more with peers, more alone.  As they are still limited, they seek what is familiar, so that if there is dysfunction in the family, it is likely that the peer group with which they identify mimics the same dysfunction.  For example, if there is a dynamic of family violence, there is likely to be violence among their peers.</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37</a:t>
            </a:fld>
            <a:endParaRPr lang="en-US"/>
          </a:p>
        </p:txBody>
      </p:sp>
    </p:spTree>
    <p:extLst>
      <p:ext uri="{BB962C8B-B14F-4D97-AF65-F5344CB8AC3E}">
        <p14:creationId xmlns:p14="http://schemas.microsoft.com/office/powerpoint/2010/main" val="2227368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section the trainer will continue describing general changes in middle adolescence. </a:t>
            </a:r>
            <a:r>
              <a:rPr lang="en-US" altLang="es-ES_tradnl" dirty="0"/>
              <a:t>This is a period of great conflict, as the young person continues to struggle to accomplish the tasks of adolescence, but now is becoming aware of his/her limitations.  This result in frustrations, which can get projected onto the family or other authority figures.  As such, adolescents will identify even more with their peers, while the family adjusts to the new stage in their own development.  They are still grounded in what is concrete, so that they will demonstrate their separateness through dress, language, music, etc.</a:t>
            </a:r>
          </a:p>
          <a:p>
            <a:endParaRPr lang="en-US" dirty="0"/>
          </a:p>
          <a:p>
            <a:r>
              <a:rPr lang="en-US" sz="1200" b="1" i="0" kern="1200" dirty="0">
                <a:solidFill>
                  <a:schemeClr val="tx1"/>
                </a:solidFill>
                <a:effectLst/>
                <a:latin typeface="+mn-lt"/>
                <a:ea typeface="+mn-ea"/>
                <a:cs typeface="+mn-cs"/>
              </a:rPr>
              <a:t>Physical changes continue:</a:t>
            </a:r>
            <a:r>
              <a:rPr lang="en-US" sz="1200" b="0" i="0" kern="1200" dirty="0">
                <a:solidFill>
                  <a:schemeClr val="tx1"/>
                </a:solidFill>
                <a:effectLst/>
                <a:latin typeface="+mn-lt"/>
                <a:ea typeface="+mn-ea"/>
                <a:cs typeface="+mn-cs"/>
              </a:rPr>
              <a:t> The body continues to grow and adapt to adulthood. At this stage girls usually have regular periods. </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The brain continues to change: </a:t>
            </a:r>
            <a:r>
              <a:rPr lang="en-US" sz="1200" b="0" i="0" kern="1200" dirty="0">
                <a:solidFill>
                  <a:schemeClr val="tx1"/>
                </a:solidFill>
                <a:effectLst/>
                <a:latin typeface="+mn-lt"/>
                <a:ea typeface="+mn-ea"/>
                <a:cs typeface="+mn-cs"/>
              </a:rPr>
              <a:t>Much of this is because the frontal lobes are the last areas of the brain to mature―development is not complete until a person is well into their 20s! The frontal lobes play a big role in coordinating complex decision making, impulse control, and being able to consider multiple options and consequences. Middle adolescents are more able to think abstractly and consider "the big picture," but they still may lack the ability to apply it in the moment.  For example, in certain situations, kids in middle adolescence may find themselves thinking things like:</a:t>
            </a:r>
          </a:p>
          <a:p>
            <a:pPr marL="628650" lvl="1" indent="-171450">
              <a:buFont typeface="Arial" panose="020B0604020202020204" pitchFamily="34" charset="0"/>
              <a:buChar char="•"/>
            </a:pPr>
            <a:r>
              <a:rPr lang="en-US" sz="1200" b="0" i="1" kern="1200" dirty="0">
                <a:solidFill>
                  <a:schemeClr val="tx1"/>
                </a:solidFill>
                <a:effectLst/>
                <a:latin typeface="+mn-lt"/>
                <a:ea typeface="+mn-ea"/>
                <a:cs typeface="+mn-cs"/>
              </a:rPr>
              <a:t>"I'm doing well enough in math and I really want to see this movie… one night of skipping studying won't matter."</a:t>
            </a:r>
            <a:endParaRPr lang="en-US" sz="1200" b="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i="1" kern="1200" dirty="0">
                <a:solidFill>
                  <a:schemeClr val="tx1"/>
                </a:solidFill>
                <a:effectLst/>
                <a:latin typeface="+mn-lt"/>
                <a:ea typeface="+mn-ea"/>
                <a:cs typeface="+mn-cs"/>
              </a:rPr>
              <a:t>Do I really have to wear a condom during sex if my girlfriend takes the pill?"</a:t>
            </a:r>
            <a:endParaRPr lang="en-US" sz="1200" b="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i="1" kern="1200" dirty="0">
                <a:solidFill>
                  <a:schemeClr val="tx1"/>
                </a:solidFill>
                <a:effectLst/>
                <a:latin typeface="+mn-lt"/>
                <a:ea typeface="+mn-ea"/>
                <a:cs typeface="+mn-cs"/>
              </a:rPr>
              <a:t>"Marijuana is legal now, so it can't be that bad.“</a:t>
            </a:r>
          </a:p>
          <a:p>
            <a:pPr lvl="1"/>
            <a:endParaRPr lang="en-US" dirty="0"/>
          </a:p>
          <a:p>
            <a:r>
              <a:rPr lang="en-US" sz="1200" b="1" i="0" kern="1200" dirty="0">
                <a:solidFill>
                  <a:schemeClr val="tx1"/>
                </a:solidFill>
                <a:effectLst/>
                <a:latin typeface="+mn-lt"/>
                <a:ea typeface="+mn-ea"/>
                <a:cs typeface="+mn-cs"/>
              </a:rPr>
              <a:t>Interest in romantic and sexual relationships</a:t>
            </a:r>
            <a:r>
              <a:rPr lang="en-US" sz="1200" b="0" i="0" kern="1200" dirty="0">
                <a:solidFill>
                  <a:schemeClr val="tx1"/>
                </a:solidFill>
                <a:effectLst/>
                <a:latin typeface="+mn-lt"/>
                <a:ea typeface="+mn-ea"/>
                <a:cs typeface="+mn-cs"/>
              </a:rPr>
              <a:t>: During this stage, teenagers begin to question their romantic preferences as well as their bodies through masturbation. Teens begin to develop feelings of attraction and live towards peers.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Child-parent conflict:</a:t>
            </a:r>
            <a:r>
              <a:rPr lang="en-US" sz="1200" b="0" i="0" kern="1200" dirty="0">
                <a:solidFill>
                  <a:schemeClr val="tx1"/>
                </a:solidFill>
                <a:effectLst/>
                <a:latin typeface="+mn-lt"/>
                <a:ea typeface="+mn-ea"/>
                <a:cs typeface="+mn-cs"/>
              </a:rPr>
              <a:t> They may spend less time with family and more time with friends, also tend to test limits from parents more.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Higher concern for others &amp; empathy: </a:t>
            </a:r>
            <a:r>
              <a:rPr lang="en-US" sz="1200" b="0" i="0" kern="1200" dirty="0">
                <a:solidFill>
                  <a:schemeClr val="tx1"/>
                </a:solidFill>
                <a:effectLst/>
                <a:latin typeface="+mn-lt"/>
                <a:ea typeface="+mn-ea"/>
                <a:cs typeface="+mn-cs"/>
              </a:rPr>
              <a:t>At this stage, more complex thinking is achieved and teenagers are able to “put themselves in someone else’s shoes”, thus creating feelings of empathy. </a:t>
            </a:r>
          </a:p>
          <a:p>
            <a:endParaRPr lang="en-US"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38</a:t>
            </a:fld>
            <a:endParaRPr lang="en-US"/>
          </a:p>
        </p:txBody>
      </p:sp>
    </p:spTree>
    <p:extLst>
      <p:ext uri="{BB962C8B-B14F-4D97-AF65-F5344CB8AC3E}">
        <p14:creationId xmlns:p14="http://schemas.microsoft.com/office/powerpoint/2010/main" val="3488763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At this stage, brain development has progressed and the need to ground oneself in the concrete begins to fade.  The focus is on determining one’s new identity, in relationship to the family, the community and society as a whole.  The trainer should ask for some examples of how young people begin to determine how to handle their separation from the family in terms of their identity, bringing the group back to the point that this stage doesn’t end at 18, but continues as the brain completes its development.</a:t>
            </a:r>
          </a:p>
          <a:p>
            <a:endParaRPr lang="en-US" dirty="0"/>
          </a:p>
          <a:p>
            <a:r>
              <a:rPr lang="en-US" b="1" dirty="0"/>
              <a:t>Ability to control impulses:  </a:t>
            </a:r>
            <a:r>
              <a:rPr lang="en-US" b="0" dirty="0"/>
              <a:t>Increased control over emotions and instant gratification is evident as they’re able to think more about the future, consequences and their life’s goals. Additionally, they’re able to conceptualize social and cultural norms and expectations and higher sense of identity. </a:t>
            </a:r>
            <a:endParaRPr lang="en-US" b="1" dirty="0"/>
          </a:p>
          <a:p>
            <a:endParaRPr lang="en-US" b="1" dirty="0"/>
          </a:p>
          <a:p>
            <a:r>
              <a:rPr lang="en-US" b="1" dirty="0"/>
              <a:t>Developed bodies: </a:t>
            </a:r>
            <a:r>
              <a:rPr lang="en-US" b="0" dirty="0"/>
              <a:t>At this stage puberty has ended and bodies are fully developed and mature enough for reproduction. </a:t>
            </a:r>
            <a:endParaRPr lang="en-US" b="1" dirty="0"/>
          </a:p>
          <a:p>
            <a:endParaRPr lang="en-US" b="1" dirty="0"/>
          </a:p>
          <a:p>
            <a:r>
              <a:rPr lang="en-US" b="1" dirty="0"/>
              <a:t>Invincible complex: </a:t>
            </a:r>
            <a:r>
              <a:rPr lang="en-US" dirty="0"/>
              <a:t>“It won’t happen to me” it is a frequent rational and behavioral response in adolescents. There is a desire to thrill-seeking and new adventures and thus more likely to try risky behaviors. </a:t>
            </a:r>
          </a:p>
          <a:p>
            <a:endParaRPr lang="en-US" dirty="0"/>
          </a:p>
          <a:p>
            <a:r>
              <a:rPr lang="en-US" b="1" dirty="0"/>
              <a:t>Brains changes: </a:t>
            </a:r>
            <a:r>
              <a:rPr lang="en-US" dirty="0"/>
              <a:t>The last area to develop in adolescents in the pre-frontal lobes. This area must be stimulated by adults as reasoning ability is a learned skill. Having frequent “learning moments” to teach adolescents to conceptualize complex satiations and exercise imagination and possibilities can be extremely positive. </a:t>
            </a:r>
          </a:p>
          <a:p>
            <a:endParaRPr lang="en-US"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39</a:t>
            </a:fld>
            <a:endParaRPr lang="en-US"/>
          </a:p>
        </p:txBody>
      </p:sp>
    </p:spTree>
    <p:extLst>
      <p:ext uri="{BB962C8B-B14F-4D97-AF65-F5344CB8AC3E}">
        <p14:creationId xmlns:p14="http://schemas.microsoft.com/office/powerpoint/2010/main" val="14683872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s-ES_tradnl" dirty="0"/>
              <a:t>The trainer will explain that, key to the work that is performed with adolescents, is the understanding of the values and belief system we bring into our work.  S/he should ask the group why they believe that their own beliefs would impact work with adolescents. The trainer should lookout for responses such as: bias in development of treatment plans, preconceived notions about clients which can be barriers to a thorough assessment, the adolescent can perceive these beliefs, etc.</a:t>
            </a:r>
          </a:p>
          <a:p>
            <a:pPr eaLnBrk="1" hangingPunct="1">
              <a:spcBef>
                <a:spcPct val="0"/>
              </a:spcBef>
            </a:pPr>
            <a:endParaRPr lang="en-US" altLang="es-ES_tradnl" dirty="0"/>
          </a:p>
          <a:p>
            <a:pPr eaLnBrk="1" hangingPunct="1">
              <a:spcBef>
                <a:spcPct val="0"/>
              </a:spcBef>
            </a:pPr>
            <a:r>
              <a:rPr lang="en-US" altLang="es-ES_tradnl" dirty="0"/>
              <a:t>The trainer will then explain that the next exercise is to focus on clarifying our own values.  S/he should explain that, as far as values are concerned, there are no “right” or “wrong” answers, and that everyone should challenge themselves to be honest regarding their beliefs and responses.  The trainer will explain that the next exercise is called “forced choices” and will require that everyone “take a stand” regarding their own reactions to the statements read. </a:t>
            </a:r>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40</a:t>
            </a:fld>
            <a:endParaRPr lang="en-US"/>
          </a:p>
        </p:txBody>
      </p:sp>
    </p:spTree>
    <p:extLst>
      <p:ext uri="{BB962C8B-B14F-4D97-AF65-F5344CB8AC3E}">
        <p14:creationId xmlns:p14="http://schemas.microsoft.com/office/powerpoint/2010/main" val="2553434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trainer will emphasize the importance of developing and training in the subject matter. The trainer can also discuss how intervening with adolescents who use substances can benefit societies. The trainer will emphasize that the current curriculum utilizes the most recent research in best treatments for adolescents who use substances.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purpose of this training is twofold; first to provide an overall conceptualization of substance use and abuse in the adolescent population, current trends, latest research and raise the problem of adolescent substance abuse as a public health problem. Second, to teach and practice competencies in the assessment and treatment of substance abuse in the adolescent population, families and societies globally.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Adolescent substance use and abuse is a public health problem at the global level.  Adolescent substance abuse contributes to the deterioration of societies that can last their entire lifetime. As such, there is a need to equip lay counselors, grassroot programs/organizations and government-funded programs across the globe to effectively understand and treat substance use and abuse in the adolescent population. The current training provides current research on the trends of adolescent substance abuse, effective evidenced-based assessment and treatment modalities for working with youth. </a:t>
            </a:r>
          </a:p>
          <a:p>
            <a:endParaRPr lang="en-US" dirty="0"/>
          </a:p>
        </p:txBody>
      </p:sp>
      <p:sp>
        <p:nvSpPr>
          <p:cNvPr id="4" name="Slide Number Placeholder 3"/>
          <p:cNvSpPr>
            <a:spLocks noGrp="1"/>
          </p:cNvSpPr>
          <p:nvPr>
            <p:ph type="sldNum" sz="quarter" idx="5"/>
          </p:nvPr>
        </p:nvSpPr>
        <p:spPr/>
        <p:txBody>
          <a:bodyPr/>
          <a:lstStyle/>
          <a:p>
            <a:fld id="{F8303E70-8761-4C37-8DF7-7C17CAA4AC60}" type="slidenum">
              <a:rPr lang="en-US" smtClean="0"/>
              <a:t>4</a:t>
            </a:fld>
            <a:endParaRPr lang="en-US"/>
          </a:p>
        </p:txBody>
      </p:sp>
    </p:spTree>
    <p:extLst>
      <p:ext uri="{BB962C8B-B14F-4D97-AF65-F5344CB8AC3E}">
        <p14:creationId xmlns:p14="http://schemas.microsoft.com/office/powerpoint/2010/main" val="5435614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can pose the question to the audience to hear some an</a:t>
            </a:r>
          </a:p>
          <a:p>
            <a:endParaRPr lang="en-US" dirty="0"/>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Adolescents experiment with new experiences as part of their developmental stage: it can be a normal expression of a developmental stage of the adolescent and combined with possible peer pressure. It is always important to understand the motivation of the behavior. </a:t>
            </a:r>
          </a:p>
          <a:p>
            <a:pP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Experimentation of alcohol is the most common, but this doesn’t necessarily indicate that it will be a substance abuse issue: in the same way that some adolescents begin to experiment, they also stop on their own, so it is important to bring attention to the behavior if it becomes a problem.</a:t>
            </a:r>
          </a:p>
          <a:p>
            <a:pP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When the use begins to affect the following domains, then it can indicate a serious problem: </a:t>
            </a:r>
          </a:p>
          <a:p>
            <a:pPr lvl="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Educational performance </a:t>
            </a:r>
          </a:p>
          <a:p>
            <a:pPr lvl="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Peer and family relationships </a:t>
            </a:r>
          </a:p>
          <a:p>
            <a:pPr lvl="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Delinquent behavior</a:t>
            </a:r>
          </a:p>
          <a:p>
            <a:r>
              <a:rPr lang="en-US" dirty="0" err="1"/>
              <a:t>swers</a:t>
            </a:r>
            <a:r>
              <a:rPr lang="en-US" dirty="0"/>
              <a:t>. </a:t>
            </a:r>
          </a:p>
        </p:txBody>
      </p:sp>
      <p:sp>
        <p:nvSpPr>
          <p:cNvPr id="4" name="Slide Number Placeholder 3"/>
          <p:cNvSpPr>
            <a:spLocks noGrp="1"/>
          </p:cNvSpPr>
          <p:nvPr>
            <p:ph type="sldNum" sz="quarter" idx="5"/>
          </p:nvPr>
        </p:nvSpPr>
        <p:spPr/>
        <p:txBody>
          <a:bodyPr/>
          <a:lstStyle/>
          <a:p>
            <a:fld id="{A982838F-D2C1-401C-A334-091CFE2EB759}" type="slidenum">
              <a:rPr lang="en-US" smtClean="0"/>
              <a:t>41</a:t>
            </a:fld>
            <a:endParaRPr lang="en-US"/>
          </a:p>
        </p:txBody>
      </p:sp>
    </p:spTree>
    <p:extLst>
      <p:ext uri="{BB962C8B-B14F-4D97-AF65-F5344CB8AC3E}">
        <p14:creationId xmlns:p14="http://schemas.microsoft.com/office/powerpoint/2010/main" val="26295375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trainer will provide a definition of substance abuse as indicated by the ICD-11. The trainer should spend more time discussing the ICD-10 and the guidelines below.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ICD Definition: </a:t>
            </a:r>
            <a:r>
              <a:rPr lang="en-US" sz="1200" b="0" i="0" kern="1200" dirty="0">
                <a:solidFill>
                  <a:schemeClr val="tx1"/>
                </a:solidFill>
                <a:effectLst/>
                <a:latin typeface="+mn-lt"/>
                <a:ea typeface="+mn-ea"/>
                <a:cs typeface="+mn-cs"/>
              </a:rPr>
              <a:t>The Tenth Revision of the International Classification of Diseases and Health Problems (ICD-10) defines the dependence syndrome as being a cluster of physiological, </a:t>
            </a:r>
            <a:r>
              <a:rPr lang="en-US" sz="1200" b="0" i="0" kern="1200" dirty="0" err="1">
                <a:solidFill>
                  <a:schemeClr val="tx1"/>
                </a:solidFill>
                <a:effectLst/>
                <a:latin typeface="+mn-lt"/>
                <a:ea typeface="+mn-ea"/>
                <a:cs typeface="+mn-cs"/>
              </a:rPr>
              <a:t>behavioural</a:t>
            </a:r>
            <a:r>
              <a:rPr lang="en-US" sz="1200" b="0" i="0" kern="1200" dirty="0">
                <a:solidFill>
                  <a:schemeClr val="tx1"/>
                </a:solidFill>
                <a:effectLst/>
                <a:latin typeface="+mn-lt"/>
                <a:ea typeface="+mn-ea"/>
                <a:cs typeface="+mn-cs"/>
              </a:rPr>
              <a:t>, and cognitive phenomena in which the use of a substance or a class of substances takes on a much higher priority for a given individual than other </a:t>
            </a:r>
            <a:r>
              <a:rPr lang="en-US" sz="1200" b="0" i="0" kern="1200" dirty="0" err="1">
                <a:solidFill>
                  <a:schemeClr val="tx1"/>
                </a:solidFill>
                <a:effectLst/>
                <a:latin typeface="+mn-lt"/>
                <a:ea typeface="+mn-ea"/>
                <a:cs typeface="+mn-cs"/>
              </a:rPr>
              <a:t>behaviours</a:t>
            </a:r>
            <a:r>
              <a:rPr lang="en-US" sz="1200" b="0" i="0" kern="1200" dirty="0">
                <a:solidFill>
                  <a:schemeClr val="tx1"/>
                </a:solidFill>
                <a:effectLst/>
                <a:latin typeface="+mn-lt"/>
                <a:ea typeface="+mn-ea"/>
                <a:cs typeface="+mn-cs"/>
              </a:rPr>
              <a:t> that once had greater value. </a:t>
            </a:r>
          </a:p>
          <a:p>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ICD-10 Diagnostic guidelines</a:t>
            </a:r>
          </a:p>
          <a:p>
            <a:pPr fontAlgn="base"/>
            <a:r>
              <a:rPr lang="en-US" sz="1200" b="0" i="0" kern="1200" dirty="0">
                <a:solidFill>
                  <a:schemeClr val="tx1"/>
                </a:solidFill>
                <a:effectLst/>
                <a:latin typeface="+mn-lt"/>
                <a:ea typeface="+mn-ea"/>
                <a:cs typeface="+mn-cs"/>
              </a:rPr>
              <a:t>A definite diagnosis of dependence should usually be made only if three or more of the following have been present together at some time during the previous year:</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A strong desire or sense of compulsion to take the substance;</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Difficulties in controlling substance-taking </a:t>
            </a:r>
            <a:r>
              <a:rPr lang="en-US" sz="1200" b="0" i="0" kern="1200" dirty="0" err="1">
                <a:solidFill>
                  <a:schemeClr val="tx1"/>
                </a:solidFill>
                <a:effectLst/>
                <a:latin typeface="+mn-lt"/>
                <a:ea typeface="+mn-ea"/>
                <a:cs typeface="+mn-cs"/>
              </a:rPr>
              <a:t>behaviour</a:t>
            </a:r>
            <a:r>
              <a:rPr lang="en-US" sz="1200" b="0" i="0" kern="1200" dirty="0">
                <a:solidFill>
                  <a:schemeClr val="tx1"/>
                </a:solidFill>
                <a:effectLst/>
                <a:latin typeface="+mn-lt"/>
                <a:ea typeface="+mn-ea"/>
                <a:cs typeface="+mn-cs"/>
              </a:rPr>
              <a:t> in terms of its onset, termination, or levels of use;</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A physiological withdrawal state when substance use has ceased or have been reduced, as evidenced by: the characteristic withdrawal syndrome for the substance; or use of the same (or closely related) substance with the intention of relieving or avoiding withdrawal symptoms;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Evidence of tolerance, such that increased doses of the psychoactive substance are required in order to achieve effects originally produced by lower doses (clear examples of this are found in alcohol- and opiate-dependent individuals who may take daily doses sufficient to incapacitate or kill nontolerant users);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Progressive neglect of alternative pleasures or interests because of psychoactive substance use, increased amount of time necessary to obtain or take the substance or to recover from its effects;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Persisting with substance use despite clear evidence of overtly harmful consequences, such as harm to the liver through excessive drinking, depressive mood states consequent to periods of heavy substance use, or drug-related impairment of cognitive functioning; efforts should be made to determine that the user was actually, or could be expected to be, aware of the nature and extent of the harm.</a:t>
            </a:r>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42</a:t>
            </a:fld>
            <a:endParaRPr lang="en-US"/>
          </a:p>
        </p:txBody>
      </p:sp>
    </p:spTree>
    <p:extLst>
      <p:ext uri="{BB962C8B-B14F-4D97-AF65-F5344CB8AC3E}">
        <p14:creationId xmlns:p14="http://schemas.microsoft.com/office/powerpoint/2010/main" val="27595534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s-ES_tradnl" dirty="0"/>
              <a:t>The trainer should ask the participants to complete the following sentences through a brainstorm exercise. The trainer will note responses on the Easel pad.  After everyone has responded, s/he should read the following quotes, asking the group to identify when in time they believe the quote was originally said.</a:t>
            </a:r>
          </a:p>
          <a:p>
            <a:endParaRPr lang="en-US" altLang="es-ES_tradnl" dirty="0"/>
          </a:p>
          <a:p>
            <a:r>
              <a:rPr lang="en-US" altLang="es-ES_tradnl" dirty="0"/>
              <a:t>“I see no hope for the future of our people if they are dependent on frivolous youth of today, for certainly all youth are reckless beyond words…When I was young, we were taught to be discreet and respectful of elders, but the present youth are exceedingly disrespectful and impatient of restraint.”</a:t>
            </a:r>
          </a:p>
          <a:p>
            <a:pPr>
              <a:buFontTx/>
              <a:buChar char="-"/>
            </a:pPr>
            <a:r>
              <a:rPr lang="en-US" altLang="es-ES_tradnl" i="1" dirty="0"/>
              <a:t>Hesiod, 8</a:t>
            </a:r>
            <a:r>
              <a:rPr lang="en-US" altLang="es-ES_tradnl" i="1" baseline="30000" dirty="0"/>
              <a:t>th</a:t>
            </a:r>
            <a:r>
              <a:rPr lang="en-US" altLang="es-ES_tradnl" i="1" dirty="0"/>
              <a:t> Century BC</a:t>
            </a:r>
          </a:p>
          <a:p>
            <a:pPr>
              <a:buFontTx/>
              <a:buChar char="-"/>
            </a:pPr>
            <a:endParaRPr lang="en-US" altLang="es-ES_tradnl" i="1" dirty="0"/>
          </a:p>
          <a:p>
            <a:r>
              <a:rPr lang="en-US" altLang="es-ES_tradnl" dirty="0"/>
              <a:t>“Our youth now love luxury.  They have bad manners, contempt for authority; they show disrespect for their elders and love chatter in place of exercise;  they no longer rise when elders enter the room; they contradict their parents, chatter before company; gobble up their food and tyrannize their teachers.”</a:t>
            </a:r>
          </a:p>
          <a:p>
            <a:r>
              <a:rPr lang="en-US" altLang="es-ES_tradnl" dirty="0"/>
              <a:t>-</a:t>
            </a:r>
            <a:r>
              <a:rPr lang="en-US" altLang="es-ES_tradnl" i="1" dirty="0"/>
              <a:t>Socrates, 5</a:t>
            </a:r>
            <a:r>
              <a:rPr lang="en-US" altLang="es-ES_tradnl" i="1" baseline="30000" dirty="0"/>
              <a:t>th</a:t>
            </a:r>
            <a:r>
              <a:rPr lang="en-US" altLang="es-ES_tradnl" i="1" dirty="0"/>
              <a:t> Century BC</a:t>
            </a:r>
          </a:p>
          <a:p>
            <a:endParaRPr lang="en-US" altLang="es-ES_tradnl" i="1" dirty="0"/>
          </a:p>
          <a:p>
            <a:r>
              <a:rPr lang="en-US" altLang="es-ES_tradnl" dirty="0"/>
              <a:t>The trainer should point out that adolescence today is not all that different from adolescence throughout time, and that adults have always tended to see adolescents in the same light.</a:t>
            </a:r>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43</a:t>
            </a:fld>
            <a:endParaRPr lang="en-US"/>
          </a:p>
        </p:txBody>
      </p:sp>
    </p:spTree>
    <p:extLst>
      <p:ext uri="{BB962C8B-B14F-4D97-AF65-F5344CB8AC3E}">
        <p14:creationId xmlns:p14="http://schemas.microsoft.com/office/powerpoint/2010/main" val="5585784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spcBef>
                <a:spcPct val="0"/>
              </a:spcBef>
            </a:pPr>
            <a:r>
              <a:rPr lang="en-US" altLang="es-ES_tradnl" sz="1200" dirty="0"/>
              <a:t>The trainer will read a variety of statements in connection to adolescents and adolescent AOD use.  </a:t>
            </a:r>
          </a:p>
          <a:p>
            <a:pPr eaLnBrk="1" hangingPunct="1">
              <a:lnSpc>
                <a:spcPct val="80000"/>
              </a:lnSpc>
              <a:spcBef>
                <a:spcPct val="0"/>
              </a:spcBef>
            </a:pPr>
            <a:endParaRPr lang="en-US" altLang="es-ES_tradnl" sz="1200" dirty="0"/>
          </a:p>
          <a:p>
            <a:pPr eaLnBrk="1" hangingPunct="1">
              <a:lnSpc>
                <a:spcPct val="80000"/>
              </a:lnSpc>
              <a:spcBef>
                <a:spcPct val="0"/>
              </a:spcBef>
            </a:pPr>
            <a:r>
              <a:rPr lang="en-US" altLang="es-ES_tradnl" sz="1200" b="1" dirty="0"/>
              <a:t>Forced Choices Exercise Instructions: </a:t>
            </a:r>
          </a:p>
          <a:p>
            <a:pPr marL="171450" indent="-171450" eaLnBrk="1" hangingPunct="1">
              <a:lnSpc>
                <a:spcPct val="80000"/>
              </a:lnSpc>
              <a:spcBef>
                <a:spcPct val="0"/>
              </a:spcBef>
              <a:buFont typeface="Arial" panose="020B0604020202020204" pitchFamily="34" charset="0"/>
              <a:buChar char="•"/>
            </a:pPr>
            <a:r>
              <a:rPr lang="en-US" altLang="es-ES_tradnl" sz="1200" dirty="0"/>
              <a:t>Participants will choose to either agree or disagree with the statements below. This will help participants identify some of their values regarding their personal views. The trainer can ask the group to either move to one extreme of the room if they agree with the statement read, or to the other side of the room if they disagree with the statement read. Alternately, the trainer can ask participants to stand up if they agree with the statement read or remain seated if they disagree with the statement read.</a:t>
            </a:r>
          </a:p>
          <a:p>
            <a:pPr eaLnBrk="1" hangingPunct="1">
              <a:lnSpc>
                <a:spcPct val="80000"/>
              </a:lnSpc>
              <a:spcBef>
                <a:spcPct val="0"/>
              </a:spcBef>
            </a:pPr>
            <a:endParaRPr lang="en-US" altLang="es-ES_tradnl" sz="1200" dirty="0"/>
          </a:p>
          <a:p>
            <a:pPr marL="171450" indent="-171450" eaLnBrk="1" hangingPunct="1">
              <a:lnSpc>
                <a:spcPct val="80000"/>
              </a:lnSpc>
              <a:spcBef>
                <a:spcPct val="0"/>
              </a:spcBef>
              <a:buFont typeface="Arial" panose="020B0604020202020204" pitchFamily="34" charset="0"/>
              <a:buChar char="•"/>
            </a:pPr>
            <a:r>
              <a:rPr lang="en-US" altLang="es-ES_tradnl" sz="1200" dirty="0"/>
              <a:t>The trainer should read each statement and allow participants to indicate if they agree with the statement or disagree with the statement.  Once they have indicated their choice, the trainer should ask those who agreed with the statement why they believe that someone might disagree with the statement.  Then, s/he should ask those who disagreed with the statement why they believe that someone might agree with the statement.  The trainer should allow some time for discussion.</a:t>
            </a:r>
          </a:p>
          <a:p>
            <a:pPr eaLnBrk="1" hangingPunct="1">
              <a:lnSpc>
                <a:spcPct val="80000"/>
              </a:lnSpc>
              <a:spcBef>
                <a:spcPct val="0"/>
              </a:spcBef>
            </a:pPr>
            <a:endParaRPr lang="en-US" altLang="es-ES_tradnl" sz="1200" dirty="0"/>
          </a:p>
          <a:p>
            <a:pPr marL="171450" indent="-171450" eaLnBrk="1" hangingPunct="1">
              <a:lnSpc>
                <a:spcPct val="80000"/>
              </a:lnSpc>
              <a:spcBef>
                <a:spcPct val="0"/>
              </a:spcBef>
              <a:buFont typeface="Arial" panose="020B0604020202020204" pitchFamily="34" charset="0"/>
              <a:buChar char="•"/>
            </a:pPr>
            <a:r>
              <a:rPr lang="en-US" altLang="es-ES_tradnl" sz="1200" dirty="0"/>
              <a:t>The trainer should then read each of the following statements, allowing participants to respond and to defend why someone might respond opposite to their own beliefs. </a:t>
            </a:r>
          </a:p>
          <a:p>
            <a:pPr>
              <a:lnSpc>
                <a:spcPct val="80000"/>
              </a:lnSpc>
            </a:pPr>
            <a:endParaRPr lang="en-US" altLang="es-ES_tradnl" sz="1200" b="1" dirty="0"/>
          </a:p>
          <a:p>
            <a:pPr>
              <a:lnSpc>
                <a:spcPct val="80000"/>
              </a:lnSpc>
            </a:pPr>
            <a:r>
              <a:rPr lang="en-US" altLang="es-ES_tradnl" sz="1200" b="1" dirty="0"/>
              <a:t>STATEMENTS:</a:t>
            </a:r>
            <a:endParaRPr lang="en-US" altLang="es-ES_tradnl" sz="1200" dirty="0"/>
          </a:p>
          <a:p>
            <a:pPr marL="228600" indent="-228600">
              <a:lnSpc>
                <a:spcPct val="80000"/>
              </a:lnSpc>
              <a:buFont typeface="+mj-lt"/>
              <a:buAutoNum type="arabicParenR"/>
            </a:pPr>
            <a:r>
              <a:rPr lang="en-US" altLang="es-ES_tradnl" sz="1200" dirty="0"/>
              <a:t> I think that alcohol and other drug use is a normal developmental process.</a:t>
            </a:r>
          </a:p>
          <a:p>
            <a:pPr marL="228600" indent="-228600">
              <a:lnSpc>
                <a:spcPct val="80000"/>
              </a:lnSpc>
              <a:buFont typeface="+mj-lt"/>
              <a:buAutoNum type="arabicParenR"/>
            </a:pPr>
            <a:r>
              <a:rPr lang="en-US" altLang="es-ES_tradnl" sz="1200" dirty="0"/>
              <a:t> I am comfortable if an adolescent tells me s/he likes AOD use.</a:t>
            </a:r>
          </a:p>
          <a:p>
            <a:pPr marL="228600" indent="-228600">
              <a:lnSpc>
                <a:spcPct val="80000"/>
              </a:lnSpc>
              <a:buFont typeface="+mj-lt"/>
              <a:buAutoNum type="arabicParenR"/>
            </a:pPr>
            <a:r>
              <a:rPr lang="en-US" altLang="es-ES_tradnl" sz="1200" dirty="0"/>
              <a:t> It is acceptable for a seventeen-year-old to drink alcohol.</a:t>
            </a:r>
          </a:p>
          <a:p>
            <a:pPr marL="228600" indent="-228600">
              <a:lnSpc>
                <a:spcPct val="80000"/>
              </a:lnSpc>
              <a:buFont typeface="+mj-lt"/>
              <a:buAutoNum type="arabicParenR"/>
            </a:pPr>
            <a:r>
              <a:rPr lang="en-US" altLang="es-ES_tradnl" sz="1200" dirty="0"/>
              <a:t> It is the family’s job to address any adolescent alcohol or drug use.</a:t>
            </a:r>
          </a:p>
          <a:p>
            <a:pPr marL="228600" indent="-228600">
              <a:lnSpc>
                <a:spcPct val="80000"/>
              </a:lnSpc>
              <a:buFont typeface="+mj-lt"/>
              <a:buAutoNum type="arabicParenR"/>
            </a:pPr>
            <a:r>
              <a:rPr lang="en-US" altLang="es-ES_tradnl" sz="1200" dirty="0"/>
              <a:t> It’s to be expected that a young person experiments with marijuana.</a:t>
            </a:r>
          </a:p>
          <a:p>
            <a:pPr marL="228600" indent="-228600">
              <a:lnSpc>
                <a:spcPct val="80000"/>
              </a:lnSpc>
              <a:buFont typeface="+mj-lt"/>
              <a:buAutoNum type="arabicParenR"/>
            </a:pPr>
            <a:r>
              <a:rPr lang="en-US" altLang="es-ES_tradnl" sz="1200" dirty="0"/>
              <a:t> By providing medically accurate information about both the risks and perceived benefits of alcohol and other drug use, it encourages adolescents to experiment. </a:t>
            </a:r>
          </a:p>
          <a:p>
            <a:pPr marL="228600" indent="-228600">
              <a:lnSpc>
                <a:spcPct val="80000"/>
              </a:lnSpc>
              <a:buFont typeface="+mj-lt"/>
              <a:buAutoNum type="arabicParenR"/>
            </a:pPr>
            <a:r>
              <a:rPr lang="en-US" altLang="es-ES_tradnl" sz="1200" dirty="0"/>
              <a:t> Most adolescent boys will try alcohol before legal age.</a:t>
            </a:r>
          </a:p>
          <a:p>
            <a:pPr marL="228600" indent="-228600">
              <a:lnSpc>
                <a:spcPct val="80000"/>
              </a:lnSpc>
              <a:buFont typeface="+mj-lt"/>
              <a:buAutoNum type="arabicParenR"/>
            </a:pPr>
            <a:r>
              <a:rPr lang="en-US" altLang="es-ES_tradnl" sz="1200" dirty="0"/>
              <a:t> Most adolescent girls will try alcohol before legal age.</a:t>
            </a:r>
          </a:p>
          <a:p>
            <a:pPr marL="228600" indent="-228600">
              <a:lnSpc>
                <a:spcPct val="80000"/>
              </a:lnSpc>
              <a:buFont typeface="+mj-lt"/>
              <a:buAutoNum type="arabicParenR"/>
            </a:pPr>
            <a:r>
              <a:rPr lang="en-US" altLang="es-ES_tradnl" sz="1200" dirty="0"/>
              <a:t> Alcohol and other drug use are more harmful to younger adolescents than to older adolescents.</a:t>
            </a:r>
          </a:p>
          <a:p>
            <a:pPr marL="228600" indent="-228600">
              <a:lnSpc>
                <a:spcPct val="80000"/>
              </a:lnSpc>
              <a:buFont typeface="+mj-lt"/>
              <a:buAutoNum type="arabicParenR"/>
            </a:pPr>
            <a:r>
              <a:rPr lang="en-US" altLang="es-ES_tradnl" sz="1200" dirty="0"/>
              <a:t> Early alcohol and other drug use are an indicator that an adolescent has some form of pathology.</a:t>
            </a:r>
          </a:p>
          <a:p>
            <a:pPr marL="228600" indent="-228600">
              <a:lnSpc>
                <a:spcPct val="80000"/>
              </a:lnSpc>
              <a:buFont typeface="+mj-lt"/>
              <a:buAutoNum type="arabicParenR"/>
            </a:pPr>
            <a:r>
              <a:rPr lang="en-US" altLang="es-ES_tradnl" sz="1200" dirty="0"/>
              <a:t> Young people court mandated into treatment are likely to be more successful in treatment than young people who come into treatment due to their family's urging.</a:t>
            </a:r>
          </a:p>
          <a:p>
            <a:pPr marL="228600" indent="-228600">
              <a:lnSpc>
                <a:spcPct val="80000"/>
              </a:lnSpc>
              <a:buFont typeface="+mj-lt"/>
              <a:buAutoNum type="arabicParenR"/>
            </a:pPr>
            <a:r>
              <a:rPr lang="en-US" altLang="es-ES_tradnl" sz="1200" dirty="0"/>
              <a:t> A fifteen-year-old is capable of making positive choices on his/her own.</a:t>
            </a:r>
          </a:p>
          <a:p>
            <a:pPr marL="228600" indent="-228600">
              <a:lnSpc>
                <a:spcPct val="80000"/>
              </a:lnSpc>
              <a:buFont typeface="+mj-lt"/>
              <a:buAutoNum type="arabicParenR"/>
            </a:pPr>
            <a:r>
              <a:rPr lang="en-US" altLang="es-ES_tradnl" sz="1200" dirty="0"/>
              <a:t> The family is the key factor in providing drug treatment to adolescents.</a:t>
            </a:r>
          </a:p>
          <a:p>
            <a:pPr marL="228600" indent="-228600">
              <a:lnSpc>
                <a:spcPct val="80000"/>
              </a:lnSpc>
              <a:buFont typeface="+mj-lt"/>
              <a:buAutoNum type="arabicParenR"/>
            </a:pPr>
            <a:r>
              <a:rPr lang="en-US" altLang="es-ES_tradnl" sz="1200" dirty="0"/>
              <a:t> It is more understandable that a young male experiments with alcohol and other drugs than when a young female does it.</a:t>
            </a:r>
          </a:p>
          <a:p>
            <a:pPr marL="228600" indent="-228600">
              <a:lnSpc>
                <a:spcPct val="80000"/>
              </a:lnSpc>
              <a:buFont typeface="+mj-lt"/>
              <a:buAutoNum type="arabicParenR"/>
            </a:pPr>
            <a:r>
              <a:rPr lang="en-US" altLang="es-ES_tradnl" sz="1200" dirty="0"/>
              <a:t> Addressing alcohol and other substance misuse in adolescence will prevent later use as an adult.</a:t>
            </a:r>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44</a:t>
            </a:fld>
            <a:endParaRPr lang="en-US"/>
          </a:p>
        </p:txBody>
      </p:sp>
    </p:spTree>
    <p:extLst>
      <p:ext uri="{BB962C8B-B14F-4D97-AF65-F5344CB8AC3E}">
        <p14:creationId xmlns:p14="http://schemas.microsoft.com/office/powerpoint/2010/main" val="35377084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describe the different types of substances that adolescents might use. The trainer can ask the group what are some examples of types of substances they’ve heard adolescents consume. The trainer can ask the group if there are any other substances that adolescents use that is not mentioned on this PowerPoint slide. </a:t>
            </a:r>
          </a:p>
          <a:p>
            <a:endParaRPr lang="en-US" dirty="0"/>
          </a:p>
          <a:p>
            <a:r>
              <a:rPr lang="en-US" dirty="0"/>
              <a:t>The trainer will become familiar with the descriptions below and briefly discuss with the group. The NIH Drug Facts sheets are on the reference list for participants to read further on each of the drugs (NIH, 2019)</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Alcohol: </a:t>
            </a:r>
            <a:r>
              <a:rPr lang="en-US" b="0" dirty="0"/>
              <a:t>found in beer, wine, hard liquor comes from fermentation of sugars and yeast.</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Marihuana (Cannabis): </a:t>
            </a:r>
            <a:r>
              <a:rPr lang="en-US" sz="1200" b="0" i="0" kern="1200" dirty="0">
                <a:solidFill>
                  <a:schemeClr val="tx1"/>
                </a:solidFill>
                <a:effectLst/>
                <a:latin typeface="+mn-lt"/>
                <a:ea typeface="+mn-ea"/>
                <a:cs typeface="+mn-cs"/>
              </a:rPr>
              <a:t>Marijuana refers to the dried leaves, flowers, stems, and seeds from the hemp plant, </a:t>
            </a:r>
            <a:r>
              <a:rPr lang="en-US" sz="1200" b="0" i="1" kern="1200" dirty="0">
                <a:solidFill>
                  <a:schemeClr val="tx1"/>
                </a:solidFill>
                <a:effectLst/>
                <a:latin typeface="+mn-lt"/>
                <a:ea typeface="+mn-ea"/>
                <a:cs typeface="+mn-cs"/>
              </a:rPr>
              <a:t>Cannabis sativa</a:t>
            </a:r>
            <a:r>
              <a:rPr lang="en-US" sz="1200" b="0" i="0" kern="1200" dirty="0">
                <a:solidFill>
                  <a:schemeClr val="tx1"/>
                </a:solidFill>
                <a:effectLst/>
                <a:latin typeface="+mn-lt"/>
                <a:ea typeface="+mn-ea"/>
                <a:cs typeface="+mn-cs"/>
              </a:rPr>
              <a:t>.</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Tobacco</a:t>
            </a:r>
            <a:r>
              <a:rPr lang="en-US" dirty="0"/>
              <a:t>: </a:t>
            </a:r>
            <a:r>
              <a:rPr lang="en-US" sz="1200" b="0" i="0" kern="1200" dirty="0">
                <a:solidFill>
                  <a:schemeClr val="tx1"/>
                </a:solidFill>
                <a:effectLst/>
                <a:latin typeface="+mn-lt"/>
                <a:ea typeface="+mn-ea"/>
                <a:cs typeface="+mn-cs"/>
              </a:rPr>
              <a:t>Contains nicotine, an ingredient that can lead to addiction, which is why so many people who use tobacco find it difficult to quit.</a:t>
            </a:r>
            <a:endParaRPr lang="en-US" dirty="0"/>
          </a:p>
          <a:p>
            <a:pPr marL="171450" indent="-171450" algn="l">
              <a:buFont typeface="Arial" panose="020B0604020202020204" pitchFamily="34" charset="0"/>
              <a:buChar char="•"/>
            </a:pPr>
            <a:r>
              <a:rPr lang="en-US" b="1" dirty="0"/>
              <a:t>Inhalants: </a:t>
            </a:r>
            <a:r>
              <a:rPr lang="en-US" sz="1200" b="0" i="0" kern="1200" dirty="0">
                <a:solidFill>
                  <a:schemeClr val="tx1"/>
                </a:solidFill>
                <a:effectLst/>
                <a:latin typeface="+mn-lt"/>
                <a:ea typeface="+mn-ea"/>
                <a:cs typeface="+mn-cs"/>
              </a:rPr>
              <a:t>solvents (liquids that become gas at room temperature), aerosol sprays, gases, nitrites.</a:t>
            </a:r>
            <a:endParaRPr lang="en-US" dirty="0"/>
          </a:p>
          <a:p>
            <a:pPr marL="171450" indent="-171450" algn="l">
              <a:buFont typeface="Arial" panose="020B0604020202020204" pitchFamily="34" charset="0"/>
              <a:buChar char="•"/>
            </a:pPr>
            <a:r>
              <a:rPr lang="en-US" b="1" dirty="0"/>
              <a:t>Cocaine Substances: </a:t>
            </a:r>
            <a:r>
              <a:rPr lang="en-US" sz="1200" b="0" i="0" kern="1200" dirty="0">
                <a:solidFill>
                  <a:schemeClr val="tx1"/>
                </a:solidFill>
                <a:effectLst/>
                <a:latin typeface="+mn-lt"/>
                <a:ea typeface="+mn-ea"/>
                <a:cs typeface="+mn-cs"/>
              </a:rPr>
              <a:t>a strong addictive stimulant drug made from the leaves of the coca plant.</a:t>
            </a:r>
          </a:p>
          <a:p>
            <a:pPr marL="171450" indent="-171450" algn="l">
              <a:buFont typeface="Arial" panose="020B0604020202020204" pitchFamily="34" charset="0"/>
              <a:buChar char="•"/>
            </a:pPr>
            <a:r>
              <a:rPr lang="en-US" b="1" dirty="0"/>
              <a:t>Amphetamine Stimulants (Ecstasy): </a:t>
            </a:r>
            <a:r>
              <a:rPr lang="en-US" dirty="0"/>
              <a:t>Also called Molly, is a </a:t>
            </a:r>
            <a:r>
              <a:rPr lang="en-US" sz="1200" b="0" i="1" kern="1200" dirty="0">
                <a:solidFill>
                  <a:schemeClr val="tx1"/>
                </a:solidFill>
                <a:effectLst/>
                <a:latin typeface="+mn-lt"/>
                <a:ea typeface="+mn-ea"/>
                <a:cs typeface="+mn-cs"/>
              </a:rPr>
              <a:t>3,4-methylenedioxy-methamphetamine</a:t>
            </a:r>
            <a:r>
              <a:rPr lang="en-US" sz="1200" b="0" i="0" kern="1200" dirty="0">
                <a:solidFill>
                  <a:schemeClr val="tx1"/>
                </a:solidFill>
                <a:effectLst/>
                <a:latin typeface="+mn-lt"/>
                <a:ea typeface="+mn-ea"/>
                <a:cs typeface="+mn-cs"/>
              </a:rPr>
              <a:t> (MDMA) is a synthetic drug that alters mood and perception.</a:t>
            </a:r>
            <a:endParaRPr lang="en-US" dirty="0"/>
          </a:p>
          <a:p>
            <a:pPr marL="171450" indent="-171450" algn="l">
              <a:buFont typeface="Arial" panose="020B0604020202020204" pitchFamily="34" charset="0"/>
              <a:buChar char="•"/>
            </a:pPr>
            <a:r>
              <a:rPr lang="en-US" b="1" dirty="0"/>
              <a:t>Opioids (Heroin): </a:t>
            </a:r>
            <a:r>
              <a:rPr lang="en-US" sz="1200" b="0" i="0" kern="1200" dirty="0">
                <a:solidFill>
                  <a:schemeClr val="tx1"/>
                </a:solidFill>
                <a:effectLst/>
                <a:latin typeface="+mn-lt"/>
                <a:ea typeface="+mn-ea"/>
                <a:cs typeface="+mn-cs"/>
              </a:rPr>
              <a:t>Heroin is an opioid drug made from morphine, which is a natural substance taken from the seed pod of the various opium poppy plants.</a:t>
            </a:r>
          </a:p>
          <a:p>
            <a:pPr marL="171450" indent="-171450" algn="l">
              <a:buFont typeface="Arial" panose="020B0604020202020204" pitchFamily="34" charset="0"/>
              <a:buChar char="•"/>
            </a:pPr>
            <a:r>
              <a:rPr lang="en-US" b="1" dirty="0"/>
              <a:t>Controlled Prescription Drugs: </a:t>
            </a:r>
            <a:r>
              <a:rPr lang="en-US" dirty="0"/>
              <a:t>Controlled substances are prescribed by a medical professional; they range from stimulants, depressants to painkillers.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Psychoactive Drugs: </a:t>
            </a:r>
            <a:r>
              <a:rPr lang="en-US" dirty="0"/>
              <a:t>Also called Hallucinogens are spilt into two categories </a:t>
            </a:r>
            <a:r>
              <a:rPr lang="en-US" sz="1200" b="1" i="0" kern="1200" dirty="0">
                <a:solidFill>
                  <a:schemeClr val="tx1"/>
                </a:solidFill>
                <a:effectLst/>
                <a:latin typeface="+mn-lt"/>
                <a:ea typeface="+mn-ea"/>
                <a:cs typeface="+mn-cs"/>
              </a:rPr>
              <a:t>classic hallucinogens</a:t>
            </a:r>
            <a:r>
              <a:rPr lang="en-US" sz="1200" b="0" i="0" kern="1200" dirty="0">
                <a:solidFill>
                  <a:schemeClr val="tx1"/>
                </a:solidFill>
                <a:effectLst/>
                <a:latin typeface="+mn-lt"/>
                <a:ea typeface="+mn-ea"/>
                <a:cs typeface="+mn-cs"/>
              </a:rPr>
              <a:t> (such as LSD) and </a:t>
            </a:r>
            <a:r>
              <a:rPr lang="en-US" sz="1200" b="1" i="0" kern="1200" dirty="0">
                <a:solidFill>
                  <a:schemeClr val="tx1"/>
                </a:solidFill>
                <a:effectLst/>
                <a:latin typeface="+mn-lt"/>
                <a:ea typeface="+mn-ea"/>
                <a:cs typeface="+mn-cs"/>
              </a:rPr>
              <a:t>dissociative drugs</a:t>
            </a:r>
            <a:r>
              <a:rPr lang="en-US" sz="1200" b="0" i="0" kern="1200" dirty="0">
                <a:solidFill>
                  <a:schemeClr val="tx1"/>
                </a:solidFill>
                <a:effectLst/>
                <a:latin typeface="+mn-lt"/>
                <a:ea typeface="+mn-ea"/>
                <a:cs typeface="+mn-cs"/>
              </a:rPr>
              <a:t> (such as PCP). Both types of hallucinogens can cause </a:t>
            </a:r>
            <a:r>
              <a:rPr lang="en-US" sz="1200" b="0" i="1" kern="1200" dirty="0">
                <a:solidFill>
                  <a:schemeClr val="tx1"/>
                </a:solidFill>
                <a:effectLst/>
                <a:latin typeface="+mn-lt"/>
                <a:ea typeface="+mn-ea"/>
                <a:cs typeface="+mn-cs"/>
              </a:rPr>
              <a:t>hallucinations</a:t>
            </a:r>
            <a:r>
              <a:rPr lang="en-US" sz="1200" b="0" i="0" kern="1200" dirty="0">
                <a:solidFill>
                  <a:schemeClr val="tx1"/>
                </a:solidFill>
                <a:effectLst/>
                <a:latin typeface="+mn-lt"/>
                <a:ea typeface="+mn-ea"/>
                <a:cs typeface="+mn-cs"/>
              </a:rPr>
              <a:t>, or sensations and images that seem real.</a:t>
            </a:r>
            <a:endParaRPr lang="en-US" dirty="0"/>
          </a:p>
          <a:p>
            <a:pPr marL="171450" indent="-171450" algn="l">
              <a:buFont typeface="Arial" panose="020B0604020202020204" pitchFamily="34" charset="0"/>
              <a:buChar char="•"/>
            </a:pPr>
            <a:r>
              <a:rPr lang="en-US" b="1" dirty="0"/>
              <a:t>Energy drinks</a:t>
            </a:r>
            <a:r>
              <a:rPr lang="en-US" dirty="0"/>
              <a:t>: newer trends among adolescents and readily available over the counter, they contain a high dose of caffeine. </a:t>
            </a:r>
          </a:p>
          <a:p>
            <a:pPr marL="171450" indent="-171450" algn="l">
              <a:buFont typeface="Arial" panose="020B0604020202020204" pitchFamily="34" charset="0"/>
              <a:buChar char="•"/>
            </a:pPr>
            <a:r>
              <a:rPr lang="en-US" b="1" dirty="0"/>
              <a:t>Bath Salts: </a:t>
            </a:r>
            <a:r>
              <a:rPr lang="en-US" sz="1200" b="0" i="0" kern="1200" dirty="0">
                <a:solidFill>
                  <a:schemeClr val="tx1"/>
                </a:solidFill>
                <a:effectLst/>
                <a:latin typeface="+mn-lt"/>
                <a:ea typeface="+mn-ea"/>
                <a:cs typeface="+mn-cs"/>
              </a:rPr>
              <a:t>Synthetic </a:t>
            </a:r>
            <a:r>
              <a:rPr lang="en-US" sz="1200" b="0" i="0" kern="1200" dirty="0" err="1">
                <a:solidFill>
                  <a:schemeClr val="tx1"/>
                </a:solidFill>
                <a:effectLst/>
                <a:latin typeface="+mn-lt"/>
                <a:ea typeface="+mn-ea"/>
                <a:cs typeface="+mn-cs"/>
              </a:rPr>
              <a:t>cathinones</a:t>
            </a:r>
            <a:r>
              <a:rPr lang="en-US" sz="1200" b="0" i="0" kern="1200" dirty="0">
                <a:solidFill>
                  <a:schemeClr val="tx1"/>
                </a:solidFill>
                <a:effectLst/>
                <a:latin typeface="+mn-lt"/>
                <a:ea typeface="+mn-ea"/>
                <a:cs typeface="+mn-cs"/>
              </a:rPr>
              <a:t> are human-made stimulants chemically related to cathinone, a substance found in the khat plant.</a:t>
            </a:r>
            <a:endParaRPr lang="en-US" dirty="0"/>
          </a:p>
          <a:p>
            <a:endParaRPr lang="en-US" dirty="0"/>
          </a:p>
          <a:p>
            <a:endParaRPr lang="en-US" dirty="0"/>
          </a:p>
          <a:p>
            <a:r>
              <a:rPr lang="en-US" dirty="0"/>
              <a:t>Although there is a wide range of substances, the trainer should point out that the focus will be on Alcohol and Marihuana as they are the most used substances. </a:t>
            </a:r>
          </a:p>
        </p:txBody>
      </p:sp>
      <p:sp>
        <p:nvSpPr>
          <p:cNvPr id="4" name="Slide Number Placeholder 3"/>
          <p:cNvSpPr>
            <a:spLocks noGrp="1"/>
          </p:cNvSpPr>
          <p:nvPr>
            <p:ph type="sldNum" sz="quarter" idx="5"/>
          </p:nvPr>
        </p:nvSpPr>
        <p:spPr/>
        <p:txBody>
          <a:bodyPr/>
          <a:lstStyle/>
          <a:p>
            <a:fld id="{A982838F-D2C1-401C-A334-091CFE2EB759}" type="slidenum">
              <a:rPr lang="en-US" smtClean="0"/>
              <a:t>46</a:t>
            </a:fld>
            <a:endParaRPr lang="en-US"/>
          </a:p>
        </p:txBody>
      </p:sp>
    </p:spTree>
    <p:extLst>
      <p:ext uri="{BB962C8B-B14F-4D97-AF65-F5344CB8AC3E}">
        <p14:creationId xmlns:p14="http://schemas.microsoft.com/office/powerpoint/2010/main" val="26995119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the general routes of drug administration. These are routes used by different types of substances, the trainer should ask the group if they’re aware of other ways of administering drugs into the body that are not mentioned in this list. </a:t>
            </a:r>
          </a:p>
          <a:p>
            <a:endParaRPr lang="en-US" dirty="0"/>
          </a:p>
          <a:p>
            <a:r>
              <a:rPr lang="en-US" dirty="0"/>
              <a:t>The trainer should discuss the following more in detail: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Oral: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should begin with the oral route. The drug gets into the blood by passing through the stomach to the small intestine where it is absorbed into the blood (like food or beverages).  The drug must be absorbed into the blood, go to the heart, to the lungs, to the heart again, then to the brain.  The drug is also diluted in with the food and beverages.  This is a long and not very efficient way to take drugs.  Drugs which are taken this way include alcohol, pills, marijuana or hashish.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s-ES_trad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IV: </a:t>
            </a:r>
          </a:p>
          <a:p>
            <a:r>
              <a:rPr lang="en-US" altLang="es-ES_tradnl" dirty="0"/>
              <a:t>The trainer should continue with injection.  The drug goes directly into the bloodstream, through a subcutaneous injection (under the skin),  an intramuscular injection (skin popping) or an intravenous injection (mainlining).  The person gets the drug directly, with no gradual onset, so the user experiences what is called a "rush," which is the high all at once.  Risks are related to unsanitary injection equipment, poor injection techniques, and toxins in the drugs.  Poor injection techniques can produce damage to the nerves or abscesses.  Bacteria injected can cause endocarditis, an infection around the lining of the heart.  Heroin can be injected in any manner, cocaine can only be injected intravenously, due to its toxicity.</a:t>
            </a:r>
          </a:p>
          <a:p>
            <a:r>
              <a:rPr lang="en-US" altLang="es-ES_tradnl"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SMOKED: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should conclude with smoking or inhaling. The drug goes through the lung where air comes close to blood vessels for the exchange of oxygen and carbon dioxide.  If stretched out, the surface area for this exchange inside the lungs would cover half a football field.  The route is much shorter. as the blood only has to go from the lungs to the heart to the brain.  This is the most efficient way to get your drug into your system.  It also has a quick onset, with a "rush."  Risks include damage to the lungs and frequent respiratory problems.  Drugs taken this way include tobacco, crack/cocaine, marijuana and hashish.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s-ES_trad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Nasally: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should continue with sniffing. The drugs is passed through the mucous membranes, which are very thin and filled with blood vessels.  These membranes are in the nose, gums and genitals.  The drug passes through the membrane easily, gets into the blood, to the heart, lungs, then brain.  This is a more efficient way to take drugs, although the risk is high for damage to these membranes.  Drugs taken this way include tobacco, cocaine and heroin.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s-ES_tradnl"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47</a:t>
            </a:fld>
            <a:endParaRPr lang="en-US"/>
          </a:p>
        </p:txBody>
      </p:sp>
    </p:spTree>
    <p:extLst>
      <p:ext uri="{BB962C8B-B14F-4D97-AF65-F5344CB8AC3E}">
        <p14:creationId xmlns:p14="http://schemas.microsoft.com/office/powerpoint/2010/main" val="12372970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prevalence of Cigarettes by region as per the Center for Disease Control’s Global Youth Tobacco Survey. These surveys are conducted in all regions; African, Middle Eastern, The Americas, Europe and South East Asia. </a:t>
            </a:r>
          </a:p>
          <a:p>
            <a:endParaRPr lang="en-US" dirty="0"/>
          </a:p>
          <a:p>
            <a:r>
              <a:rPr lang="en-US" dirty="0"/>
              <a:t>The trainer will also emphasize the range of age in these surveys are teenagers from 13-15 years old. </a:t>
            </a:r>
          </a:p>
        </p:txBody>
      </p:sp>
      <p:sp>
        <p:nvSpPr>
          <p:cNvPr id="4" name="Slide Number Placeholder 3"/>
          <p:cNvSpPr>
            <a:spLocks noGrp="1"/>
          </p:cNvSpPr>
          <p:nvPr>
            <p:ph type="sldNum" sz="quarter" idx="5"/>
          </p:nvPr>
        </p:nvSpPr>
        <p:spPr/>
        <p:txBody>
          <a:bodyPr/>
          <a:lstStyle/>
          <a:p>
            <a:fld id="{A982838F-D2C1-401C-A334-091CFE2EB759}" type="slidenum">
              <a:rPr lang="en-US" smtClean="0"/>
              <a:t>48</a:t>
            </a:fld>
            <a:endParaRPr lang="en-US"/>
          </a:p>
        </p:txBody>
      </p:sp>
    </p:spTree>
    <p:extLst>
      <p:ext uri="{BB962C8B-B14F-4D97-AF65-F5344CB8AC3E}">
        <p14:creationId xmlns:p14="http://schemas.microsoft.com/office/powerpoint/2010/main" val="24017718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map displays data of cigarette use by adolescent boys across the globe. The trainer should explain that the darker red indicated highest prevalence. </a:t>
            </a:r>
          </a:p>
        </p:txBody>
      </p:sp>
      <p:sp>
        <p:nvSpPr>
          <p:cNvPr id="4" name="Slide Number Placeholder 3"/>
          <p:cNvSpPr>
            <a:spLocks noGrp="1"/>
          </p:cNvSpPr>
          <p:nvPr>
            <p:ph type="sldNum" sz="quarter" idx="5"/>
          </p:nvPr>
        </p:nvSpPr>
        <p:spPr/>
        <p:txBody>
          <a:bodyPr/>
          <a:lstStyle/>
          <a:p>
            <a:fld id="{A982838F-D2C1-401C-A334-091CFE2EB759}" type="slidenum">
              <a:rPr lang="en-US" smtClean="0"/>
              <a:t>49</a:t>
            </a:fld>
            <a:endParaRPr lang="en-US"/>
          </a:p>
        </p:txBody>
      </p:sp>
    </p:spTree>
    <p:extLst>
      <p:ext uri="{BB962C8B-B14F-4D97-AF65-F5344CB8AC3E}">
        <p14:creationId xmlns:p14="http://schemas.microsoft.com/office/powerpoint/2010/main" val="5816212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map displays data of Tobacco use by adolescent boys across the globe. The trainer should explain that the darker red indicated highest prevalence. </a:t>
            </a:r>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50</a:t>
            </a:fld>
            <a:endParaRPr lang="en-US"/>
          </a:p>
        </p:txBody>
      </p:sp>
    </p:spTree>
    <p:extLst>
      <p:ext uri="{BB962C8B-B14F-4D97-AF65-F5344CB8AC3E}">
        <p14:creationId xmlns:p14="http://schemas.microsoft.com/office/powerpoint/2010/main" val="9980120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map displays data of cigarette use by adolescent girls across the globe. The trainer should explain that the darker red indicated highest prevalence. </a:t>
            </a:r>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51</a:t>
            </a:fld>
            <a:endParaRPr lang="en-US"/>
          </a:p>
        </p:txBody>
      </p:sp>
    </p:spTree>
    <p:extLst>
      <p:ext uri="{BB962C8B-B14F-4D97-AF65-F5344CB8AC3E}">
        <p14:creationId xmlns:p14="http://schemas.microsoft.com/office/powerpoint/2010/main" val="1727613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trainer must emphasize that this curriculum can be adapted to each context as it is necessary without compromising the core concepts taught in the course.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Utilization of this manual can vary as each context might have to adapt information to context and culturally relevant language that applies to diverse contexts. The goal of this curriculum is to provide a wide range of information so that each context can then adapt it to their specific population if necessary. </a:t>
            </a:r>
          </a:p>
          <a:p>
            <a:endParaRPr lang="en-US" dirty="0"/>
          </a:p>
        </p:txBody>
      </p:sp>
      <p:sp>
        <p:nvSpPr>
          <p:cNvPr id="4" name="Slide Number Placeholder 3"/>
          <p:cNvSpPr>
            <a:spLocks noGrp="1"/>
          </p:cNvSpPr>
          <p:nvPr>
            <p:ph type="sldNum" sz="quarter" idx="5"/>
          </p:nvPr>
        </p:nvSpPr>
        <p:spPr/>
        <p:txBody>
          <a:bodyPr/>
          <a:lstStyle/>
          <a:p>
            <a:fld id="{F8303E70-8761-4C37-8DF7-7C17CAA4AC60}" type="slidenum">
              <a:rPr lang="en-US" smtClean="0"/>
              <a:t>5</a:t>
            </a:fld>
            <a:endParaRPr lang="en-US"/>
          </a:p>
        </p:txBody>
      </p:sp>
    </p:spTree>
    <p:extLst>
      <p:ext uri="{BB962C8B-B14F-4D97-AF65-F5344CB8AC3E}">
        <p14:creationId xmlns:p14="http://schemas.microsoft.com/office/powerpoint/2010/main" val="11717075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map displays data of Tobacco use by adolescent girls across the globe. The trainer should explain that the darker red indicated highest prevalence. </a:t>
            </a:r>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52</a:t>
            </a:fld>
            <a:endParaRPr lang="en-US"/>
          </a:p>
        </p:txBody>
      </p:sp>
    </p:spTree>
    <p:extLst>
      <p:ext uri="{BB962C8B-B14F-4D97-AF65-F5344CB8AC3E}">
        <p14:creationId xmlns:p14="http://schemas.microsoft.com/office/powerpoint/2010/main" val="31590858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prevalence of Alcohol by region as per the World Health Organization (WHO) and the Department of Health and Human Services (hhs.gov). These surveys are conducted in all regions; African, Middle Eastern, The Americas, Europe and South East Asia. In this section, we will also cover the effects of alcohol in the adolescent brain. </a:t>
            </a:r>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53</a:t>
            </a:fld>
            <a:endParaRPr lang="en-US"/>
          </a:p>
        </p:txBody>
      </p:sp>
    </p:spTree>
    <p:extLst>
      <p:ext uri="{BB962C8B-B14F-4D97-AF65-F5344CB8AC3E}">
        <p14:creationId xmlns:p14="http://schemas.microsoft.com/office/powerpoint/2010/main" val="16597505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trainer will discuss facts about alcohol in adolescents. </a:t>
            </a:r>
          </a:p>
          <a:p>
            <a:endParaRPr lang="en-US" sz="1200" b="0" i="0" kern="1200" dirty="0">
              <a:solidFill>
                <a:schemeClr val="tx1"/>
              </a:solidFill>
              <a:effectLst/>
              <a:latin typeface="+mn-lt"/>
              <a:ea typeface="+mn-ea"/>
              <a:cs typeface="+mn-cs"/>
            </a:endParaRP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Alcohol is the most used drug among adolescents, even more than Marihuana and tobacco.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Times New Roman" panose="02020603050405020304" pitchFamily="18" charset="0"/>
                <a:cs typeface="Times New Roman" panose="02020603050405020304" pitchFamily="18" charset="0"/>
              </a:rPr>
              <a:t>Adolescent males drink at a slightly higher rate than adolescent females.</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Adolescents who drink alcohol are more likely to skip school, fail grades and become more aggressive in the future.  </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Adolescents who use alcohol are more likely to try other drugs. </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Historically since 2002 to 2015 rates of underage drinking have remained stable.  </a:t>
            </a:r>
          </a:p>
          <a:p>
            <a:pPr>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54</a:t>
            </a:fld>
            <a:endParaRPr lang="en-US"/>
          </a:p>
        </p:txBody>
      </p:sp>
    </p:spTree>
    <p:extLst>
      <p:ext uri="{BB962C8B-B14F-4D97-AF65-F5344CB8AC3E}">
        <p14:creationId xmlns:p14="http://schemas.microsoft.com/office/powerpoint/2010/main" val="8825988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present the world map by the World Health Organization’s Alcohol status report in 2018. The trainer should clarify that the current data displays the current prevalence of alcohol consumption of people 15 and over. </a:t>
            </a:r>
          </a:p>
          <a:p>
            <a:endParaRPr lang="en-US" dirty="0"/>
          </a:p>
          <a:p>
            <a:endParaRPr lang="en-US" dirty="0"/>
          </a:p>
          <a:p>
            <a:r>
              <a:rPr lang="en-US" dirty="0"/>
              <a:t>The trainer should emphasize the numbers of the following data: </a:t>
            </a:r>
          </a:p>
          <a:p>
            <a:pPr marL="171450" indent="-171450">
              <a:buFont typeface="Arial" panose="020B0604020202020204" pitchFamily="34" charset="0"/>
              <a:buChar char="•"/>
            </a:pPr>
            <a:r>
              <a:rPr lang="en-US" dirty="0"/>
              <a:t>The European Region has the highest rate of all (43.8%) </a:t>
            </a:r>
          </a:p>
          <a:p>
            <a:pPr marL="171450" indent="-171450">
              <a:buFont typeface="Arial" panose="020B0604020202020204" pitchFamily="34" charset="0"/>
              <a:buChar char="•"/>
            </a:pPr>
            <a:r>
              <a:rPr lang="en-US" dirty="0"/>
              <a:t>The Region of the Americas has the second’s highest at (38.2%) </a:t>
            </a:r>
          </a:p>
          <a:p>
            <a:pPr marL="171450" indent="-171450">
              <a:buFont typeface="Arial" panose="020B0604020202020204" pitchFamily="34" charset="0"/>
              <a:buChar char="•"/>
            </a:pPr>
            <a:r>
              <a:rPr lang="en-US" dirty="0"/>
              <a:t>The Western Pacific Region (37.9%). </a:t>
            </a:r>
          </a:p>
          <a:p>
            <a:pPr marL="171450" indent="-171450">
              <a:buFont typeface="Arial" panose="020B0604020202020204" pitchFamily="34" charset="0"/>
              <a:buChar char="•"/>
            </a:pPr>
            <a:r>
              <a:rPr lang="en-US" dirty="0"/>
              <a:t>The Eastern Mediterranean Region has the lowest rates (1.2%)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Global trends: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Average alcohol consumption was highest in Europe, the Americas, and established market economies such as Australia, Japan, and New Zealand.</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Average alcohol consumption generally was lower in Africa and Asia.</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Alcohol consumption was particularly low in the Muslim countries in the eastern Mediterranean region and on the Indian subcontinent.</a:t>
            </a:r>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55</a:t>
            </a:fld>
            <a:endParaRPr lang="en-US"/>
          </a:p>
        </p:txBody>
      </p:sp>
    </p:spTree>
    <p:extLst>
      <p:ext uri="{BB962C8B-B14F-4D97-AF65-F5344CB8AC3E}">
        <p14:creationId xmlns:p14="http://schemas.microsoft.com/office/powerpoint/2010/main" val="14338014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the current number of adolescent users across the globe. The trainer should point out this data is measured by numbers in millions per region. </a:t>
            </a:r>
          </a:p>
          <a:p>
            <a:endParaRPr lang="en-US" dirty="0"/>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56</a:t>
            </a:fld>
            <a:endParaRPr lang="en-US"/>
          </a:p>
        </p:txBody>
      </p:sp>
    </p:spTree>
    <p:extLst>
      <p:ext uri="{BB962C8B-B14F-4D97-AF65-F5344CB8AC3E}">
        <p14:creationId xmlns:p14="http://schemas.microsoft.com/office/powerpoint/2010/main" val="23776024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the data and assist the audience interpret the numbers. More importantly, the trainer should point out that most adolescents do not use alcohol and/or experiment with alcohol but are not current drinkers. </a:t>
            </a:r>
          </a:p>
          <a:p>
            <a:endParaRPr lang="en-US" dirty="0"/>
          </a:p>
          <a:p>
            <a:r>
              <a:rPr lang="en-US" dirty="0"/>
              <a:t>Acronyms for regions: </a:t>
            </a:r>
          </a:p>
          <a:p>
            <a:endParaRPr lang="en-US" dirty="0"/>
          </a:p>
          <a:p>
            <a:r>
              <a:rPr lang="en-US" dirty="0"/>
              <a:t>AFR = African Region, 21.4% are current drinkers. </a:t>
            </a:r>
          </a:p>
          <a:p>
            <a:r>
              <a:rPr lang="en-US" dirty="0"/>
              <a:t>AMR = The Americas Region, 38.2% are current drinkers. </a:t>
            </a:r>
          </a:p>
          <a:p>
            <a:r>
              <a:rPr lang="en-US" dirty="0"/>
              <a:t>EMR = Middle Eastern Region, 1.2% are current drinkers. </a:t>
            </a:r>
          </a:p>
          <a:p>
            <a:r>
              <a:rPr lang="en-US" dirty="0"/>
              <a:t>EUR = European Region, 43.8% are current drinkers. </a:t>
            </a:r>
          </a:p>
          <a:p>
            <a:r>
              <a:rPr lang="en-US" dirty="0"/>
              <a:t>SEAR = South-East Asian Region, 21.1% are current drinkers.</a:t>
            </a:r>
          </a:p>
          <a:p>
            <a:r>
              <a:rPr lang="en-US" dirty="0"/>
              <a:t>WPR = Western Pacific Region, 37.9 % are current drinkers. </a:t>
            </a:r>
          </a:p>
          <a:p>
            <a:endParaRPr lang="en-US" dirty="0"/>
          </a:p>
          <a:p>
            <a:r>
              <a:rPr lang="en-US" dirty="0"/>
              <a:t>World = 26.5% are current drinkers. </a:t>
            </a:r>
          </a:p>
        </p:txBody>
      </p:sp>
      <p:sp>
        <p:nvSpPr>
          <p:cNvPr id="4" name="Slide Number Placeholder 3"/>
          <p:cNvSpPr>
            <a:spLocks noGrp="1"/>
          </p:cNvSpPr>
          <p:nvPr>
            <p:ph type="sldNum" sz="quarter" idx="5"/>
          </p:nvPr>
        </p:nvSpPr>
        <p:spPr/>
        <p:txBody>
          <a:bodyPr/>
          <a:lstStyle/>
          <a:p>
            <a:fld id="{A982838F-D2C1-401C-A334-091CFE2EB759}" type="slidenum">
              <a:rPr lang="en-US" smtClean="0"/>
              <a:t>57</a:t>
            </a:fld>
            <a:endParaRPr lang="en-US"/>
          </a:p>
        </p:txBody>
      </p:sp>
    </p:spTree>
    <p:extLst>
      <p:ext uri="{BB962C8B-B14F-4D97-AF65-F5344CB8AC3E}">
        <p14:creationId xmlns:p14="http://schemas.microsoft.com/office/powerpoint/2010/main" val="17105110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should point out the difference between adult drinkers and adolescent drinkers across regions. It is important to point out that the rate of percentage of adolescents comes from the overall number of drinkers. For example; in the Americas Region 35.0 percent of all males 15+ includes all adults as well, but from that number there are 30.1% of adolescents, therefore there are more adult drinkers in general than adolescents. The data must not be interpreted in a way that can mistake the perception of the rate of alcohol use among adolescents. </a:t>
            </a:r>
          </a:p>
        </p:txBody>
      </p:sp>
      <p:sp>
        <p:nvSpPr>
          <p:cNvPr id="4" name="Slide Number Placeholder 3"/>
          <p:cNvSpPr>
            <a:spLocks noGrp="1"/>
          </p:cNvSpPr>
          <p:nvPr>
            <p:ph type="sldNum" sz="quarter" idx="5"/>
          </p:nvPr>
        </p:nvSpPr>
        <p:spPr/>
        <p:txBody>
          <a:bodyPr/>
          <a:lstStyle/>
          <a:p>
            <a:fld id="{A982838F-D2C1-401C-A334-091CFE2EB759}" type="slidenum">
              <a:rPr lang="en-US" smtClean="0"/>
              <a:t>58</a:t>
            </a:fld>
            <a:endParaRPr lang="en-US"/>
          </a:p>
        </p:txBody>
      </p:sp>
    </p:spTree>
    <p:extLst>
      <p:ext uri="{BB962C8B-B14F-4D97-AF65-F5344CB8AC3E}">
        <p14:creationId xmlns:p14="http://schemas.microsoft.com/office/powerpoint/2010/main" val="28420082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The trainer will discus the topic of binge drinking as it is one of the most harmful and most common ways young adolescents use alcohol.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Binge drinking is the most common way that adolescents use alcohol: </a:t>
            </a:r>
            <a:r>
              <a:rPr lang="en-US" sz="1200" b="0" i="0" kern="1200" dirty="0">
                <a:solidFill>
                  <a:schemeClr val="tx1"/>
                </a:solidFill>
                <a:effectLst/>
                <a:latin typeface="+mn-lt"/>
                <a:ea typeface="+mn-ea"/>
                <a:cs typeface="+mn-cs"/>
              </a:rPr>
              <a:t>Binge drinking is defined, for males, as drinking five or more drinks on one occasion, and, for females, four or more drinks on one occasion.</a:t>
            </a:r>
          </a:p>
          <a:p>
            <a:endParaRPr lang="en-US" dirty="0"/>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Binge drinking is the most harmful way adolescents use alcohol. </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 From those who drink, 18% binge drank alcohol.</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Young males are more likely to engage in binge drinking.</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Violence behavior such as; motor vehicle accidents, homicide and suicide can result from binge drinking</a:t>
            </a:r>
            <a:r>
              <a:rPr lang="en-US" dirty="0">
                <a:latin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59</a:t>
            </a:fld>
            <a:endParaRPr lang="en-US"/>
          </a:p>
        </p:txBody>
      </p:sp>
    </p:spTree>
    <p:extLst>
      <p:ext uri="{BB962C8B-B14F-4D97-AF65-F5344CB8AC3E}">
        <p14:creationId xmlns:p14="http://schemas.microsoft.com/office/powerpoint/2010/main" val="39604193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trainer will introduce how certain drugs affect the brain. </a:t>
            </a:r>
            <a:r>
              <a:rPr lang="en-US" altLang="es-ES_tradnl" dirty="0"/>
              <a:t>The trainer should explain that substance use hijacks the brain’s “wiring.”  This wiring is responsible for everything from low level function, such as major movements, to high level function, such as decision-making and judgment.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It is paramount to discourage substance use until neurobiological development is complete: </a:t>
            </a:r>
            <a:r>
              <a:rPr lang="en-US" dirty="0"/>
              <a:t>research strongly suggest the brain is impacted by early use of substances. Even substances like Alcohol which are legal at age 18 can impact adolescent’s cognitive abilities and decision-making capacity.  Neurological damage has been observed in brain connections (synapses).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Underage drinking can wire the brain for alcoholism: </a:t>
            </a:r>
            <a:r>
              <a:rPr lang="en-US" dirty="0"/>
              <a:t>Research suggest that when adolescents use alcohol, 90% of the time is it by binge drinking. This type of drinking causes major impairment and increases the likelihood of becoming an alcoholic by 40%. Prolonged drinking causes brain inflammation.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Prolonged alcohol use during adolescent can cause irreversible damage: </a:t>
            </a:r>
            <a:r>
              <a:rPr lang="en-US" dirty="0"/>
              <a:t>research suggests that nerve cells in the brain are immature throughout adolescence and past the min-20s. Using Alcohol for a prolonged period of time during a crucial developmental time causes irreversible damage; those who drink more lose more white matter which helps send messages quicker and for longer distances within the brain.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60</a:t>
            </a:fld>
            <a:endParaRPr lang="en-US"/>
          </a:p>
        </p:txBody>
      </p:sp>
    </p:spTree>
    <p:extLst>
      <p:ext uri="{BB962C8B-B14F-4D97-AF65-F5344CB8AC3E}">
        <p14:creationId xmlns:p14="http://schemas.microsoft.com/office/powerpoint/2010/main" val="41439519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should explain that the image represents two teenagers; one a heavy drinker on the right and a nondrinker on the left. They are both working on a memory test. It is evident that areas in the heavy drinker brain are not active, thus performance is lower and the task can be viewed as too difficult. </a:t>
            </a:r>
          </a:p>
          <a:p>
            <a:endParaRPr lang="en-US" dirty="0"/>
          </a:p>
          <a:p>
            <a:r>
              <a:rPr lang="en-US" sz="1200" b="0" i="0" kern="1200" dirty="0">
                <a:solidFill>
                  <a:schemeClr val="tx1"/>
                </a:solidFill>
                <a:effectLst/>
                <a:latin typeface="+mn-lt"/>
                <a:ea typeface="+mn-ea"/>
                <a:cs typeface="+mn-cs"/>
              </a:rPr>
              <a:t>Researchers suggest that in school, heavy drinkers may not be activating those regions of the brain required to remember a lesson.</a:t>
            </a:r>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61</a:t>
            </a:fld>
            <a:endParaRPr lang="en-US"/>
          </a:p>
        </p:txBody>
      </p:sp>
    </p:spTree>
    <p:extLst>
      <p:ext uri="{BB962C8B-B14F-4D97-AF65-F5344CB8AC3E}">
        <p14:creationId xmlns:p14="http://schemas.microsoft.com/office/powerpoint/2010/main" val="1489172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Training Introduction Goals and Objectives:</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Goals: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Create a positive learning community and environment.</a:t>
            </a:r>
          </a:p>
          <a:p>
            <a:pPr lvl="0"/>
            <a:r>
              <a:rPr lang="en-US" sz="1200" kern="1200" dirty="0">
                <a:solidFill>
                  <a:schemeClr val="tx1"/>
                </a:solidFill>
                <a:effectLst/>
                <a:latin typeface="+mn-lt"/>
                <a:ea typeface="+mn-ea"/>
                <a:cs typeface="+mn-cs"/>
              </a:rPr>
              <a:t>Give participants background information on the project</a:t>
            </a:r>
          </a:p>
          <a:p>
            <a:pPr lvl="0"/>
            <a:r>
              <a:rPr lang="en-US" sz="1200" kern="1200" dirty="0">
                <a:solidFill>
                  <a:schemeClr val="tx1"/>
                </a:solidFill>
                <a:effectLst/>
                <a:latin typeface="+mn-lt"/>
                <a:ea typeface="+mn-ea"/>
                <a:cs typeface="+mn-cs"/>
              </a:rPr>
              <a:t>Discuss training methodology</a:t>
            </a:r>
          </a:p>
          <a:p>
            <a:pPr lvl="0"/>
            <a:r>
              <a:rPr lang="en-US" sz="1200" kern="1200" dirty="0">
                <a:solidFill>
                  <a:schemeClr val="tx1"/>
                </a:solidFill>
                <a:effectLst/>
                <a:latin typeface="+mn-lt"/>
                <a:ea typeface="+mn-ea"/>
                <a:cs typeface="+mn-cs"/>
              </a:rPr>
              <a:t>Explore impact of personal beliefs and values on adolescent programming</a:t>
            </a:r>
          </a:p>
          <a:p>
            <a:pPr lvl="0"/>
            <a:r>
              <a:rPr lang="en-US" sz="1200" kern="1200" dirty="0">
                <a:solidFill>
                  <a:schemeClr val="tx1"/>
                </a:solidFill>
                <a:effectLst/>
                <a:latin typeface="+mn-lt"/>
                <a:ea typeface="+mn-ea"/>
                <a:cs typeface="+mn-cs"/>
              </a:rPr>
              <a:t>Understand trends in adolescent substance use in the Caribbean</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Objectives: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Participants who complete the training introduction will be able to:</a:t>
            </a:r>
          </a:p>
          <a:p>
            <a:pPr lvl="0"/>
            <a:r>
              <a:rPr lang="en-US" sz="1200" kern="1200" dirty="0">
                <a:solidFill>
                  <a:schemeClr val="tx1"/>
                </a:solidFill>
                <a:effectLst/>
                <a:latin typeface="+mn-lt"/>
                <a:ea typeface="+mn-ea"/>
                <a:cs typeface="+mn-cs"/>
              </a:rPr>
              <a:t>Describe the background of the training project</a:t>
            </a:r>
          </a:p>
          <a:p>
            <a:pPr lvl="0"/>
            <a:r>
              <a:rPr lang="en-US" sz="1200" kern="1200" dirty="0">
                <a:solidFill>
                  <a:schemeClr val="tx1"/>
                </a:solidFill>
                <a:effectLst/>
                <a:latin typeface="+mn-lt"/>
                <a:ea typeface="+mn-ea"/>
                <a:cs typeface="+mn-cs"/>
              </a:rPr>
              <a:t>Discuss differences and similarities among adolescents now and in the past</a:t>
            </a:r>
          </a:p>
          <a:p>
            <a:pPr lvl="0"/>
            <a:r>
              <a:rPr lang="en-US" sz="1200" kern="1200" dirty="0">
                <a:solidFill>
                  <a:schemeClr val="tx1"/>
                </a:solidFill>
                <a:effectLst/>
                <a:latin typeface="+mn-lt"/>
                <a:ea typeface="+mn-ea"/>
                <a:cs typeface="+mn-cs"/>
              </a:rPr>
              <a:t>Identify personal values related to adolescent substance use and their impact on efforts with adolescent AOD work</a:t>
            </a:r>
          </a:p>
          <a:p>
            <a:pPr lvl="0"/>
            <a:r>
              <a:rPr lang="en-US" sz="1200" kern="1200" dirty="0">
                <a:solidFill>
                  <a:schemeClr val="tx1"/>
                </a:solidFill>
                <a:effectLst/>
                <a:latin typeface="+mn-lt"/>
                <a:ea typeface="+mn-ea"/>
                <a:cs typeface="+mn-cs"/>
              </a:rPr>
              <a:t>Describe the trends in adolescent substance use in the Caribbean, as well as related risk factors.</a:t>
            </a:r>
          </a:p>
          <a:p>
            <a:endParaRPr lang="en-US" dirty="0"/>
          </a:p>
        </p:txBody>
      </p:sp>
      <p:sp>
        <p:nvSpPr>
          <p:cNvPr id="4" name="Slide Number Placeholder 3"/>
          <p:cNvSpPr>
            <a:spLocks noGrp="1"/>
          </p:cNvSpPr>
          <p:nvPr>
            <p:ph type="sldNum" sz="quarter" idx="5"/>
          </p:nvPr>
        </p:nvSpPr>
        <p:spPr/>
        <p:txBody>
          <a:bodyPr/>
          <a:lstStyle/>
          <a:p>
            <a:fld id="{F8303E70-8761-4C37-8DF7-7C17CAA4AC60}" type="slidenum">
              <a:rPr lang="en-US" smtClean="0"/>
              <a:t>6</a:t>
            </a:fld>
            <a:endParaRPr lang="en-US"/>
          </a:p>
        </p:txBody>
      </p:sp>
    </p:spTree>
    <p:extLst>
      <p:ext uri="{BB962C8B-B14F-4D97-AF65-F5344CB8AC3E}">
        <p14:creationId xmlns:p14="http://schemas.microsoft.com/office/powerpoint/2010/main" val="39589791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prevalence of Marihuana and facts about adolescent use of Marihuana. </a:t>
            </a:r>
          </a:p>
        </p:txBody>
      </p:sp>
      <p:sp>
        <p:nvSpPr>
          <p:cNvPr id="4" name="Slide Number Placeholder 3"/>
          <p:cNvSpPr>
            <a:spLocks noGrp="1"/>
          </p:cNvSpPr>
          <p:nvPr>
            <p:ph type="sldNum" sz="quarter" idx="5"/>
          </p:nvPr>
        </p:nvSpPr>
        <p:spPr/>
        <p:txBody>
          <a:bodyPr/>
          <a:lstStyle/>
          <a:p>
            <a:fld id="{A982838F-D2C1-401C-A334-091CFE2EB759}" type="slidenum">
              <a:rPr lang="en-US" smtClean="0"/>
              <a:t>62</a:t>
            </a:fld>
            <a:endParaRPr lang="en-US"/>
          </a:p>
        </p:txBody>
      </p:sp>
    </p:spTree>
    <p:extLst>
      <p:ext uri="{BB962C8B-B14F-4D97-AF65-F5344CB8AC3E}">
        <p14:creationId xmlns:p14="http://schemas.microsoft.com/office/powerpoint/2010/main" val="29715415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trainer can define what is Marihuana? Or can ask the group to provide their definition and understanding of the drug. Marijuana refers to the dried leaves, flowers, stems, and seeds from the hemp plant, </a:t>
            </a:r>
            <a:r>
              <a:rPr lang="en-US" sz="1200" b="0" i="1" kern="1200" dirty="0">
                <a:solidFill>
                  <a:schemeClr val="tx1"/>
                </a:solidFill>
                <a:effectLst/>
                <a:latin typeface="+mn-lt"/>
                <a:ea typeface="+mn-ea"/>
                <a:cs typeface="+mn-cs"/>
              </a:rPr>
              <a:t>Cannabis sativa</a:t>
            </a:r>
            <a:r>
              <a:rPr lang="en-US" sz="1200" b="0" i="0" kern="1200" dirty="0">
                <a:solidFill>
                  <a:schemeClr val="tx1"/>
                </a:solidFill>
                <a:effectLst/>
                <a:latin typeface="+mn-lt"/>
                <a:ea typeface="+mn-ea"/>
                <a:cs typeface="+mn-cs"/>
              </a:rPr>
              <a:t>. The plant contains the mind-altering chemical </a:t>
            </a:r>
            <a:r>
              <a:rPr lang="en-US" sz="1200" b="0" i="1" kern="1200" dirty="0">
                <a:solidFill>
                  <a:schemeClr val="tx1"/>
                </a:solidFill>
                <a:effectLst/>
                <a:latin typeface="+mn-lt"/>
                <a:ea typeface="+mn-ea"/>
                <a:cs typeface="+mn-cs"/>
              </a:rPr>
              <a:t>delta-9-tetrahydrocannabinol</a:t>
            </a:r>
            <a:r>
              <a:rPr lang="en-US" sz="1200" b="0" i="0" kern="1200" dirty="0">
                <a:solidFill>
                  <a:schemeClr val="tx1"/>
                </a:solidFill>
                <a:effectLst/>
                <a:latin typeface="+mn-lt"/>
                <a:ea typeface="+mn-ea"/>
                <a:cs typeface="+mn-cs"/>
              </a:rPr>
              <a:t> (THC) and other related compounds. Extracts can also be made from the cannabis plant.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Cannabis use can have a negative impact in the adolescent brain, resulting is irreversible neurological damage.</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Cannabis use among adolescents has increased overtime as it can be viewed as a socially accepted behavior in many countries globally. </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Cannabis is the preferred drug of choice among young people. It is often consumed along with other substances. </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Social norms in some countries have created a cultural acceptance of Marihuana use. </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Early onset is a predictor of chronic substance use among adolescents. </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63</a:t>
            </a:fld>
            <a:endParaRPr lang="en-US"/>
          </a:p>
        </p:txBody>
      </p:sp>
    </p:spTree>
    <p:extLst>
      <p:ext uri="{BB962C8B-B14F-4D97-AF65-F5344CB8AC3E}">
        <p14:creationId xmlns:p14="http://schemas.microsoft.com/office/powerpoint/2010/main" val="5700621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Smoking Marihuana can lead to breathing problems in the future. </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Eating Marihuana can lead to poisoning.</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Using marihuana in adolescence can damage the developing brain. </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Research suggest that using marihuana before the age of 16 are at high risk of developing drug use disorders and mental health problems such as anxiety, depression, and personality disorders.</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Adolescents experience lack of motivation, poor school performance and general dissatisfaction with life.  </a:t>
            </a:r>
            <a:endParaRPr lang="en-US" dirty="0"/>
          </a:p>
          <a:p>
            <a:pPr>
              <a:buFont typeface="Arial" panose="020B0604020202020204" pitchFamily="34" charset="0"/>
              <a:buNone/>
            </a:pPr>
            <a:endParaRPr lang="en-US" sz="1200" dirty="0">
              <a:latin typeface="Times New Roman" panose="02020603050405020304" pitchFamily="18" charset="0"/>
              <a:cs typeface="Times New Roman" panose="02020603050405020304" pitchFamily="18" charset="0"/>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Brain development will be covered in more detail in the next module. </a:t>
            </a:r>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64</a:t>
            </a:fld>
            <a:endParaRPr lang="en-US"/>
          </a:p>
        </p:txBody>
      </p:sp>
    </p:spTree>
    <p:extLst>
      <p:ext uri="{BB962C8B-B14F-4D97-AF65-F5344CB8AC3E}">
        <p14:creationId xmlns:p14="http://schemas.microsoft.com/office/powerpoint/2010/main" val="41513365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global prevalence of Marihuana or Cannabis use among young people by the UNODC. </a:t>
            </a:r>
          </a:p>
          <a:p>
            <a:endParaRPr lang="en-US" dirty="0"/>
          </a:p>
          <a:p>
            <a:r>
              <a:rPr lang="en-US" dirty="0"/>
              <a:t>Cannabis use among young people In most countries, cannabis is the most widely used drug, both among the general population and among young people. A global estimate, produced for the first time by UNODC, based on available data from 130 countries, suggests that, in 2016, 13.8 million young people (mostly students) aged 15–16 years, equivalent to </a:t>
            </a:r>
            <a:r>
              <a:rPr lang="en-US" b="1" i="1" dirty="0"/>
              <a:t>5.6 per cent of the population in that age range</a:t>
            </a:r>
            <a:r>
              <a:rPr lang="en-US" dirty="0"/>
              <a:t>, used cannabis at least once in the previous 12 months. </a:t>
            </a:r>
          </a:p>
        </p:txBody>
      </p:sp>
      <p:sp>
        <p:nvSpPr>
          <p:cNvPr id="4" name="Slide Number Placeholder 3"/>
          <p:cNvSpPr>
            <a:spLocks noGrp="1"/>
          </p:cNvSpPr>
          <p:nvPr>
            <p:ph type="sldNum" sz="quarter" idx="5"/>
          </p:nvPr>
        </p:nvSpPr>
        <p:spPr/>
        <p:txBody>
          <a:bodyPr/>
          <a:lstStyle/>
          <a:p>
            <a:fld id="{A982838F-D2C1-401C-A334-091CFE2EB759}" type="slidenum">
              <a:rPr lang="en-US" smtClean="0"/>
              <a:t>65</a:t>
            </a:fld>
            <a:endParaRPr lang="en-US"/>
          </a:p>
        </p:txBody>
      </p:sp>
    </p:spTree>
    <p:extLst>
      <p:ext uri="{BB962C8B-B14F-4D97-AF65-F5344CB8AC3E}">
        <p14:creationId xmlns:p14="http://schemas.microsoft.com/office/powerpoint/2010/main" val="11664153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the impact of marihuana use on the developing brain. </a:t>
            </a:r>
          </a:p>
          <a:p>
            <a:endParaRPr lang="en-US" dirty="0"/>
          </a:p>
          <a:p>
            <a:r>
              <a:rPr lang="en-US" b="1" dirty="0"/>
              <a:t>Most utilized illicit drug: </a:t>
            </a:r>
            <a:r>
              <a:rPr lang="en-US" dirty="0"/>
              <a:t>Marihuana is quickly becoming more accepted in societies through the legality of it in many contexts. Although this drug has provided evidence of positive effects treating terminal illnesses, pains and seizures, the risks for this drug on the developing brain for regular use are concerning. </a:t>
            </a:r>
          </a:p>
          <a:p>
            <a:endParaRPr lang="en-US" dirty="0"/>
          </a:p>
          <a:p>
            <a:r>
              <a:rPr lang="en-US" b="1" dirty="0"/>
              <a:t>Impairs brain systems: </a:t>
            </a:r>
            <a:r>
              <a:rPr lang="en-US" sz="1200" b="0" i="0" kern="1200" dirty="0">
                <a:solidFill>
                  <a:schemeClr val="tx1"/>
                </a:solidFill>
                <a:effectLst/>
                <a:latin typeface="+mn-lt"/>
                <a:ea typeface="+mn-ea"/>
                <a:cs typeface="+mn-cs"/>
              </a:rPr>
              <a:t>In the short term, marijuana use has been shown to impair functions such as attention, memory, learning and decision-making. Use </a:t>
            </a:r>
            <a:r>
              <a:rPr lang="en-US" dirty="0"/>
              <a:t>of marihuana is linked to impairment of critical systems that help the brain shape and grow, these systems are linked to emotions and response to stress. A study of 46 brains of 14 year old children found enlarged gray matter which contradicts adolescent development by disrupting the synaptic pruning process. </a:t>
            </a:r>
          </a:p>
          <a:p>
            <a:endParaRPr lang="en-US" dirty="0"/>
          </a:p>
          <a:p>
            <a:r>
              <a:rPr lang="en-US" b="1" dirty="0"/>
              <a:t>Poor mental health: </a:t>
            </a:r>
            <a:r>
              <a:rPr lang="en-US" dirty="0"/>
              <a:t>Additionally, marihuana use is linked to learning problems, lower IQ and increased suicidal attempts. Recent genetic studies have found long-term users’ specific genes are affected that place them at higher risk of mental health issues. </a:t>
            </a:r>
          </a:p>
          <a:p>
            <a:endParaRPr lang="en-US" dirty="0"/>
          </a:p>
          <a:p>
            <a:r>
              <a:rPr lang="en-US" b="1" dirty="0"/>
              <a:t>Gateway drug: </a:t>
            </a:r>
            <a:r>
              <a:rPr lang="en-US" dirty="0"/>
              <a:t>there is a 130% likelihood that an adolescent using marihuana regularly will also use opioids. </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66</a:t>
            </a:fld>
            <a:endParaRPr lang="en-US"/>
          </a:p>
        </p:txBody>
      </p:sp>
    </p:spTree>
    <p:extLst>
      <p:ext uri="{BB962C8B-B14F-4D97-AF65-F5344CB8AC3E}">
        <p14:creationId xmlns:p14="http://schemas.microsoft.com/office/powerpoint/2010/main" val="8479883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Study by Mena et al, 2013 found that students that were consumers exclusively of marihuana demonstrate coincident abnormal findings of neuroimages and neuropsychological tests in areas of the brain related with learning and also significant differences between consumers with non-consumers in the neuropsychological tests.</a:t>
            </a:r>
          </a:p>
        </p:txBody>
      </p:sp>
      <p:sp>
        <p:nvSpPr>
          <p:cNvPr id="4" name="Slide Number Placeholder 3"/>
          <p:cNvSpPr>
            <a:spLocks noGrp="1"/>
          </p:cNvSpPr>
          <p:nvPr>
            <p:ph type="sldNum" sz="quarter" idx="5"/>
          </p:nvPr>
        </p:nvSpPr>
        <p:spPr/>
        <p:txBody>
          <a:bodyPr/>
          <a:lstStyle/>
          <a:p>
            <a:fld id="{4951DF72-1442-453F-9092-65FAF5C01444}" type="slidenum">
              <a:rPr lang="en-US" smtClean="0"/>
              <a:t>67</a:t>
            </a:fld>
            <a:endParaRPr lang="en-US"/>
          </a:p>
        </p:txBody>
      </p:sp>
    </p:spTree>
    <p:extLst>
      <p:ext uri="{BB962C8B-B14F-4D97-AF65-F5344CB8AC3E}">
        <p14:creationId xmlns:p14="http://schemas.microsoft.com/office/powerpoint/2010/main" val="21516870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68</a:t>
            </a:fld>
            <a:endParaRPr lang="en-US"/>
          </a:p>
        </p:txBody>
      </p:sp>
    </p:spTree>
    <p:extLst>
      <p:ext uri="{BB962C8B-B14F-4D97-AF65-F5344CB8AC3E}">
        <p14:creationId xmlns:p14="http://schemas.microsoft.com/office/powerpoint/2010/main" val="32456295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s-ES_tradnl" dirty="0"/>
              <a:t>The trainer should review all of the functions of the prefrontal cortex, soliciting examples as to how this function might impact on initiation or continuation of substance use.  For example, the ability to control impulses can impact on both initiation, with the impulse of curiosity or reaction to peer pressure, as well as continuation, with the “reward” reaction that comes from a pleasurable experience under the influence of a substance.</a:t>
            </a:r>
          </a:p>
          <a:p>
            <a:pPr>
              <a:lnSpc>
                <a:spcPct val="80000"/>
              </a:lnSpc>
            </a:pPr>
            <a:endParaRPr lang="en-US" altLang="es-ES_tradnl" dirty="0"/>
          </a:p>
          <a:p>
            <a:pPr>
              <a:lnSpc>
                <a:spcPct val="80000"/>
              </a:lnSpc>
            </a:pPr>
            <a:r>
              <a:rPr lang="en-US" altLang="es-ES_tradnl" u="sng" dirty="0"/>
              <a:t>Functions of Prefrontal Cortex</a:t>
            </a:r>
          </a:p>
          <a:p>
            <a:pPr>
              <a:lnSpc>
                <a:spcPct val="80000"/>
              </a:lnSpc>
              <a:buFontTx/>
              <a:buChar char="•"/>
            </a:pPr>
            <a:r>
              <a:rPr lang="en-US" altLang="es-ES_tradnl" dirty="0"/>
              <a:t>Controlling impulses</a:t>
            </a:r>
          </a:p>
          <a:p>
            <a:pPr>
              <a:lnSpc>
                <a:spcPct val="80000"/>
              </a:lnSpc>
              <a:buFontTx/>
              <a:buChar char="•"/>
            </a:pPr>
            <a:r>
              <a:rPr lang="en-US" altLang="es-ES_tradnl" dirty="0"/>
              <a:t>Inhibiting inappropriate behavior</a:t>
            </a:r>
          </a:p>
          <a:p>
            <a:pPr>
              <a:lnSpc>
                <a:spcPct val="80000"/>
              </a:lnSpc>
              <a:buFontTx/>
              <a:buChar char="•"/>
            </a:pPr>
            <a:r>
              <a:rPr lang="en-US" altLang="es-ES_tradnl" dirty="0"/>
              <a:t>Initiating appropriate behavior</a:t>
            </a:r>
          </a:p>
          <a:p>
            <a:pPr>
              <a:lnSpc>
                <a:spcPct val="80000"/>
              </a:lnSpc>
              <a:buFontTx/>
              <a:buChar char="•"/>
            </a:pPr>
            <a:r>
              <a:rPr lang="en-US" altLang="es-ES_tradnl" dirty="0"/>
              <a:t>Stopping an activity on completion</a:t>
            </a:r>
          </a:p>
          <a:p>
            <a:pPr>
              <a:lnSpc>
                <a:spcPct val="80000"/>
              </a:lnSpc>
              <a:buFontTx/>
              <a:buChar char="•"/>
            </a:pPr>
            <a:r>
              <a:rPr lang="en-US" altLang="es-ES_tradnl" dirty="0"/>
              <a:t>Shifting/Adjusting behavior when situation changes</a:t>
            </a:r>
          </a:p>
          <a:p>
            <a:pPr>
              <a:lnSpc>
                <a:spcPct val="80000"/>
              </a:lnSpc>
              <a:buFontTx/>
              <a:buChar char="•"/>
            </a:pPr>
            <a:r>
              <a:rPr lang="en-US" altLang="es-ES_tradnl" dirty="0"/>
              <a:t>Providing a temporary workspace for working memory</a:t>
            </a:r>
          </a:p>
          <a:p>
            <a:pPr>
              <a:lnSpc>
                <a:spcPct val="80000"/>
              </a:lnSpc>
              <a:buFontTx/>
              <a:buChar char="•"/>
            </a:pPr>
            <a:r>
              <a:rPr lang="en-US" altLang="es-ES_tradnl" dirty="0"/>
              <a:t>Organizing things</a:t>
            </a:r>
          </a:p>
          <a:p>
            <a:pPr>
              <a:lnSpc>
                <a:spcPct val="80000"/>
              </a:lnSpc>
              <a:buFontTx/>
              <a:buChar char="•"/>
            </a:pPr>
            <a:r>
              <a:rPr lang="en-US" altLang="es-ES_tradnl" dirty="0"/>
              <a:t>Planning behavior</a:t>
            </a:r>
          </a:p>
          <a:p>
            <a:pPr>
              <a:lnSpc>
                <a:spcPct val="80000"/>
              </a:lnSpc>
              <a:buFontTx/>
              <a:buChar char="•"/>
            </a:pPr>
            <a:r>
              <a:rPr lang="en-US" altLang="es-ES_tradnl" dirty="0"/>
              <a:t>Setting priorities among tasks and goals</a:t>
            </a:r>
          </a:p>
          <a:p>
            <a:pPr>
              <a:lnSpc>
                <a:spcPct val="80000"/>
              </a:lnSpc>
              <a:buFontTx/>
              <a:buChar char="•"/>
            </a:pPr>
            <a:r>
              <a:rPr lang="en-US" altLang="es-ES_tradnl" dirty="0"/>
              <a:t>Making decisions</a:t>
            </a:r>
          </a:p>
          <a:p>
            <a:pPr>
              <a:lnSpc>
                <a:spcPct val="80000"/>
              </a:lnSpc>
              <a:buFontTx/>
              <a:buChar char="•"/>
            </a:pPr>
            <a:r>
              <a:rPr lang="en-US" altLang="es-ES_tradnl" dirty="0"/>
              <a:t>Empathy</a:t>
            </a:r>
          </a:p>
          <a:p>
            <a:pPr>
              <a:lnSpc>
                <a:spcPct val="80000"/>
              </a:lnSpc>
              <a:buFontTx/>
              <a:buChar char="•"/>
            </a:pPr>
            <a:r>
              <a:rPr lang="en-US" altLang="es-ES_tradnl" dirty="0"/>
              <a:t>Sensitivity to feedback (reward and punishment)</a:t>
            </a:r>
          </a:p>
          <a:p>
            <a:pPr>
              <a:lnSpc>
                <a:spcPct val="80000"/>
              </a:lnSpc>
              <a:buFontTx/>
              <a:buChar char="•"/>
            </a:pPr>
            <a:r>
              <a:rPr lang="en-US" altLang="es-ES_tradnl" dirty="0"/>
              <a:t>Insight</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69</a:t>
            </a:fld>
            <a:endParaRPr lang="en-US"/>
          </a:p>
        </p:txBody>
      </p:sp>
    </p:spTree>
    <p:extLst>
      <p:ext uri="{BB962C8B-B14F-4D97-AF65-F5344CB8AC3E}">
        <p14:creationId xmlns:p14="http://schemas.microsoft.com/office/powerpoint/2010/main" val="7774923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should explain the data from the MONITORING FUTURE National Survey Results on Drug Use. The data show the prevalence of use in the last 30 days of alcohol, cigarettes and marijuana. The trainer should point out that Marijuana use among adolescents is increasing, whereas alcohol and cigarettes are decreasing in general. </a:t>
            </a:r>
          </a:p>
        </p:txBody>
      </p:sp>
      <p:sp>
        <p:nvSpPr>
          <p:cNvPr id="4" name="Slide Number Placeholder 3"/>
          <p:cNvSpPr>
            <a:spLocks noGrp="1"/>
          </p:cNvSpPr>
          <p:nvPr>
            <p:ph type="sldNum" sz="quarter" idx="5"/>
          </p:nvPr>
        </p:nvSpPr>
        <p:spPr/>
        <p:txBody>
          <a:bodyPr/>
          <a:lstStyle/>
          <a:p>
            <a:fld id="{A982838F-D2C1-401C-A334-091CFE2EB759}" type="slidenum">
              <a:rPr lang="en-US" smtClean="0"/>
              <a:t>70</a:t>
            </a:fld>
            <a:endParaRPr lang="en-US"/>
          </a:p>
        </p:txBody>
      </p:sp>
    </p:spTree>
    <p:extLst>
      <p:ext uri="{BB962C8B-B14F-4D97-AF65-F5344CB8AC3E}">
        <p14:creationId xmlns:p14="http://schemas.microsoft.com/office/powerpoint/2010/main" val="39111219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should discuss the graph and emphasize that Marihuana is the most used illicit drug among adolescents. The graph above represents data from a national survey in the United States. </a:t>
            </a:r>
          </a:p>
        </p:txBody>
      </p:sp>
      <p:sp>
        <p:nvSpPr>
          <p:cNvPr id="4" name="Slide Number Placeholder 3"/>
          <p:cNvSpPr>
            <a:spLocks noGrp="1"/>
          </p:cNvSpPr>
          <p:nvPr>
            <p:ph type="sldNum" sz="quarter" idx="5"/>
          </p:nvPr>
        </p:nvSpPr>
        <p:spPr/>
        <p:txBody>
          <a:bodyPr/>
          <a:lstStyle/>
          <a:p>
            <a:fld id="{A982838F-D2C1-401C-A334-091CFE2EB759}" type="slidenum">
              <a:rPr lang="en-US" smtClean="0"/>
              <a:t>71</a:t>
            </a:fld>
            <a:endParaRPr lang="en-US"/>
          </a:p>
        </p:txBody>
      </p:sp>
    </p:spTree>
    <p:extLst>
      <p:ext uri="{BB962C8B-B14F-4D97-AF65-F5344CB8AC3E}">
        <p14:creationId xmlns:p14="http://schemas.microsoft.com/office/powerpoint/2010/main" val="1295268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TRAINER MANUAL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a:t>
            </a:r>
            <a:r>
              <a:rPr lang="en-US" sz="1200" i="1" kern="1200" dirty="0">
                <a:solidFill>
                  <a:schemeClr val="tx1"/>
                </a:solidFill>
                <a:effectLst/>
                <a:latin typeface="+mn-lt"/>
                <a:ea typeface="+mn-ea"/>
                <a:cs typeface="+mn-cs"/>
              </a:rPr>
              <a:t>Trainer Manual </a:t>
            </a:r>
            <a:r>
              <a:rPr lang="en-US" sz="1200" kern="1200" dirty="0">
                <a:solidFill>
                  <a:schemeClr val="tx1"/>
                </a:solidFill>
                <a:effectLst/>
                <a:latin typeface="+mn-lt"/>
                <a:ea typeface="+mn-ea"/>
                <a:cs typeface="+mn-cs"/>
              </a:rPr>
              <a:t>has five parts:</a:t>
            </a:r>
          </a:p>
          <a:p>
            <a:pPr lvl="0"/>
            <a:r>
              <a:rPr lang="en-US" sz="1200" kern="1200" dirty="0">
                <a:solidFill>
                  <a:schemeClr val="tx1"/>
                </a:solidFill>
                <a:effectLst/>
                <a:latin typeface="+mn-lt"/>
                <a:ea typeface="+mn-ea"/>
                <a:cs typeface="+mn-cs"/>
              </a:rPr>
              <a:t>Part I—Trainer Introduction (this section);</a:t>
            </a:r>
          </a:p>
          <a:p>
            <a:pPr lvl="0"/>
            <a:r>
              <a:rPr lang="en-US" sz="1200" kern="1200" dirty="0">
                <a:solidFill>
                  <a:schemeClr val="tx1"/>
                </a:solidFill>
                <a:effectLst/>
                <a:latin typeface="+mn-lt"/>
                <a:ea typeface="+mn-ea"/>
                <a:cs typeface="+mn-cs"/>
              </a:rPr>
              <a:t>Part II—Master Agendas;</a:t>
            </a:r>
          </a:p>
          <a:p>
            <a:pPr lvl="0"/>
            <a:r>
              <a:rPr lang="en-US" sz="1200" kern="1200" dirty="0">
                <a:solidFill>
                  <a:schemeClr val="tx1"/>
                </a:solidFill>
                <a:effectLst/>
                <a:latin typeface="+mn-lt"/>
                <a:ea typeface="+mn-ea"/>
                <a:cs typeface="+mn-cs"/>
              </a:rPr>
              <a:t>Part III—Evaluation Forms &amp; Pre/Post Tests;</a:t>
            </a:r>
          </a:p>
          <a:p>
            <a:pPr lvl="0"/>
            <a:r>
              <a:rPr lang="en-US" sz="1200" kern="1200" dirty="0">
                <a:solidFill>
                  <a:schemeClr val="tx1"/>
                </a:solidFill>
                <a:effectLst/>
                <a:latin typeface="+mn-lt"/>
                <a:ea typeface="+mn-ea"/>
                <a:cs typeface="+mn-cs"/>
              </a:rPr>
              <a:t>Part IV—Training Modules; </a:t>
            </a:r>
          </a:p>
          <a:p>
            <a:pPr lvl="0"/>
            <a:r>
              <a:rPr lang="en-US" sz="1200" kern="1200" dirty="0">
                <a:solidFill>
                  <a:schemeClr val="tx1"/>
                </a:solidFill>
                <a:effectLst/>
                <a:latin typeface="+mn-lt"/>
                <a:ea typeface="+mn-ea"/>
                <a:cs typeface="+mn-cs"/>
              </a:rPr>
              <a:t>Part V—Appendices.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Part II - Master Agenda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Master Agenda is included for planning.  This training is designed to be delivered over 15 consecutive days, as reflected on the Master Agenda. However, the modular structure allows for flexibility. If necessary, the training could be offered over several weeks (with some modifications), although all modules should be delivered in the order in which they are presented in the manual. If your context does not utilize the optional module, you can make necessary adjustments to the agenda.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times indicated for module activities are guidelines. Actual times will depend on each training group’s size and participation level based on participants’ learning needs, time can be allotted by the trainer than is indicated on a particular topic. The Master Agenda also assumes that the training day will be delivered within working hours. The trainer should prepare a daily schedule for participants, using actual start and end times.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Part III - Evaluation Forms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Evaluation Forms includes two types of forms: general evaluation forms and pre/post tests for each module. The general evaluation forms include a Daily Evaluation form for participants to complete at the end of each day of training and an Overall Training Evaluation form to be used at the end of the training. The Daily Evaluation helps the trainer identify whether adjustments need to be made during the training. The Overall Training Evaluation provides an overall look at participants’ experiences. Participants need to know completing the forms is important and their feedback will improve training content and delivery over time.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pre/posttests address the knowledge, skills and attitudes covered in each of the individual modules. These brief questionnaires assess both the quality of the material and its presentation, as well as the participants’ integration of the material in each module.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Part IV - Training Modules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Training Modules provides instructions for presenting the eight modules in the curriculum.  Each Module in the manual includes:</a:t>
            </a:r>
          </a:p>
          <a:p>
            <a:pPr lvl="0"/>
            <a:r>
              <a:rPr lang="en-US" sz="1200" kern="1200" dirty="0">
                <a:solidFill>
                  <a:schemeClr val="tx1"/>
                </a:solidFill>
                <a:effectLst/>
                <a:latin typeface="+mn-lt"/>
                <a:ea typeface="+mn-ea"/>
                <a:cs typeface="+mn-cs"/>
              </a:rPr>
              <a:t>A Preparation Checklist;</a:t>
            </a:r>
          </a:p>
          <a:p>
            <a:pPr lvl="0"/>
            <a:r>
              <a:rPr lang="en-US" sz="1200" kern="1200" dirty="0">
                <a:solidFill>
                  <a:schemeClr val="tx1"/>
                </a:solidFill>
                <a:effectLst/>
                <a:latin typeface="+mn-lt"/>
                <a:ea typeface="+mn-ea"/>
                <a:cs typeface="+mn-cs"/>
              </a:rPr>
              <a:t>A timeline;</a:t>
            </a:r>
          </a:p>
          <a:p>
            <a:pPr lvl="0"/>
            <a:r>
              <a:rPr lang="en-US" sz="1200" kern="1200" dirty="0">
                <a:solidFill>
                  <a:schemeClr val="tx1"/>
                </a:solidFill>
                <a:effectLst/>
                <a:latin typeface="+mn-lt"/>
                <a:ea typeface="+mn-ea"/>
                <a:cs typeface="+mn-cs"/>
              </a:rPr>
              <a:t>List of materials and teaching methodology;</a:t>
            </a:r>
          </a:p>
          <a:p>
            <a:pPr lvl="0"/>
            <a:r>
              <a:rPr lang="en-US" sz="1200" kern="1200" dirty="0">
                <a:solidFill>
                  <a:schemeClr val="tx1"/>
                </a:solidFill>
                <a:effectLst/>
                <a:latin typeface="+mn-lt"/>
                <a:ea typeface="+mn-ea"/>
                <a:cs typeface="+mn-cs"/>
              </a:rPr>
              <a:t>An overview of goals;</a:t>
            </a:r>
          </a:p>
          <a:p>
            <a:pPr lvl="0"/>
            <a:r>
              <a:rPr lang="en-US" sz="1200" kern="1200" dirty="0">
                <a:solidFill>
                  <a:schemeClr val="tx1"/>
                </a:solidFill>
                <a:effectLst/>
                <a:latin typeface="+mn-lt"/>
                <a:ea typeface="+mn-ea"/>
                <a:cs typeface="+mn-cs"/>
              </a:rPr>
              <a:t>Presentation and exercise instructions;</a:t>
            </a:r>
          </a:p>
          <a:p>
            <a:pPr lvl="0"/>
            <a:r>
              <a:rPr lang="en-US" sz="1200" kern="1200" dirty="0">
                <a:solidFill>
                  <a:schemeClr val="tx1"/>
                </a:solidFill>
                <a:effectLst/>
                <a:latin typeface="+mn-lt"/>
                <a:ea typeface="+mn-ea"/>
                <a:cs typeface="+mn-cs"/>
              </a:rPr>
              <a:t>Exercise materials;</a:t>
            </a:r>
          </a:p>
          <a:p>
            <a:pPr lvl="0"/>
            <a:r>
              <a:rPr lang="en-US" sz="1200" kern="1200" dirty="0">
                <a:solidFill>
                  <a:schemeClr val="tx1"/>
                </a:solidFill>
                <a:effectLst/>
                <a:latin typeface="+mn-lt"/>
                <a:ea typeface="+mn-ea"/>
                <a:cs typeface="+mn-cs"/>
              </a:rPr>
              <a:t>Copies of the PowerPoint slides.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Trainer presentations are written with instructions and script text following each corresponding slide. Trainers should feel free to use their own words and add examples. Adding real-life examples enriches the training experience but needs to be balanced with time considerations. At the same time, please note that the style of interactive lecture used throughout this curriculum guides the trainer to solicit examples from participants first, then to offer examples of one’s own.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Part IV - Appendices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Appendices includes:</a:t>
            </a:r>
          </a:p>
          <a:p>
            <a:pPr lvl="0"/>
            <a:r>
              <a:rPr lang="en-US" sz="1200" kern="1200" dirty="0">
                <a:solidFill>
                  <a:schemeClr val="tx1"/>
                </a:solidFill>
                <a:effectLst/>
                <a:latin typeface="+mn-lt"/>
                <a:ea typeface="+mn-ea"/>
                <a:cs typeface="+mn-cs"/>
              </a:rPr>
              <a:t>Appendix A—Suggested Handouts for Distribution; and</a:t>
            </a:r>
          </a:p>
          <a:p>
            <a:pPr lvl="0"/>
            <a:r>
              <a:rPr lang="en-US" sz="1200" kern="1200" dirty="0">
                <a:solidFill>
                  <a:schemeClr val="tx1"/>
                </a:solidFill>
                <a:effectLst/>
                <a:latin typeface="+mn-lt"/>
                <a:ea typeface="+mn-ea"/>
                <a:cs typeface="+mn-cs"/>
              </a:rPr>
              <a:t>Appendix B—References</a:t>
            </a:r>
          </a:p>
          <a:p>
            <a:r>
              <a:rPr lang="en-US" sz="1200" kern="1200" dirty="0">
                <a:solidFill>
                  <a:schemeClr val="tx1"/>
                </a:solidFill>
                <a:effectLst/>
                <a:latin typeface="+mn-lt"/>
                <a:ea typeface="+mn-ea"/>
                <a:cs typeface="+mn-cs"/>
              </a:rPr>
              <a:t>Appendix B—Research references are particularly important. This appendix provides resources for background reading on major curriculum topics to help trainers become as familiar as possible with the curriculum topics.</a:t>
            </a:r>
          </a:p>
          <a:p>
            <a:endParaRPr lang="en-US" dirty="0"/>
          </a:p>
        </p:txBody>
      </p:sp>
      <p:sp>
        <p:nvSpPr>
          <p:cNvPr id="4" name="Slide Number Placeholder 3"/>
          <p:cNvSpPr>
            <a:spLocks noGrp="1"/>
          </p:cNvSpPr>
          <p:nvPr>
            <p:ph type="sldNum" sz="quarter" idx="5"/>
          </p:nvPr>
        </p:nvSpPr>
        <p:spPr/>
        <p:txBody>
          <a:bodyPr/>
          <a:lstStyle/>
          <a:p>
            <a:fld id="{F8303E70-8761-4C37-8DF7-7C17CAA4AC60}" type="slidenum">
              <a:rPr lang="en-US" smtClean="0"/>
              <a:t>7</a:t>
            </a:fld>
            <a:endParaRPr lang="en-US"/>
          </a:p>
        </p:txBody>
      </p:sp>
    </p:spTree>
    <p:extLst>
      <p:ext uri="{BB962C8B-B14F-4D97-AF65-F5344CB8AC3E}">
        <p14:creationId xmlns:p14="http://schemas.microsoft.com/office/powerpoint/2010/main" val="28864931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other substances that even though they’re less frequent in adolescents, some of them are adolescent trends and on the rise of consumption. </a:t>
            </a:r>
          </a:p>
        </p:txBody>
      </p:sp>
      <p:sp>
        <p:nvSpPr>
          <p:cNvPr id="4" name="Slide Number Placeholder 3"/>
          <p:cNvSpPr>
            <a:spLocks noGrp="1"/>
          </p:cNvSpPr>
          <p:nvPr>
            <p:ph type="sldNum" sz="quarter" idx="5"/>
          </p:nvPr>
        </p:nvSpPr>
        <p:spPr/>
        <p:txBody>
          <a:bodyPr/>
          <a:lstStyle/>
          <a:p>
            <a:fld id="{A982838F-D2C1-401C-A334-091CFE2EB759}" type="slidenum">
              <a:rPr lang="en-US" smtClean="0"/>
              <a:t>72</a:t>
            </a:fld>
            <a:endParaRPr lang="en-US"/>
          </a:p>
        </p:txBody>
      </p:sp>
    </p:spTree>
    <p:extLst>
      <p:ext uri="{BB962C8B-B14F-4D97-AF65-F5344CB8AC3E}">
        <p14:creationId xmlns:p14="http://schemas.microsoft.com/office/powerpoint/2010/main" val="12825853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s-ES_tradnl" dirty="0"/>
              <a:t>The trainer should provide an overview of the prevalence of inhalants use, as per the CICAD report on Drug Use in the Americas. The definition of inhalant is a challenge for drug researchers: the term covers a broad range of chemical substances used for different purposes and in most cases sold legally and have differing degrees of psychoactive and pharmacological effects. Prevalence of past year use of inhalants ranges from 1.4% to 12%.  Inhalant use has been found at a young age, with lifetime prevalence rates of over 10% among eighth grade students in some countries. </a:t>
            </a:r>
          </a:p>
          <a:p>
            <a:endParaRPr lang="en-US" dirty="0"/>
          </a:p>
          <a:p>
            <a:r>
              <a:rPr lang="en-US" b="1" dirty="0"/>
              <a:t>Volatile Solvents</a:t>
            </a:r>
            <a:r>
              <a:rPr lang="en-US" dirty="0"/>
              <a:t>: Liquids that vaporize in room temperature, available in homes; glues, correction fluids, markers, degreasers, dry-clean fluids, gasoline, etc. </a:t>
            </a:r>
          </a:p>
          <a:p>
            <a:r>
              <a:rPr lang="en-US" b="1" dirty="0"/>
              <a:t>Aerosol: </a:t>
            </a:r>
            <a:r>
              <a:rPr lang="en-US" dirty="0"/>
              <a:t>Sprays; paint, deodorant, cooking spray, fabric protectors, etc.  </a:t>
            </a:r>
          </a:p>
          <a:p>
            <a:r>
              <a:rPr lang="en-US" b="1" dirty="0"/>
              <a:t>Gasses: </a:t>
            </a:r>
            <a:r>
              <a:rPr lang="en-US" dirty="0"/>
              <a:t>can be used in medical procedures (laughing gas) and available in homes such as; propane tanks, refrigerants. </a:t>
            </a:r>
          </a:p>
          <a:p>
            <a:endParaRPr lang="en-US" sz="1200" b="0" i="0" kern="1200" dirty="0">
              <a:solidFill>
                <a:schemeClr val="tx1"/>
              </a:solidFill>
              <a:effectLst/>
              <a:latin typeface="+mn-lt"/>
              <a:ea typeface="+mn-ea"/>
              <a:cs typeface="+mn-cs"/>
            </a:endParaRPr>
          </a:p>
          <a:p>
            <a:r>
              <a:rPr lang="en-US" dirty="0"/>
              <a:t>Among young people living on the street, the most commonly used drugs are likely to be inhalants, which can include paint thinner, petrol, paint, correction fluid and glue.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82838F-D2C1-401C-A334-091CFE2EB759}" type="slidenum">
              <a:rPr lang="en-US" smtClean="0"/>
              <a:t>73</a:t>
            </a:fld>
            <a:endParaRPr lang="en-US"/>
          </a:p>
        </p:txBody>
      </p:sp>
    </p:spTree>
    <p:extLst>
      <p:ext uri="{BB962C8B-B14F-4D97-AF65-F5344CB8AC3E}">
        <p14:creationId xmlns:p14="http://schemas.microsoft.com/office/powerpoint/2010/main" val="20224871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trainer should discuss briefly the charts on the slide.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On this first chart, it should be noted that Felt-tip pens/markers or magic markers was the most commonly identified type of inhalant used by adolescents to get high.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second chart displays the fact that females are higher users of inhalants than males.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Inhalants are highly accessible, cheap, and easy to hide; they are also addictive and deadly. Inhalants are particularly appealing to adolescents for many reasons; they are legal, low cost, and easy to </a:t>
            </a:r>
            <a:r>
              <a:rPr lang="en-US" sz="1200" b="0" i="0" kern="1200">
                <a:solidFill>
                  <a:schemeClr val="tx1"/>
                </a:solidFill>
                <a:effectLst/>
                <a:latin typeface="+mn-lt"/>
                <a:ea typeface="+mn-ea"/>
                <a:cs typeface="+mn-cs"/>
              </a:rPr>
              <a:t>acquire. </a:t>
            </a:r>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74</a:t>
            </a:fld>
            <a:endParaRPr lang="en-US"/>
          </a:p>
        </p:txBody>
      </p:sp>
    </p:spTree>
    <p:extLst>
      <p:ext uri="{BB962C8B-B14F-4D97-AF65-F5344CB8AC3E}">
        <p14:creationId xmlns:p14="http://schemas.microsoft.com/office/powerpoint/2010/main" val="6810710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Cocaine</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Indicators of cocaine use vary by population, past year prevalence ranges from 0.03% to almost 2%. </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There are clear differences in cocaine use among boys and girls in secondary school, with higher rates of use among boys.</a:t>
            </a:r>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75</a:t>
            </a:fld>
            <a:endParaRPr lang="en-US"/>
          </a:p>
        </p:txBody>
      </p:sp>
    </p:spTree>
    <p:extLst>
      <p:ext uri="{BB962C8B-B14F-4D97-AF65-F5344CB8AC3E}">
        <p14:creationId xmlns:p14="http://schemas.microsoft.com/office/powerpoint/2010/main" val="21092615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Ecstasy</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“Ecstasy” use in the general population ranges from 0.01% to a maximum of 0.9%.</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“Ecstasy” use tends to be higher among boys than girls—except for Guatemala, Panama, and Uruguay, where they are roughly equal.</a:t>
            </a:r>
          </a:p>
          <a:p>
            <a:pPr lvl="1">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Club drugs such as “ecstasy”, methamphetamine, cocaine, ketamine, LSD and GHB are used in high-income countries</a:t>
            </a:r>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76</a:t>
            </a:fld>
            <a:endParaRPr lang="en-US"/>
          </a:p>
        </p:txBody>
      </p:sp>
    </p:spTree>
    <p:extLst>
      <p:ext uri="{BB962C8B-B14F-4D97-AF65-F5344CB8AC3E}">
        <p14:creationId xmlns:p14="http://schemas.microsoft.com/office/powerpoint/2010/main" val="26247412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Cocaine</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Indicators of cocaine use vary by population, past year prevalence ranges from 0.03% to almost 2%. </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There are clear differences in cocaine use among boys and girls in secondary school, with higher rates of use among boys.</a:t>
            </a:r>
          </a:p>
          <a:p>
            <a:pPr lvl="1">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Ecstasy</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“Ecstasy” use in the general population ranges from 0.01% to a maximum of 0.9%.</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“Ecstasy” use tends to be higher among boys than girls—except for Guatemala, Panama, and Uruguay, where they are roughly equal.</a:t>
            </a:r>
          </a:p>
          <a:p>
            <a:pPr lvl="1">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Club drugs such as “ecstasy”, methamphetamine, cocaine, ketamine, LSD and GHB are used in high-income countries</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Youth Opioid use is directly linked to sexual risk behavior.  </a:t>
            </a:r>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77</a:t>
            </a:fld>
            <a:endParaRPr lang="en-US"/>
          </a:p>
        </p:txBody>
      </p:sp>
    </p:spTree>
    <p:extLst>
      <p:ext uri="{BB962C8B-B14F-4D97-AF65-F5344CB8AC3E}">
        <p14:creationId xmlns:p14="http://schemas.microsoft.com/office/powerpoint/2010/main" val="25463622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Bath Salts </a:t>
            </a:r>
          </a:p>
          <a:p>
            <a:pPr lvl="1">
              <a:buFont typeface="Arial" panose="020B0604020202020204" pitchFamily="34" charset="0"/>
              <a:buChar char="•"/>
            </a:pPr>
            <a:r>
              <a:rPr lang="en-US" dirty="0"/>
              <a:t>“Bath salts” are usually swallowed, snorted through the nose, inhaled, or injected with a needle. Snorting or injecting is the most harmful. </a:t>
            </a:r>
          </a:p>
          <a:p>
            <a:pPr lvl="1">
              <a:buFont typeface="Arial" panose="020B0604020202020204" pitchFamily="34" charset="0"/>
              <a:buChar char="•"/>
            </a:pPr>
            <a:r>
              <a:rPr lang="en-US" dirty="0"/>
              <a:t>Bath salts can temporarily produce feelings of joy and increased social interaction, including an increased sex drive. But they can also cause paranoia, nervousness, and hallucinations (seeing or hearing things that are not real).</a:t>
            </a:r>
          </a:p>
          <a:p>
            <a:pPr lvl="1">
              <a:buFont typeface="Arial" panose="020B0604020202020204" pitchFamily="34" charset="0"/>
              <a:buChar char="•"/>
            </a:pPr>
            <a:r>
              <a:rPr lang="en-US" dirty="0"/>
              <a:t>Researchers do know that bath salts are chemically like amphetamines, cocaine, and MDMA. Therefore, some of the effects of “bath salts"—such as feeling energetic and agitated—are similar.</a:t>
            </a: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Energy Drinks </a:t>
            </a:r>
          </a:p>
          <a:p>
            <a:pPr lvl="1">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High caffeine content per serving. </a:t>
            </a:r>
          </a:p>
          <a:p>
            <a:pPr lvl="1">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adolescent energy drink consumption has significantly increased in the past 10 years.</a:t>
            </a:r>
          </a:p>
          <a:p>
            <a:pPr lvl="1">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a:t>
            </a:r>
            <a:r>
              <a:rPr lang="en-US" sz="2000" dirty="0">
                <a:latin typeface="Times New Roman" panose="02020603050405020304" pitchFamily="18" charset="0"/>
                <a:cs typeface="Times New Roman" panose="02020603050405020304" pitchFamily="18" charset="0"/>
                <a:hlinkClick r:id="rId3"/>
              </a:rPr>
              <a:t>CDC reports</a:t>
            </a:r>
            <a:r>
              <a:rPr lang="en-US" sz="2000" dirty="0">
                <a:latin typeface="Times New Roman" panose="02020603050405020304" pitchFamily="18" charset="0"/>
                <a:cs typeface="Times New Roman" panose="02020603050405020304" pitchFamily="18" charset="0"/>
              </a:rPr>
              <a:t> that drinkers aged 15 to 23 who mix alcohol with energy drinks are four times more likely to binge drink at high intensity (i.e., consume six or more drinks per binge episode) than drinkers who do not mix alcohol with energy drinks.</a:t>
            </a:r>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78</a:t>
            </a:fld>
            <a:endParaRPr lang="en-US"/>
          </a:p>
        </p:txBody>
      </p:sp>
    </p:spTree>
    <p:extLst>
      <p:ext uri="{BB962C8B-B14F-4D97-AF65-F5344CB8AC3E}">
        <p14:creationId xmlns:p14="http://schemas.microsoft.com/office/powerpoint/2010/main" val="29062791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E-cigarettes</a:t>
            </a:r>
          </a:p>
          <a:p>
            <a:pPr lvl="1">
              <a:buFont typeface="Arial" panose="020B0604020202020204" pitchFamily="34" charset="0"/>
              <a:buChar char="•"/>
            </a:pPr>
            <a:r>
              <a:rPr lang="en-US" dirty="0"/>
              <a:t>Contain nicotine a highly addictive substance </a:t>
            </a:r>
          </a:p>
          <a:p>
            <a:pPr lvl="1">
              <a:buFont typeface="Arial" panose="020B0604020202020204" pitchFamily="34" charset="0"/>
              <a:buChar char="•"/>
            </a:pPr>
            <a:r>
              <a:rPr lang="en-US" dirty="0"/>
              <a:t>Trend that began with the introduction of e-cigarettes to help smokers quit cigarettes.</a:t>
            </a:r>
          </a:p>
          <a:p>
            <a:pPr lvl="1">
              <a:buFont typeface="Arial" panose="020B0604020202020204" pitchFamily="34" charset="0"/>
              <a:buChar char="•"/>
            </a:pPr>
            <a:r>
              <a:rPr lang="en-US" dirty="0"/>
              <a:t>Adolescent use had increased throughout the past few years in developed countries. </a:t>
            </a:r>
          </a:p>
          <a:p>
            <a:pPr lvl="1">
              <a:buFont typeface="Arial" panose="020B0604020202020204" pitchFamily="34" charset="0"/>
              <a:buChar char="•"/>
            </a:pPr>
            <a:r>
              <a:rPr lang="en-US" dirty="0"/>
              <a:t>A study found that user characteristics are mostly white male and female adolescents. </a:t>
            </a:r>
          </a:p>
          <a:p>
            <a:pPr lvl="1">
              <a:buFont typeface="Arial" panose="020B0604020202020204" pitchFamily="34" charset="0"/>
              <a:buChar char="•"/>
            </a:pPr>
            <a:r>
              <a:rPr lang="en-US" dirty="0"/>
              <a:t>An average of 25% of students used e-cigarettes, which is correlated to use of other substances.</a:t>
            </a:r>
          </a:p>
          <a:p>
            <a:pPr lvl="1">
              <a:buFont typeface="Arial" panose="020B0604020202020204" pitchFamily="34" charset="0"/>
              <a:buChar char="•"/>
            </a:pPr>
            <a:r>
              <a:rPr lang="en-US" sz="1200" b="0" i="0" kern="1200" dirty="0">
                <a:solidFill>
                  <a:schemeClr val="tx1"/>
                </a:solidFill>
                <a:effectLst/>
                <a:latin typeface="+mn-lt"/>
                <a:ea typeface="+mn-ea"/>
                <a:cs typeface="+mn-cs"/>
              </a:rPr>
              <a:t>Data from the 2019 Monitoring the Future Survey of 8th, 10th and 12th graders show alarmingly high rates of e-cigarette use compared to just a year ago, with rates doubling in the past two years. </a:t>
            </a:r>
            <a:endParaRPr lang="en-US" dirty="0"/>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80</a:t>
            </a:fld>
            <a:endParaRPr lang="en-US"/>
          </a:p>
        </p:txBody>
      </p:sp>
    </p:spTree>
    <p:extLst>
      <p:ext uri="{BB962C8B-B14F-4D97-AF65-F5344CB8AC3E}">
        <p14:creationId xmlns:p14="http://schemas.microsoft.com/office/powerpoint/2010/main" val="5596894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now discuss factors that place adolescents at risk of using substances </a:t>
            </a:r>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81</a:t>
            </a:fld>
            <a:endParaRPr lang="en-US"/>
          </a:p>
        </p:txBody>
      </p:sp>
    </p:spTree>
    <p:extLst>
      <p:ext uri="{BB962C8B-B14F-4D97-AF65-F5344CB8AC3E}">
        <p14:creationId xmlns:p14="http://schemas.microsoft.com/office/powerpoint/2010/main" val="19221616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the role of genetic predisposition to addiction. </a:t>
            </a:r>
          </a:p>
          <a:p>
            <a:endParaRPr lang="en-US" dirty="0"/>
          </a:p>
          <a:p>
            <a:r>
              <a:rPr lang="en-US" sz="1200" b="0" i="0" kern="1200" dirty="0">
                <a:solidFill>
                  <a:schemeClr val="tx1"/>
                </a:solidFill>
                <a:effectLst/>
                <a:latin typeface="+mn-lt"/>
                <a:ea typeface="+mn-ea"/>
                <a:cs typeface="+mn-cs"/>
              </a:rPr>
              <a:t>In this chart, it is depicted that Heritability (weighted mean and range) of 10 addictive disorders: dependence on or abuse of hallucinogens, stimulants, cannabis, sedatives, opiates, and cocaine; alcohol dependence; smoking persistence; caffeine consumption or heavy use; and pathological gambling. Weighted heritability means were computed using data from large national surveys of adult twins.</a:t>
            </a:r>
            <a:endParaRPr lang="en-US" dirty="0"/>
          </a:p>
          <a:p>
            <a:endParaRPr lang="en-US" dirty="0"/>
          </a:p>
          <a:p>
            <a:r>
              <a:rPr lang="en-US" dirty="0"/>
              <a:t>The literature suggest that genes influence a person’s predisposition to be addicted to specific drugs. However, the environment also plays an important role in a person’s exposure to the substance and also the person’s decision to try the substance. </a:t>
            </a:r>
          </a:p>
        </p:txBody>
      </p:sp>
      <p:sp>
        <p:nvSpPr>
          <p:cNvPr id="4" name="Slide Number Placeholder 3"/>
          <p:cNvSpPr>
            <a:spLocks noGrp="1"/>
          </p:cNvSpPr>
          <p:nvPr>
            <p:ph type="sldNum" sz="quarter" idx="5"/>
          </p:nvPr>
        </p:nvSpPr>
        <p:spPr/>
        <p:txBody>
          <a:bodyPr/>
          <a:lstStyle/>
          <a:p>
            <a:fld id="{A982838F-D2C1-401C-A334-091CFE2EB759}" type="slidenum">
              <a:rPr lang="en-US" smtClean="0"/>
              <a:t>82</a:t>
            </a:fld>
            <a:endParaRPr lang="en-US"/>
          </a:p>
        </p:txBody>
      </p:sp>
    </p:spTree>
    <p:extLst>
      <p:ext uri="{BB962C8B-B14F-4D97-AF65-F5344CB8AC3E}">
        <p14:creationId xmlns:p14="http://schemas.microsoft.com/office/powerpoint/2010/main" val="3079629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PARTICIPANT MANUAL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Trainers must tell participants to bring their manuals with them each day. The Participant Manual contains the following:</a:t>
            </a:r>
          </a:p>
          <a:p>
            <a:pPr lvl="0"/>
            <a:r>
              <a:rPr lang="en-US" sz="1200" kern="1200" dirty="0">
                <a:solidFill>
                  <a:schemeClr val="tx1"/>
                </a:solidFill>
                <a:effectLst/>
                <a:latin typeface="+mn-lt"/>
                <a:ea typeface="+mn-ea"/>
                <a:cs typeface="+mn-cs"/>
              </a:rPr>
              <a:t>The overall training goals</a:t>
            </a:r>
          </a:p>
          <a:p>
            <a:pPr lvl="0"/>
            <a:r>
              <a:rPr lang="en-US" sz="1200" kern="1200" dirty="0">
                <a:solidFill>
                  <a:schemeClr val="tx1"/>
                </a:solidFill>
                <a:effectLst/>
                <a:latin typeface="+mn-lt"/>
                <a:ea typeface="+mn-ea"/>
                <a:cs typeface="+mn-cs"/>
              </a:rPr>
              <a:t>Learning Objectives for each of the modules</a:t>
            </a:r>
          </a:p>
          <a:p>
            <a:pPr lvl="0"/>
            <a:r>
              <a:rPr lang="en-US" sz="1200" kern="1200" dirty="0">
                <a:solidFill>
                  <a:schemeClr val="tx1"/>
                </a:solidFill>
                <a:effectLst/>
                <a:latin typeface="+mn-lt"/>
                <a:ea typeface="+mn-ea"/>
                <a:cs typeface="+mn-cs"/>
              </a:rPr>
              <a:t>Handouts of the PowerPoint slides with space for taking notes</a:t>
            </a:r>
          </a:p>
          <a:p>
            <a:pPr lvl="0"/>
            <a:r>
              <a:rPr lang="en-US" sz="1200" kern="1200" dirty="0">
                <a:solidFill>
                  <a:schemeClr val="tx1"/>
                </a:solidFill>
                <a:effectLst/>
                <a:latin typeface="+mn-lt"/>
                <a:ea typeface="+mn-ea"/>
                <a:cs typeface="+mn-cs"/>
              </a:rPr>
              <a:t>Case studies/Role plays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trainer also provides each participant with a notebook. It can be a spiral-bound notebook, a lined notepad, or simply pieces of paper stapled together.  Participants use the notebook as a journal, for specific writing exercises, and to note:</a:t>
            </a:r>
          </a:p>
          <a:p>
            <a:pPr lvl="0"/>
            <a:r>
              <a:rPr lang="en-US" sz="1200" kern="1200" dirty="0">
                <a:solidFill>
                  <a:schemeClr val="tx1"/>
                </a:solidFill>
                <a:effectLst/>
                <a:latin typeface="+mn-lt"/>
                <a:ea typeface="+mn-ea"/>
                <a:cs typeface="+mn-cs"/>
              </a:rPr>
              <a:t>Shared resources they would like to review later;</a:t>
            </a:r>
          </a:p>
          <a:p>
            <a:pPr lvl="0"/>
            <a:r>
              <a:rPr lang="en-US" sz="1200" kern="1200" dirty="0">
                <a:solidFill>
                  <a:schemeClr val="tx1"/>
                </a:solidFill>
                <a:effectLst/>
                <a:latin typeface="+mn-lt"/>
                <a:ea typeface="+mn-ea"/>
                <a:cs typeface="+mn-cs"/>
              </a:rPr>
              <a:t>Topics they would like to read more about;</a:t>
            </a:r>
          </a:p>
          <a:p>
            <a:pPr lvl="0"/>
            <a:r>
              <a:rPr lang="en-US" sz="1200" kern="1200" dirty="0">
                <a:solidFill>
                  <a:schemeClr val="tx1"/>
                </a:solidFill>
                <a:effectLst/>
                <a:latin typeface="+mn-lt"/>
                <a:ea typeface="+mn-ea"/>
                <a:cs typeface="+mn-cs"/>
              </a:rPr>
              <a:t>A principle they would like to think more about;</a:t>
            </a:r>
          </a:p>
          <a:p>
            <a:pPr lvl="0"/>
            <a:r>
              <a:rPr lang="en-US" sz="1200" kern="1200" dirty="0">
                <a:solidFill>
                  <a:schemeClr val="tx1"/>
                </a:solidFill>
                <a:effectLst/>
                <a:latin typeface="+mn-lt"/>
                <a:ea typeface="+mn-ea"/>
                <a:cs typeface="+mn-cs"/>
              </a:rPr>
              <a:t>A technique they would like to try;</a:t>
            </a:r>
          </a:p>
          <a:p>
            <a:pPr lvl="0"/>
            <a:r>
              <a:rPr lang="en-US" sz="1200" kern="1200" dirty="0">
                <a:solidFill>
                  <a:schemeClr val="tx1"/>
                </a:solidFill>
                <a:effectLst/>
                <a:latin typeface="+mn-lt"/>
                <a:ea typeface="+mn-ea"/>
                <a:cs typeface="+mn-cs"/>
              </a:rPr>
              <a:t>Ways to use their new skills and knowledge in their practice; and</a:t>
            </a:r>
          </a:p>
          <a:p>
            <a:pPr lvl="0"/>
            <a:r>
              <a:rPr lang="en-US" sz="1200" kern="1200" dirty="0">
                <a:solidFill>
                  <a:schemeClr val="tx1"/>
                </a:solidFill>
                <a:effectLst/>
                <a:latin typeface="+mn-lt"/>
                <a:ea typeface="+mn-ea"/>
                <a:cs typeface="+mn-cs"/>
              </a:rPr>
              <a:t>Possible barriers to using new techniques.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F8303E70-8761-4C37-8DF7-7C17CAA4AC60}" type="slidenum">
              <a:rPr lang="en-US" smtClean="0"/>
              <a:t>8</a:t>
            </a:fld>
            <a:endParaRPr lang="en-US"/>
          </a:p>
        </p:txBody>
      </p:sp>
    </p:spTree>
    <p:extLst>
      <p:ext uri="{BB962C8B-B14F-4D97-AF65-F5344CB8AC3E}">
        <p14:creationId xmlns:p14="http://schemas.microsoft.com/office/powerpoint/2010/main" val="2443024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the predisposition to substance abuse due to mental health vulnerabilities. </a:t>
            </a:r>
          </a:p>
          <a:p>
            <a:endParaRPr lang="en-US" dirty="0"/>
          </a:p>
          <a:p>
            <a:r>
              <a:rPr lang="en-US" dirty="0"/>
              <a:t>Learning disorders: </a:t>
            </a:r>
            <a:r>
              <a:rPr lang="en-US" sz="1200" b="0" i="0" kern="1200" dirty="0">
                <a:solidFill>
                  <a:schemeClr val="tx1"/>
                </a:solidFill>
                <a:effectLst/>
                <a:latin typeface="+mn-lt"/>
                <a:ea typeface="+mn-ea"/>
                <a:cs typeface="+mn-cs"/>
              </a:rPr>
              <a:t>Children with learning disorders often experience difficulties in social environments which can lead to reduced self-esteem, academic difficulty, loneliness, depression and the desire for social acceptance. Thus, learning disabilities may indirectly lead to substance abuse by generating the types of behavior that typically lead to substance abuse.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Mental Illness: Research suggest high rates of comorbid substance use disorders and anxiety disorders—which include generalized anxiety disorder, panic disorder, and post-traumatic stress disorders. Adolescence is a crucial time where mental illness/symptoms can begin to appear, thus making this time-frame a vulnerable time for substance use.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Childhood Trauma: It is well-documented in research that one in four children and adolescents have experienced at least one traumatic event before the age of 16. From that number, about 13% will develop post-traumatic stress disorder (PTSD), which highly influences an adolescents’ vulnerability to substance use. This will be covered more in detail in the Trauma module. </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83</a:t>
            </a:fld>
            <a:endParaRPr lang="en-US"/>
          </a:p>
        </p:txBody>
      </p:sp>
    </p:spTree>
    <p:extLst>
      <p:ext uri="{BB962C8B-B14F-4D97-AF65-F5344CB8AC3E}">
        <p14:creationId xmlns:p14="http://schemas.microsoft.com/office/powerpoint/2010/main" val="36662605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should explain the model in this slide and allow the audience to read the footnote to better understand the figure. These are the factors associated with risk of substance use. </a:t>
            </a:r>
          </a:p>
          <a:p>
            <a:endParaRPr lang="en-US" dirty="0"/>
          </a:p>
          <a:p>
            <a:r>
              <a:rPr lang="en-US" dirty="0"/>
              <a:t>Environmental factors were discussed in the previous slide. Developing resilience is one of the factors that best predicts overall wellness among adolescents. That is, when adolescents respond positively to adversity it is more likely that they will not engage in use of substances. Resilience is a major protective factor. </a:t>
            </a:r>
          </a:p>
          <a:p>
            <a:endParaRPr lang="en-US" dirty="0"/>
          </a:p>
          <a:p>
            <a:r>
              <a:rPr lang="en-US" dirty="0"/>
              <a:t>Genetic predisposition was discussed previously. </a:t>
            </a:r>
          </a:p>
          <a:p>
            <a:endParaRPr lang="en-US" dirty="0"/>
          </a:p>
          <a:p>
            <a:r>
              <a:rPr lang="en-US" dirty="0"/>
              <a:t>The combination of these factors can impact an adolescents’ likelihood of substance abuse in the future. </a:t>
            </a:r>
          </a:p>
        </p:txBody>
      </p:sp>
      <p:sp>
        <p:nvSpPr>
          <p:cNvPr id="4" name="Slide Number Placeholder 3"/>
          <p:cNvSpPr>
            <a:spLocks noGrp="1"/>
          </p:cNvSpPr>
          <p:nvPr>
            <p:ph type="sldNum" sz="quarter" idx="5"/>
          </p:nvPr>
        </p:nvSpPr>
        <p:spPr/>
        <p:txBody>
          <a:bodyPr/>
          <a:lstStyle/>
          <a:p>
            <a:fld id="{A982838F-D2C1-401C-A334-091CFE2EB759}" type="slidenum">
              <a:rPr lang="en-US" smtClean="0"/>
              <a:t>84</a:t>
            </a:fld>
            <a:endParaRPr lang="en-US"/>
          </a:p>
        </p:txBody>
      </p:sp>
    </p:spTree>
    <p:extLst>
      <p:ext uri="{BB962C8B-B14F-4D97-AF65-F5344CB8AC3E}">
        <p14:creationId xmlns:p14="http://schemas.microsoft.com/office/powerpoint/2010/main" val="16958287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r>
              <a:rPr lang="es-PR" altLang="es-ES_tradnl" dirty="0" err="1"/>
              <a:t>The</a:t>
            </a:r>
            <a:r>
              <a:rPr lang="es-PR" altLang="es-ES_tradnl" dirty="0"/>
              <a:t> </a:t>
            </a:r>
            <a:r>
              <a:rPr lang="es-PR" altLang="es-ES_tradnl" dirty="0" err="1"/>
              <a:t>trainer</a:t>
            </a:r>
            <a:r>
              <a:rPr lang="es-PR" altLang="es-ES_tradnl" dirty="0"/>
              <a:t> </a:t>
            </a:r>
            <a:r>
              <a:rPr lang="es-PR" altLang="es-ES_tradnl" dirty="0" err="1"/>
              <a:t>should</a:t>
            </a:r>
            <a:r>
              <a:rPr lang="es-PR" altLang="es-ES_tradnl" dirty="0"/>
              <a:t> introduce </a:t>
            </a:r>
            <a:r>
              <a:rPr lang="es-PR" altLang="es-ES_tradnl" dirty="0" err="1"/>
              <a:t>the</a:t>
            </a:r>
            <a:r>
              <a:rPr lang="es-PR" altLang="es-ES_tradnl" dirty="0"/>
              <a:t> bio-</a:t>
            </a:r>
            <a:r>
              <a:rPr lang="es-PR" altLang="es-ES_tradnl" dirty="0" err="1"/>
              <a:t>psychosocial</a:t>
            </a:r>
            <a:r>
              <a:rPr lang="es-PR" altLang="es-ES_tradnl" dirty="0"/>
              <a:t> </a:t>
            </a:r>
            <a:r>
              <a:rPr lang="es-PR" altLang="es-ES_tradnl" dirty="0" err="1"/>
              <a:t>model</a:t>
            </a:r>
            <a:r>
              <a:rPr lang="es-PR" altLang="es-ES_tradnl" dirty="0"/>
              <a:t> </a:t>
            </a:r>
            <a:r>
              <a:rPr lang="es-PR" altLang="es-ES_tradnl" dirty="0" err="1"/>
              <a:t>of</a:t>
            </a:r>
            <a:r>
              <a:rPr lang="es-PR" altLang="es-ES_tradnl" dirty="0"/>
              <a:t> </a:t>
            </a:r>
            <a:r>
              <a:rPr lang="es-PR" altLang="es-ES_tradnl" dirty="0" err="1"/>
              <a:t>understanding</a:t>
            </a:r>
            <a:r>
              <a:rPr lang="es-PR" altLang="es-ES_tradnl" dirty="0"/>
              <a:t> </a:t>
            </a:r>
            <a:r>
              <a:rPr lang="es-PR" altLang="es-ES_tradnl" dirty="0" err="1"/>
              <a:t>substance</a:t>
            </a:r>
            <a:r>
              <a:rPr lang="es-PR" altLang="es-ES_tradnl" dirty="0"/>
              <a:t> use, </a:t>
            </a:r>
            <a:r>
              <a:rPr lang="es-PR" altLang="es-ES_tradnl" dirty="0" err="1"/>
              <a:t>explaining</a:t>
            </a:r>
            <a:r>
              <a:rPr lang="es-PR" altLang="es-ES_tradnl" dirty="0"/>
              <a:t> </a:t>
            </a:r>
            <a:r>
              <a:rPr lang="es-PR" altLang="es-ES_tradnl" dirty="0" err="1"/>
              <a:t>that</a:t>
            </a:r>
            <a:r>
              <a:rPr lang="es-PR" altLang="es-ES_tradnl" dirty="0"/>
              <a:t> </a:t>
            </a:r>
            <a:r>
              <a:rPr lang="es-PR" altLang="es-ES_tradnl" dirty="0" err="1"/>
              <a:t>it</a:t>
            </a:r>
            <a:r>
              <a:rPr lang="es-PR" altLang="es-ES_tradnl" dirty="0"/>
              <a:t> </a:t>
            </a:r>
            <a:r>
              <a:rPr lang="es-PR" altLang="es-ES_tradnl" dirty="0" err="1"/>
              <a:t>is</a:t>
            </a:r>
            <a:r>
              <a:rPr lang="es-PR" altLang="es-ES_tradnl" dirty="0"/>
              <a:t> </a:t>
            </a:r>
            <a:r>
              <a:rPr lang="es-PR" altLang="es-ES_tradnl" dirty="0" err="1"/>
              <a:t>not</a:t>
            </a:r>
            <a:r>
              <a:rPr lang="es-PR" altLang="es-ES_tradnl" dirty="0"/>
              <a:t> </a:t>
            </a:r>
            <a:r>
              <a:rPr lang="es-PR" altLang="es-ES_tradnl" dirty="0" err="1"/>
              <a:t>just</a:t>
            </a:r>
            <a:r>
              <a:rPr lang="es-PR" altLang="es-ES_tradnl" dirty="0"/>
              <a:t> </a:t>
            </a:r>
            <a:r>
              <a:rPr lang="es-PR" altLang="es-ES_tradnl" dirty="0" err="1"/>
              <a:t>an</a:t>
            </a:r>
            <a:r>
              <a:rPr lang="es-PR" altLang="es-ES_tradnl" dirty="0"/>
              <a:t> </a:t>
            </a:r>
            <a:r>
              <a:rPr lang="es-PR" altLang="es-ES_tradnl" dirty="0" err="1"/>
              <a:t>understanding</a:t>
            </a:r>
            <a:r>
              <a:rPr lang="es-PR" altLang="es-ES_tradnl" dirty="0"/>
              <a:t> </a:t>
            </a:r>
            <a:r>
              <a:rPr lang="es-PR" altLang="es-ES_tradnl" dirty="0" err="1"/>
              <a:t>of</a:t>
            </a:r>
            <a:r>
              <a:rPr lang="es-PR" altLang="es-ES_tradnl" dirty="0"/>
              <a:t> </a:t>
            </a:r>
            <a:r>
              <a:rPr lang="es-PR" altLang="es-ES_tradnl" dirty="0" err="1"/>
              <a:t>adolescent</a:t>
            </a:r>
            <a:r>
              <a:rPr lang="es-PR" altLang="es-ES_tradnl" dirty="0"/>
              <a:t> </a:t>
            </a:r>
            <a:r>
              <a:rPr lang="es-PR" altLang="es-ES_tradnl" dirty="0" err="1"/>
              <a:t>development</a:t>
            </a:r>
            <a:r>
              <a:rPr lang="es-PR" altLang="es-ES_tradnl" dirty="0"/>
              <a:t> </a:t>
            </a:r>
            <a:r>
              <a:rPr lang="es-PR" altLang="es-ES_tradnl" dirty="0" err="1"/>
              <a:t>needed</a:t>
            </a:r>
            <a:r>
              <a:rPr lang="es-PR" altLang="es-ES_tradnl" dirty="0"/>
              <a:t> </a:t>
            </a:r>
            <a:r>
              <a:rPr lang="es-PR" altLang="es-ES_tradnl" dirty="0" err="1"/>
              <a:t>to</a:t>
            </a:r>
            <a:r>
              <a:rPr lang="es-PR" altLang="es-ES_tradnl" dirty="0"/>
              <a:t> </a:t>
            </a:r>
            <a:r>
              <a:rPr lang="es-PR" altLang="es-ES_tradnl" dirty="0" err="1"/>
              <a:t>explain</a:t>
            </a:r>
            <a:r>
              <a:rPr lang="es-PR" altLang="es-ES_tradnl" dirty="0"/>
              <a:t> </a:t>
            </a:r>
            <a:r>
              <a:rPr lang="es-PR" altLang="es-ES_tradnl" dirty="0" err="1"/>
              <a:t>the</a:t>
            </a:r>
            <a:r>
              <a:rPr lang="es-PR" altLang="es-ES_tradnl" dirty="0"/>
              <a:t> </a:t>
            </a:r>
            <a:r>
              <a:rPr lang="es-PR" altLang="es-ES_tradnl" dirty="0" err="1"/>
              <a:t>relationship</a:t>
            </a:r>
            <a:r>
              <a:rPr lang="es-PR" altLang="es-ES_tradnl" dirty="0"/>
              <a:t> </a:t>
            </a:r>
            <a:r>
              <a:rPr lang="es-PR" altLang="es-ES_tradnl" dirty="0" err="1"/>
              <a:t>between</a:t>
            </a:r>
            <a:r>
              <a:rPr lang="es-PR" altLang="es-ES_tradnl" dirty="0"/>
              <a:t> </a:t>
            </a:r>
            <a:r>
              <a:rPr lang="es-PR" altLang="es-ES_tradnl" dirty="0" err="1"/>
              <a:t>youth</a:t>
            </a:r>
            <a:r>
              <a:rPr lang="es-PR" altLang="es-ES_tradnl" dirty="0"/>
              <a:t> and </a:t>
            </a:r>
            <a:r>
              <a:rPr lang="es-PR" altLang="es-ES_tradnl" dirty="0" err="1"/>
              <a:t>substance</a:t>
            </a:r>
            <a:r>
              <a:rPr lang="es-PR" altLang="es-ES_tradnl" dirty="0"/>
              <a:t> use.  </a:t>
            </a:r>
            <a:r>
              <a:rPr lang="es-PR" altLang="es-ES_tradnl" dirty="0" err="1"/>
              <a:t>It</a:t>
            </a:r>
            <a:r>
              <a:rPr lang="es-PR" altLang="es-ES_tradnl" dirty="0"/>
              <a:t> </a:t>
            </a:r>
            <a:r>
              <a:rPr lang="es-PR" altLang="es-ES_tradnl" dirty="0" err="1"/>
              <a:t>is</a:t>
            </a:r>
            <a:r>
              <a:rPr lang="es-PR" altLang="es-ES_tradnl" dirty="0"/>
              <a:t> </a:t>
            </a:r>
            <a:r>
              <a:rPr lang="es-PR" altLang="es-ES_tradnl" dirty="0" err="1"/>
              <a:t>important</a:t>
            </a:r>
            <a:r>
              <a:rPr lang="es-PR" altLang="es-ES_tradnl" dirty="0"/>
              <a:t> </a:t>
            </a:r>
            <a:r>
              <a:rPr lang="es-PR" altLang="es-ES_tradnl" dirty="0" err="1"/>
              <a:t>to</a:t>
            </a:r>
            <a:r>
              <a:rPr lang="es-PR" altLang="es-ES_tradnl" dirty="0"/>
              <a:t> </a:t>
            </a:r>
            <a:r>
              <a:rPr lang="es-PR" altLang="es-ES_tradnl" dirty="0" err="1"/>
              <a:t>understand</a:t>
            </a:r>
            <a:r>
              <a:rPr lang="es-PR" altLang="es-ES_tradnl" dirty="0"/>
              <a:t> </a:t>
            </a:r>
            <a:r>
              <a:rPr lang="es-PR" altLang="es-ES_tradnl" dirty="0" err="1"/>
              <a:t>why</a:t>
            </a:r>
            <a:r>
              <a:rPr lang="es-PR" altLang="es-ES_tradnl" dirty="0"/>
              <a:t> and </a:t>
            </a:r>
            <a:r>
              <a:rPr lang="es-PR" altLang="es-ES_tradnl" dirty="0" err="1"/>
              <a:t>how</a:t>
            </a:r>
            <a:r>
              <a:rPr lang="es-PR" altLang="es-ES_tradnl" dirty="0"/>
              <a:t> </a:t>
            </a:r>
            <a:r>
              <a:rPr lang="es-PR" altLang="es-ES_tradnl" dirty="0" err="1"/>
              <a:t>substances</a:t>
            </a:r>
            <a:r>
              <a:rPr lang="es-PR" altLang="es-ES_tradnl" dirty="0"/>
              <a:t> </a:t>
            </a:r>
            <a:r>
              <a:rPr lang="es-PR" altLang="es-ES_tradnl" dirty="0" err="1"/>
              <a:t>work</a:t>
            </a:r>
            <a:r>
              <a:rPr lang="es-PR" altLang="es-ES_tradnl" dirty="0"/>
              <a:t>.  </a:t>
            </a:r>
            <a:r>
              <a:rPr lang="es-PR" altLang="es-ES_tradnl" dirty="0" err="1"/>
              <a:t>An</a:t>
            </a:r>
            <a:r>
              <a:rPr lang="es-PR" altLang="es-ES_tradnl" dirty="0"/>
              <a:t> </a:t>
            </a:r>
            <a:r>
              <a:rPr lang="es-PR" altLang="es-ES_tradnl" dirty="0" err="1"/>
              <a:t>essential</a:t>
            </a:r>
            <a:r>
              <a:rPr lang="es-PR" altLang="es-ES_tradnl" dirty="0"/>
              <a:t> </a:t>
            </a:r>
            <a:r>
              <a:rPr lang="es-PR" altLang="es-ES_tradnl" dirty="0" err="1"/>
              <a:t>piece</a:t>
            </a:r>
            <a:r>
              <a:rPr lang="es-PR" altLang="es-ES_tradnl" dirty="0"/>
              <a:t> </a:t>
            </a:r>
            <a:r>
              <a:rPr lang="es-PR" altLang="es-ES_tradnl" dirty="0" err="1"/>
              <a:t>of</a:t>
            </a:r>
            <a:r>
              <a:rPr lang="es-PR" altLang="es-ES_tradnl" dirty="0"/>
              <a:t> </a:t>
            </a:r>
            <a:r>
              <a:rPr lang="es-PR" altLang="es-ES_tradnl" dirty="0" err="1"/>
              <a:t>understanding</a:t>
            </a:r>
            <a:r>
              <a:rPr lang="es-PR" altLang="es-ES_tradnl" dirty="0"/>
              <a:t> </a:t>
            </a:r>
            <a:r>
              <a:rPr lang="es-PR" altLang="es-ES_tradnl" dirty="0" err="1"/>
              <a:t>substance</a:t>
            </a:r>
            <a:r>
              <a:rPr lang="es-PR" altLang="es-ES_tradnl" dirty="0"/>
              <a:t> use </a:t>
            </a:r>
            <a:r>
              <a:rPr lang="es-PR" altLang="es-ES_tradnl" dirty="0" err="1"/>
              <a:t>is</a:t>
            </a:r>
            <a:r>
              <a:rPr lang="es-PR" altLang="es-ES_tradnl" dirty="0"/>
              <a:t> </a:t>
            </a:r>
            <a:r>
              <a:rPr lang="es-PR" altLang="es-ES_tradnl" dirty="0" err="1"/>
              <a:t>understanding</a:t>
            </a:r>
            <a:r>
              <a:rPr lang="es-PR" altLang="es-ES_tradnl" dirty="0"/>
              <a:t> </a:t>
            </a:r>
            <a:r>
              <a:rPr lang="es-PR" altLang="es-ES_tradnl" dirty="0" err="1"/>
              <a:t>its</a:t>
            </a:r>
            <a:r>
              <a:rPr lang="es-PR" altLang="es-ES_tradnl" dirty="0"/>
              <a:t> </a:t>
            </a:r>
            <a:r>
              <a:rPr lang="es-PR" altLang="es-ES_tradnl" dirty="0" err="1"/>
              <a:t>complexity</a:t>
            </a:r>
            <a:r>
              <a:rPr lang="es-PR" altLang="es-ES_tradnl" dirty="0"/>
              <a:t>.  </a:t>
            </a:r>
            <a:r>
              <a:rPr lang="es-PR" altLang="es-ES_tradnl" dirty="0" err="1"/>
              <a:t>Substance</a:t>
            </a:r>
            <a:r>
              <a:rPr lang="es-PR" altLang="es-ES_tradnl" dirty="0"/>
              <a:t> use </a:t>
            </a:r>
            <a:r>
              <a:rPr lang="es-PR" altLang="es-ES_tradnl" dirty="0" err="1"/>
              <a:t>is</a:t>
            </a:r>
            <a:r>
              <a:rPr lang="es-PR" altLang="es-ES_tradnl" dirty="0"/>
              <a:t> </a:t>
            </a:r>
            <a:r>
              <a:rPr lang="es-PR" altLang="es-ES_tradnl" dirty="0" err="1"/>
              <a:t>not</a:t>
            </a:r>
            <a:r>
              <a:rPr lang="es-PR" altLang="es-ES_tradnl" dirty="0"/>
              <a:t> a simple </a:t>
            </a:r>
            <a:r>
              <a:rPr lang="es-PR" altLang="es-ES_tradnl" dirty="0" err="1"/>
              <a:t>behavior</a:t>
            </a:r>
            <a:r>
              <a:rPr lang="es-PR" altLang="es-ES_tradnl" dirty="0"/>
              <a:t>.  </a:t>
            </a:r>
            <a:r>
              <a:rPr lang="es-PR" altLang="es-ES_tradnl" dirty="0" err="1"/>
              <a:t>It</a:t>
            </a:r>
            <a:r>
              <a:rPr lang="es-PR" altLang="es-ES_tradnl" dirty="0"/>
              <a:t> </a:t>
            </a:r>
            <a:r>
              <a:rPr lang="es-PR" altLang="es-ES_tradnl" dirty="0" err="1"/>
              <a:t>is</a:t>
            </a:r>
            <a:r>
              <a:rPr lang="es-PR" altLang="es-ES_tradnl" dirty="0"/>
              <a:t> </a:t>
            </a:r>
            <a:r>
              <a:rPr lang="es-PR" altLang="es-ES_tradnl" dirty="0" err="1"/>
              <a:t>related</a:t>
            </a:r>
            <a:r>
              <a:rPr lang="es-PR" altLang="es-ES_tradnl" dirty="0"/>
              <a:t> </a:t>
            </a:r>
            <a:r>
              <a:rPr lang="es-PR" altLang="es-ES_tradnl" dirty="0" err="1"/>
              <a:t>to</a:t>
            </a:r>
            <a:r>
              <a:rPr lang="es-PR" altLang="es-ES_tradnl" dirty="0"/>
              <a:t> </a:t>
            </a:r>
            <a:r>
              <a:rPr lang="es-PR" altLang="es-ES_tradnl" dirty="0" err="1"/>
              <a:t>several</a:t>
            </a:r>
            <a:r>
              <a:rPr lang="es-PR" altLang="es-ES_tradnl" dirty="0"/>
              <a:t> </a:t>
            </a:r>
            <a:r>
              <a:rPr lang="es-PR" altLang="es-ES_tradnl" dirty="0" err="1"/>
              <a:t>domains</a:t>
            </a:r>
            <a:r>
              <a:rPr lang="es-PR" altLang="es-ES_tradnl" dirty="0"/>
              <a:t>.  S/he </a:t>
            </a:r>
            <a:r>
              <a:rPr lang="es-PR" altLang="es-ES_tradnl" dirty="0" err="1"/>
              <a:t>should</a:t>
            </a:r>
            <a:r>
              <a:rPr lang="es-PR" altLang="es-ES_tradnl" dirty="0"/>
              <a:t> </a:t>
            </a:r>
            <a:r>
              <a:rPr lang="es-PR" altLang="es-ES_tradnl" dirty="0" err="1"/>
              <a:t>explain</a:t>
            </a:r>
            <a:r>
              <a:rPr lang="es-PR" altLang="es-ES_tradnl" dirty="0"/>
              <a:t> </a:t>
            </a:r>
            <a:r>
              <a:rPr lang="es-PR" altLang="es-ES_tradnl" dirty="0" err="1"/>
              <a:t>the</a:t>
            </a:r>
            <a:r>
              <a:rPr lang="es-PR" altLang="es-ES_tradnl" dirty="0"/>
              <a:t> </a:t>
            </a:r>
            <a:r>
              <a:rPr lang="es-PR" altLang="es-ES_tradnl" dirty="0" err="1"/>
              <a:t>following</a:t>
            </a:r>
            <a:r>
              <a:rPr lang="es-PR" altLang="es-ES_tradnl" dirty="0"/>
              <a:t>:</a:t>
            </a:r>
          </a:p>
          <a:p>
            <a:pPr eaLnBrk="1" hangingPunct="1">
              <a:lnSpc>
                <a:spcPct val="90000"/>
              </a:lnSpc>
              <a:spcBef>
                <a:spcPct val="0"/>
              </a:spcBef>
            </a:pPr>
            <a:endParaRPr lang="es-PR" altLang="es-ES_tradnl" dirty="0"/>
          </a:p>
          <a:p>
            <a:pPr eaLnBrk="1" hangingPunct="1">
              <a:lnSpc>
                <a:spcPct val="90000"/>
              </a:lnSpc>
              <a:spcBef>
                <a:spcPct val="0"/>
              </a:spcBef>
            </a:pPr>
            <a:r>
              <a:rPr lang="es-PR" altLang="es-ES_tradnl" b="1" dirty="0" err="1"/>
              <a:t>Biological</a:t>
            </a:r>
            <a:r>
              <a:rPr lang="es-PR" altLang="es-ES_tradnl" b="1" dirty="0"/>
              <a:t>:  </a:t>
            </a:r>
            <a:r>
              <a:rPr lang="es-PR" altLang="es-ES_tradnl" dirty="0" err="1"/>
              <a:t>The</a:t>
            </a:r>
            <a:r>
              <a:rPr lang="es-PR" altLang="es-ES_tradnl" dirty="0"/>
              <a:t> </a:t>
            </a:r>
            <a:r>
              <a:rPr lang="es-PR" altLang="es-ES_tradnl" dirty="0" err="1"/>
              <a:t>physicial</a:t>
            </a:r>
            <a:r>
              <a:rPr lang="es-PR" altLang="es-ES_tradnl" dirty="0"/>
              <a:t> </a:t>
            </a:r>
            <a:r>
              <a:rPr lang="es-PR" altLang="es-ES_tradnl" dirty="0" err="1"/>
              <a:t>factors</a:t>
            </a:r>
            <a:r>
              <a:rPr lang="es-PR" altLang="es-ES_tradnl" dirty="0"/>
              <a:t> </a:t>
            </a:r>
            <a:r>
              <a:rPr lang="es-PR" altLang="es-ES_tradnl" dirty="0" err="1"/>
              <a:t>which</a:t>
            </a:r>
            <a:r>
              <a:rPr lang="es-PR" altLang="es-ES_tradnl" dirty="0"/>
              <a:t> </a:t>
            </a:r>
            <a:r>
              <a:rPr lang="es-PR" altLang="es-ES_tradnl" dirty="0" err="1"/>
              <a:t>impact</a:t>
            </a:r>
            <a:r>
              <a:rPr lang="es-PR" altLang="es-ES_tradnl" dirty="0"/>
              <a:t> </a:t>
            </a:r>
            <a:r>
              <a:rPr lang="es-PR" altLang="es-ES_tradnl" dirty="0" err="1"/>
              <a:t>on</a:t>
            </a:r>
            <a:r>
              <a:rPr lang="es-PR" altLang="es-ES_tradnl" dirty="0"/>
              <a:t> </a:t>
            </a:r>
            <a:r>
              <a:rPr lang="es-PR" altLang="es-ES_tradnl" dirty="0" err="1"/>
              <a:t>the</a:t>
            </a:r>
            <a:r>
              <a:rPr lang="es-PR" altLang="es-ES_tradnl" dirty="0"/>
              <a:t> </a:t>
            </a:r>
            <a:r>
              <a:rPr lang="es-PR" altLang="es-ES_tradnl" dirty="0" err="1"/>
              <a:t>initiation</a:t>
            </a:r>
            <a:r>
              <a:rPr lang="es-PR" altLang="es-ES_tradnl" dirty="0"/>
              <a:t>, </a:t>
            </a:r>
            <a:r>
              <a:rPr lang="es-PR" altLang="es-ES_tradnl" dirty="0" err="1"/>
              <a:t>continuation</a:t>
            </a:r>
            <a:r>
              <a:rPr lang="es-PR" altLang="es-ES_tradnl" dirty="0"/>
              <a:t> </a:t>
            </a:r>
            <a:r>
              <a:rPr lang="es-PR" altLang="es-ES_tradnl" dirty="0" err="1"/>
              <a:t>or</a:t>
            </a:r>
            <a:r>
              <a:rPr lang="es-PR" altLang="es-ES_tradnl" dirty="0"/>
              <a:t> </a:t>
            </a:r>
            <a:r>
              <a:rPr lang="es-PR" altLang="es-ES_tradnl" dirty="0" err="1"/>
              <a:t>process</a:t>
            </a:r>
            <a:r>
              <a:rPr lang="es-PR" altLang="es-ES_tradnl" dirty="0"/>
              <a:t> </a:t>
            </a:r>
            <a:r>
              <a:rPr lang="es-PR" altLang="es-ES_tradnl" dirty="0" err="1"/>
              <a:t>of</a:t>
            </a:r>
            <a:r>
              <a:rPr lang="es-PR" altLang="es-ES_tradnl" dirty="0"/>
              <a:t> </a:t>
            </a:r>
            <a:r>
              <a:rPr lang="es-PR" altLang="es-ES_tradnl" dirty="0" err="1"/>
              <a:t>recovery</a:t>
            </a:r>
            <a:r>
              <a:rPr lang="es-PR" altLang="es-ES_tradnl" dirty="0"/>
              <a:t> </a:t>
            </a:r>
            <a:r>
              <a:rPr lang="es-PR" altLang="es-ES_tradnl" dirty="0" err="1"/>
              <a:t>from</a:t>
            </a:r>
            <a:r>
              <a:rPr lang="es-PR" altLang="es-ES_tradnl" dirty="0"/>
              <a:t> </a:t>
            </a:r>
            <a:r>
              <a:rPr lang="es-PR" altLang="es-ES_tradnl" dirty="0" err="1"/>
              <a:t>substance</a:t>
            </a:r>
            <a:r>
              <a:rPr lang="es-PR" altLang="es-ES_tradnl" dirty="0"/>
              <a:t> use</a:t>
            </a:r>
          </a:p>
          <a:p>
            <a:pPr eaLnBrk="1" hangingPunct="1">
              <a:lnSpc>
                <a:spcPct val="90000"/>
              </a:lnSpc>
              <a:spcBef>
                <a:spcPct val="0"/>
              </a:spcBef>
            </a:pPr>
            <a:endParaRPr lang="es-PR" altLang="es-ES_tradnl" dirty="0"/>
          </a:p>
          <a:p>
            <a:pPr eaLnBrk="1" hangingPunct="1">
              <a:lnSpc>
                <a:spcPct val="90000"/>
              </a:lnSpc>
              <a:spcBef>
                <a:spcPct val="0"/>
              </a:spcBef>
            </a:pPr>
            <a:r>
              <a:rPr lang="es-PR" altLang="es-ES_tradnl" b="1" dirty="0" err="1"/>
              <a:t>Psychological</a:t>
            </a:r>
            <a:r>
              <a:rPr lang="es-PR" altLang="es-ES_tradnl" b="1" dirty="0"/>
              <a:t>: </a:t>
            </a:r>
            <a:r>
              <a:rPr lang="es-PR" altLang="es-ES_tradnl" dirty="0"/>
              <a:t> </a:t>
            </a:r>
            <a:r>
              <a:rPr lang="es-PR" altLang="es-ES_tradnl" dirty="0" err="1"/>
              <a:t>The</a:t>
            </a:r>
            <a:r>
              <a:rPr lang="es-PR" altLang="es-ES_tradnl" dirty="0"/>
              <a:t> </a:t>
            </a:r>
            <a:r>
              <a:rPr lang="es-PR" altLang="es-ES_tradnl" dirty="0" err="1"/>
              <a:t>emotional</a:t>
            </a:r>
            <a:r>
              <a:rPr lang="es-PR" altLang="es-ES_tradnl" dirty="0"/>
              <a:t> </a:t>
            </a:r>
            <a:r>
              <a:rPr lang="es-PR" altLang="es-ES_tradnl" dirty="0" err="1"/>
              <a:t>factors</a:t>
            </a:r>
            <a:r>
              <a:rPr lang="es-PR" altLang="es-ES_tradnl" dirty="0"/>
              <a:t> </a:t>
            </a:r>
            <a:r>
              <a:rPr lang="es-PR" altLang="es-ES_tradnl" dirty="0" err="1"/>
              <a:t>which</a:t>
            </a:r>
            <a:r>
              <a:rPr lang="es-PR" altLang="es-ES_tradnl" dirty="0"/>
              <a:t> </a:t>
            </a:r>
            <a:r>
              <a:rPr lang="es-PR" altLang="es-ES_tradnl" dirty="0" err="1"/>
              <a:t>impact</a:t>
            </a:r>
            <a:r>
              <a:rPr lang="es-PR" altLang="es-ES_tradnl" dirty="0"/>
              <a:t> </a:t>
            </a:r>
            <a:r>
              <a:rPr lang="es-PR" altLang="es-ES_tradnl" dirty="0" err="1"/>
              <a:t>on</a:t>
            </a:r>
            <a:r>
              <a:rPr lang="es-PR" altLang="es-ES_tradnl" dirty="0"/>
              <a:t> </a:t>
            </a:r>
            <a:r>
              <a:rPr lang="es-PR" altLang="es-ES_tradnl" dirty="0" err="1"/>
              <a:t>the</a:t>
            </a:r>
            <a:r>
              <a:rPr lang="es-PR" altLang="es-ES_tradnl" dirty="0"/>
              <a:t> </a:t>
            </a:r>
            <a:r>
              <a:rPr lang="es-PR" altLang="es-ES_tradnl" dirty="0" err="1"/>
              <a:t>initiation</a:t>
            </a:r>
            <a:r>
              <a:rPr lang="es-PR" altLang="es-ES_tradnl" dirty="0"/>
              <a:t>, </a:t>
            </a:r>
            <a:r>
              <a:rPr lang="es-PR" altLang="es-ES_tradnl" dirty="0" err="1"/>
              <a:t>continuation</a:t>
            </a:r>
            <a:r>
              <a:rPr lang="es-PR" altLang="es-ES_tradnl" dirty="0"/>
              <a:t> </a:t>
            </a:r>
            <a:r>
              <a:rPr lang="es-PR" altLang="es-ES_tradnl" dirty="0" err="1"/>
              <a:t>or</a:t>
            </a:r>
            <a:r>
              <a:rPr lang="es-PR" altLang="es-ES_tradnl" dirty="0"/>
              <a:t> </a:t>
            </a:r>
            <a:r>
              <a:rPr lang="es-PR" altLang="es-ES_tradnl" dirty="0" err="1"/>
              <a:t>process</a:t>
            </a:r>
            <a:r>
              <a:rPr lang="es-PR" altLang="es-ES_tradnl" dirty="0"/>
              <a:t> </a:t>
            </a:r>
            <a:r>
              <a:rPr lang="es-PR" altLang="es-ES_tradnl" dirty="0" err="1"/>
              <a:t>of</a:t>
            </a:r>
            <a:r>
              <a:rPr lang="es-PR" altLang="es-ES_tradnl" dirty="0"/>
              <a:t> </a:t>
            </a:r>
            <a:r>
              <a:rPr lang="es-PR" altLang="es-ES_tradnl" dirty="0" err="1"/>
              <a:t>recovery</a:t>
            </a:r>
            <a:r>
              <a:rPr lang="es-PR" altLang="es-ES_tradnl" dirty="0"/>
              <a:t> </a:t>
            </a:r>
            <a:r>
              <a:rPr lang="es-PR" altLang="es-ES_tradnl" dirty="0" err="1"/>
              <a:t>from</a:t>
            </a:r>
            <a:r>
              <a:rPr lang="es-PR" altLang="es-ES_tradnl" dirty="0"/>
              <a:t> </a:t>
            </a:r>
            <a:r>
              <a:rPr lang="es-PR" altLang="es-ES_tradnl" dirty="0" err="1"/>
              <a:t>substance</a:t>
            </a:r>
            <a:r>
              <a:rPr lang="es-PR" altLang="es-ES_tradnl" dirty="0"/>
              <a:t> use</a:t>
            </a:r>
          </a:p>
          <a:p>
            <a:pPr eaLnBrk="1" hangingPunct="1">
              <a:lnSpc>
                <a:spcPct val="90000"/>
              </a:lnSpc>
              <a:spcBef>
                <a:spcPct val="0"/>
              </a:spcBef>
            </a:pPr>
            <a:endParaRPr lang="es-PR" altLang="es-ES_tradnl" dirty="0"/>
          </a:p>
          <a:p>
            <a:pPr eaLnBrk="1" hangingPunct="1">
              <a:lnSpc>
                <a:spcPct val="90000"/>
              </a:lnSpc>
              <a:spcBef>
                <a:spcPct val="0"/>
              </a:spcBef>
            </a:pPr>
            <a:r>
              <a:rPr lang="es-PR" altLang="es-ES_tradnl" b="1" dirty="0"/>
              <a:t>Social:  </a:t>
            </a:r>
            <a:r>
              <a:rPr lang="es-PR" altLang="es-ES_tradnl" dirty="0" err="1"/>
              <a:t>The</a:t>
            </a:r>
            <a:r>
              <a:rPr lang="es-PR" altLang="es-ES_tradnl" dirty="0"/>
              <a:t> societal, cultural and </a:t>
            </a:r>
            <a:r>
              <a:rPr lang="es-PR" altLang="es-ES_tradnl" dirty="0" err="1"/>
              <a:t>community</a:t>
            </a:r>
            <a:r>
              <a:rPr lang="es-PR" altLang="es-ES_tradnl" dirty="0"/>
              <a:t> </a:t>
            </a:r>
            <a:r>
              <a:rPr lang="es-PR" altLang="es-ES_tradnl" dirty="0" err="1"/>
              <a:t>factors</a:t>
            </a:r>
            <a:r>
              <a:rPr lang="es-PR" altLang="es-ES_tradnl" dirty="0"/>
              <a:t> </a:t>
            </a:r>
            <a:r>
              <a:rPr lang="es-PR" altLang="es-ES_tradnl" dirty="0" err="1"/>
              <a:t>which</a:t>
            </a:r>
            <a:r>
              <a:rPr lang="es-PR" altLang="es-ES_tradnl" dirty="0"/>
              <a:t> </a:t>
            </a:r>
            <a:r>
              <a:rPr lang="es-PR" altLang="es-ES_tradnl" dirty="0" err="1"/>
              <a:t>impact</a:t>
            </a:r>
            <a:r>
              <a:rPr lang="es-PR" altLang="es-ES_tradnl" dirty="0"/>
              <a:t> </a:t>
            </a:r>
            <a:r>
              <a:rPr lang="es-PR" altLang="es-ES_tradnl" dirty="0" err="1"/>
              <a:t>on</a:t>
            </a:r>
            <a:r>
              <a:rPr lang="es-PR" altLang="es-ES_tradnl" dirty="0"/>
              <a:t> </a:t>
            </a:r>
            <a:r>
              <a:rPr lang="es-PR" altLang="es-ES_tradnl" dirty="0" err="1"/>
              <a:t>the</a:t>
            </a:r>
            <a:r>
              <a:rPr lang="es-PR" altLang="es-ES_tradnl" dirty="0"/>
              <a:t> </a:t>
            </a:r>
            <a:r>
              <a:rPr lang="es-PR" altLang="es-ES_tradnl" dirty="0" err="1"/>
              <a:t>initiation</a:t>
            </a:r>
            <a:r>
              <a:rPr lang="es-PR" altLang="es-ES_tradnl" dirty="0"/>
              <a:t>, </a:t>
            </a:r>
            <a:r>
              <a:rPr lang="es-PR" altLang="es-ES_tradnl" dirty="0" err="1"/>
              <a:t>continuation</a:t>
            </a:r>
            <a:r>
              <a:rPr lang="es-PR" altLang="es-ES_tradnl" dirty="0"/>
              <a:t> </a:t>
            </a:r>
            <a:r>
              <a:rPr lang="es-PR" altLang="es-ES_tradnl" dirty="0" err="1"/>
              <a:t>or</a:t>
            </a:r>
            <a:r>
              <a:rPr lang="es-PR" altLang="es-ES_tradnl" dirty="0"/>
              <a:t> </a:t>
            </a:r>
            <a:r>
              <a:rPr lang="es-PR" altLang="es-ES_tradnl" dirty="0" err="1"/>
              <a:t>process</a:t>
            </a:r>
            <a:r>
              <a:rPr lang="es-PR" altLang="es-ES_tradnl" dirty="0"/>
              <a:t> </a:t>
            </a:r>
            <a:r>
              <a:rPr lang="es-PR" altLang="es-ES_tradnl" dirty="0" err="1"/>
              <a:t>of</a:t>
            </a:r>
            <a:r>
              <a:rPr lang="es-PR" altLang="es-ES_tradnl" dirty="0"/>
              <a:t> </a:t>
            </a:r>
            <a:r>
              <a:rPr lang="es-PR" altLang="es-ES_tradnl" dirty="0" err="1"/>
              <a:t>recovery</a:t>
            </a:r>
            <a:r>
              <a:rPr lang="es-PR" altLang="es-ES_tradnl" dirty="0"/>
              <a:t> </a:t>
            </a:r>
            <a:r>
              <a:rPr lang="es-PR" altLang="es-ES_tradnl" dirty="0" err="1"/>
              <a:t>from</a:t>
            </a:r>
            <a:r>
              <a:rPr lang="es-PR" altLang="es-ES_tradnl" dirty="0"/>
              <a:t> </a:t>
            </a:r>
            <a:r>
              <a:rPr lang="es-PR" altLang="es-ES_tradnl" dirty="0" err="1"/>
              <a:t>substance</a:t>
            </a:r>
            <a:r>
              <a:rPr lang="es-PR" altLang="es-ES_tradnl" dirty="0"/>
              <a:t> use</a:t>
            </a:r>
          </a:p>
          <a:p>
            <a:pPr eaLnBrk="1" hangingPunct="1">
              <a:lnSpc>
                <a:spcPct val="90000"/>
              </a:lnSpc>
              <a:spcBef>
                <a:spcPct val="0"/>
              </a:spcBef>
            </a:pPr>
            <a:endParaRPr lang="es-PR" altLang="es-ES_tradnl" dirty="0"/>
          </a:p>
          <a:p>
            <a:pPr eaLnBrk="1" hangingPunct="1">
              <a:lnSpc>
                <a:spcPct val="90000"/>
              </a:lnSpc>
              <a:spcBef>
                <a:spcPct val="0"/>
              </a:spcBef>
            </a:pPr>
            <a:r>
              <a:rPr lang="es-PR" altLang="es-ES_tradnl" dirty="0" err="1"/>
              <a:t>The</a:t>
            </a:r>
            <a:r>
              <a:rPr lang="es-PR" altLang="es-ES_tradnl" dirty="0"/>
              <a:t> </a:t>
            </a:r>
            <a:r>
              <a:rPr lang="es-PR" altLang="es-ES_tradnl" dirty="0" err="1"/>
              <a:t>trainer</a:t>
            </a:r>
            <a:r>
              <a:rPr lang="es-PR" altLang="es-ES_tradnl" dirty="0"/>
              <a:t> </a:t>
            </a:r>
            <a:r>
              <a:rPr lang="es-PR" altLang="es-ES_tradnl" dirty="0" err="1"/>
              <a:t>should</a:t>
            </a:r>
            <a:r>
              <a:rPr lang="es-PR" altLang="es-ES_tradnl" dirty="0"/>
              <a:t> </a:t>
            </a:r>
            <a:r>
              <a:rPr lang="es-PR" altLang="es-ES_tradnl" dirty="0" err="1"/>
              <a:t>solicit</a:t>
            </a:r>
            <a:r>
              <a:rPr lang="es-PR" altLang="es-ES_tradnl" dirty="0"/>
              <a:t> </a:t>
            </a:r>
            <a:r>
              <a:rPr lang="es-PR" altLang="es-ES_tradnl" dirty="0" err="1"/>
              <a:t>an</a:t>
            </a:r>
            <a:r>
              <a:rPr lang="es-PR" altLang="es-ES_tradnl" dirty="0"/>
              <a:t> </a:t>
            </a:r>
            <a:r>
              <a:rPr lang="es-PR" altLang="es-ES_tradnl" dirty="0" err="1"/>
              <a:t>example</a:t>
            </a:r>
            <a:r>
              <a:rPr lang="es-PR" altLang="es-ES_tradnl" dirty="0"/>
              <a:t> </a:t>
            </a:r>
            <a:r>
              <a:rPr lang="es-PR" altLang="es-ES_tradnl" dirty="0" err="1"/>
              <a:t>of</a:t>
            </a:r>
            <a:r>
              <a:rPr lang="es-PR" altLang="es-ES_tradnl" dirty="0"/>
              <a:t> </a:t>
            </a:r>
            <a:r>
              <a:rPr lang="es-PR" altLang="es-ES_tradnl" dirty="0" err="1"/>
              <a:t>factors</a:t>
            </a:r>
            <a:r>
              <a:rPr lang="es-PR" altLang="es-ES_tradnl" dirty="0"/>
              <a:t> </a:t>
            </a:r>
            <a:r>
              <a:rPr lang="es-PR" altLang="es-ES_tradnl" dirty="0" err="1"/>
              <a:t>from</a:t>
            </a:r>
            <a:r>
              <a:rPr lang="es-PR" altLang="es-ES_tradnl" dirty="0"/>
              <a:t> </a:t>
            </a:r>
            <a:r>
              <a:rPr lang="es-PR" altLang="es-ES_tradnl" dirty="0" err="1"/>
              <a:t>each</a:t>
            </a:r>
            <a:r>
              <a:rPr lang="es-PR" altLang="es-ES_tradnl" dirty="0"/>
              <a:t> </a:t>
            </a:r>
            <a:r>
              <a:rPr lang="es-PR" altLang="es-ES_tradnl" dirty="0" err="1"/>
              <a:t>area</a:t>
            </a:r>
            <a:r>
              <a:rPr lang="es-PR" altLang="es-ES_tradnl" dirty="0"/>
              <a:t>.  </a:t>
            </a:r>
            <a:r>
              <a:rPr lang="es-PR" altLang="es-ES_tradnl" dirty="0" err="1"/>
              <a:t>Then</a:t>
            </a:r>
            <a:r>
              <a:rPr lang="es-PR" altLang="es-ES_tradnl" dirty="0"/>
              <a:t>, s/he </a:t>
            </a:r>
            <a:r>
              <a:rPr lang="es-PR" altLang="es-ES_tradnl" dirty="0" err="1"/>
              <a:t>should</a:t>
            </a:r>
            <a:r>
              <a:rPr lang="es-PR" altLang="es-ES_tradnl" dirty="0"/>
              <a:t> break </a:t>
            </a:r>
            <a:r>
              <a:rPr lang="es-PR" altLang="es-ES_tradnl" dirty="0" err="1"/>
              <a:t>the</a:t>
            </a:r>
            <a:r>
              <a:rPr lang="es-PR" altLang="es-ES_tradnl" dirty="0"/>
              <a:t> </a:t>
            </a:r>
            <a:r>
              <a:rPr lang="es-PR" altLang="es-ES_tradnl" dirty="0" err="1"/>
              <a:t>participants</a:t>
            </a:r>
            <a:r>
              <a:rPr lang="es-PR" altLang="es-ES_tradnl" dirty="0"/>
              <a:t> </a:t>
            </a:r>
            <a:r>
              <a:rPr lang="es-PR" altLang="es-ES_tradnl" dirty="0" err="1"/>
              <a:t>into</a:t>
            </a:r>
            <a:r>
              <a:rPr lang="es-PR" altLang="es-ES_tradnl" dirty="0"/>
              <a:t> </a:t>
            </a:r>
            <a:r>
              <a:rPr lang="es-PR" altLang="es-ES_tradnl" dirty="0" err="1"/>
              <a:t>groups</a:t>
            </a:r>
            <a:r>
              <a:rPr lang="es-PR" altLang="es-ES_tradnl" dirty="0"/>
              <a:t> </a:t>
            </a:r>
            <a:r>
              <a:rPr lang="es-PR" altLang="es-ES_tradnl" dirty="0" err="1"/>
              <a:t>to</a:t>
            </a:r>
            <a:r>
              <a:rPr lang="es-PR" altLang="es-ES_tradnl" dirty="0"/>
              <a:t> </a:t>
            </a:r>
            <a:r>
              <a:rPr lang="es-PR" altLang="es-ES_tradnl" dirty="0" err="1"/>
              <a:t>brainstorm</a:t>
            </a:r>
            <a:r>
              <a:rPr lang="es-PR" altLang="es-ES_tradnl" dirty="0"/>
              <a:t> </a:t>
            </a:r>
            <a:r>
              <a:rPr lang="es-PR" altLang="es-ES_tradnl" dirty="0" err="1"/>
              <a:t>reasons</a:t>
            </a:r>
            <a:r>
              <a:rPr lang="es-PR" altLang="es-ES_tradnl" dirty="0"/>
              <a:t> </a:t>
            </a:r>
            <a:r>
              <a:rPr lang="es-PR" altLang="es-ES_tradnl" dirty="0" err="1"/>
              <a:t>why</a:t>
            </a:r>
            <a:r>
              <a:rPr lang="es-PR" altLang="es-ES_tradnl" dirty="0"/>
              <a:t> </a:t>
            </a:r>
            <a:r>
              <a:rPr lang="es-PR" altLang="es-ES_tradnl" dirty="0" err="1"/>
              <a:t>young</a:t>
            </a:r>
            <a:r>
              <a:rPr lang="es-PR" altLang="es-ES_tradnl" dirty="0"/>
              <a:t> </a:t>
            </a:r>
            <a:r>
              <a:rPr lang="es-PR" altLang="es-ES_tradnl" dirty="0" err="1"/>
              <a:t>people</a:t>
            </a:r>
            <a:r>
              <a:rPr lang="es-PR" altLang="es-ES_tradnl" dirty="0"/>
              <a:t> </a:t>
            </a:r>
            <a:r>
              <a:rPr lang="es-PR" altLang="es-ES_tradnl" dirty="0" err="1"/>
              <a:t>will</a:t>
            </a:r>
            <a:r>
              <a:rPr lang="es-PR" altLang="es-ES_tradnl" dirty="0"/>
              <a:t> use </a:t>
            </a:r>
            <a:r>
              <a:rPr lang="es-PR" altLang="es-ES_tradnl" dirty="0" err="1"/>
              <a:t>drugs</a:t>
            </a:r>
            <a:r>
              <a:rPr lang="es-PR" altLang="es-ES_tradnl" dirty="0"/>
              <a:t> – bio, </a:t>
            </a:r>
            <a:r>
              <a:rPr lang="es-PR" altLang="es-ES_tradnl" dirty="0" err="1"/>
              <a:t>psycho</a:t>
            </a:r>
            <a:r>
              <a:rPr lang="es-PR" altLang="es-ES_tradnl" dirty="0"/>
              <a:t>, and social.  </a:t>
            </a:r>
            <a:r>
              <a:rPr lang="es-PR" altLang="es-ES_tradnl" dirty="0" err="1"/>
              <a:t>Each</a:t>
            </a:r>
            <a:r>
              <a:rPr lang="es-PR" altLang="es-ES_tradnl" dirty="0"/>
              <a:t> </a:t>
            </a:r>
            <a:r>
              <a:rPr lang="es-PR" altLang="es-ES_tradnl" dirty="0" err="1"/>
              <a:t>group</a:t>
            </a:r>
            <a:r>
              <a:rPr lang="es-PR" altLang="es-ES_tradnl" dirty="0"/>
              <a:t> </a:t>
            </a:r>
            <a:r>
              <a:rPr lang="es-PR" altLang="es-ES_tradnl" dirty="0" err="1"/>
              <a:t>should</a:t>
            </a:r>
            <a:r>
              <a:rPr lang="es-PR" altLang="es-ES_tradnl" dirty="0"/>
              <a:t> </a:t>
            </a:r>
            <a:r>
              <a:rPr lang="es-PR" altLang="es-ES_tradnl" dirty="0" err="1"/>
              <a:t>focus</a:t>
            </a:r>
            <a:r>
              <a:rPr lang="es-PR" altLang="es-ES_tradnl" dirty="0"/>
              <a:t> </a:t>
            </a:r>
            <a:r>
              <a:rPr lang="es-PR" altLang="es-ES_tradnl" dirty="0" err="1"/>
              <a:t>on</a:t>
            </a:r>
            <a:r>
              <a:rPr lang="es-PR" altLang="es-ES_tradnl" dirty="0"/>
              <a:t> </a:t>
            </a:r>
            <a:r>
              <a:rPr lang="es-PR" altLang="es-ES_tradnl" dirty="0" err="1"/>
              <a:t>one</a:t>
            </a:r>
            <a:r>
              <a:rPr lang="es-PR" altLang="es-ES_tradnl" dirty="0"/>
              <a:t> </a:t>
            </a:r>
            <a:r>
              <a:rPr lang="es-PR" altLang="es-ES_tradnl" dirty="0" err="1"/>
              <a:t>area</a:t>
            </a:r>
            <a:r>
              <a:rPr lang="es-PR" altLang="es-ES_tradnl" dirty="0"/>
              <a:t>, and </a:t>
            </a:r>
            <a:r>
              <a:rPr lang="es-PR" altLang="es-ES_tradnl" dirty="0" err="1"/>
              <a:t>work</a:t>
            </a:r>
            <a:r>
              <a:rPr lang="es-PR" altLang="es-ES_tradnl" dirty="0"/>
              <a:t> </a:t>
            </a:r>
            <a:r>
              <a:rPr lang="es-PR" altLang="es-ES_tradnl" dirty="0" err="1"/>
              <a:t>for</a:t>
            </a:r>
            <a:r>
              <a:rPr lang="es-PR" altLang="es-ES_tradnl" dirty="0"/>
              <a:t> </a:t>
            </a:r>
            <a:r>
              <a:rPr lang="es-PR" altLang="es-ES_tradnl" dirty="0" err="1"/>
              <a:t>approximately</a:t>
            </a:r>
            <a:r>
              <a:rPr lang="es-PR" altLang="es-ES_tradnl" dirty="0"/>
              <a:t> 10 – 15 minutes </a:t>
            </a:r>
            <a:r>
              <a:rPr lang="es-PR" altLang="es-ES_tradnl" dirty="0" err="1"/>
              <a:t>to</a:t>
            </a:r>
            <a:r>
              <a:rPr lang="es-PR" altLang="es-ES_tradnl" dirty="0"/>
              <a:t> </a:t>
            </a:r>
            <a:r>
              <a:rPr lang="es-PR" altLang="es-ES_tradnl" dirty="0" err="1"/>
              <a:t>identify</a:t>
            </a:r>
            <a:r>
              <a:rPr lang="es-PR" altLang="es-ES_tradnl" dirty="0"/>
              <a:t> </a:t>
            </a:r>
            <a:r>
              <a:rPr lang="es-PR" altLang="es-ES_tradnl" dirty="0" err="1"/>
              <a:t>all</a:t>
            </a:r>
            <a:r>
              <a:rPr lang="es-PR" altLang="es-ES_tradnl" dirty="0"/>
              <a:t> </a:t>
            </a:r>
            <a:r>
              <a:rPr lang="es-PR" altLang="es-ES_tradnl" dirty="0" err="1"/>
              <a:t>of</a:t>
            </a:r>
            <a:r>
              <a:rPr lang="es-PR" altLang="es-ES_tradnl" dirty="0"/>
              <a:t> </a:t>
            </a:r>
            <a:r>
              <a:rPr lang="es-PR" altLang="es-ES_tradnl" dirty="0" err="1"/>
              <a:t>the</a:t>
            </a:r>
            <a:r>
              <a:rPr lang="es-PR" altLang="es-ES_tradnl" dirty="0"/>
              <a:t> </a:t>
            </a:r>
            <a:r>
              <a:rPr lang="es-PR" altLang="es-ES_tradnl" dirty="0" err="1"/>
              <a:t>factors</a:t>
            </a:r>
            <a:r>
              <a:rPr lang="es-PR" altLang="es-ES_tradnl" dirty="0"/>
              <a:t> </a:t>
            </a:r>
            <a:r>
              <a:rPr lang="es-PR" altLang="es-ES_tradnl" dirty="0" err="1"/>
              <a:t>that</a:t>
            </a:r>
            <a:r>
              <a:rPr lang="es-PR" altLang="es-ES_tradnl" dirty="0"/>
              <a:t> </a:t>
            </a:r>
            <a:r>
              <a:rPr lang="es-PR" altLang="es-ES_tradnl" dirty="0" err="1"/>
              <a:t>address</a:t>
            </a:r>
            <a:r>
              <a:rPr lang="es-PR" altLang="es-ES_tradnl" dirty="0"/>
              <a:t> </a:t>
            </a:r>
            <a:r>
              <a:rPr lang="es-PR" altLang="es-ES_tradnl" dirty="0" err="1"/>
              <a:t>their</a:t>
            </a:r>
            <a:r>
              <a:rPr lang="es-PR" altLang="es-ES_tradnl" dirty="0"/>
              <a:t> particular </a:t>
            </a:r>
            <a:r>
              <a:rPr lang="es-PR" altLang="es-ES_tradnl" dirty="0" err="1"/>
              <a:t>aspect</a:t>
            </a:r>
            <a:r>
              <a:rPr lang="es-PR" altLang="es-ES_tradnl" dirty="0"/>
              <a:t> </a:t>
            </a:r>
            <a:r>
              <a:rPr lang="es-PR" altLang="es-ES_tradnl" dirty="0" err="1"/>
              <a:t>of</a:t>
            </a:r>
            <a:r>
              <a:rPr lang="es-PR" altLang="es-ES_tradnl" dirty="0"/>
              <a:t> </a:t>
            </a:r>
            <a:r>
              <a:rPr lang="es-PR" altLang="es-ES_tradnl" dirty="0" err="1"/>
              <a:t>the</a:t>
            </a:r>
            <a:r>
              <a:rPr lang="es-PR" altLang="es-ES_tradnl" dirty="0"/>
              <a:t> </a:t>
            </a:r>
            <a:r>
              <a:rPr lang="es-PR" altLang="es-ES_tradnl" dirty="0" err="1"/>
              <a:t>model</a:t>
            </a:r>
            <a:r>
              <a:rPr lang="es-PR" altLang="es-ES_tradnl" dirty="0"/>
              <a:t>, </a:t>
            </a:r>
            <a:r>
              <a:rPr lang="es-PR" altLang="es-ES_tradnl" dirty="0" err="1"/>
              <a:t>including</a:t>
            </a:r>
            <a:r>
              <a:rPr lang="es-PR" altLang="es-ES_tradnl" dirty="0"/>
              <a:t> </a:t>
            </a:r>
            <a:r>
              <a:rPr lang="es-PR" altLang="es-ES_tradnl" dirty="0" err="1"/>
              <a:t>those</a:t>
            </a:r>
            <a:r>
              <a:rPr lang="es-PR" altLang="es-ES_tradnl" dirty="0"/>
              <a:t> </a:t>
            </a:r>
            <a:r>
              <a:rPr lang="es-PR" altLang="es-ES_tradnl" dirty="0" err="1"/>
              <a:t>factors</a:t>
            </a:r>
            <a:r>
              <a:rPr lang="es-PR" altLang="es-ES_tradnl" dirty="0"/>
              <a:t> </a:t>
            </a:r>
            <a:r>
              <a:rPr lang="es-PR" altLang="es-ES_tradnl" dirty="0" err="1"/>
              <a:t>which</a:t>
            </a:r>
            <a:r>
              <a:rPr lang="es-PR" altLang="es-ES_tradnl" dirty="0"/>
              <a:t> </a:t>
            </a:r>
            <a:r>
              <a:rPr lang="es-PR" altLang="es-ES_tradnl" dirty="0" err="1"/>
              <a:t>impact</a:t>
            </a:r>
            <a:r>
              <a:rPr lang="es-PR" altLang="es-ES_tradnl" dirty="0"/>
              <a:t> </a:t>
            </a:r>
            <a:r>
              <a:rPr lang="es-PR" altLang="es-ES_tradnl" dirty="0" err="1"/>
              <a:t>on</a:t>
            </a:r>
            <a:r>
              <a:rPr lang="es-PR" altLang="es-ES_tradnl" dirty="0"/>
              <a:t> </a:t>
            </a:r>
            <a:r>
              <a:rPr lang="es-PR" altLang="es-ES_tradnl" dirty="0" err="1"/>
              <a:t>initiation</a:t>
            </a:r>
            <a:r>
              <a:rPr lang="es-PR" altLang="es-ES_tradnl" dirty="0"/>
              <a:t>, </a:t>
            </a:r>
            <a:r>
              <a:rPr lang="es-PR" altLang="es-ES_tradnl" dirty="0" err="1"/>
              <a:t>continuation</a:t>
            </a:r>
            <a:r>
              <a:rPr lang="es-PR" altLang="es-ES_tradnl" dirty="0"/>
              <a:t> and </a:t>
            </a:r>
            <a:r>
              <a:rPr lang="es-PR" altLang="es-ES_tradnl" dirty="0" err="1"/>
              <a:t>recovery</a:t>
            </a:r>
            <a:r>
              <a:rPr lang="es-PR" altLang="es-ES_tradnl" dirty="0"/>
              <a:t>.</a:t>
            </a:r>
          </a:p>
          <a:p>
            <a:pPr eaLnBrk="1" hangingPunct="1">
              <a:lnSpc>
                <a:spcPct val="90000"/>
              </a:lnSpc>
              <a:spcBef>
                <a:spcPct val="0"/>
              </a:spcBef>
            </a:pPr>
            <a:endParaRPr lang="es-PR" altLang="es-ES_tradnl" dirty="0"/>
          </a:p>
          <a:p>
            <a:pPr eaLnBrk="1" hangingPunct="1">
              <a:lnSpc>
                <a:spcPct val="90000"/>
              </a:lnSpc>
              <a:spcBef>
                <a:spcPct val="0"/>
              </a:spcBef>
            </a:pPr>
            <a:r>
              <a:rPr lang="es-PR" altLang="es-ES_tradnl" dirty="0"/>
              <a:t>After </a:t>
            </a:r>
            <a:r>
              <a:rPr lang="es-PR" altLang="es-ES_tradnl" dirty="0" err="1"/>
              <a:t>each</a:t>
            </a:r>
            <a:r>
              <a:rPr lang="es-PR" altLang="es-ES_tradnl" dirty="0"/>
              <a:t> </a:t>
            </a:r>
            <a:r>
              <a:rPr lang="es-PR" altLang="es-ES_tradnl" dirty="0" err="1"/>
              <a:t>group</a:t>
            </a:r>
            <a:r>
              <a:rPr lang="es-PR" altLang="es-ES_tradnl" dirty="0"/>
              <a:t> has </a:t>
            </a:r>
            <a:r>
              <a:rPr lang="es-PR" altLang="es-ES_tradnl" dirty="0" err="1"/>
              <a:t>completed</a:t>
            </a:r>
            <a:r>
              <a:rPr lang="es-PR" altLang="es-ES_tradnl" dirty="0"/>
              <a:t> </a:t>
            </a:r>
            <a:r>
              <a:rPr lang="es-PR" altLang="es-ES_tradnl" dirty="0" err="1"/>
              <a:t>working</a:t>
            </a:r>
            <a:r>
              <a:rPr lang="es-PR" altLang="es-ES_tradnl" dirty="0"/>
              <a:t>, </a:t>
            </a:r>
            <a:r>
              <a:rPr lang="es-PR" altLang="es-ES_tradnl" dirty="0" err="1"/>
              <a:t>they</a:t>
            </a:r>
            <a:r>
              <a:rPr lang="es-PR" altLang="es-ES_tradnl" dirty="0"/>
              <a:t> </a:t>
            </a:r>
            <a:r>
              <a:rPr lang="es-PR" altLang="es-ES_tradnl" dirty="0" err="1"/>
              <a:t>should</a:t>
            </a:r>
            <a:r>
              <a:rPr lang="es-PR" altLang="es-ES_tradnl" dirty="0"/>
              <a:t> </a:t>
            </a:r>
            <a:r>
              <a:rPr lang="es-PR" altLang="es-ES_tradnl" dirty="0" err="1"/>
              <a:t>choose</a:t>
            </a:r>
            <a:r>
              <a:rPr lang="es-PR" altLang="es-ES_tradnl" dirty="0"/>
              <a:t> a </a:t>
            </a:r>
            <a:r>
              <a:rPr lang="es-PR" altLang="es-ES_tradnl" dirty="0" err="1"/>
              <a:t>member</a:t>
            </a:r>
            <a:r>
              <a:rPr lang="es-PR" altLang="es-ES_tradnl" dirty="0"/>
              <a:t> </a:t>
            </a:r>
            <a:r>
              <a:rPr lang="es-PR" altLang="es-ES_tradnl" dirty="0" err="1"/>
              <a:t>of</a:t>
            </a:r>
            <a:r>
              <a:rPr lang="es-PR" altLang="es-ES_tradnl" dirty="0"/>
              <a:t> </a:t>
            </a:r>
            <a:r>
              <a:rPr lang="es-PR" altLang="es-ES_tradnl" dirty="0" err="1"/>
              <a:t>their</a:t>
            </a:r>
            <a:r>
              <a:rPr lang="es-PR" altLang="es-ES_tradnl" dirty="0"/>
              <a:t> </a:t>
            </a:r>
            <a:r>
              <a:rPr lang="es-PR" altLang="es-ES_tradnl" dirty="0" err="1"/>
              <a:t>group</a:t>
            </a:r>
            <a:r>
              <a:rPr lang="es-PR" altLang="es-ES_tradnl" dirty="0"/>
              <a:t> </a:t>
            </a:r>
            <a:r>
              <a:rPr lang="es-PR" altLang="es-ES_tradnl" dirty="0" err="1"/>
              <a:t>to</a:t>
            </a:r>
            <a:r>
              <a:rPr lang="es-PR" altLang="es-ES_tradnl" dirty="0"/>
              <a:t> </a:t>
            </a:r>
            <a:r>
              <a:rPr lang="es-PR" altLang="es-ES_tradnl" dirty="0" err="1"/>
              <a:t>present</a:t>
            </a:r>
            <a:r>
              <a:rPr lang="es-PR" altLang="es-ES_tradnl" dirty="0"/>
              <a:t> and </a:t>
            </a:r>
            <a:r>
              <a:rPr lang="es-PR" altLang="es-ES_tradnl" dirty="0" err="1"/>
              <a:t>explain</a:t>
            </a:r>
            <a:r>
              <a:rPr lang="es-PR" altLang="es-ES_tradnl" dirty="0"/>
              <a:t> </a:t>
            </a:r>
            <a:r>
              <a:rPr lang="es-PR" altLang="es-ES_tradnl" dirty="0" err="1"/>
              <a:t>what</a:t>
            </a:r>
            <a:r>
              <a:rPr lang="es-PR" altLang="es-ES_tradnl" dirty="0"/>
              <a:t> </a:t>
            </a:r>
            <a:r>
              <a:rPr lang="es-PR" altLang="es-ES_tradnl" dirty="0" err="1"/>
              <a:t>they</a:t>
            </a:r>
            <a:r>
              <a:rPr lang="es-PR" altLang="es-ES_tradnl" dirty="0"/>
              <a:t> </a:t>
            </a:r>
            <a:r>
              <a:rPr lang="es-PR" altLang="es-ES_tradnl" dirty="0" err="1"/>
              <a:t>brainstormed</a:t>
            </a:r>
            <a:r>
              <a:rPr lang="es-PR" altLang="es-ES_tradnl" dirty="0"/>
              <a:t>, and </a:t>
            </a:r>
            <a:r>
              <a:rPr lang="es-PR" altLang="es-ES_tradnl" dirty="0" err="1"/>
              <a:t>which</a:t>
            </a:r>
            <a:r>
              <a:rPr lang="es-PR" altLang="es-ES_tradnl" dirty="0"/>
              <a:t> </a:t>
            </a:r>
            <a:r>
              <a:rPr lang="es-PR" altLang="es-ES_tradnl" dirty="0" err="1"/>
              <a:t>have</a:t>
            </a:r>
            <a:r>
              <a:rPr lang="es-PR" altLang="es-ES_tradnl" dirty="0"/>
              <a:t> </a:t>
            </a:r>
            <a:r>
              <a:rPr lang="es-PR" altLang="es-ES_tradnl" dirty="0" err="1"/>
              <a:t>to</a:t>
            </a:r>
            <a:r>
              <a:rPr lang="es-PR" altLang="es-ES_tradnl" dirty="0"/>
              <a:t> do </a:t>
            </a:r>
            <a:r>
              <a:rPr lang="es-PR" altLang="es-ES_tradnl" dirty="0" err="1"/>
              <a:t>with</a:t>
            </a:r>
            <a:r>
              <a:rPr lang="es-PR" altLang="es-ES_tradnl" dirty="0"/>
              <a:t> </a:t>
            </a:r>
            <a:r>
              <a:rPr lang="es-PR" altLang="es-ES_tradnl" dirty="0" err="1"/>
              <a:t>initiation</a:t>
            </a:r>
            <a:r>
              <a:rPr lang="es-PR" altLang="es-ES_tradnl" dirty="0"/>
              <a:t>, </a:t>
            </a:r>
            <a:r>
              <a:rPr lang="es-PR" altLang="es-ES_tradnl" dirty="0" err="1"/>
              <a:t>continuation</a:t>
            </a:r>
            <a:r>
              <a:rPr lang="es-PR" altLang="es-ES_tradnl" dirty="0"/>
              <a:t> </a:t>
            </a:r>
            <a:r>
              <a:rPr lang="es-PR" altLang="es-ES_tradnl" dirty="0" err="1"/>
              <a:t>or</a:t>
            </a:r>
            <a:r>
              <a:rPr lang="es-PR" altLang="es-ES_tradnl" dirty="0"/>
              <a:t> </a:t>
            </a:r>
            <a:r>
              <a:rPr lang="es-PR" altLang="es-ES_tradnl" dirty="0" err="1"/>
              <a:t>recovery</a:t>
            </a:r>
            <a:r>
              <a:rPr lang="es-PR" altLang="es-ES_tradnl" dirty="0"/>
              <a:t>.  After </a:t>
            </a:r>
            <a:r>
              <a:rPr lang="es-PR" altLang="es-ES_tradnl" dirty="0" err="1"/>
              <a:t>they</a:t>
            </a:r>
            <a:r>
              <a:rPr lang="es-PR" altLang="es-ES_tradnl" dirty="0"/>
              <a:t> </a:t>
            </a:r>
            <a:r>
              <a:rPr lang="es-PR" altLang="es-ES_tradnl" dirty="0" err="1"/>
              <a:t>have</a:t>
            </a:r>
            <a:r>
              <a:rPr lang="es-PR" altLang="es-ES_tradnl" dirty="0"/>
              <a:t> </a:t>
            </a:r>
            <a:r>
              <a:rPr lang="es-PR" altLang="es-ES_tradnl" dirty="0" err="1"/>
              <a:t>presented</a:t>
            </a:r>
            <a:r>
              <a:rPr lang="es-PR" altLang="es-ES_tradnl" dirty="0"/>
              <a:t>, </a:t>
            </a:r>
            <a:r>
              <a:rPr lang="es-PR" altLang="es-ES_tradnl" dirty="0" err="1"/>
              <a:t>the</a:t>
            </a:r>
            <a:r>
              <a:rPr lang="es-PR" altLang="es-ES_tradnl" dirty="0"/>
              <a:t> </a:t>
            </a:r>
            <a:r>
              <a:rPr lang="es-PR" altLang="es-ES_tradnl" dirty="0" err="1"/>
              <a:t>trainer</a:t>
            </a:r>
            <a:r>
              <a:rPr lang="es-PR" altLang="es-ES_tradnl" dirty="0"/>
              <a:t> </a:t>
            </a:r>
            <a:r>
              <a:rPr lang="es-PR" altLang="es-ES_tradnl" dirty="0" err="1"/>
              <a:t>should</a:t>
            </a:r>
            <a:r>
              <a:rPr lang="es-PR" altLang="es-ES_tradnl" dirty="0"/>
              <a:t> </a:t>
            </a:r>
            <a:r>
              <a:rPr lang="es-PR" altLang="es-ES_tradnl" dirty="0" err="1"/>
              <a:t>validate</a:t>
            </a:r>
            <a:r>
              <a:rPr lang="es-PR" altLang="es-ES_tradnl" dirty="0"/>
              <a:t> </a:t>
            </a:r>
            <a:r>
              <a:rPr lang="es-PR" altLang="es-ES_tradnl" dirty="0" err="1"/>
              <a:t>each</a:t>
            </a:r>
            <a:r>
              <a:rPr lang="es-PR" altLang="es-ES_tradnl" dirty="0"/>
              <a:t> </a:t>
            </a:r>
            <a:r>
              <a:rPr lang="es-PR" altLang="es-ES_tradnl" dirty="0" err="1"/>
              <a:t>group’s</a:t>
            </a:r>
            <a:r>
              <a:rPr lang="es-PR" altLang="es-ES_tradnl" dirty="0"/>
              <a:t> </a:t>
            </a:r>
            <a:r>
              <a:rPr lang="es-PR" altLang="es-ES_tradnl" dirty="0" err="1"/>
              <a:t>findings</a:t>
            </a:r>
            <a:r>
              <a:rPr lang="es-PR" altLang="es-ES_tradnl" dirty="0"/>
              <a:t> and </a:t>
            </a:r>
            <a:r>
              <a:rPr lang="es-PR" altLang="es-ES_tradnl" dirty="0" err="1"/>
              <a:t>pass</a:t>
            </a:r>
            <a:r>
              <a:rPr lang="es-PR" altLang="es-ES_tradnl" dirty="0"/>
              <a:t> </a:t>
            </a:r>
            <a:r>
              <a:rPr lang="es-PR" altLang="es-ES_tradnl" dirty="0" err="1"/>
              <a:t>on</a:t>
            </a:r>
            <a:r>
              <a:rPr lang="es-PR" altLang="es-ES_tradnl" dirty="0"/>
              <a:t> </a:t>
            </a:r>
            <a:r>
              <a:rPr lang="es-PR" altLang="es-ES_tradnl" dirty="0" err="1"/>
              <a:t>to</a:t>
            </a:r>
            <a:r>
              <a:rPr lang="es-PR" altLang="es-ES_tradnl" dirty="0"/>
              <a:t> </a:t>
            </a:r>
            <a:r>
              <a:rPr lang="es-PR" altLang="es-ES_tradnl" dirty="0" err="1"/>
              <a:t>the</a:t>
            </a:r>
            <a:r>
              <a:rPr lang="es-PR" altLang="es-ES_tradnl" dirty="0"/>
              <a:t> </a:t>
            </a:r>
            <a:r>
              <a:rPr lang="es-PR" altLang="es-ES_tradnl" dirty="0" err="1"/>
              <a:t>following</a:t>
            </a:r>
            <a:r>
              <a:rPr lang="es-PR" altLang="es-ES_tradnl" dirty="0"/>
              <a:t> </a:t>
            </a:r>
            <a:r>
              <a:rPr lang="es-PR" altLang="es-ES_tradnl" dirty="0" err="1"/>
              <a:t>slides</a:t>
            </a:r>
            <a:r>
              <a:rPr lang="es-PR" altLang="es-ES_tradnl" dirty="0"/>
              <a:t>.</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86</a:t>
            </a:fld>
            <a:endParaRPr lang="en-US"/>
          </a:p>
        </p:txBody>
      </p:sp>
    </p:spTree>
    <p:extLst>
      <p:ext uri="{BB962C8B-B14F-4D97-AF65-F5344CB8AC3E}">
        <p14:creationId xmlns:p14="http://schemas.microsoft.com/office/powerpoint/2010/main" val="39828436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s-ES_tradnl" dirty="0"/>
              <a:t>The trainer should review the following set of slides regarding the bio-psychosocial reasons that people initiate and or/continue to use substances, soliciting examples of each reason.  These may include alcoholism in the family, self-medication for physical and/or psychological pain, practical outcomes (increased energy or positive feelings), or learning negative coping mechanisms from family experiences.</a:t>
            </a:r>
          </a:p>
          <a:p>
            <a:pPr>
              <a:lnSpc>
                <a:spcPct val="80000"/>
              </a:lnSpc>
            </a:pPr>
            <a:endParaRPr lang="en-US" altLang="es-ES_tradnl" dirty="0"/>
          </a:p>
          <a:p>
            <a:pPr>
              <a:lnSpc>
                <a:spcPct val="80000"/>
              </a:lnSpc>
            </a:pPr>
            <a:r>
              <a:rPr lang="en-US" altLang="es-ES_tradnl" b="1" dirty="0"/>
              <a:t>Biological</a:t>
            </a:r>
          </a:p>
          <a:p>
            <a:pPr>
              <a:lnSpc>
                <a:spcPct val="80000"/>
              </a:lnSpc>
            </a:pPr>
            <a:r>
              <a:rPr lang="en-US" altLang="es-ES_tradnl" dirty="0"/>
              <a:t>1. Physically dependent</a:t>
            </a:r>
          </a:p>
          <a:p>
            <a:pPr>
              <a:lnSpc>
                <a:spcPct val="80000"/>
              </a:lnSpc>
              <a:buFont typeface="Times New Roman" panose="02020603050405020304" pitchFamily="18" charset="0"/>
              <a:buChar char="2"/>
            </a:pPr>
            <a:r>
              <a:rPr lang="en-US" altLang="es-ES_tradnl" dirty="0"/>
              <a:t>. Genetic predisposition</a:t>
            </a:r>
          </a:p>
          <a:p>
            <a:pPr>
              <a:lnSpc>
                <a:spcPct val="80000"/>
              </a:lnSpc>
              <a:buFont typeface="Times New Roman" panose="02020603050405020304" pitchFamily="18" charset="0"/>
              <a:buChar char="3"/>
            </a:pPr>
            <a:r>
              <a:rPr lang="en-US" altLang="es-ES_tradnl" dirty="0"/>
              <a:t>. Helps: get to sleep, with anxiety, with physical/emotional pain</a:t>
            </a:r>
          </a:p>
          <a:p>
            <a:pPr>
              <a:lnSpc>
                <a:spcPct val="80000"/>
              </a:lnSpc>
              <a:buFont typeface="Times New Roman" panose="02020603050405020304" pitchFamily="18" charset="0"/>
              <a:buChar char="4"/>
            </a:pPr>
            <a:r>
              <a:rPr lang="en-US" altLang="es-ES_tradnl" dirty="0"/>
              <a:t>. Decreases psychiatric symptoms</a:t>
            </a:r>
          </a:p>
          <a:p>
            <a:pPr>
              <a:lnSpc>
                <a:spcPct val="80000"/>
              </a:lnSpc>
              <a:buFont typeface="Times New Roman" panose="02020603050405020304" pitchFamily="18" charset="0"/>
              <a:buChar char="5"/>
            </a:pPr>
            <a:r>
              <a:rPr lang="en-US" altLang="es-ES_tradnl" dirty="0"/>
              <a:t>. Provides energy (i.e. caffeine, cocaine)</a:t>
            </a:r>
          </a:p>
          <a:p>
            <a:pPr>
              <a:lnSpc>
                <a:spcPct val="80000"/>
              </a:lnSpc>
            </a:pPr>
            <a:endParaRPr lang="en-US" altLang="es-ES_tradnl" dirty="0"/>
          </a:p>
          <a:p>
            <a:pPr>
              <a:lnSpc>
                <a:spcPct val="80000"/>
              </a:lnSpc>
            </a:pPr>
            <a:r>
              <a:rPr lang="en-US" altLang="es-ES_tradnl" b="1" dirty="0"/>
              <a:t>Psychological</a:t>
            </a:r>
          </a:p>
          <a:p>
            <a:pPr>
              <a:lnSpc>
                <a:spcPct val="80000"/>
              </a:lnSpc>
            </a:pPr>
            <a:r>
              <a:rPr lang="en-US" altLang="es-ES_tradnl" dirty="0"/>
              <a:t>1. Likes the buzz</a:t>
            </a:r>
          </a:p>
          <a:p>
            <a:pPr>
              <a:lnSpc>
                <a:spcPct val="80000"/>
              </a:lnSpc>
              <a:buFont typeface="Times New Roman" panose="02020603050405020304" pitchFamily="18" charset="0"/>
              <a:buChar char="2"/>
            </a:pPr>
            <a:r>
              <a:rPr lang="en-US" altLang="es-ES_tradnl" dirty="0"/>
              <a:t>. Treats feelings of depression</a:t>
            </a:r>
          </a:p>
          <a:p>
            <a:pPr>
              <a:lnSpc>
                <a:spcPct val="80000"/>
              </a:lnSpc>
              <a:buFont typeface="Times New Roman" panose="02020603050405020304" pitchFamily="18" charset="0"/>
              <a:buChar char="3"/>
            </a:pPr>
            <a:r>
              <a:rPr lang="en-US" altLang="es-ES_tradnl" dirty="0"/>
              <a:t>. Helps with feelings of  inferiority</a:t>
            </a:r>
          </a:p>
          <a:p>
            <a:pPr>
              <a:lnSpc>
                <a:spcPct val="80000"/>
              </a:lnSpc>
              <a:buFont typeface="Times New Roman" panose="02020603050405020304" pitchFamily="18" charset="0"/>
              <a:buChar char="4"/>
            </a:pPr>
            <a:r>
              <a:rPr lang="en-US" altLang="es-ES_tradnl" dirty="0"/>
              <a:t>. Treats anxiety </a:t>
            </a:r>
          </a:p>
          <a:p>
            <a:pPr>
              <a:lnSpc>
                <a:spcPct val="80000"/>
              </a:lnSpc>
              <a:buFont typeface="Times New Roman" panose="02020603050405020304" pitchFamily="18" charset="0"/>
              <a:buChar char="5"/>
            </a:pPr>
            <a:r>
              <a:rPr lang="en-US" altLang="es-ES_tradnl" dirty="0"/>
              <a:t>. Increases confidence/self esteem</a:t>
            </a:r>
          </a:p>
          <a:p>
            <a:pPr>
              <a:lnSpc>
                <a:spcPct val="80000"/>
              </a:lnSpc>
              <a:buFont typeface="Times New Roman" panose="02020603050405020304" pitchFamily="18" charset="0"/>
              <a:buChar char="6"/>
            </a:pPr>
            <a:r>
              <a:rPr lang="en-US" altLang="es-ES_tradnl" dirty="0"/>
              <a:t>. Helps to forget problems</a:t>
            </a:r>
          </a:p>
          <a:p>
            <a:pPr>
              <a:lnSpc>
                <a:spcPct val="80000"/>
              </a:lnSpc>
              <a:buFont typeface="Times New Roman" panose="02020603050405020304" pitchFamily="18" charset="0"/>
              <a:buChar char="7"/>
            </a:pPr>
            <a:r>
              <a:rPr lang="en-US" altLang="es-ES_tradnl" dirty="0"/>
              <a:t>. Learned behavior</a:t>
            </a:r>
          </a:p>
          <a:p>
            <a:endParaRPr lang="en-US" altLang="es-ES_tradnl" dirty="0"/>
          </a:p>
          <a:p>
            <a:r>
              <a:rPr lang="en-US" altLang="es-ES_tradnl" sz="1400" b="1" dirty="0"/>
              <a:t>Social</a:t>
            </a:r>
          </a:p>
          <a:p>
            <a:r>
              <a:rPr lang="en-US" altLang="es-ES_tradnl" dirty="0"/>
              <a:t>1.</a:t>
            </a:r>
            <a:r>
              <a:rPr lang="en-US" altLang="es-ES_tradnl" b="1" dirty="0"/>
              <a:t> </a:t>
            </a:r>
            <a:r>
              <a:rPr lang="en-US" altLang="es-ES_tradnl" dirty="0"/>
              <a:t>Everyone does it</a:t>
            </a:r>
          </a:p>
          <a:p>
            <a:pPr>
              <a:buFont typeface="Times New Roman" panose="02020603050405020304" pitchFamily="18" charset="0"/>
              <a:buNone/>
            </a:pPr>
            <a:r>
              <a:rPr lang="en-US" altLang="es-ES_tradnl" dirty="0"/>
              <a:t>2. Family influence</a:t>
            </a:r>
          </a:p>
          <a:p>
            <a:pPr>
              <a:buFont typeface="Times New Roman" panose="02020603050405020304" pitchFamily="18" charset="0"/>
              <a:buNone/>
            </a:pPr>
            <a:r>
              <a:rPr lang="en-US" altLang="es-ES_tradnl" dirty="0"/>
              <a:t>3. Helps to fit in with peers</a:t>
            </a:r>
          </a:p>
          <a:p>
            <a:pPr>
              <a:buFont typeface="Times New Roman" panose="02020603050405020304" pitchFamily="18" charset="0"/>
              <a:buNone/>
            </a:pPr>
            <a:r>
              <a:rPr lang="en-US" altLang="es-ES_tradnl" dirty="0"/>
              <a:t>4. Way to socialize and meet people</a:t>
            </a:r>
          </a:p>
          <a:p>
            <a:pPr>
              <a:buFont typeface="Times New Roman" panose="02020603050405020304" pitchFamily="18" charset="0"/>
              <a:buNone/>
            </a:pPr>
            <a:r>
              <a:rPr lang="en-US" altLang="es-ES_tradnl" dirty="0"/>
              <a:t>5. Increases self-confidence so can meet others</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87</a:t>
            </a:fld>
            <a:endParaRPr lang="en-US"/>
          </a:p>
        </p:txBody>
      </p:sp>
    </p:spTree>
    <p:extLst>
      <p:ext uri="{BB962C8B-B14F-4D97-AF65-F5344CB8AC3E}">
        <p14:creationId xmlns:p14="http://schemas.microsoft.com/office/powerpoint/2010/main" val="6681605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s-ES_tradnl" dirty="0"/>
              <a:t>The trainer should continue to review the bio-psychosocial model, now focusing on the problems that result when people use substances, focusing on the biological and psychological problems, and soliciting examples as before.</a:t>
            </a:r>
          </a:p>
          <a:p>
            <a:pPr>
              <a:lnSpc>
                <a:spcPct val="80000"/>
              </a:lnSpc>
            </a:pPr>
            <a:endParaRPr lang="en-US" altLang="es-ES_tradnl" dirty="0"/>
          </a:p>
          <a:p>
            <a:pPr>
              <a:lnSpc>
                <a:spcPct val="80000"/>
              </a:lnSpc>
            </a:pPr>
            <a:r>
              <a:rPr lang="en-US" altLang="es-ES_tradnl" b="1" dirty="0"/>
              <a:t>Biological</a:t>
            </a:r>
          </a:p>
          <a:p>
            <a:pPr>
              <a:lnSpc>
                <a:spcPct val="80000"/>
              </a:lnSpc>
            </a:pPr>
            <a:r>
              <a:rPr lang="en-US" altLang="es-ES_tradnl" dirty="0"/>
              <a:t>1. Death from overdose</a:t>
            </a:r>
          </a:p>
          <a:p>
            <a:pPr>
              <a:lnSpc>
                <a:spcPct val="80000"/>
              </a:lnSpc>
              <a:buFont typeface="Times New Roman" panose="02020603050405020304" pitchFamily="18" charset="0"/>
              <a:buNone/>
            </a:pPr>
            <a:r>
              <a:rPr lang="en-US" altLang="es-ES_tradnl" dirty="0"/>
              <a:t>2. Cancer, heart disease,  strokes. Lung disease/Emphysema, accidents pneumonia, Diabetes, HIV/AIDS, suicide, chronic liver disease</a:t>
            </a:r>
          </a:p>
          <a:p>
            <a:pPr>
              <a:lnSpc>
                <a:spcPct val="80000"/>
              </a:lnSpc>
              <a:buFont typeface="Times New Roman" panose="02020603050405020304" pitchFamily="18" charset="0"/>
              <a:buNone/>
            </a:pPr>
            <a:r>
              <a:rPr lang="en-US" altLang="es-ES_tradnl" dirty="0"/>
              <a:t>3. High Blood Pressure </a:t>
            </a:r>
          </a:p>
          <a:p>
            <a:pPr>
              <a:lnSpc>
                <a:spcPct val="80000"/>
              </a:lnSpc>
              <a:buFont typeface="Times New Roman" panose="02020603050405020304" pitchFamily="18" charset="0"/>
              <a:buNone/>
            </a:pPr>
            <a:r>
              <a:rPr lang="en-US" altLang="es-ES_tradnl" dirty="0"/>
              <a:t>4. Toxic psychosis</a:t>
            </a:r>
          </a:p>
          <a:p>
            <a:pPr>
              <a:lnSpc>
                <a:spcPct val="80000"/>
              </a:lnSpc>
              <a:buFont typeface="Times New Roman" panose="02020603050405020304" pitchFamily="18" charset="0"/>
              <a:buNone/>
            </a:pPr>
            <a:r>
              <a:rPr lang="en-US" altLang="es-ES_tradnl" dirty="0"/>
              <a:t>5. Increased Tolerance</a:t>
            </a:r>
          </a:p>
          <a:p>
            <a:pPr>
              <a:lnSpc>
                <a:spcPct val="80000"/>
              </a:lnSpc>
              <a:buFont typeface="Times New Roman" panose="02020603050405020304" pitchFamily="18" charset="0"/>
              <a:buNone/>
            </a:pPr>
            <a:r>
              <a:rPr lang="en-US" altLang="es-ES_tradnl" dirty="0"/>
              <a:t>6. Withdrawal </a:t>
            </a:r>
          </a:p>
          <a:p>
            <a:pPr>
              <a:lnSpc>
                <a:spcPct val="80000"/>
              </a:lnSpc>
              <a:buFont typeface="Times New Roman" panose="02020603050405020304" pitchFamily="18" charset="0"/>
              <a:buNone/>
            </a:pPr>
            <a:r>
              <a:rPr lang="en-US" altLang="es-ES_tradnl" dirty="0"/>
              <a:t>7. Onset of other disabilities</a:t>
            </a:r>
          </a:p>
          <a:p>
            <a:pPr>
              <a:lnSpc>
                <a:spcPct val="80000"/>
              </a:lnSpc>
            </a:pPr>
            <a:endParaRPr lang="en-US" altLang="es-ES_tradnl" dirty="0"/>
          </a:p>
          <a:p>
            <a:pPr>
              <a:lnSpc>
                <a:spcPct val="80000"/>
              </a:lnSpc>
            </a:pPr>
            <a:r>
              <a:rPr lang="en-US" altLang="es-ES_tradnl" b="1" dirty="0"/>
              <a:t>Psychological</a:t>
            </a:r>
          </a:p>
          <a:p>
            <a:pPr>
              <a:lnSpc>
                <a:spcPct val="80000"/>
              </a:lnSpc>
              <a:buFontTx/>
              <a:buAutoNum type="arabicPeriod"/>
            </a:pPr>
            <a:r>
              <a:rPr lang="en-US" altLang="es-ES_tradnl" dirty="0"/>
              <a:t>Depression</a:t>
            </a:r>
          </a:p>
          <a:p>
            <a:pPr>
              <a:lnSpc>
                <a:spcPct val="80000"/>
              </a:lnSpc>
              <a:buFontTx/>
              <a:buAutoNum type="arabicPeriod"/>
            </a:pPr>
            <a:r>
              <a:rPr lang="en-US" altLang="es-ES_tradnl" dirty="0"/>
              <a:t>Decrease in self esteem/confidence</a:t>
            </a:r>
          </a:p>
          <a:p>
            <a:pPr>
              <a:lnSpc>
                <a:spcPct val="80000"/>
              </a:lnSpc>
              <a:buFontTx/>
              <a:buAutoNum type="arabicPeriod"/>
            </a:pPr>
            <a:r>
              <a:rPr lang="en-US" altLang="es-ES_tradnl" dirty="0"/>
              <a:t>Not learn other ways to deal with stress and rewards</a:t>
            </a:r>
          </a:p>
          <a:p>
            <a:pPr>
              <a:lnSpc>
                <a:spcPct val="80000"/>
              </a:lnSpc>
              <a:buFontTx/>
              <a:buAutoNum type="arabicPeriod"/>
            </a:pPr>
            <a:r>
              <a:rPr lang="en-US" altLang="es-ES_tradnl" dirty="0"/>
              <a:t>Self-hatred</a:t>
            </a:r>
          </a:p>
          <a:p>
            <a:pPr>
              <a:lnSpc>
                <a:spcPct val="80000"/>
              </a:lnSpc>
              <a:buFontTx/>
              <a:buAutoNum type="arabicPeriod"/>
            </a:pPr>
            <a:r>
              <a:rPr lang="en-US" altLang="es-ES_tradnl" dirty="0"/>
              <a:t>Projected self-hatred onto family, friends and counselor</a:t>
            </a:r>
          </a:p>
          <a:p>
            <a:endParaRPr lang="en-US" dirty="0"/>
          </a:p>
          <a:p>
            <a:r>
              <a:rPr lang="en-US" altLang="es-ES_tradnl" sz="1400" b="1" dirty="0"/>
              <a:t>Social</a:t>
            </a:r>
          </a:p>
          <a:p>
            <a:pPr>
              <a:buFontTx/>
              <a:buAutoNum type="arabicPeriod"/>
            </a:pPr>
            <a:r>
              <a:rPr lang="en-US" altLang="es-ES_tradnl" dirty="0"/>
              <a:t>Lose friends</a:t>
            </a:r>
          </a:p>
          <a:p>
            <a:pPr>
              <a:buFont typeface="Times New Roman" panose="02020603050405020304" pitchFamily="18" charset="0"/>
              <a:buAutoNum type="arabicPeriod"/>
            </a:pPr>
            <a:r>
              <a:rPr lang="en-US" altLang="es-ES_tradnl" dirty="0"/>
              <a:t>Isolation</a:t>
            </a:r>
            <a:endParaRPr lang="en-US" altLang="es-ES_tradnl" b="1" dirty="0"/>
          </a:p>
          <a:p>
            <a:pPr>
              <a:buFont typeface="Times New Roman" panose="02020603050405020304" pitchFamily="18" charset="0"/>
              <a:buAutoNum type="arabicPeriod"/>
            </a:pPr>
            <a:r>
              <a:rPr lang="en-US" altLang="es-ES_tradnl" dirty="0"/>
              <a:t>Friends who are users will support continued use</a:t>
            </a:r>
            <a:endParaRPr lang="en-US" altLang="es-ES_tradnl" b="1" dirty="0"/>
          </a:p>
          <a:p>
            <a:pPr>
              <a:buFont typeface="Times New Roman" panose="02020603050405020304" pitchFamily="18" charset="0"/>
              <a:buAutoNum type="arabicPeriod"/>
            </a:pPr>
            <a:r>
              <a:rPr lang="en-US" altLang="es-ES_tradnl" dirty="0"/>
              <a:t>Increased possibility for psychopathology </a:t>
            </a:r>
            <a:endParaRPr lang="en-US" altLang="es-ES_tradnl" b="1" dirty="0"/>
          </a:p>
          <a:p>
            <a:pPr>
              <a:buFont typeface="Times New Roman" panose="02020603050405020304" pitchFamily="18" charset="0"/>
              <a:buAutoNum type="arabicPeriod"/>
            </a:pPr>
            <a:r>
              <a:rPr lang="en-US" altLang="es-ES_tradnl" dirty="0"/>
              <a:t>Impact on family members and friends </a:t>
            </a:r>
            <a:endParaRPr lang="en-US" altLang="es-ES_tradnl" b="1" dirty="0"/>
          </a:p>
          <a:p>
            <a:pPr>
              <a:buFont typeface="Times New Roman" panose="02020603050405020304" pitchFamily="18" charset="0"/>
              <a:buAutoNum type="arabicPeriod"/>
            </a:pPr>
            <a:r>
              <a:rPr lang="en-US" altLang="es-ES_tradnl" dirty="0"/>
              <a:t>Difficulties in school</a:t>
            </a:r>
            <a:endParaRPr lang="en-US" altLang="es-ES_tradnl" b="1" dirty="0"/>
          </a:p>
          <a:p>
            <a:pPr>
              <a:buFont typeface="Times New Roman" panose="02020603050405020304" pitchFamily="18" charset="0"/>
              <a:buAutoNum type="arabicPeriod"/>
            </a:pPr>
            <a:r>
              <a:rPr lang="en-US" altLang="es-ES_tradnl" dirty="0"/>
              <a:t>Incarceration</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88</a:t>
            </a:fld>
            <a:endParaRPr lang="en-US"/>
          </a:p>
        </p:txBody>
      </p:sp>
    </p:spTree>
    <p:extLst>
      <p:ext uri="{BB962C8B-B14F-4D97-AF65-F5344CB8AC3E}">
        <p14:creationId xmlns:p14="http://schemas.microsoft.com/office/powerpoint/2010/main" val="15765625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s-ES_tradnl" dirty="0"/>
              <a:t>The trainer should explain that they will be examining a number of different cases of young people who are either starting to use substances or beginning to see the problems associated with substance use.  S/he should break the group into smaller groups of 5 – 6 people and distribute one case study to each group.  Case studies can be found in Appendix C: Case Studies.</a:t>
            </a:r>
          </a:p>
          <a:p>
            <a:r>
              <a:rPr lang="en-US" altLang="es-ES_tradnl" dirty="0"/>
              <a:t> </a:t>
            </a:r>
          </a:p>
          <a:p>
            <a:r>
              <a:rPr lang="en-US" altLang="es-ES_tradnl" dirty="0"/>
              <a:t>The groups should work for 15 – 20 minutes to identify the bio-psychosocial factors that are associated with this young person’s substance use.  Someone in each group should take notes and someone should be identified to present back to the larger group.</a:t>
            </a:r>
          </a:p>
          <a:p>
            <a:endParaRPr lang="en-US" altLang="es-ES_tradnl" dirty="0"/>
          </a:p>
          <a:p>
            <a:r>
              <a:rPr lang="en-US" altLang="es-ES_tradnl" dirty="0"/>
              <a:t>After the groups have had time to develop their lists of factors, each group should read their case study aloud to the larger group and present the bio-psychosocial factors they have identified with that particular young person.  The trainer should process the exercise by asking the larger group if they are in agreement, if they identify any factors they feel were missed and thank the presenter from each group.</a:t>
            </a:r>
          </a:p>
          <a:p>
            <a:endParaRPr lang="en-US" altLang="es-ES_tradnl" dirty="0"/>
          </a:p>
          <a:p>
            <a:r>
              <a:rPr lang="en-US" altLang="es-ES_tradnl" dirty="0"/>
              <a:t>The trainer should then take a little time to summarize the exercise and relate it back to the slides that were reviewed prior to the case study.</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89</a:t>
            </a:fld>
            <a:endParaRPr lang="en-US"/>
          </a:p>
        </p:txBody>
      </p:sp>
    </p:spTree>
    <p:extLst>
      <p:ext uri="{BB962C8B-B14F-4D97-AF65-F5344CB8AC3E}">
        <p14:creationId xmlns:p14="http://schemas.microsoft.com/office/powerpoint/2010/main" val="10216401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should explain that, as part of this training, some of the risk and protective factors which impact on these levels of use will be examined.  The trainer will discuss risk and protective factors side by side as displayed in the definitions below.  </a:t>
            </a:r>
          </a:p>
          <a:p>
            <a:endParaRPr lang="en-US" dirty="0"/>
          </a:p>
          <a:p>
            <a:r>
              <a:rPr lang="en-US" b="1" dirty="0"/>
              <a:t>Child’s attachment style (NIDA, 2003): </a:t>
            </a:r>
            <a:r>
              <a:rPr lang="en-US" dirty="0"/>
              <a:t>this aspect refers to a child’s bonding with caregivers. A child who experiences warmth, support, feelings of care, being understood and love highly influences general wellbeing and decreases the risk of an adolescent making the choice to use. On the other hand, when a child experiences parental negative criticism, high expectations, rigid and strict parenting and emotional unavailability increases an adolescent’s risk for substance use. </a:t>
            </a:r>
          </a:p>
          <a:p>
            <a:endParaRPr lang="en-US" b="1" dirty="0"/>
          </a:p>
          <a:p>
            <a:r>
              <a:rPr lang="en-US" b="1" dirty="0"/>
              <a:t>Household environment (CDC, 2019): </a:t>
            </a:r>
            <a:r>
              <a:rPr lang="en-US" dirty="0"/>
              <a:t>family history of substance use and current parental use of substances can highly impact an adolescents’ access and normality of substance use.  An adolescent exposed to substances within the family unit has a higher risk of starting drug use. </a:t>
            </a:r>
            <a:r>
              <a:rPr lang="en-US" altLang="es-ES_tradnl" dirty="0"/>
              <a:t>At the general population level, international research has identified extreme economic deprivation, conflict in the family, a family history of mental health/behavioral problems and a lack of a protective environment as common risk factors for most adolescent substance abuse, delinquency, pregnancy and dropping out of school.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b="1" dirty="0"/>
              <a:t>Early Onset/use</a:t>
            </a:r>
            <a:r>
              <a:rPr lang="en-US" altLang="es-ES_tradnl" dirty="0"/>
              <a:t>: </a:t>
            </a:r>
            <a:r>
              <a:rPr lang="en-US" dirty="0"/>
              <a:t>research shows that young people who initiate drug use before the age of 15 are at twice the risk of having drug problems as those who wait until after the age of 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s-ES_tradnl"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b="1" dirty="0"/>
              <a:t>Self-esteem: </a:t>
            </a:r>
            <a:r>
              <a:rPr lang="en-US" altLang="es-ES_tradnl" dirty="0"/>
              <a:t>Adolescents with a positive self-concept, high self-esteem and emotional wellbeing are less likely to use substances.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s-ES_trad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Academic Performance: </a:t>
            </a:r>
            <a:r>
              <a:rPr lang="en-US" altLang="es-ES_tradnl" dirty="0"/>
              <a:t>The trainer should explain that, among the domains of factors which impact on adolescent substance use is included the school environment.  Research has shown that low school quality, difficult access, labor demands and social norms are directly tied to the risk of substance use.  Additionally, an adolescent’s positive connection/relationship with school can be a protective factor.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s-ES_trad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b="1" dirty="0"/>
              <a:t>Peers &amp; Social Norms: </a:t>
            </a:r>
            <a:r>
              <a:rPr lang="en-US" altLang="es-ES_tradnl" dirty="0"/>
              <a:t>Adolescents find meaning in peer relationships as they’re figuring themselves out. Adolescents who associate with peers who are disruptive, use substances and are involved in criminal activity are more likely to use substances.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should explain that, on the broadest level, social norms, gender and region impact on adolescent substance use.  The trainer should ask for specific examples, such as social norms which support alcohol use, double standards with respect to male vs female substance use, and regional accessibility to different substances.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s-ES_trad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b="1" dirty="0"/>
              <a:t>Community: </a:t>
            </a:r>
            <a:r>
              <a:rPr lang="en-US" altLang="es-ES_tradnl" dirty="0"/>
              <a:t>availability of drugs and other substances in the community can increase an adolescent’s access, therefore increasing substance use. High rates of delinquency in the community and general violence can also increase the risk.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s-ES_trad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b="1" dirty="0"/>
              <a:t>Poverty</a:t>
            </a:r>
            <a:r>
              <a:rPr lang="en-US" altLang="es-ES_tradnl" dirty="0"/>
              <a:t>: The trainer should explain that the family is a very important domain, as most adolescents are still living within a family environment.  Household poverty and lack of connectedness increase risk of substance use.  The trainer should ask participants why.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s-ES_trad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will close by summarizing these factors that influence substance use in adolescents and also let the group know that we will discuss more protective factors in detail in the treatment module where we will cover the concept of resilience. Ultimately, the goal of any program is to reduce risk factors and increase protective factors. Further, the international literature suggests that strategies incorporating positive youth development and resilience have a greater likelihood of improving the health outcomes of adolescent than risk-reduction alone</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982838F-D2C1-401C-A334-091CFE2EB759}" type="slidenum">
              <a:rPr lang="en-US" smtClean="0"/>
              <a:t>90</a:t>
            </a:fld>
            <a:endParaRPr lang="en-US"/>
          </a:p>
        </p:txBody>
      </p:sp>
    </p:spTree>
    <p:extLst>
      <p:ext uri="{BB962C8B-B14F-4D97-AF65-F5344CB8AC3E}">
        <p14:creationId xmlns:p14="http://schemas.microsoft.com/office/powerpoint/2010/main" val="37673314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next section’s topic. The goal of this section is to learn about developmental factors that are necessary for youth wellbeing and providing the audience with tools to conceptualize an adolescents’ protective factors. </a:t>
            </a:r>
          </a:p>
        </p:txBody>
      </p:sp>
      <p:sp>
        <p:nvSpPr>
          <p:cNvPr id="4" name="Slide Number Placeholder 3"/>
          <p:cNvSpPr>
            <a:spLocks noGrp="1"/>
          </p:cNvSpPr>
          <p:nvPr>
            <p:ph type="sldNum" sz="quarter" idx="5"/>
          </p:nvPr>
        </p:nvSpPr>
        <p:spPr/>
        <p:txBody>
          <a:bodyPr/>
          <a:lstStyle/>
          <a:p>
            <a:fld id="{4951DF72-1442-453F-9092-65FAF5C01444}" type="slidenum">
              <a:rPr lang="en-US" smtClean="0"/>
              <a:t>91</a:t>
            </a:fld>
            <a:endParaRPr lang="en-US"/>
          </a:p>
        </p:txBody>
      </p:sp>
    </p:spTree>
    <p:extLst>
      <p:ext uri="{BB962C8B-B14F-4D97-AF65-F5344CB8AC3E}">
        <p14:creationId xmlns:p14="http://schemas.microsoft.com/office/powerpoint/2010/main" val="262953352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t>The trainer should explain that research has been conducted regarding the life skills areas that adolescents must have in order to succeed in difficult environments.  As with resiliency theory, this model looks at why some young people are doing well, despite their circumstances that would put them at risk.  The Search Institute, a research organization on youth development, has identified 40 characteristics, or assets, which support positive youth development, and strengthen adolescent’s ability to grow into healthy adults with the necessary skills to succeed.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_tradnl" dirty="0">
                <a:latin typeface="Arial Narrow" panose="020B0606020202030204" pitchFamily="34" charset="0"/>
                <a:ea typeface="Arial Narrow" panose="020B0606020202030204" pitchFamily="34" charset="0"/>
                <a:cs typeface="Arial Narrow" panose="020B0606020202030204" pitchFamily="34" charset="0"/>
                <a:hlinkClick r:id="rId3"/>
              </a:rPr>
              <a:t>The Developmental Assets</a:t>
            </a:r>
            <a:r>
              <a:rPr lang="en-US" altLang="es-ES_tradnl" baseline="30000" dirty="0">
                <a:latin typeface="Arial Narrow" panose="020B0606020202030204" pitchFamily="34" charset="0"/>
                <a:ea typeface="Arial Narrow" panose="020B0606020202030204" pitchFamily="34" charset="0"/>
                <a:cs typeface="Arial Narrow" panose="020B0606020202030204" pitchFamily="34" charset="0"/>
                <a:hlinkClick r:id="rId3"/>
              </a:rPr>
              <a:t>®</a:t>
            </a:r>
            <a:r>
              <a:rPr lang="en-US" altLang="es-ES_tradnl" dirty="0">
                <a:latin typeface="Arial Narrow" panose="020B0606020202030204" pitchFamily="34" charset="0"/>
                <a:ea typeface="Arial Narrow" panose="020B0606020202030204" pitchFamily="34" charset="0"/>
                <a:cs typeface="Arial Narrow" panose="020B0606020202030204" pitchFamily="34" charset="0"/>
              </a:rPr>
              <a:t> are 40 research-based, positive qualities that influence young people’s development, helping them become caring, responsible, and productive adults. Based in youth development, resiliency, and prevention research, the Developmental Assets framework has proven to be effective and has become the most widely used approach to positive youth development in the United States and, increasingly, around the world. The framework has been adapted to be developmentally relevant from early childhood through adolescence.</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92</a:t>
            </a:fld>
            <a:endParaRPr lang="en-US"/>
          </a:p>
        </p:txBody>
      </p:sp>
    </p:spTree>
    <p:extLst>
      <p:ext uri="{BB962C8B-B14F-4D97-AF65-F5344CB8AC3E}">
        <p14:creationId xmlns:p14="http://schemas.microsoft.com/office/powerpoint/2010/main" val="16113268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s-ES_tradnl" dirty="0"/>
              <a:t>The trainer should review the different areas or factors that impact on positive youth development – those assets identified by the Search Institute as supporting healthy bio-psychosocial growth.  The first area of assets to be reviewed are those that are external assets, in other words, assets which are not dependent on the adolescent him/herself.</a:t>
            </a:r>
          </a:p>
          <a:p>
            <a:endParaRPr lang="en-US" altLang="es-ES_tradnl" dirty="0"/>
          </a:p>
          <a:p>
            <a:r>
              <a:rPr lang="en-US" altLang="es-ES_tradnl" b="1" dirty="0"/>
              <a:t>External Assets:  Support</a:t>
            </a:r>
          </a:p>
          <a:p>
            <a:pPr>
              <a:buFontTx/>
              <a:buChar char="•"/>
            </a:pPr>
            <a:r>
              <a:rPr lang="en-US" altLang="es-ES_tradnl" b="1" dirty="0"/>
              <a:t>Family Support</a:t>
            </a:r>
            <a:r>
              <a:rPr lang="en-US" altLang="es-ES_tradnl" dirty="0"/>
              <a:t> | Family life provides high levels of love and support.</a:t>
            </a:r>
          </a:p>
          <a:p>
            <a:pPr>
              <a:buFontTx/>
              <a:buChar char="•"/>
            </a:pPr>
            <a:r>
              <a:rPr lang="en-US" altLang="es-ES_tradnl" b="1" dirty="0"/>
              <a:t>Positive Family Communication</a:t>
            </a:r>
            <a:r>
              <a:rPr lang="en-US" altLang="es-ES_tradnl" dirty="0"/>
              <a:t> | Young person and her or his parent(s) communicate positively, and young person is willing to seek advice and counsel from parents.</a:t>
            </a:r>
          </a:p>
          <a:p>
            <a:pPr>
              <a:buFontTx/>
              <a:buChar char="•"/>
            </a:pPr>
            <a:r>
              <a:rPr lang="en-US" altLang="es-ES_tradnl" b="1" dirty="0"/>
              <a:t>Other Adult Relationships</a:t>
            </a:r>
            <a:r>
              <a:rPr lang="en-US" altLang="es-ES_tradnl" dirty="0"/>
              <a:t> | Young person receives support from three or more nonparent adults.</a:t>
            </a:r>
          </a:p>
          <a:p>
            <a:pPr>
              <a:buFontTx/>
              <a:buChar char="•"/>
            </a:pPr>
            <a:r>
              <a:rPr lang="en-US" altLang="es-ES_tradnl" b="1" dirty="0"/>
              <a:t>Caring Neighborhood</a:t>
            </a:r>
            <a:r>
              <a:rPr lang="en-US" altLang="es-ES_tradnl" dirty="0"/>
              <a:t> | Young person experiences caring neighbors.</a:t>
            </a:r>
          </a:p>
          <a:p>
            <a:pPr>
              <a:buFontTx/>
              <a:buChar char="•"/>
            </a:pPr>
            <a:r>
              <a:rPr lang="en-US" altLang="es-ES_tradnl" b="1" dirty="0"/>
              <a:t>Caring School Climate</a:t>
            </a:r>
            <a:r>
              <a:rPr lang="en-US" altLang="es-ES_tradnl" dirty="0"/>
              <a:t> | School provides a caring, encouraging environment.</a:t>
            </a:r>
          </a:p>
          <a:p>
            <a:pPr>
              <a:buFontTx/>
              <a:buChar char="•"/>
            </a:pPr>
            <a:r>
              <a:rPr lang="en-US" altLang="es-ES_tradnl" b="1" dirty="0"/>
              <a:t>Parent Involvement in Schooling</a:t>
            </a:r>
            <a:r>
              <a:rPr lang="en-US" altLang="es-ES_tradnl" dirty="0"/>
              <a:t> | Parent(s) are actively involved in helping the child succeed in school.</a:t>
            </a:r>
          </a:p>
          <a:p>
            <a:pPr>
              <a:buFontTx/>
              <a:buChar char="•"/>
            </a:pPr>
            <a:endParaRPr lang="en-US" altLang="es-ES_tradnl" dirty="0"/>
          </a:p>
          <a:p>
            <a:endParaRPr lang="en-US" altLang="es-ES_tradnl" dirty="0"/>
          </a:p>
          <a:p>
            <a:r>
              <a:rPr lang="en-US" altLang="es-ES_tradnl" dirty="0"/>
              <a:t>The trainer should continue to review the external assets, this time in the area of empowerment.</a:t>
            </a:r>
          </a:p>
          <a:p>
            <a:endParaRPr lang="en-US" altLang="es-ES_tradnl" dirty="0"/>
          </a:p>
          <a:p>
            <a:r>
              <a:rPr lang="en-US" altLang="es-ES_tradnl" b="1" dirty="0"/>
              <a:t>External Assets:  Empowerment</a:t>
            </a:r>
          </a:p>
          <a:p>
            <a:pPr>
              <a:buFontTx/>
              <a:buChar char="•"/>
            </a:pPr>
            <a:r>
              <a:rPr lang="en-US" altLang="es-ES_tradnl" b="1" dirty="0"/>
              <a:t>Community Values Adolescents</a:t>
            </a:r>
            <a:r>
              <a:rPr lang="en-US" altLang="es-ES_tradnl" dirty="0"/>
              <a:t> | Young person perceives that adults in the community value adolescents.</a:t>
            </a:r>
          </a:p>
          <a:p>
            <a:pPr>
              <a:buFontTx/>
              <a:buChar char="•"/>
            </a:pPr>
            <a:r>
              <a:rPr lang="en-US" altLang="es-ES_tradnl" b="1" dirty="0"/>
              <a:t>Adolescents as Resources</a:t>
            </a:r>
            <a:r>
              <a:rPr lang="en-US" altLang="es-ES_tradnl" dirty="0"/>
              <a:t> | Young people are given useful roles in the community.</a:t>
            </a:r>
          </a:p>
          <a:p>
            <a:pPr>
              <a:buFontTx/>
              <a:buChar char="•"/>
            </a:pPr>
            <a:r>
              <a:rPr lang="en-US" altLang="es-ES_tradnl" b="1" dirty="0"/>
              <a:t>Service to Others</a:t>
            </a:r>
            <a:r>
              <a:rPr lang="en-US" altLang="es-ES_tradnl" dirty="0"/>
              <a:t> | Young person serves in the community one hour or more per week.</a:t>
            </a:r>
          </a:p>
          <a:p>
            <a:pPr>
              <a:buFontTx/>
              <a:buChar char="•"/>
            </a:pPr>
            <a:r>
              <a:rPr lang="en-US" altLang="es-ES_tradnl" b="1" dirty="0"/>
              <a:t>Safety</a:t>
            </a:r>
            <a:r>
              <a:rPr lang="en-US" altLang="es-ES_tradnl" dirty="0"/>
              <a:t> | Young person feels safe at home, school, and in the neighborhood</a:t>
            </a:r>
          </a:p>
          <a:p>
            <a:pPr>
              <a:buFontTx/>
              <a:buNone/>
            </a:pPr>
            <a:endParaRPr lang="en-US" altLang="es-ES_tradnl"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93</a:t>
            </a:fld>
            <a:endParaRPr lang="en-US"/>
          </a:p>
        </p:txBody>
      </p:sp>
    </p:spTree>
    <p:extLst>
      <p:ext uri="{BB962C8B-B14F-4D97-AF65-F5344CB8AC3E}">
        <p14:creationId xmlns:p14="http://schemas.microsoft.com/office/powerpoint/2010/main" val="3232669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provide a brief overview of the topics within each module: </a:t>
            </a:r>
          </a:p>
          <a:p>
            <a:endParaRPr lang="en-US" dirty="0"/>
          </a:p>
          <a:p>
            <a:r>
              <a:rPr lang="en-US" dirty="0"/>
              <a:t>Module 1: Provides an introduction and conceptualization of the topic of adolescent substance abuse.</a:t>
            </a:r>
          </a:p>
          <a:p>
            <a:r>
              <a:rPr lang="en-US" dirty="0"/>
              <a:t>Module 2: Provides an overview of the development of the adolescent at the physical, emotional, mental, cognitive, and neurological levels. </a:t>
            </a:r>
          </a:p>
          <a:p>
            <a:r>
              <a:rPr lang="en-US" dirty="0"/>
              <a:t>Module 3: Provides in-depth conceptualization of Trauma-informed Care (TIC) and skills to work with youth. </a:t>
            </a:r>
          </a:p>
          <a:p>
            <a:r>
              <a:rPr lang="en-US" dirty="0"/>
              <a:t>Module 4: Provides techniques, tools and practice of methodologies to screen and assess youth. </a:t>
            </a:r>
          </a:p>
          <a:p>
            <a:r>
              <a:rPr lang="en-US" dirty="0"/>
              <a:t>Module 5: Provides a range of treatment interventions that are effective in treating adolescent substance abuse. It also conceptualizes the importance of treatment at the individual, relational, community and societal levels. </a:t>
            </a:r>
          </a:p>
          <a:p>
            <a:r>
              <a:rPr lang="en-US" dirty="0"/>
              <a:t>Module 6: This optional module provides information on the nature of gangs and can be utilized in contexts where this is a common problem. </a:t>
            </a:r>
          </a:p>
          <a:p>
            <a:endParaRPr lang="en-US" dirty="0"/>
          </a:p>
        </p:txBody>
      </p:sp>
      <p:sp>
        <p:nvSpPr>
          <p:cNvPr id="4" name="Slide Number Placeholder 3"/>
          <p:cNvSpPr>
            <a:spLocks noGrp="1"/>
          </p:cNvSpPr>
          <p:nvPr>
            <p:ph type="sldNum" sz="quarter" idx="5"/>
          </p:nvPr>
        </p:nvSpPr>
        <p:spPr/>
        <p:txBody>
          <a:bodyPr/>
          <a:lstStyle/>
          <a:p>
            <a:fld id="{F8303E70-8761-4C37-8DF7-7C17CAA4AC60}" type="slidenum">
              <a:rPr lang="en-US" smtClean="0"/>
              <a:t>9</a:t>
            </a:fld>
            <a:endParaRPr lang="en-US"/>
          </a:p>
        </p:txBody>
      </p:sp>
    </p:spTree>
    <p:extLst>
      <p:ext uri="{BB962C8B-B14F-4D97-AF65-F5344CB8AC3E}">
        <p14:creationId xmlns:p14="http://schemas.microsoft.com/office/powerpoint/2010/main" val="94739077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s-ES_tradnl" dirty="0"/>
              <a:t>The trainer should continue to review the external assets, this time in the area of boundaries and expectations.</a:t>
            </a:r>
          </a:p>
          <a:p>
            <a:endParaRPr lang="en-US" altLang="es-ES_tradnl" dirty="0"/>
          </a:p>
          <a:p>
            <a:r>
              <a:rPr lang="en-US" altLang="es-ES_tradnl" b="1" dirty="0"/>
              <a:t>External Assets:  Boundaries and Expectations</a:t>
            </a:r>
          </a:p>
          <a:p>
            <a:pPr>
              <a:spcBef>
                <a:spcPct val="0"/>
              </a:spcBef>
              <a:buFontTx/>
              <a:buChar char="•"/>
            </a:pPr>
            <a:r>
              <a:rPr lang="en-US" altLang="es-ES_tradnl" b="1" dirty="0"/>
              <a:t>Family Boundaries</a:t>
            </a:r>
            <a:r>
              <a:rPr lang="en-US" altLang="es-ES_tradnl" dirty="0"/>
              <a:t> | Family has clear rules and consequences and monitors the young person’s whereabouts.</a:t>
            </a:r>
          </a:p>
          <a:p>
            <a:pPr>
              <a:spcBef>
                <a:spcPct val="0"/>
              </a:spcBef>
              <a:buFontTx/>
              <a:buChar char="•"/>
            </a:pPr>
            <a:r>
              <a:rPr lang="en-US" altLang="es-ES_tradnl" b="1" dirty="0"/>
              <a:t>School Boundaries</a:t>
            </a:r>
            <a:r>
              <a:rPr lang="en-US" altLang="es-ES_tradnl" dirty="0"/>
              <a:t> | School provides clear rules and consequences.</a:t>
            </a:r>
          </a:p>
          <a:p>
            <a:pPr>
              <a:spcBef>
                <a:spcPct val="0"/>
              </a:spcBef>
              <a:buFontTx/>
              <a:buChar char="•"/>
            </a:pPr>
            <a:r>
              <a:rPr lang="en-US" altLang="es-ES_tradnl" b="1" dirty="0"/>
              <a:t>Neighborhood Boundaries</a:t>
            </a:r>
            <a:r>
              <a:rPr lang="en-US" altLang="es-ES_tradnl" dirty="0"/>
              <a:t> | Neighbors take responsibility for monitoring young people’s behavior.</a:t>
            </a:r>
          </a:p>
          <a:p>
            <a:pPr>
              <a:spcBef>
                <a:spcPct val="0"/>
              </a:spcBef>
              <a:buFontTx/>
              <a:buChar char="•"/>
            </a:pPr>
            <a:r>
              <a:rPr lang="en-US" altLang="es-ES_tradnl" b="1" dirty="0"/>
              <a:t>Adult Role Models</a:t>
            </a:r>
            <a:r>
              <a:rPr lang="en-US" altLang="es-ES_tradnl" dirty="0"/>
              <a:t> | Parent(s) and other adults model positive, responsible behavior.</a:t>
            </a:r>
          </a:p>
          <a:p>
            <a:pPr>
              <a:spcBef>
                <a:spcPct val="0"/>
              </a:spcBef>
              <a:buFontTx/>
              <a:buChar char="•"/>
            </a:pPr>
            <a:r>
              <a:rPr lang="en-US" altLang="es-ES_tradnl" b="1" dirty="0"/>
              <a:t>Positive Peer Influence</a:t>
            </a:r>
            <a:r>
              <a:rPr lang="en-US" altLang="es-ES_tradnl" dirty="0"/>
              <a:t> | Young person's best friends model responsible behavior.</a:t>
            </a:r>
          </a:p>
          <a:p>
            <a:pPr>
              <a:spcBef>
                <a:spcPct val="0"/>
              </a:spcBef>
              <a:buFontTx/>
              <a:buChar char="•"/>
            </a:pPr>
            <a:r>
              <a:rPr lang="en-US" altLang="es-ES_tradnl" b="1" dirty="0"/>
              <a:t>High Expectations</a:t>
            </a:r>
            <a:r>
              <a:rPr lang="en-US" altLang="es-ES_tradnl" dirty="0"/>
              <a:t> | Both parent(s) and teachers encourage the young person to do well.</a:t>
            </a:r>
          </a:p>
          <a:p>
            <a:endParaRPr lang="en-US" dirty="0"/>
          </a:p>
          <a:p>
            <a:r>
              <a:rPr lang="en-US" altLang="es-ES_tradnl" dirty="0"/>
              <a:t>The trainer should continue to review the external assets, this time in the area of constructive use of time.</a:t>
            </a:r>
          </a:p>
          <a:p>
            <a:endParaRPr lang="en-US" altLang="es-ES_tradnl" dirty="0"/>
          </a:p>
          <a:p>
            <a:r>
              <a:rPr lang="en-US" altLang="es-ES_tradnl" b="1" dirty="0"/>
              <a:t>External Assets:  Constructive Use of Time</a:t>
            </a:r>
          </a:p>
          <a:p>
            <a:pPr>
              <a:buFontTx/>
              <a:buChar char="•"/>
            </a:pPr>
            <a:r>
              <a:rPr lang="en-US" altLang="es-ES_tradnl" b="1" dirty="0"/>
              <a:t>Creative Activities</a:t>
            </a:r>
            <a:r>
              <a:rPr lang="en-US" altLang="es-ES_tradnl" dirty="0"/>
              <a:t> | Young person spends three or more hours per week in lessons or practice in music, theater, or other arts.</a:t>
            </a:r>
          </a:p>
          <a:p>
            <a:pPr>
              <a:buFontTx/>
              <a:buChar char="•"/>
            </a:pPr>
            <a:r>
              <a:rPr lang="en-US" altLang="es-ES_tradnl" b="1" dirty="0"/>
              <a:t>Youth Programs</a:t>
            </a:r>
            <a:r>
              <a:rPr lang="en-US" altLang="es-ES_tradnl" dirty="0"/>
              <a:t> | Young person spends three or more hours per week in sports, clubs, or organizations at school and/or in community organizations.</a:t>
            </a:r>
          </a:p>
          <a:p>
            <a:pPr>
              <a:buFontTx/>
              <a:buChar char="•"/>
            </a:pPr>
            <a:r>
              <a:rPr lang="en-US" altLang="es-ES_tradnl" b="1" dirty="0"/>
              <a:t>Religious Community</a:t>
            </a:r>
            <a:r>
              <a:rPr lang="en-US" altLang="es-ES_tradnl" dirty="0"/>
              <a:t> | Young person spends one hour or more per week in activities in a religious institution.</a:t>
            </a:r>
          </a:p>
          <a:p>
            <a:pPr>
              <a:buFontTx/>
              <a:buChar char="•"/>
            </a:pPr>
            <a:r>
              <a:rPr lang="en-US" altLang="es-ES_tradnl" b="1" dirty="0"/>
              <a:t>Time at Home</a:t>
            </a:r>
            <a:r>
              <a:rPr lang="en-US" altLang="es-ES_tradnl" dirty="0"/>
              <a:t> | Young person is out with friends "with nothing special to do" two or fewer nights per week.</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94</a:t>
            </a:fld>
            <a:endParaRPr lang="en-US"/>
          </a:p>
        </p:txBody>
      </p:sp>
    </p:spTree>
    <p:extLst>
      <p:ext uri="{BB962C8B-B14F-4D97-AF65-F5344CB8AC3E}">
        <p14:creationId xmlns:p14="http://schemas.microsoft.com/office/powerpoint/2010/main" val="21045122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s-ES_tradnl" dirty="0"/>
              <a:t>The trainer should then go on to explain the internal assets, in other words, skills and capacities that a young person exhibits or develops in various sectors.  The first area for review is commitment to learning.</a:t>
            </a:r>
          </a:p>
          <a:p>
            <a:endParaRPr lang="en-US" altLang="es-ES_tradnl" dirty="0"/>
          </a:p>
          <a:p>
            <a:r>
              <a:rPr lang="en-US" altLang="es-ES_tradnl" b="1" dirty="0"/>
              <a:t>Internal Assets:  Commitment to Learning</a:t>
            </a:r>
          </a:p>
          <a:p>
            <a:pPr>
              <a:buFontTx/>
              <a:buChar char="•"/>
            </a:pPr>
            <a:r>
              <a:rPr lang="en-US" altLang="es-ES_tradnl" b="1" dirty="0"/>
              <a:t>Achievement Motivation</a:t>
            </a:r>
            <a:r>
              <a:rPr lang="en-US" altLang="es-ES_tradnl" dirty="0"/>
              <a:t> | Young person is motivated to do well in school.</a:t>
            </a:r>
          </a:p>
          <a:p>
            <a:pPr>
              <a:buFontTx/>
              <a:buChar char="•"/>
            </a:pPr>
            <a:r>
              <a:rPr lang="en-US" altLang="es-ES_tradnl" b="1" dirty="0"/>
              <a:t>School Engagement </a:t>
            </a:r>
            <a:r>
              <a:rPr lang="en-US" altLang="es-ES_tradnl" dirty="0"/>
              <a:t>| Young person is actively engaged in learning.</a:t>
            </a:r>
          </a:p>
          <a:p>
            <a:pPr>
              <a:buFontTx/>
              <a:buChar char="•"/>
            </a:pPr>
            <a:r>
              <a:rPr lang="en-US" altLang="es-ES_tradnl" b="1" dirty="0"/>
              <a:t>Homework</a:t>
            </a:r>
            <a:r>
              <a:rPr lang="en-US" altLang="es-ES_tradnl" dirty="0"/>
              <a:t> | Young person reports doing at least one hour of homework every school day.</a:t>
            </a:r>
          </a:p>
          <a:p>
            <a:pPr>
              <a:buFontTx/>
              <a:buChar char="•"/>
            </a:pPr>
            <a:r>
              <a:rPr lang="en-US" altLang="es-ES_tradnl" b="1" dirty="0"/>
              <a:t>Bonding to School</a:t>
            </a:r>
            <a:r>
              <a:rPr lang="en-US" altLang="es-ES_tradnl" dirty="0"/>
              <a:t> | Young person cares about her or his school.</a:t>
            </a:r>
          </a:p>
          <a:p>
            <a:pPr>
              <a:buFontTx/>
              <a:buChar char="•"/>
            </a:pPr>
            <a:r>
              <a:rPr lang="en-US" altLang="es-ES_tradnl" b="1" dirty="0"/>
              <a:t>Reading for Pleasure</a:t>
            </a:r>
            <a:r>
              <a:rPr lang="en-US" altLang="es-ES_tradnl" dirty="0"/>
              <a:t> | Young person reads for pleasure three or more hours per week.</a:t>
            </a:r>
          </a:p>
          <a:p>
            <a:endParaRPr lang="en-US" dirty="0"/>
          </a:p>
          <a:p>
            <a:r>
              <a:rPr lang="en-US" altLang="es-ES_tradnl" dirty="0"/>
              <a:t>The trainer should continue to review the internal assets, this time in the area of positive values.</a:t>
            </a:r>
          </a:p>
          <a:p>
            <a:endParaRPr lang="en-US" altLang="es-ES_tradnl" dirty="0"/>
          </a:p>
          <a:p>
            <a:r>
              <a:rPr lang="en-US" altLang="es-ES_tradnl" b="1" dirty="0"/>
              <a:t>Internal Assets:  Positive Values</a:t>
            </a:r>
          </a:p>
          <a:p>
            <a:pPr>
              <a:buFontTx/>
              <a:buChar char="•"/>
            </a:pPr>
            <a:r>
              <a:rPr lang="en-US" altLang="es-ES_tradnl" b="1" dirty="0"/>
              <a:t>Caring </a:t>
            </a:r>
            <a:r>
              <a:rPr lang="en-US" altLang="es-ES_tradnl" dirty="0"/>
              <a:t>| Young Person places high value on helping other people.</a:t>
            </a:r>
          </a:p>
          <a:p>
            <a:pPr>
              <a:buFontTx/>
              <a:buChar char="•"/>
            </a:pPr>
            <a:r>
              <a:rPr lang="en-US" altLang="es-ES_tradnl" b="1" dirty="0"/>
              <a:t>Equality and Social Justice</a:t>
            </a:r>
            <a:r>
              <a:rPr lang="en-US" altLang="es-ES_tradnl" dirty="0"/>
              <a:t> | Young person places high value on promoting equality and reducing hunger and poverty.</a:t>
            </a:r>
          </a:p>
          <a:p>
            <a:pPr>
              <a:buFontTx/>
              <a:buChar char="•"/>
            </a:pPr>
            <a:r>
              <a:rPr lang="en-US" altLang="es-ES_tradnl" b="1" dirty="0"/>
              <a:t>Integrity</a:t>
            </a:r>
            <a:r>
              <a:rPr lang="en-US" altLang="es-ES_tradnl" dirty="0"/>
              <a:t> | Young person acts on convictions and stands up for her or his beliefs.</a:t>
            </a:r>
          </a:p>
          <a:p>
            <a:pPr>
              <a:buFontTx/>
              <a:buChar char="•"/>
            </a:pPr>
            <a:r>
              <a:rPr lang="en-US" altLang="es-ES_tradnl" b="1" dirty="0"/>
              <a:t>Honesty</a:t>
            </a:r>
            <a:r>
              <a:rPr lang="en-US" altLang="es-ES_tradnl" dirty="0"/>
              <a:t> | Young person "tells the truth even when it is not easy.“</a:t>
            </a:r>
          </a:p>
          <a:p>
            <a:pPr>
              <a:buFontTx/>
              <a:buChar char="•"/>
            </a:pPr>
            <a:r>
              <a:rPr lang="en-US" altLang="es-ES_tradnl" b="1" dirty="0"/>
              <a:t>Responsibility</a:t>
            </a:r>
            <a:r>
              <a:rPr lang="en-US" altLang="es-ES_tradnl" dirty="0"/>
              <a:t> | Young person accepts and takes personal responsibility.</a:t>
            </a:r>
          </a:p>
          <a:p>
            <a:pPr>
              <a:buFontTx/>
              <a:buChar char="•"/>
            </a:pPr>
            <a:r>
              <a:rPr lang="en-US" altLang="es-ES_tradnl" b="1" dirty="0"/>
              <a:t>Restraint</a:t>
            </a:r>
            <a:r>
              <a:rPr lang="en-US" altLang="es-ES_tradnl" dirty="0"/>
              <a:t> | Young person believes it is important not to be sexually active or to use alcohol or other drugs.</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95</a:t>
            </a:fld>
            <a:endParaRPr lang="en-US"/>
          </a:p>
        </p:txBody>
      </p:sp>
    </p:spTree>
    <p:extLst>
      <p:ext uri="{BB962C8B-B14F-4D97-AF65-F5344CB8AC3E}">
        <p14:creationId xmlns:p14="http://schemas.microsoft.com/office/powerpoint/2010/main" val="242668817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s-ES_tradnl" dirty="0"/>
              <a:t>The trainer should continue to review the internal assets, this time in the area of social competencies.</a:t>
            </a:r>
          </a:p>
          <a:p>
            <a:endParaRPr lang="en-US" altLang="es-ES_tradnl" dirty="0"/>
          </a:p>
          <a:p>
            <a:r>
              <a:rPr lang="en-US" altLang="es-ES_tradnl" b="1" dirty="0"/>
              <a:t>Internal Assets:  Social Competencies</a:t>
            </a:r>
          </a:p>
          <a:p>
            <a:pPr>
              <a:buFontTx/>
              <a:buChar char="•"/>
            </a:pPr>
            <a:r>
              <a:rPr lang="en-US" altLang="es-ES_tradnl" b="1" dirty="0"/>
              <a:t>Planning and Decision Making</a:t>
            </a:r>
            <a:r>
              <a:rPr lang="en-US" altLang="es-ES_tradnl" dirty="0"/>
              <a:t> | Young person knows how to plan ahead and make choices.</a:t>
            </a:r>
          </a:p>
          <a:p>
            <a:pPr>
              <a:buFontTx/>
              <a:buChar char="•"/>
            </a:pPr>
            <a:r>
              <a:rPr lang="en-US" altLang="es-ES_tradnl" b="1" dirty="0"/>
              <a:t>Interpersonal Competence</a:t>
            </a:r>
            <a:r>
              <a:rPr lang="en-US" altLang="es-ES_tradnl" dirty="0"/>
              <a:t> | Young person has empathy, sensitivity, and friendship skills.</a:t>
            </a:r>
          </a:p>
          <a:p>
            <a:pPr>
              <a:buFontTx/>
              <a:buChar char="•"/>
            </a:pPr>
            <a:r>
              <a:rPr lang="en-US" altLang="es-ES_tradnl" b="1" dirty="0"/>
              <a:t>Cultural Competence</a:t>
            </a:r>
            <a:r>
              <a:rPr lang="en-US" altLang="es-ES_tradnl" dirty="0"/>
              <a:t> | Young person has knowledge of and comfort with people of different cultural/racial/ethnic backgrounds.</a:t>
            </a:r>
          </a:p>
          <a:p>
            <a:pPr>
              <a:buFontTx/>
              <a:buChar char="•"/>
            </a:pPr>
            <a:r>
              <a:rPr lang="en-US" altLang="es-ES_tradnl" b="1" dirty="0"/>
              <a:t>Resistance Skills</a:t>
            </a:r>
            <a:r>
              <a:rPr lang="en-US" altLang="es-ES_tradnl" dirty="0"/>
              <a:t> | Young person can resist negative peer pressure and dangerous situations.</a:t>
            </a:r>
          </a:p>
          <a:p>
            <a:pPr>
              <a:buFontTx/>
              <a:buChar char="•"/>
            </a:pPr>
            <a:r>
              <a:rPr lang="en-US" altLang="es-ES_tradnl" b="1" dirty="0"/>
              <a:t>Peaceful Conflict Resolution </a:t>
            </a:r>
            <a:r>
              <a:rPr lang="en-US" altLang="es-ES_tradnl" dirty="0"/>
              <a:t>| Young person seeks to resolve conflict nonviolently.</a:t>
            </a:r>
          </a:p>
          <a:p>
            <a:endParaRPr lang="en-US" dirty="0"/>
          </a:p>
          <a:p>
            <a:r>
              <a:rPr lang="en-US" altLang="es-ES_tradnl" dirty="0"/>
              <a:t>The trainer should continue to review the internal assets, this time in the area of positive identity.</a:t>
            </a:r>
          </a:p>
          <a:p>
            <a:endParaRPr lang="en-US" altLang="es-ES_tradnl" dirty="0"/>
          </a:p>
          <a:p>
            <a:r>
              <a:rPr lang="en-US" altLang="es-ES_tradnl" b="1" dirty="0"/>
              <a:t>Internal Assets:  Positive Identity</a:t>
            </a:r>
          </a:p>
          <a:p>
            <a:pPr>
              <a:buFontTx/>
              <a:buChar char="•"/>
            </a:pPr>
            <a:r>
              <a:rPr lang="en-US" altLang="es-ES_tradnl" b="1" dirty="0"/>
              <a:t>Personal Power</a:t>
            </a:r>
            <a:r>
              <a:rPr lang="en-US" altLang="es-ES_tradnl" dirty="0"/>
              <a:t> | Young person feels he or she has control over "things that happen to me."</a:t>
            </a:r>
          </a:p>
          <a:p>
            <a:pPr>
              <a:buFontTx/>
              <a:buChar char="•"/>
            </a:pPr>
            <a:r>
              <a:rPr lang="en-US" altLang="es-ES_tradnl" b="1" dirty="0"/>
              <a:t>Self-Esteem</a:t>
            </a:r>
            <a:r>
              <a:rPr lang="en-US" altLang="es-ES_tradnl" dirty="0"/>
              <a:t> | Young person reports having a high self-esteem.</a:t>
            </a:r>
          </a:p>
          <a:p>
            <a:pPr>
              <a:buFontTx/>
              <a:buChar char="•"/>
            </a:pPr>
            <a:r>
              <a:rPr lang="en-US" altLang="es-ES_tradnl" b="1" dirty="0"/>
              <a:t>Sense of Purpose</a:t>
            </a:r>
            <a:r>
              <a:rPr lang="en-US" altLang="es-ES_tradnl" dirty="0"/>
              <a:t> | Young person reports that "my life has a purpose."</a:t>
            </a:r>
          </a:p>
          <a:p>
            <a:pPr>
              <a:buFontTx/>
              <a:buChar char="•"/>
            </a:pPr>
            <a:r>
              <a:rPr lang="en-US" altLang="es-ES_tradnl" b="1" dirty="0"/>
              <a:t>Positive View of Personal Future</a:t>
            </a:r>
            <a:r>
              <a:rPr lang="en-US" altLang="es-ES_tradnl" dirty="0"/>
              <a:t> | Young person is optimistic about her or his personal future.</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96</a:t>
            </a:fld>
            <a:endParaRPr lang="en-US"/>
          </a:p>
        </p:txBody>
      </p:sp>
    </p:spTree>
    <p:extLst>
      <p:ext uri="{BB962C8B-B14F-4D97-AF65-F5344CB8AC3E}">
        <p14:creationId xmlns:p14="http://schemas.microsoft.com/office/powerpoint/2010/main" val="16260392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each of the core concepts that promote youth wellbeing. The trainer should discuss the list under each domain and pick a few examples to ask the audience about how a particular statement can influence an adolescent’s choice to use substances. </a:t>
            </a:r>
          </a:p>
          <a:p>
            <a:pPr marL="0" lvl="0" indent="0">
              <a:buNone/>
            </a:pPr>
            <a:endParaRPr lang="en-US" dirty="0"/>
          </a:p>
          <a:p>
            <a:pPr marL="0" lvl="0" indent="0">
              <a:buNone/>
            </a:pPr>
            <a:r>
              <a:rPr lang="en-US" b="1" dirty="0"/>
              <a:t>Cognitive and Social Emotional Competence</a:t>
            </a:r>
          </a:p>
          <a:p>
            <a:pPr marL="0" lvl="0" indent="0">
              <a:buNone/>
            </a:pPr>
            <a:endParaRPr lang="en-US" dirty="0"/>
          </a:p>
          <a:p>
            <a:pPr marL="228600" lvl="0" indent="-228600">
              <a:buFont typeface="+mj-lt"/>
              <a:buAutoNum type="alphaLcPeriod"/>
            </a:pPr>
            <a:r>
              <a:rPr lang="en-US" dirty="0"/>
              <a:t>developing executive function skills (e.g., considering potential consequences; seeing alternate solutions to problems) </a:t>
            </a:r>
          </a:p>
          <a:p>
            <a:pPr marL="228600" lvl="0" indent="-228600">
              <a:buFont typeface="+mj-lt"/>
              <a:buAutoNum type="alphaLcPeriod"/>
            </a:pPr>
            <a:r>
              <a:rPr lang="en-US" dirty="0"/>
              <a:t>engaging in self-regulating behaviors (e.g., control of thinking and feelings; staying on task in the face of distractions) </a:t>
            </a:r>
          </a:p>
          <a:p>
            <a:pPr marL="228600" lvl="0" indent="-228600">
              <a:buFont typeface="+mj-lt"/>
              <a:buAutoNum type="alphaLcPeriod"/>
            </a:pPr>
            <a:r>
              <a:rPr lang="en-US" dirty="0"/>
              <a:t>developing character strengths (e.g., persistence, gratitude, integrity) </a:t>
            </a:r>
          </a:p>
          <a:p>
            <a:pPr marL="228600" lvl="0" indent="-228600">
              <a:buFont typeface="+mj-lt"/>
              <a:buAutoNum type="alphaLcPeriod"/>
            </a:pPr>
            <a:r>
              <a:rPr lang="en-US" dirty="0"/>
              <a:t>experiencing positive emotions (e.g., joy, optimism, faith, compassion for others) </a:t>
            </a:r>
          </a:p>
          <a:p>
            <a:pPr marL="228600" lvl="0" indent="-228600">
              <a:buFont typeface="+mj-lt"/>
              <a:buAutoNum type="alphaLcPeriod"/>
            </a:pPr>
            <a:r>
              <a:rPr lang="en-US" dirty="0"/>
              <a:t>taking responsibility for one’s self and one’s decisions </a:t>
            </a:r>
          </a:p>
          <a:p>
            <a:pPr marL="228600" lvl="0" indent="-228600">
              <a:buFont typeface="+mj-lt"/>
              <a:buAutoNum type="alphaLcPeriod"/>
            </a:pPr>
            <a:r>
              <a:rPr lang="en-US" dirty="0"/>
              <a:t>developing self-awareness, self-esteem, self-efficacy, and self-compassion </a:t>
            </a:r>
          </a:p>
          <a:p>
            <a:pPr marL="228600" lvl="0" indent="-228600">
              <a:buFont typeface="+mj-lt"/>
              <a:buAutoNum type="alphaLcPeriod"/>
            </a:pPr>
            <a:r>
              <a:rPr lang="en-US" dirty="0"/>
              <a:t>committing to and preparing to achieve productive goals</a:t>
            </a:r>
          </a:p>
          <a:p>
            <a:pPr marL="228600" lvl="0" indent="-228600">
              <a:buFont typeface="+mj-lt"/>
              <a:buAutoNum type="alphaLcPeriod"/>
            </a:pPr>
            <a:r>
              <a:rPr lang="en-US" dirty="0"/>
              <a:t>having both positive images of the person one wants to become and negative images of the person one wants to avoid becoming, as well as plans to achieve the possible selves</a:t>
            </a:r>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97</a:t>
            </a:fld>
            <a:endParaRPr lang="en-US"/>
          </a:p>
        </p:txBody>
      </p:sp>
    </p:spTree>
    <p:extLst>
      <p:ext uri="{BB962C8B-B14F-4D97-AF65-F5344CB8AC3E}">
        <p14:creationId xmlns:p14="http://schemas.microsoft.com/office/powerpoint/2010/main" val="14560277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trainer will discuss the concept of resiliency as it related to how it impacts youth’s wellbeing. The trainer will discuss various statements below and provide examples. The trainer will emphasize that all these can be taught to adolescents and that in fact they must be taught during adolescent development.  </a:t>
            </a:r>
          </a:p>
          <a:p>
            <a:endParaRPr lang="en-US" b="1" dirty="0"/>
          </a:p>
          <a:p>
            <a:r>
              <a:rPr lang="en-US" b="1" dirty="0"/>
              <a:t>Youth Resilience: </a:t>
            </a:r>
          </a:p>
          <a:p>
            <a:pPr marL="228600" indent="-228600">
              <a:buAutoNum type="alphaLcPeriod"/>
            </a:pPr>
            <a:r>
              <a:rPr lang="en-US" dirty="0"/>
              <a:t>managing the stressors of daily life and functioning well when faced with challenges, adversity, and trauma </a:t>
            </a:r>
          </a:p>
          <a:p>
            <a:pPr marL="228600" indent="-228600">
              <a:buAutoNum type="alphaLcPeriod"/>
            </a:pPr>
            <a:r>
              <a:rPr lang="en-US" dirty="0"/>
              <a:t>calling forth one’s inner strength to proactively meet personal challenges, manage adversities, and heal the effects of trauma </a:t>
            </a:r>
          </a:p>
          <a:p>
            <a:pPr marL="228600" indent="-228600">
              <a:buAutoNum type="alphaLcPeriod"/>
            </a:pPr>
            <a:r>
              <a:rPr lang="en-US" dirty="0"/>
              <a:t>having a positive attitude about life and oneself </a:t>
            </a:r>
          </a:p>
          <a:p>
            <a:pPr marL="228600" indent="-228600">
              <a:buAutoNum type="alphaLcPeriod"/>
            </a:pPr>
            <a:r>
              <a:rPr lang="en-US" dirty="0"/>
              <a:t>believing that one’s life is important and meaningful </a:t>
            </a:r>
          </a:p>
          <a:p>
            <a:pPr marL="228600" indent="-228600">
              <a:buAutoNum type="alphaLcPeriod"/>
            </a:pPr>
            <a:r>
              <a:rPr lang="en-US" dirty="0"/>
              <a:t>becoming more self-confident and self-efficacious </a:t>
            </a:r>
          </a:p>
          <a:p>
            <a:pPr marL="228600" indent="-228600">
              <a:buAutoNum type="alphaLcPeriod"/>
            </a:pPr>
            <a:r>
              <a:rPr lang="en-US" dirty="0"/>
              <a:t>having faith; feeling hopeful and optimistic </a:t>
            </a:r>
          </a:p>
          <a:p>
            <a:pPr marL="228600" indent="-228600">
              <a:buAutoNum type="alphaLcPeriod"/>
            </a:pPr>
            <a:r>
              <a:rPr lang="en-US" dirty="0"/>
              <a:t>envisioning positive future possibilities </a:t>
            </a:r>
          </a:p>
          <a:p>
            <a:pPr marL="228600" indent="-228600">
              <a:buAutoNum type="alphaLcPeriod"/>
            </a:pPr>
            <a:r>
              <a:rPr lang="en-US" dirty="0"/>
              <a:t>believing that one can make and achieve goals </a:t>
            </a:r>
          </a:p>
          <a:p>
            <a:pPr marL="228600" indent="-228600">
              <a:buAutoNum type="alphaLcPeriod"/>
            </a:pPr>
            <a:r>
              <a:rPr lang="en-US" dirty="0"/>
              <a:t>working with purpose to achieve goals </a:t>
            </a:r>
          </a:p>
          <a:p>
            <a:pPr marL="228600" indent="-228600">
              <a:buAutoNum type="alphaLcPeriod"/>
            </a:pPr>
            <a:r>
              <a:rPr lang="en-US" dirty="0"/>
              <a:t>facing challenges and making productive decisions about addressing challenges </a:t>
            </a:r>
          </a:p>
          <a:p>
            <a:pPr marL="228600" indent="-228600">
              <a:buAutoNum type="alphaLcPeriod"/>
            </a:pPr>
            <a:r>
              <a:rPr lang="en-US" dirty="0"/>
              <a:t>seeking help when needed </a:t>
            </a:r>
          </a:p>
          <a:p>
            <a:pPr marL="228600" indent="-228600">
              <a:buAutoNum type="alphaLcPeriod"/>
            </a:pPr>
            <a:r>
              <a:rPr lang="en-US" dirty="0"/>
              <a:t>thinking about and being accountable for one’s actions and the consequences of one’s actions </a:t>
            </a:r>
          </a:p>
          <a:p>
            <a:pPr marL="228600" indent="-228600">
              <a:buAutoNum type="alphaLcPeriod"/>
            </a:pPr>
            <a:r>
              <a:rPr lang="en-US" dirty="0"/>
              <a:t>managing anger, anxiety, sadness, feelings of loneliness, and other negative feelings </a:t>
            </a:r>
          </a:p>
          <a:p>
            <a:pPr marL="228600" indent="-228600">
              <a:buAutoNum type="alphaLcPeriod"/>
            </a:pPr>
            <a:r>
              <a:rPr lang="en-US" dirty="0"/>
              <a:t>learning from failure</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98</a:t>
            </a:fld>
            <a:endParaRPr lang="en-US"/>
          </a:p>
        </p:txBody>
      </p:sp>
    </p:spTree>
    <p:extLst>
      <p:ext uri="{BB962C8B-B14F-4D97-AF65-F5344CB8AC3E}">
        <p14:creationId xmlns:p14="http://schemas.microsoft.com/office/powerpoint/2010/main" val="25979450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the importance of how youth relate to their environment is fundamental to build positive networks of support. </a:t>
            </a:r>
          </a:p>
          <a:p>
            <a:endParaRPr lang="en-US" dirty="0"/>
          </a:p>
          <a:p>
            <a:pPr marL="0" indent="0">
              <a:buNone/>
            </a:pPr>
            <a:r>
              <a:rPr lang="en-US" b="1" dirty="0"/>
              <a:t>Social Connections</a:t>
            </a:r>
          </a:p>
          <a:p>
            <a:pPr marL="228600" indent="-228600">
              <a:buAutoNum type="alphaLcPeriod"/>
            </a:pPr>
            <a:r>
              <a:rPr lang="en-US" dirty="0"/>
              <a:t>Building a trusting relationship with at least one caring and competent adult who: </a:t>
            </a:r>
          </a:p>
          <a:p>
            <a:pPr marL="685800" lvl="1" indent="-228600">
              <a:buAutoNum type="arabicPeriod"/>
            </a:pPr>
            <a:r>
              <a:rPr lang="en-US" dirty="0"/>
              <a:t>listens in a non-judgmental manner </a:t>
            </a:r>
          </a:p>
          <a:p>
            <a:pPr marL="685800" lvl="1" indent="-228600">
              <a:buAutoNum type="arabicPeriod"/>
            </a:pPr>
            <a:r>
              <a:rPr lang="en-US" dirty="0"/>
              <a:t>is dependable/can be counted on </a:t>
            </a:r>
          </a:p>
          <a:p>
            <a:pPr marL="685800" lvl="1" indent="-228600">
              <a:buAutoNum type="arabicPeriod"/>
            </a:pPr>
            <a:r>
              <a:rPr lang="en-US" dirty="0"/>
              <a:t>provides well-informed guidance, advice, and help in solving problems </a:t>
            </a:r>
          </a:p>
          <a:p>
            <a:pPr marL="685800" lvl="1" indent="-228600">
              <a:buAutoNum type="arabicPeriod"/>
            </a:pPr>
            <a:r>
              <a:rPr lang="en-US" dirty="0"/>
              <a:t>promotes high expectations </a:t>
            </a:r>
          </a:p>
          <a:p>
            <a:pPr marL="685800" lvl="1" indent="-228600">
              <a:buAutoNum type="arabicPeriod"/>
            </a:pPr>
            <a:r>
              <a:rPr lang="en-US" dirty="0"/>
              <a:t>sets developmentally appropriate limits, rules, and monitoring </a:t>
            </a:r>
          </a:p>
          <a:p>
            <a:pPr marL="685800" lvl="1" indent="-228600">
              <a:buAutoNum type="arabicPeriod"/>
            </a:pPr>
            <a:r>
              <a:rPr lang="en-US" dirty="0"/>
              <a:t>provides emotional support (e.g., affirming good problem-solving skills) </a:t>
            </a:r>
          </a:p>
          <a:p>
            <a:pPr marL="685800" lvl="1" indent="-228600">
              <a:buAutoNum type="arabicPeriod"/>
            </a:pPr>
            <a:r>
              <a:rPr lang="en-US" dirty="0"/>
              <a:t>provides instrumental support/concrete assistance (e.g., transportation) </a:t>
            </a:r>
          </a:p>
          <a:p>
            <a:pPr marL="685800" lvl="1" indent="-228600">
              <a:buAutoNum type="arabicPeriod"/>
            </a:pPr>
            <a:r>
              <a:rPr lang="en-US" dirty="0"/>
              <a:t>provides informational support (e.g., post-secondary educational opportunities) </a:t>
            </a:r>
          </a:p>
          <a:p>
            <a:pPr marL="685800" lvl="1" indent="-228600">
              <a:buAutoNum type="arabicPeriod"/>
            </a:pPr>
            <a:r>
              <a:rPr lang="en-US" dirty="0"/>
              <a:t>provides spiritual support (e.g., hope and encouragement) </a:t>
            </a:r>
          </a:p>
          <a:p>
            <a:pPr marL="685800" lvl="1" indent="-228600">
              <a:buAutoNum type="arabicPeriod"/>
            </a:pPr>
            <a:r>
              <a:rPr lang="en-US" dirty="0"/>
              <a:t>provides an opportunity to engage with others in a positive manner </a:t>
            </a:r>
          </a:p>
          <a:p>
            <a:pPr marL="685800" lvl="1" indent="-228600">
              <a:buAutoNum type="arabicPeriod"/>
            </a:pPr>
            <a:r>
              <a:rPr lang="en-US" dirty="0"/>
              <a:t>helps buffer youth from stressors </a:t>
            </a:r>
          </a:p>
          <a:p>
            <a:pPr marL="685800" lvl="1" indent="-228600">
              <a:buAutoNum type="arabicPeriod"/>
            </a:pPr>
            <a:r>
              <a:rPr lang="en-US" dirty="0"/>
              <a:t>helps reduce feelings of isolation </a:t>
            </a:r>
          </a:p>
          <a:p>
            <a:pPr marL="685800" lvl="1" indent="-228600">
              <a:buAutoNum type="arabicPeriod"/>
            </a:pPr>
            <a:r>
              <a:rPr lang="en-US" dirty="0"/>
              <a:t>promotes meaningful interactions in a context of mutual trust, respect, and appreciation </a:t>
            </a:r>
          </a:p>
          <a:p>
            <a:pPr marL="228600" lvl="0" indent="-228600">
              <a:buAutoNum type="alphaLcPeriod"/>
            </a:pPr>
            <a:r>
              <a:rPr lang="en-US" dirty="0"/>
              <a:t>Being constructively engaged in social institutions (e.g., school, religious communities, recreational facilities) that are safe, stable, and equitable </a:t>
            </a:r>
          </a:p>
          <a:p>
            <a:pPr marL="228600" lvl="0" indent="-228600">
              <a:buAutoNum type="alphaLcPeriod"/>
            </a:pPr>
            <a:r>
              <a:rPr lang="en-US" dirty="0"/>
              <a:t>Building a trusting relationship with positive, optimistic, mutually respectful peers who have similar values </a:t>
            </a:r>
          </a:p>
          <a:p>
            <a:pPr marL="228600" lvl="0" indent="-228600">
              <a:buAutoNum type="alphaLcPeriod"/>
            </a:pPr>
            <a:r>
              <a:rPr lang="en-US" dirty="0"/>
              <a:t>Having a sense of connectedness that enables youth to feel loved, secure, confident, valued, and empowered to “give back” to others</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99</a:t>
            </a:fld>
            <a:endParaRPr lang="en-US"/>
          </a:p>
        </p:txBody>
      </p:sp>
    </p:spTree>
    <p:extLst>
      <p:ext uri="{BB962C8B-B14F-4D97-AF65-F5344CB8AC3E}">
        <p14:creationId xmlns:p14="http://schemas.microsoft.com/office/powerpoint/2010/main" val="92033235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that when an adolescent becomes aware of the physical and neurological changes in their bodies that explain their moods, behaviors, thought-processes they feel more in control and are able to understand themselves and their place in the world. </a:t>
            </a:r>
          </a:p>
          <a:p>
            <a:endParaRPr lang="en-US" dirty="0"/>
          </a:p>
          <a:p>
            <a:pPr marL="0" lvl="0" indent="0">
              <a:buNone/>
            </a:pPr>
            <a:r>
              <a:rPr lang="en-US" b="1" dirty="0"/>
              <a:t>Knowledge of Adolescent Development</a:t>
            </a:r>
          </a:p>
          <a:p>
            <a:pPr marL="0" lvl="0" indent="0">
              <a:buNone/>
            </a:pPr>
            <a:endParaRPr lang="en-US" dirty="0"/>
          </a:p>
          <a:p>
            <a:pPr marL="228600" indent="-228600">
              <a:buAutoNum type="alphaLcPeriod"/>
            </a:pPr>
            <a:r>
              <a:rPr lang="en-US" dirty="0"/>
              <a:t>Encouraging parents, adults who work with youth, and youth themselves to increase their knowledge and understanding about adolescent development </a:t>
            </a:r>
          </a:p>
          <a:p>
            <a:pPr marL="228600" indent="-228600">
              <a:buAutoNum type="alphaLcPeriod"/>
            </a:pPr>
            <a:r>
              <a:rPr lang="en-US" dirty="0"/>
              <a:t>Seeking, acquiring, and using accurate information about: </a:t>
            </a:r>
          </a:p>
          <a:p>
            <a:pPr marL="685800" lvl="1" indent="-228600">
              <a:buFont typeface="+mj-lt"/>
              <a:buAutoNum type="arabicPeriod"/>
            </a:pPr>
            <a:r>
              <a:rPr lang="en-US" dirty="0"/>
              <a:t>adolescent brain development </a:t>
            </a:r>
          </a:p>
          <a:p>
            <a:pPr marL="685800" lvl="1" indent="-228600">
              <a:buFont typeface="+mj-lt"/>
              <a:buAutoNum type="arabicPeriod"/>
            </a:pPr>
            <a:r>
              <a:rPr lang="en-US" dirty="0"/>
              <a:t>physical and emotional changes that occur during puberty </a:t>
            </a:r>
          </a:p>
          <a:p>
            <a:pPr marL="685800" lvl="1" indent="-228600">
              <a:buFont typeface="+mj-lt"/>
              <a:buAutoNum type="arabicPeriod"/>
            </a:pPr>
            <a:r>
              <a:rPr lang="en-US" dirty="0"/>
              <a:t>one’s culture </a:t>
            </a:r>
          </a:p>
          <a:p>
            <a:pPr marL="685800" lvl="1" indent="-228600">
              <a:buFont typeface="+mj-lt"/>
              <a:buAutoNum type="arabicPeriod"/>
            </a:pPr>
            <a:r>
              <a:rPr lang="en-US" dirty="0"/>
              <a:t>societal rules, demands, expectations, and threats </a:t>
            </a:r>
          </a:p>
          <a:p>
            <a:pPr marL="685800" lvl="1" indent="-228600">
              <a:buFont typeface="+mj-lt"/>
              <a:buAutoNum type="arabicPeriod"/>
            </a:pPr>
            <a:r>
              <a:rPr lang="en-US" dirty="0"/>
              <a:t>one’s personal developmental history and needs, including one’s trauma history </a:t>
            </a:r>
          </a:p>
          <a:p>
            <a:pPr marL="685800" lvl="1" indent="-228600">
              <a:buFont typeface="+mj-lt"/>
              <a:buAutoNum type="arabicPeriod"/>
            </a:pPr>
            <a:r>
              <a:rPr lang="en-US" dirty="0"/>
              <a:t>sexual behavior, responsibility, choices, and consequences </a:t>
            </a:r>
          </a:p>
          <a:p>
            <a:pPr marL="685800" lvl="1" indent="-228600">
              <a:buFont typeface="+mj-lt"/>
              <a:buAutoNum type="arabicPeriod"/>
            </a:pPr>
            <a:r>
              <a:rPr lang="en-US" dirty="0"/>
              <a:t>essential life skills (e.g., managing money) </a:t>
            </a:r>
          </a:p>
          <a:p>
            <a:pPr marL="685800" lvl="1" indent="-228600">
              <a:buFont typeface="+mj-lt"/>
              <a:buAutoNum type="arabicPeriod"/>
            </a:pPr>
            <a:r>
              <a:rPr lang="en-US" dirty="0"/>
              <a:t>developing abstract thinking and improved problem-solving skills </a:t>
            </a:r>
          </a:p>
          <a:p>
            <a:pPr marL="685800" lvl="1" indent="-228600">
              <a:buFont typeface="+mj-lt"/>
              <a:buAutoNum type="arabicPeriod"/>
            </a:pPr>
            <a:r>
              <a:rPr lang="en-US" dirty="0"/>
              <a:t>developing a belief system and sense of morality </a:t>
            </a:r>
          </a:p>
          <a:p>
            <a:pPr marL="685800" lvl="1" indent="-228600">
              <a:buFont typeface="+mj-lt"/>
              <a:buAutoNum type="arabicPeriod"/>
            </a:pPr>
            <a:r>
              <a:rPr lang="en-US" dirty="0"/>
              <a:t>engaging in positive risk-taking and avoiding negative risk-taking </a:t>
            </a:r>
          </a:p>
          <a:p>
            <a:pPr marL="685800" lvl="1" indent="-228600">
              <a:buFont typeface="+mj-lt"/>
              <a:buAutoNum type="arabicPeriod"/>
            </a:pPr>
            <a:r>
              <a:rPr lang="en-US" dirty="0"/>
              <a:t>forging a personally satisfying identity </a:t>
            </a:r>
          </a:p>
          <a:p>
            <a:pPr marL="685800" lvl="1" indent="-228600">
              <a:buFont typeface="+mj-lt"/>
              <a:buAutoNum type="arabicPeriod"/>
            </a:pPr>
            <a:r>
              <a:rPr lang="en-US" dirty="0"/>
              <a:t>identifying productive interests, realistic goals, and steps to achieve goals </a:t>
            </a:r>
          </a:p>
          <a:p>
            <a:pPr marL="685800" lvl="1" indent="-228600">
              <a:buFont typeface="+mj-lt"/>
              <a:buAutoNum type="arabicPeriod"/>
            </a:pPr>
            <a:r>
              <a:rPr lang="en-US" dirty="0"/>
              <a:t>developing mature values and behavioral controls used to assess acceptable and unacceptable behaviors </a:t>
            </a:r>
          </a:p>
          <a:p>
            <a:pPr marL="685800" lvl="1" indent="-228600">
              <a:buFont typeface="+mj-lt"/>
              <a:buAutoNum type="arabicPeriod"/>
            </a:pPr>
            <a:r>
              <a:rPr lang="en-US" dirty="0"/>
              <a:t>building and sustaining healthy relationships with peers and adults </a:t>
            </a:r>
          </a:p>
          <a:p>
            <a:pPr marL="685800" lvl="1" indent="-228600">
              <a:buFont typeface="+mj-lt"/>
              <a:buAutoNum type="arabicPeriod"/>
            </a:pPr>
            <a:r>
              <a:rPr lang="en-US" dirty="0"/>
              <a:t>gaining independence from parents and other adults while maintaining strong connections with them</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100</a:t>
            </a:fld>
            <a:endParaRPr lang="en-US"/>
          </a:p>
        </p:txBody>
      </p:sp>
    </p:spTree>
    <p:extLst>
      <p:ext uri="{BB962C8B-B14F-4D97-AF65-F5344CB8AC3E}">
        <p14:creationId xmlns:p14="http://schemas.microsoft.com/office/powerpoint/2010/main" val="377294558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the concept of developing adolescent’s self-advocacy skills and resourcefulness. </a:t>
            </a:r>
          </a:p>
          <a:p>
            <a:endParaRPr lang="en-US" dirty="0"/>
          </a:p>
          <a:p>
            <a:pPr marL="0" lvl="0" indent="0">
              <a:buNone/>
            </a:pPr>
            <a:r>
              <a:rPr lang="en-US" b="1" dirty="0"/>
              <a:t>Concrete Support in Times of Need</a:t>
            </a:r>
          </a:p>
          <a:p>
            <a:pPr marL="0" lvl="0" indent="0">
              <a:buNone/>
            </a:pPr>
            <a:endParaRPr lang="en-US" dirty="0"/>
          </a:p>
          <a:p>
            <a:pPr marL="228600" lvl="0" indent="-228600">
              <a:buFont typeface="+mj-lt"/>
              <a:buAutoNum type="alphaLcPeriod"/>
            </a:pPr>
            <a:r>
              <a:rPr lang="en-US" dirty="0"/>
              <a:t>being able to identify, find, and receive the basic necessities everyone deserves, as well as specialized services (e.g., medical, mental health, social, educational, or legal) </a:t>
            </a:r>
          </a:p>
          <a:p>
            <a:pPr marL="228600" lvl="0" indent="-228600">
              <a:buFont typeface="+mj-lt"/>
              <a:buAutoNum type="alphaLcPeriod"/>
            </a:pPr>
            <a:r>
              <a:rPr lang="en-US" dirty="0"/>
              <a:t>being resourceful </a:t>
            </a:r>
          </a:p>
          <a:p>
            <a:pPr marL="228600" lvl="0" indent="-228600">
              <a:buFont typeface="+mj-lt"/>
              <a:buAutoNum type="alphaLcPeriod"/>
            </a:pPr>
            <a:r>
              <a:rPr lang="en-US" dirty="0"/>
              <a:t>understanding one’s rights in accessing eligible services </a:t>
            </a:r>
          </a:p>
          <a:p>
            <a:pPr marL="228600" lvl="0" indent="-228600">
              <a:buFont typeface="+mj-lt"/>
              <a:buAutoNum type="alphaLcPeriod"/>
            </a:pPr>
            <a:r>
              <a:rPr lang="en-US" dirty="0"/>
              <a:t>navigating through service systems </a:t>
            </a:r>
          </a:p>
          <a:p>
            <a:pPr marL="228600" lvl="0" indent="-228600">
              <a:buFont typeface="+mj-lt"/>
              <a:buAutoNum type="alphaLcPeriod"/>
            </a:pPr>
            <a:r>
              <a:rPr lang="en-US" dirty="0"/>
              <a:t>seeking help when needed </a:t>
            </a:r>
          </a:p>
          <a:p>
            <a:pPr marL="228600" lvl="0" indent="-228600">
              <a:buFont typeface="+mj-lt"/>
              <a:buAutoNum type="alphaLcPeriod"/>
            </a:pPr>
            <a:r>
              <a:rPr lang="en-US" dirty="0"/>
              <a:t>being treated respectfully and with dignity when seeking and receiving services</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101</a:t>
            </a:fld>
            <a:endParaRPr lang="en-US"/>
          </a:p>
        </p:txBody>
      </p:sp>
    </p:spTree>
    <p:extLst>
      <p:ext uri="{BB962C8B-B14F-4D97-AF65-F5344CB8AC3E}">
        <p14:creationId xmlns:p14="http://schemas.microsoft.com/office/powerpoint/2010/main" val="12832023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this concept which is one of the most important aspects that aid healthy adolescent development. As adolescents are learning these skills during a critical time, it should be emphasized that they need assistance with these concepts from adults in their lives. </a:t>
            </a:r>
          </a:p>
          <a:p>
            <a:endParaRPr lang="en-US" dirty="0"/>
          </a:p>
          <a:p>
            <a:pPr marL="0" lvl="0" indent="0">
              <a:buNone/>
            </a:pPr>
            <a:r>
              <a:rPr lang="en-US" b="1" dirty="0"/>
              <a:t>Cognitive and Social Emotional Competence</a:t>
            </a:r>
          </a:p>
          <a:p>
            <a:pPr marL="0" lvl="0" indent="0">
              <a:buNone/>
            </a:pPr>
            <a:endParaRPr lang="en-US" dirty="0"/>
          </a:p>
          <a:p>
            <a:pPr marL="228600" lvl="0" indent="-228600">
              <a:buFont typeface="+mj-lt"/>
              <a:buAutoNum type="alphaLcPeriod"/>
            </a:pPr>
            <a:r>
              <a:rPr lang="en-US" dirty="0"/>
              <a:t>developing executive function skills (e.g., considering potential consequences; seeing alternate solutions to problems) </a:t>
            </a:r>
          </a:p>
          <a:p>
            <a:pPr marL="228600" lvl="0" indent="-228600">
              <a:buFont typeface="+mj-lt"/>
              <a:buAutoNum type="alphaLcPeriod"/>
            </a:pPr>
            <a:r>
              <a:rPr lang="en-US" dirty="0"/>
              <a:t>engaging in self-regulating behaviors (e.g., control of thinking and feelings; staying on task in the face of distractions) </a:t>
            </a:r>
          </a:p>
          <a:p>
            <a:pPr marL="228600" lvl="0" indent="-228600">
              <a:buFont typeface="+mj-lt"/>
              <a:buAutoNum type="alphaLcPeriod"/>
            </a:pPr>
            <a:r>
              <a:rPr lang="en-US" dirty="0"/>
              <a:t>developing character strengths (e.g., persistence, gratitude, integrity) </a:t>
            </a:r>
          </a:p>
          <a:p>
            <a:pPr marL="228600" lvl="0" indent="-228600">
              <a:buFont typeface="+mj-lt"/>
              <a:buAutoNum type="alphaLcPeriod"/>
            </a:pPr>
            <a:r>
              <a:rPr lang="en-US" dirty="0"/>
              <a:t>experiencing positive emotions (e.g., joy, optimism, faith, compassion for others) </a:t>
            </a:r>
          </a:p>
          <a:p>
            <a:pPr marL="228600" lvl="0" indent="-228600">
              <a:buFont typeface="+mj-lt"/>
              <a:buAutoNum type="alphaLcPeriod"/>
            </a:pPr>
            <a:r>
              <a:rPr lang="en-US" dirty="0"/>
              <a:t>taking responsibility for one’s self and one’s decisions </a:t>
            </a:r>
          </a:p>
          <a:p>
            <a:pPr marL="228600" lvl="0" indent="-228600">
              <a:buFont typeface="+mj-lt"/>
              <a:buAutoNum type="alphaLcPeriod"/>
            </a:pPr>
            <a:r>
              <a:rPr lang="en-US" dirty="0"/>
              <a:t>developing self-awareness, self-esteem, self-efficacy, and self-compassion </a:t>
            </a:r>
          </a:p>
          <a:p>
            <a:pPr marL="228600" lvl="0" indent="-228600">
              <a:buFont typeface="+mj-lt"/>
              <a:buAutoNum type="alphaLcPeriod"/>
            </a:pPr>
            <a:r>
              <a:rPr lang="en-US" dirty="0"/>
              <a:t>committing to and preparing to achieve productive goals</a:t>
            </a:r>
          </a:p>
          <a:p>
            <a:pPr marL="228600" lvl="0" indent="-228600">
              <a:buFont typeface="+mj-lt"/>
              <a:buAutoNum type="alphaLcPeriod"/>
            </a:pPr>
            <a:r>
              <a:rPr lang="en-US" dirty="0"/>
              <a:t>having both positive images of the person one wants to become and negative images of the person one wants to avoid becoming, as well as plans to achieve the possible selves</a:t>
            </a:r>
          </a:p>
          <a:p>
            <a:pPr marL="0" lvl="0" indent="0">
              <a:buFont typeface="+mj-lt"/>
              <a:buNone/>
            </a:pPr>
            <a:br>
              <a:rPr lang="en-US" dirty="0"/>
            </a:br>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102</a:t>
            </a:fld>
            <a:endParaRPr lang="en-US"/>
          </a:p>
        </p:txBody>
      </p:sp>
    </p:spTree>
    <p:extLst>
      <p:ext uri="{BB962C8B-B14F-4D97-AF65-F5344CB8AC3E}">
        <p14:creationId xmlns:p14="http://schemas.microsoft.com/office/powerpoint/2010/main" val="10866961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Alcohol and marijuana are the main drugs of use by students in most of the countries included in this comparative report. Prevalence is relatively high for this population but there is plenty of variability from country to country.  Tobacco is also used throughout the region, but to a lesser extent than alcohol and even marijuana. There is a lot of experimentation with cigarettes, but current use rates are very low. Marijuana prevalence overtook past year cigarette prevalence </a:t>
            </a:r>
          </a:p>
        </p:txBody>
      </p:sp>
      <p:sp>
        <p:nvSpPr>
          <p:cNvPr id="4" name="Slide Number Placeholder 3"/>
          <p:cNvSpPr>
            <a:spLocks noGrp="1"/>
          </p:cNvSpPr>
          <p:nvPr>
            <p:ph type="sldNum" sz="quarter" idx="5"/>
          </p:nvPr>
        </p:nvSpPr>
        <p:spPr/>
        <p:txBody>
          <a:bodyPr/>
          <a:lstStyle/>
          <a:p>
            <a:fld id="{A982838F-D2C1-401C-A334-091CFE2EB759}" type="slidenum">
              <a:rPr lang="en-US" smtClean="0"/>
              <a:t>103</a:t>
            </a:fld>
            <a:endParaRPr lang="en-US"/>
          </a:p>
        </p:txBody>
      </p:sp>
    </p:spTree>
    <p:extLst>
      <p:ext uri="{BB962C8B-B14F-4D97-AF65-F5344CB8AC3E}">
        <p14:creationId xmlns:p14="http://schemas.microsoft.com/office/powerpoint/2010/main" val="1147938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72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11891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43254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7633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816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10/2/2020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56235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10/2/2020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73470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10/2/2020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99478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68812DA-F765-4142-A6A3-A8ED7235E082}" type="datetime1">
              <a:rPr lang="en-US" smtClean="0"/>
              <a:t>10/2/2020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68042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E0277FD-7DE6-41D4-930D-AC99F5AFE54E}" type="datetime1">
              <a:rPr lang="en-US" smtClean="0"/>
              <a:t>10/2/2020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49788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10/2/2020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16481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73ED0CC-082F-4160-86E5-0D6041F12778}" type="datetime1">
              <a:rPr lang="en-US" smtClean="0"/>
              <a:t>10/2/2020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A98EE3D-8CD1-4C3F-BD1C-C98C9596463C}"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683605"/>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6.xml"/><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14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1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4.xml"/><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18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13.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22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14.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2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21.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23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30.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57.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67.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hyperlink" Target="https://www.psychologytoday.com/intl/basics/coaching" TargetMode="External"/><Relationship Id="rId2" Type="http://schemas.openxmlformats.org/officeDocument/2006/relationships/notesSlide" Target="../notesSlides/notesSlide276.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28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77.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1.xml"/><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29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8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87.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89.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9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0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94.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95.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305.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0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09.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314.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315.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3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17.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318.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notesSlide" Target="../notesSlides/notesSlide319.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320.xm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321.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322.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323.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324.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325.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3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327.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328.xml"/><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329.xml"/><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3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www.search-institute.org/content/40-developmental-assets-adolescents-ages-12-18"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C2F2A-C4F3-4343-B984-008CD8002C06}"/>
              </a:ext>
            </a:extLst>
          </p:cNvPr>
          <p:cNvSpPr>
            <a:spLocks noGrp="1"/>
          </p:cNvSpPr>
          <p:nvPr>
            <p:ph type="ctrTitle"/>
          </p:nvPr>
        </p:nvSpPr>
        <p:spPr>
          <a:xfrm>
            <a:off x="1066799" y="2752894"/>
            <a:ext cx="10058400" cy="1532303"/>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Trainer Introduction</a:t>
            </a:r>
          </a:p>
        </p:txBody>
      </p:sp>
      <p:pic>
        <p:nvPicPr>
          <p:cNvPr id="4" name="Picture 2">
            <a:extLst>
              <a:ext uri="{FF2B5EF4-FFF2-40B4-BE49-F238E27FC236}">
                <a16:creationId xmlns:a16="http://schemas.microsoft.com/office/drawing/2014/main" id="{51C1CD8F-8DA7-4BE1-8CE0-BDB6842FEEA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58628" y="788559"/>
            <a:ext cx="10074743" cy="957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327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3EBEE-CAE5-449D-9808-2847960691ED}"/>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THE TRAINER </a:t>
            </a:r>
          </a:p>
        </p:txBody>
      </p:sp>
      <p:sp>
        <p:nvSpPr>
          <p:cNvPr id="3" name="Content Placeholder 2">
            <a:extLst>
              <a:ext uri="{FF2B5EF4-FFF2-40B4-BE49-F238E27FC236}">
                <a16:creationId xmlns:a16="http://schemas.microsoft.com/office/drawing/2014/main" id="{0FBB4729-EAF6-422E-94FB-84C77DE37848}"/>
              </a:ext>
            </a:extLst>
          </p:cNvPr>
          <p:cNvSpPr>
            <a:spLocks noGrp="1"/>
          </p:cNvSpPr>
          <p:nvPr>
            <p:ph idx="1"/>
          </p:nvPr>
        </p:nvSpPr>
        <p:spPr>
          <a:xfrm>
            <a:off x="884338" y="1969499"/>
            <a:ext cx="11094720" cy="4725663"/>
          </a:xfrm>
        </p:spPr>
        <p:txBody>
          <a:bodyPr>
            <a:normAutofit/>
          </a:bodyPr>
          <a:lstStyle/>
          <a:p>
            <a:pPr lvl="0">
              <a:lnSpc>
                <a:spcPct val="150000"/>
              </a:lnSpc>
              <a:spcBef>
                <a:spcPts val="600"/>
              </a:spcBef>
              <a:spcAft>
                <a:spcPts val="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Experience working with adolescents and with AOD use;</a:t>
            </a:r>
          </a:p>
          <a:p>
            <a:pPr lvl="0">
              <a:lnSpc>
                <a:spcPct val="150000"/>
              </a:lnSpc>
              <a:spcBef>
                <a:spcPts val="600"/>
              </a:spcBef>
              <a:spcAft>
                <a:spcPts val="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Experience using research-based techniques;</a:t>
            </a:r>
          </a:p>
          <a:p>
            <a:pPr lvl="0">
              <a:lnSpc>
                <a:spcPct val="150000"/>
              </a:lnSpc>
              <a:spcBef>
                <a:spcPts val="600"/>
              </a:spcBef>
              <a:spcAft>
                <a:spcPts val="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Ability to facilitate adult group learning.</a:t>
            </a:r>
          </a:p>
          <a:p>
            <a:pPr lvl="0">
              <a:lnSpc>
                <a:spcPct val="150000"/>
              </a:lnSpc>
              <a:spcBef>
                <a:spcPts val="600"/>
              </a:spcBef>
              <a:spcAft>
                <a:spcPts val="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Understanding and sensitivity to culturally relevant issues.</a:t>
            </a:r>
          </a:p>
          <a:p>
            <a:pPr lvl="0">
              <a:lnSpc>
                <a:spcPct val="150000"/>
              </a:lnSpc>
              <a:spcBef>
                <a:spcPts val="600"/>
              </a:spcBef>
              <a:spcAft>
                <a:spcPts val="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Ability to work with participants in a positive, empathetic manner</a:t>
            </a:r>
          </a:p>
          <a:p>
            <a:endParaRPr lang="en-US" dirty="0"/>
          </a:p>
        </p:txBody>
      </p:sp>
    </p:spTree>
    <p:extLst>
      <p:ext uri="{BB962C8B-B14F-4D97-AF65-F5344CB8AC3E}">
        <p14:creationId xmlns:p14="http://schemas.microsoft.com/office/powerpoint/2010/main" val="35492096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EB3D8-F535-4AD0-BEE9-12229CDF0DDD}"/>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KNOWLEDGE OF ADOLESCENT DEVELOPMENT</a:t>
            </a:r>
          </a:p>
        </p:txBody>
      </p:sp>
      <p:sp>
        <p:nvSpPr>
          <p:cNvPr id="4" name="Content Placeholder 2">
            <a:extLst>
              <a:ext uri="{FF2B5EF4-FFF2-40B4-BE49-F238E27FC236}">
                <a16:creationId xmlns:a16="http://schemas.microsoft.com/office/drawing/2014/main" id="{445AA8A2-6B8D-4791-883B-99869BD28B47}"/>
              </a:ext>
            </a:extLst>
          </p:cNvPr>
          <p:cNvSpPr txBox="1">
            <a:spLocks/>
          </p:cNvSpPr>
          <p:nvPr/>
        </p:nvSpPr>
        <p:spPr>
          <a:xfrm>
            <a:off x="124846" y="1952831"/>
            <a:ext cx="10675620" cy="461856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60000"/>
              </a:lnSpc>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5578230-27BC-4581-B197-465942E52FD8}"/>
              </a:ext>
            </a:extLst>
          </p:cNvPr>
          <p:cNvSpPr txBox="1"/>
          <p:nvPr/>
        </p:nvSpPr>
        <p:spPr>
          <a:xfrm>
            <a:off x="10071100" y="6386731"/>
            <a:ext cx="1458733"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(CSSP, 2020)</a:t>
            </a:r>
          </a:p>
        </p:txBody>
      </p:sp>
      <p:sp>
        <p:nvSpPr>
          <p:cNvPr id="6" name="Rectangle 5">
            <a:extLst>
              <a:ext uri="{FF2B5EF4-FFF2-40B4-BE49-F238E27FC236}">
                <a16:creationId xmlns:a16="http://schemas.microsoft.com/office/drawing/2014/main" id="{E6951C33-9EB2-4086-AC83-21D2D9163F8A}"/>
              </a:ext>
            </a:extLst>
          </p:cNvPr>
          <p:cNvSpPr/>
          <p:nvPr/>
        </p:nvSpPr>
        <p:spPr>
          <a:xfrm>
            <a:off x="1047665" y="2310284"/>
            <a:ext cx="10058400" cy="3316742"/>
          </a:xfrm>
          <a:prstGeom prst="rect">
            <a:avLst/>
          </a:prstGeom>
        </p:spPr>
        <p:txBody>
          <a:bodyPr wrap="square">
            <a:spAutoFit/>
          </a:bodyPr>
          <a:lstStyle/>
          <a:p>
            <a:pPr algn="ctr">
              <a:lnSpc>
                <a:spcPct val="150000"/>
              </a:lnSpc>
            </a:pPr>
            <a:r>
              <a:rPr lang="en-US" sz="3600" dirty="0">
                <a:latin typeface="Times New Roman" panose="02020603050405020304" pitchFamily="18" charset="0"/>
                <a:cs typeface="Times New Roman" panose="02020603050405020304" pitchFamily="18" charset="0"/>
              </a:rPr>
              <a:t>Learn about the physical changes during adolescence, especially about physical and neurological development, the impact of trauma, and identity development. </a:t>
            </a:r>
          </a:p>
        </p:txBody>
      </p:sp>
    </p:spTree>
    <p:extLst>
      <p:ext uri="{BB962C8B-B14F-4D97-AF65-F5344CB8AC3E}">
        <p14:creationId xmlns:p14="http://schemas.microsoft.com/office/powerpoint/2010/main" val="31451051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13FA3-44C9-453D-ACAD-CD9290D14843}"/>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CONCRETE SUPPORT IN TIMES OF NEED</a:t>
            </a:r>
          </a:p>
        </p:txBody>
      </p:sp>
      <p:sp>
        <p:nvSpPr>
          <p:cNvPr id="3" name="Content Placeholder 2">
            <a:extLst>
              <a:ext uri="{FF2B5EF4-FFF2-40B4-BE49-F238E27FC236}">
                <a16:creationId xmlns:a16="http://schemas.microsoft.com/office/drawing/2014/main" id="{2B8D9707-F58D-4DD0-8387-5D0CE58E76F4}"/>
              </a:ext>
            </a:extLst>
          </p:cNvPr>
          <p:cNvSpPr>
            <a:spLocks noGrp="1"/>
          </p:cNvSpPr>
          <p:nvPr>
            <p:ph idx="1"/>
          </p:nvPr>
        </p:nvSpPr>
        <p:spPr>
          <a:xfrm>
            <a:off x="516289" y="2050365"/>
            <a:ext cx="11159422" cy="4023360"/>
          </a:xfrm>
        </p:spPr>
        <p:txBody>
          <a:bodyPr>
            <a:normAutofit lnSpcReduction="10000"/>
          </a:bodyPr>
          <a:lstStyle/>
          <a:p>
            <a:pPr algn="ctr">
              <a:lnSpc>
                <a:spcPct val="150000"/>
              </a:lnSpc>
            </a:pPr>
            <a:r>
              <a:rPr lang="en-US" sz="3600" dirty="0">
                <a:latin typeface="Times New Roman" panose="02020603050405020304" pitchFamily="18" charset="0"/>
                <a:cs typeface="Times New Roman" panose="02020603050405020304" pitchFamily="18" charset="0"/>
              </a:rPr>
              <a:t>Understanding the importance of asking for help and advocating for oneself; receiving quality services (e.g., health care, housing, education) designed to preserve youths’ dignity, provide opportunities for skill development, and promote healthy development</a:t>
            </a:r>
          </a:p>
        </p:txBody>
      </p:sp>
      <p:sp>
        <p:nvSpPr>
          <p:cNvPr id="4" name="TextBox 3">
            <a:extLst>
              <a:ext uri="{FF2B5EF4-FFF2-40B4-BE49-F238E27FC236}">
                <a16:creationId xmlns:a16="http://schemas.microsoft.com/office/drawing/2014/main" id="{B0BF1416-D441-4A4C-B197-0DF49FF271B0}"/>
              </a:ext>
            </a:extLst>
          </p:cNvPr>
          <p:cNvSpPr txBox="1"/>
          <p:nvPr/>
        </p:nvSpPr>
        <p:spPr>
          <a:xfrm>
            <a:off x="10071100" y="6386731"/>
            <a:ext cx="1458733"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(CSSP, 2020)</a:t>
            </a:r>
          </a:p>
        </p:txBody>
      </p:sp>
    </p:spTree>
    <p:extLst>
      <p:ext uri="{BB962C8B-B14F-4D97-AF65-F5344CB8AC3E}">
        <p14:creationId xmlns:p14="http://schemas.microsoft.com/office/powerpoint/2010/main" val="20753040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2B9A5-4DCF-4689-8DCE-C3B80E69310D}"/>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COGNITIVE AND SOCIAL EMOTIONAL COMPETENCE</a:t>
            </a:r>
          </a:p>
        </p:txBody>
      </p:sp>
      <p:sp>
        <p:nvSpPr>
          <p:cNvPr id="3" name="Content Placeholder 2">
            <a:extLst>
              <a:ext uri="{FF2B5EF4-FFF2-40B4-BE49-F238E27FC236}">
                <a16:creationId xmlns:a16="http://schemas.microsoft.com/office/drawing/2014/main" id="{80C7E814-4930-47F1-BC5E-7AC3B33B7267}"/>
              </a:ext>
            </a:extLst>
          </p:cNvPr>
          <p:cNvSpPr>
            <a:spLocks noGrp="1"/>
          </p:cNvSpPr>
          <p:nvPr>
            <p:ph idx="1"/>
          </p:nvPr>
        </p:nvSpPr>
        <p:spPr>
          <a:xfrm>
            <a:off x="1097280" y="2557462"/>
            <a:ext cx="10189846" cy="3614738"/>
          </a:xfrm>
        </p:spPr>
        <p:txBody>
          <a:bodyPr>
            <a:normAutofit/>
          </a:bodyPr>
          <a:lstStyle/>
          <a:p>
            <a:pPr algn="ctr">
              <a:lnSpc>
                <a:spcPct val="150000"/>
              </a:lnSpc>
            </a:pPr>
            <a:r>
              <a:rPr lang="en-US" sz="3600" dirty="0">
                <a:latin typeface="Times New Roman" panose="02020603050405020304" pitchFamily="18" charset="0"/>
                <a:cs typeface="Times New Roman" panose="02020603050405020304" pitchFamily="18" charset="0"/>
              </a:rPr>
              <a:t>Acquiring skills and attitudes that are essential for forming an independent identity and having a productive, responsible, and satisfying adulthood </a:t>
            </a:r>
          </a:p>
        </p:txBody>
      </p:sp>
      <p:sp>
        <p:nvSpPr>
          <p:cNvPr id="4" name="TextBox 3">
            <a:extLst>
              <a:ext uri="{FF2B5EF4-FFF2-40B4-BE49-F238E27FC236}">
                <a16:creationId xmlns:a16="http://schemas.microsoft.com/office/drawing/2014/main" id="{DED39BED-66BE-4800-9038-A73005FD3E10}"/>
              </a:ext>
            </a:extLst>
          </p:cNvPr>
          <p:cNvSpPr txBox="1"/>
          <p:nvPr/>
        </p:nvSpPr>
        <p:spPr>
          <a:xfrm>
            <a:off x="10071100" y="6386731"/>
            <a:ext cx="1458733"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(CSSP, 2020)</a:t>
            </a:r>
          </a:p>
        </p:txBody>
      </p:sp>
    </p:spTree>
    <p:extLst>
      <p:ext uri="{BB962C8B-B14F-4D97-AF65-F5344CB8AC3E}">
        <p14:creationId xmlns:p14="http://schemas.microsoft.com/office/powerpoint/2010/main" val="2407907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1D708-62DF-46F9-ABA1-9889F0E7A73A}"/>
              </a:ext>
            </a:extLst>
          </p:cNvPr>
          <p:cNvSpPr>
            <a:spLocks noGrp="1"/>
          </p:cNvSpPr>
          <p:nvPr>
            <p:ph type="title"/>
          </p:nvPr>
        </p:nvSpPr>
        <p:spPr/>
        <p:txBody>
          <a:bodyPr>
            <a:normAutofit/>
          </a:bodyPr>
          <a:lstStyle/>
          <a:p>
            <a:pPr algn="ctr"/>
            <a:r>
              <a:rPr lang="en-US" sz="5400" b="1" dirty="0">
                <a:solidFill>
                  <a:schemeClr val="accent2"/>
                </a:solidFill>
                <a:latin typeface="Times New Roman" panose="02020603050405020304" pitchFamily="18" charset="0"/>
                <a:cs typeface="Times New Roman" panose="02020603050405020304" pitchFamily="18" charset="0"/>
              </a:rPr>
              <a:t>SUMMARY</a:t>
            </a:r>
          </a:p>
        </p:txBody>
      </p:sp>
      <p:sp>
        <p:nvSpPr>
          <p:cNvPr id="3" name="Content Placeholder 2">
            <a:extLst>
              <a:ext uri="{FF2B5EF4-FFF2-40B4-BE49-F238E27FC236}">
                <a16:creationId xmlns:a16="http://schemas.microsoft.com/office/drawing/2014/main" id="{0E345F0C-CB80-4523-AA3C-C4102816CBE3}"/>
              </a:ext>
            </a:extLst>
          </p:cNvPr>
          <p:cNvSpPr>
            <a:spLocks noGrp="1"/>
          </p:cNvSpPr>
          <p:nvPr>
            <p:ph idx="1"/>
          </p:nvPr>
        </p:nvSpPr>
        <p:spPr>
          <a:xfrm>
            <a:off x="658177" y="1737360"/>
            <a:ext cx="11400473" cy="4663440"/>
          </a:xfrm>
        </p:spPr>
        <p:txBody>
          <a:bodyPr>
            <a:normAutofit/>
          </a:bodyPr>
          <a:lstStyle/>
          <a:p>
            <a:pPr>
              <a:lnSpc>
                <a:spcPct val="15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Adolescent substance abuse is a global public health problem where societies are tremendously affected. </a:t>
            </a:r>
          </a:p>
          <a:p>
            <a:pPr>
              <a:lnSpc>
                <a:spcPct val="15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International standards state that adolescents should not use substances as it can permanently damage the developing brain. </a:t>
            </a:r>
          </a:p>
          <a:p>
            <a:pPr>
              <a:lnSpc>
                <a:spcPct val="15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Alcohol and Marihuana are the most common drugs used among adolescents </a:t>
            </a:r>
          </a:p>
          <a:p>
            <a:pPr>
              <a:lnSpc>
                <a:spcPct val="15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 combination of genetics, environmental and social factors can impact adolescent substance use. </a:t>
            </a:r>
          </a:p>
        </p:txBody>
      </p:sp>
    </p:spTree>
    <p:extLst>
      <p:ext uri="{BB962C8B-B14F-4D97-AF65-F5344CB8AC3E}">
        <p14:creationId xmlns:p14="http://schemas.microsoft.com/office/powerpoint/2010/main" val="17876198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4B1B4-4197-43D4-9275-1EAE0CFC28E6}"/>
              </a:ext>
            </a:extLst>
          </p:cNvPr>
          <p:cNvSpPr>
            <a:spLocks noGrp="1"/>
          </p:cNvSpPr>
          <p:nvPr>
            <p:ph type="title"/>
          </p:nvPr>
        </p:nvSpPr>
        <p:spPr/>
        <p:txBody>
          <a:bodyPr/>
          <a:lstStyle/>
          <a:p>
            <a:pPr algn="ctr"/>
            <a:r>
              <a:rPr lang="en-US" sz="5400" b="1" dirty="0">
                <a:solidFill>
                  <a:schemeClr val="accent2"/>
                </a:solidFill>
                <a:latin typeface="Times New Roman" panose="02020603050405020304" pitchFamily="18" charset="0"/>
                <a:cs typeface="Times New Roman" panose="02020603050405020304" pitchFamily="18" charset="0"/>
              </a:rPr>
              <a:t>SUMMARY</a:t>
            </a:r>
            <a:endParaRPr lang="en-US" b="1" dirty="0">
              <a:solidFill>
                <a:schemeClr val="accent2"/>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9BB50E5-B3F6-4B30-BC30-A92554D324B5}"/>
              </a:ext>
            </a:extLst>
          </p:cNvPr>
          <p:cNvSpPr>
            <a:spLocks noGrp="1"/>
          </p:cNvSpPr>
          <p:nvPr>
            <p:ph idx="1"/>
          </p:nvPr>
        </p:nvSpPr>
        <p:spPr>
          <a:xfrm>
            <a:off x="871811" y="1845733"/>
            <a:ext cx="10865077" cy="4725664"/>
          </a:xfrm>
        </p:spPr>
        <p:txBody>
          <a:bodyPr>
            <a:normAutofit lnSpcReduction="10000"/>
          </a:bodyPr>
          <a:lstStyle/>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Adolescence is a confusing and stressful time for children. </a:t>
            </a: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Adolescent development is a process that begins roughly at 10 and ends in the mid-20s. </a:t>
            </a: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Substance abuse during adolescence has a negative impact on brain development. </a:t>
            </a: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Adolescents are still highly dependent in environmental factors to support them and teach them good choices.  </a:t>
            </a: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In conclusion, adolescents should abstain from use of substances for healthy brain development. </a:t>
            </a:r>
          </a:p>
          <a:p>
            <a:pPr marL="0" indent="0">
              <a:buNone/>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dirty="0"/>
          </a:p>
        </p:txBody>
      </p:sp>
    </p:spTree>
    <p:extLst>
      <p:ext uri="{BB962C8B-B14F-4D97-AF65-F5344CB8AC3E}">
        <p14:creationId xmlns:p14="http://schemas.microsoft.com/office/powerpoint/2010/main" val="16828456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4799E-C616-4205-BA7C-87A4D58E15C4}"/>
              </a:ext>
            </a:extLst>
          </p:cNvPr>
          <p:cNvSpPr>
            <a:spLocks noGrp="1"/>
          </p:cNvSpPr>
          <p:nvPr>
            <p:ph type="ctrTitle"/>
          </p:nvPr>
        </p:nvSpPr>
        <p:spPr>
          <a:xfrm>
            <a:off x="1002686" y="1704883"/>
            <a:ext cx="10537672" cy="1994758"/>
          </a:xfrm>
        </p:spPr>
        <p:txBody>
          <a:bodyPr>
            <a:normAutofit/>
          </a:bodyPr>
          <a:lstStyle/>
          <a:p>
            <a:pPr algn="ctr"/>
            <a:r>
              <a:rPr lang="en-US" sz="6600" b="1" dirty="0">
                <a:solidFill>
                  <a:schemeClr val="accent2"/>
                </a:solidFill>
                <a:latin typeface="Times New Roman" panose="02020603050405020304" pitchFamily="18" charset="0"/>
                <a:cs typeface="Times New Roman" panose="02020603050405020304" pitchFamily="18" charset="0"/>
              </a:rPr>
              <a:t>Module 2: Trauma and Trauma Informed Care</a:t>
            </a:r>
          </a:p>
        </p:txBody>
      </p:sp>
      <p:pic>
        <p:nvPicPr>
          <p:cNvPr id="4" name="Picture 2">
            <a:extLst>
              <a:ext uri="{FF2B5EF4-FFF2-40B4-BE49-F238E27FC236}">
                <a16:creationId xmlns:a16="http://schemas.microsoft.com/office/drawing/2014/main" id="{FF440246-E543-4370-8E98-B9F99A7D3F8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58628" y="788559"/>
            <a:ext cx="10074743" cy="9570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OAS Logo">
            <a:extLst>
              <a:ext uri="{FF2B5EF4-FFF2-40B4-BE49-F238E27FC236}">
                <a16:creationId xmlns:a16="http://schemas.microsoft.com/office/drawing/2014/main" id="{AD7A7828-24E3-47A1-8593-B2F7F85222B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07392" y="4910667"/>
            <a:ext cx="3826301" cy="809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8910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50FC1-E52A-415A-B2B8-30A25A10CD0B}"/>
              </a:ext>
            </a:extLst>
          </p:cNvPr>
          <p:cNvSpPr>
            <a:spLocks noGrp="1"/>
          </p:cNvSpPr>
          <p:nvPr>
            <p:ph type="title"/>
          </p:nvPr>
        </p:nvSpPr>
        <p:spPr>
          <a:xfrm>
            <a:off x="405491" y="5351446"/>
            <a:ext cx="11125200" cy="1108107"/>
          </a:xfrm>
        </p:spPr>
        <p:txBody>
          <a:bodyPr>
            <a:normAutofit fontScale="90000"/>
          </a:bodyPr>
          <a:lstStyle/>
          <a:p>
            <a:pPr algn="ctr"/>
            <a:r>
              <a:rPr lang="en-US" b="1" dirty="0">
                <a:solidFill>
                  <a:srgbClr val="FFFFFF"/>
                </a:solidFill>
                <a:latin typeface="Times New Roman" panose="02020603050405020304" pitchFamily="18" charset="0"/>
                <a:cs typeface="Times New Roman" panose="02020603050405020304" pitchFamily="18" charset="0"/>
              </a:rPr>
              <a:t>TRAUMA AND TRAUMA INFORMED CARE</a:t>
            </a:r>
          </a:p>
        </p:txBody>
      </p:sp>
      <p:graphicFrame>
        <p:nvGraphicFramePr>
          <p:cNvPr id="5" name="Content Placeholder 2">
            <a:extLst>
              <a:ext uri="{FF2B5EF4-FFF2-40B4-BE49-F238E27FC236}">
                <a16:creationId xmlns:a16="http://schemas.microsoft.com/office/drawing/2014/main" id="{3D4442AC-FB86-4D90-90CD-9FF789590751}"/>
              </a:ext>
            </a:extLst>
          </p:cNvPr>
          <p:cNvGraphicFramePr>
            <a:graphicFrameLocks noGrp="1"/>
          </p:cNvGraphicFramePr>
          <p:nvPr>
            <p:ph idx="1"/>
            <p:extLst>
              <p:ext uri="{D42A27DB-BD31-4B8C-83A1-F6EECF244321}">
                <p14:modId xmlns:p14="http://schemas.microsoft.com/office/powerpoint/2010/main" val="1167468286"/>
              </p:ext>
            </p:extLst>
          </p:nvPr>
        </p:nvGraphicFramePr>
        <p:xfrm>
          <a:off x="1144507" y="2033856"/>
          <a:ext cx="10900477" cy="3619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DE5E5085-C2AC-4D48-B206-1767CC85D6EB}"/>
              </a:ext>
            </a:extLst>
          </p:cNvPr>
          <p:cNvSpPr txBox="1">
            <a:spLocks/>
          </p:cNvSpPr>
          <p:nvPr/>
        </p:nvSpPr>
        <p:spPr>
          <a:xfrm>
            <a:off x="1097280" y="2866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b="1">
                <a:solidFill>
                  <a:schemeClr val="accent2"/>
                </a:solidFill>
                <a:latin typeface="Times New Roman" panose="02020603050405020304" pitchFamily="18" charset="0"/>
                <a:cs typeface="Times New Roman" panose="02020603050405020304" pitchFamily="18" charset="0"/>
              </a:rPr>
              <a:t>TRAUMA AND TRAUMA INFORMED CARE</a:t>
            </a:r>
            <a:endParaRPr lang="en-US" sz="4000" b="1"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22768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75D1F-9920-459D-AB77-0FDC9B13F32E}"/>
              </a:ext>
            </a:extLst>
          </p:cNvPr>
          <p:cNvSpPr>
            <a:spLocks noGrp="1"/>
          </p:cNvSpPr>
          <p:nvPr>
            <p:ph type="title"/>
          </p:nvPr>
        </p:nvSpPr>
        <p:spPr/>
        <p:txBody>
          <a:bodyPr>
            <a:normAutofit/>
          </a:bodyPr>
          <a:lstStyle/>
          <a:p>
            <a:pPr algn="ctr"/>
            <a:r>
              <a:rPr lang="en-US" sz="4000" b="1" dirty="0">
                <a:solidFill>
                  <a:schemeClr val="accent2"/>
                </a:solidFill>
                <a:latin typeface="Times New Roman" panose="02020603050405020304" pitchFamily="18" charset="0"/>
                <a:cs typeface="Times New Roman" panose="02020603050405020304" pitchFamily="18" charset="0"/>
              </a:rPr>
              <a:t>TRAUMA AND TRAUMA INFORMED CARE</a:t>
            </a:r>
          </a:p>
        </p:txBody>
      </p:sp>
      <p:sp>
        <p:nvSpPr>
          <p:cNvPr id="3" name="Content Placeholder 2">
            <a:extLst>
              <a:ext uri="{FF2B5EF4-FFF2-40B4-BE49-F238E27FC236}">
                <a16:creationId xmlns:a16="http://schemas.microsoft.com/office/drawing/2014/main" id="{D358953F-1C3C-40DC-BDDD-969B29D7CA47}"/>
              </a:ext>
            </a:extLst>
          </p:cNvPr>
          <p:cNvSpPr>
            <a:spLocks noGrp="1"/>
          </p:cNvSpPr>
          <p:nvPr>
            <p:ph idx="1"/>
          </p:nvPr>
        </p:nvSpPr>
        <p:spPr>
          <a:xfrm>
            <a:off x="1097280" y="1845733"/>
            <a:ext cx="10513194" cy="4410687"/>
          </a:xfrm>
        </p:spPr>
        <p:txBody>
          <a:bodyPr>
            <a:normAutofit/>
          </a:bodyPr>
          <a:lstStyle/>
          <a:p>
            <a:r>
              <a:rPr lang="en-US" sz="3600" dirty="0">
                <a:latin typeface="Times New Roman" panose="02020603050405020304" pitchFamily="18" charset="0"/>
                <a:cs typeface="Times New Roman" panose="02020603050405020304" pitchFamily="18" charset="0"/>
              </a:rPr>
              <a:t>Learning Objectives</a:t>
            </a:r>
          </a:p>
          <a:p>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define and conceptualize the nature of trauma.</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learn about the Adverse Childhood Experiences (ACE) Study. </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understand the neurological response to trauma.</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understand the link between trauma and addictions.</a:t>
            </a:r>
          </a:p>
          <a:p>
            <a:pPr lvl="1">
              <a:buFont typeface="Arial" panose="020B0604020202020204" pitchFamily="34" charset="0"/>
              <a:buChar char="•"/>
            </a:pPr>
            <a:endParaRPr lang="en-US" dirty="0"/>
          </a:p>
        </p:txBody>
      </p:sp>
    </p:spTree>
    <p:extLst>
      <p:ext uri="{BB962C8B-B14F-4D97-AF65-F5344CB8AC3E}">
        <p14:creationId xmlns:p14="http://schemas.microsoft.com/office/powerpoint/2010/main" val="33052445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E7F3C2-495A-4FE7-B961-C4C7DF465E79}"/>
              </a:ext>
            </a:extLst>
          </p:cNvPr>
          <p:cNvSpPr>
            <a:spLocks noGrp="1"/>
          </p:cNvSpPr>
          <p:nvPr>
            <p:ph idx="1"/>
          </p:nvPr>
        </p:nvSpPr>
        <p:spPr/>
        <p:txBody>
          <a:bodyPr/>
          <a:lstStyle/>
          <a:p>
            <a:pPr marL="201168" lvl="1" indent="0">
              <a:buNone/>
            </a:pPr>
            <a:r>
              <a:rPr lang="en-US" sz="3600" dirty="0">
                <a:latin typeface="Times New Roman" panose="02020603050405020304" pitchFamily="18" charset="0"/>
                <a:cs typeface="Times New Roman" panose="02020603050405020304" pitchFamily="18" charset="0"/>
              </a:rPr>
              <a:t>Learning Objectives continued…</a:t>
            </a:r>
          </a:p>
          <a:p>
            <a:pPr marL="201168" lvl="1" indent="0">
              <a:buNone/>
            </a:pPr>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conceptualize trauma informed care approach.</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learn and practice trauma informed care skills when working with youth.</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integrate trauma informed care approaches within service institutions. </a:t>
            </a:r>
            <a:endParaRPr lang="en-US" dirty="0"/>
          </a:p>
        </p:txBody>
      </p:sp>
      <p:sp>
        <p:nvSpPr>
          <p:cNvPr id="4" name="Title 1">
            <a:extLst>
              <a:ext uri="{FF2B5EF4-FFF2-40B4-BE49-F238E27FC236}">
                <a16:creationId xmlns:a16="http://schemas.microsoft.com/office/drawing/2014/main" id="{68AB6BA8-DE7E-43CB-8F8B-AE0B43E6FE0A}"/>
              </a:ext>
            </a:extLst>
          </p:cNvPr>
          <p:cNvSpPr txBox="1">
            <a:spLocks/>
          </p:cNvSpPr>
          <p:nvPr/>
        </p:nvSpPr>
        <p:spPr>
          <a:xfrm>
            <a:off x="1249680" y="263527"/>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b="1" dirty="0">
                <a:solidFill>
                  <a:schemeClr val="accent2"/>
                </a:solidFill>
                <a:latin typeface="Times New Roman" panose="02020603050405020304" pitchFamily="18" charset="0"/>
                <a:cs typeface="Times New Roman" panose="02020603050405020304" pitchFamily="18" charset="0"/>
              </a:rPr>
              <a:t>TRAUMA AND TRAUMA INFORMED CARE</a:t>
            </a:r>
          </a:p>
        </p:txBody>
      </p:sp>
    </p:spTree>
    <p:extLst>
      <p:ext uri="{BB962C8B-B14F-4D97-AF65-F5344CB8AC3E}">
        <p14:creationId xmlns:p14="http://schemas.microsoft.com/office/powerpoint/2010/main" val="27827720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865D2-33A4-4DBB-B801-0E50B8E9D996}"/>
              </a:ext>
            </a:extLst>
          </p:cNvPr>
          <p:cNvSpPr>
            <a:spLocks noGrp="1"/>
          </p:cNvSpPr>
          <p:nvPr>
            <p:ph type="title"/>
          </p:nvPr>
        </p:nvSpPr>
        <p:spPr>
          <a:xfrm>
            <a:off x="1097280" y="1978243"/>
            <a:ext cx="10058400" cy="1450757"/>
          </a:xfrm>
        </p:spPr>
        <p:txBody>
          <a:bodyPr>
            <a:normAutofit/>
          </a:bodyPr>
          <a:lstStyle/>
          <a:p>
            <a:pPr algn="ctr"/>
            <a:r>
              <a:rPr lang="en-US" sz="6000" b="1" dirty="0">
                <a:solidFill>
                  <a:schemeClr val="accent2"/>
                </a:solidFill>
                <a:latin typeface="Times New Roman" panose="02020603050405020304" pitchFamily="18" charset="0"/>
                <a:cs typeface="Times New Roman" panose="02020603050405020304" pitchFamily="18" charset="0"/>
              </a:rPr>
              <a:t>OVERVIEW OF TRAUMA </a:t>
            </a:r>
          </a:p>
        </p:txBody>
      </p:sp>
    </p:spTree>
    <p:extLst>
      <p:ext uri="{BB962C8B-B14F-4D97-AF65-F5344CB8AC3E}">
        <p14:creationId xmlns:p14="http://schemas.microsoft.com/office/powerpoint/2010/main" val="4152304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9B42-36F9-4B63-94A9-43895BD4D471}"/>
              </a:ext>
            </a:extLst>
          </p:cNvPr>
          <p:cNvSpPr>
            <a:spLocks noGrp="1"/>
          </p:cNvSpPr>
          <p:nvPr>
            <p:ph type="title"/>
          </p:nvPr>
        </p:nvSpPr>
        <p:spPr>
          <a:xfrm>
            <a:off x="5294335" y="221587"/>
            <a:ext cx="6368142" cy="1450757"/>
          </a:xfrm>
        </p:spPr>
        <p:txBody>
          <a:bodyPr>
            <a:normAutofit/>
          </a:bodyPr>
          <a:lstStyle/>
          <a:p>
            <a:r>
              <a:rPr lang="en-US" b="1" dirty="0">
                <a:solidFill>
                  <a:schemeClr val="accent2"/>
                </a:solidFill>
                <a:latin typeface="Times New Roman" panose="02020603050405020304" pitchFamily="18" charset="0"/>
                <a:cs typeface="Times New Roman" panose="02020603050405020304" pitchFamily="18" charset="0"/>
              </a:rPr>
              <a:t>TRAINER DEMEANOR </a:t>
            </a:r>
          </a:p>
        </p:txBody>
      </p:sp>
      <p:pic>
        <p:nvPicPr>
          <p:cNvPr id="2050" name="Picture 2" descr="Developing Your Professional Image">
            <a:extLst>
              <a:ext uri="{FF2B5EF4-FFF2-40B4-BE49-F238E27FC236}">
                <a16:creationId xmlns:a16="http://schemas.microsoft.com/office/drawing/2014/main" id="{E9635A65-5A81-461E-B6BB-0AF18F8DA6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849" r="30044"/>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C2F23E4-F196-452C-A5E8-D534E613BAE0}"/>
              </a:ext>
            </a:extLst>
          </p:cNvPr>
          <p:cNvSpPr>
            <a:spLocks noGrp="1"/>
          </p:cNvSpPr>
          <p:nvPr>
            <p:ph idx="1"/>
          </p:nvPr>
        </p:nvSpPr>
        <p:spPr>
          <a:xfrm>
            <a:off x="5181600" y="2242159"/>
            <a:ext cx="6780755" cy="3802940"/>
          </a:xfrm>
        </p:spPr>
        <p:txBody>
          <a:bodyPr>
            <a:normAutofit/>
          </a:bodyPr>
          <a:lstStyle/>
          <a:p>
            <a:pPr lvl="0">
              <a:lnSpc>
                <a:spcPct val="150000"/>
              </a:lnSpc>
              <a:spcBef>
                <a:spcPts val="0"/>
              </a:spcBef>
              <a:spcAft>
                <a:spcPts val="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Professional presentation attire.</a:t>
            </a:r>
          </a:p>
          <a:p>
            <a:pPr lvl="0">
              <a:lnSpc>
                <a:spcPct val="150000"/>
              </a:lnSpc>
              <a:spcBef>
                <a:spcPts val="0"/>
              </a:spcBef>
              <a:spcAft>
                <a:spcPts val="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Careful personal grooming.</a:t>
            </a:r>
          </a:p>
          <a:p>
            <a:pPr lvl="0">
              <a:lnSpc>
                <a:spcPct val="150000"/>
              </a:lnSpc>
              <a:spcBef>
                <a:spcPts val="0"/>
              </a:spcBef>
              <a:spcAft>
                <a:spcPts val="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Perfumes and colognes can be distracting and should be avoided in excess. </a:t>
            </a:r>
          </a:p>
          <a:p>
            <a:pPr lvl="0">
              <a:lnSpc>
                <a:spcPct val="150000"/>
              </a:lnSpc>
              <a:spcBef>
                <a:spcPts val="0"/>
              </a:spcBef>
              <a:spcAft>
                <a:spcPts val="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Practice basic table manners for professional presentations.</a:t>
            </a:r>
          </a:p>
          <a:p>
            <a:endParaRPr lang="en-US" dirty="0"/>
          </a:p>
        </p:txBody>
      </p:sp>
    </p:spTree>
    <p:extLst>
      <p:ext uri="{BB962C8B-B14F-4D97-AF65-F5344CB8AC3E}">
        <p14:creationId xmlns:p14="http://schemas.microsoft.com/office/powerpoint/2010/main" val="23665943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D287-33E2-4010-BF9D-78B182E1447E}"/>
              </a:ext>
            </a:extLst>
          </p:cNvPr>
          <p:cNvSpPr>
            <a:spLocks noGrp="1"/>
          </p:cNvSpPr>
          <p:nvPr>
            <p:ph type="title"/>
          </p:nvPr>
        </p:nvSpPr>
        <p:spPr/>
        <p:txBody>
          <a:bodyPr/>
          <a:lstStyle/>
          <a:p>
            <a:r>
              <a:rPr lang="en-US" b="1" dirty="0">
                <a:solidFill>
                  <a:schemeClr val="accent2"/>
                </a:solidFill>
                <a:latin typeface="Times New Roman" panose="02020603050405020304" pitchFamily="18" charset="0"/>
                <a:cs typeface="Times New Roman" panose="02020603050405020304" pitchFamily="18" charset="0"/>
              </a:rPr>
              <a:t>PROCESSING…</a:t>
            </a:r>
          </a:p>
        </p:txBody>
      </p:sp>
      <p:sp>
        <p:nvSpPr>
          <p:cNvPr id="3" name="Content Placeholder 2">
            <a:extLst>
              <a:ext uri="{FF2B5EF4-FFF2-40B4-BE49-F238E27FC236}">
                <a16:creationId xmlns:a16="http://schemas.microsoft.com/office/drawing/2014/main" id="{36A0E7F9-1FA6-49D2-B734-DEF5A86D3634}"/>
              </a:ext>
            </a:extLst>
          </p:cNvPr>
          <p:cNvSpPr>
            <a:spLocks noGrp="1"/>
          </p:cNvSpPr>
          <p:nvPr>
            <p:ph idx="1"/>
          </p:nvPr>
        </p:nvSpPr>
        <p:spPr>
          <a:xfrm>
            <a:off x="1097280" y="2650434"/>
            <a:ext cx="10058400" cy="3218659"/>
          </a:xfrm>
        </p:spPr>
        <p:txBody>
          <a:bodyPr/>
          <a:lstStyle/>
          <a:p>
            <a:pPr>
              <a:buFont typeface="Arial" panose="020B0604020202020204" pitchFamily="34" charset="0"/>
              <a:buChar char="•"/>
            </a:pPr>
            <a:r>
              <a:rPr lang="en-US" altLang="es-ES_tradnl" sz="4000" dirty="0">
                <a:latin typeface="Times New Roman" panose="02020603050405020304" pitchFamily="18" charset="0"/>
                <a:cs typeface="Times New Roman" panose="02020603050405020304" pitchFamily="18" charset="0"/>
              </a:rPr>
              <a:t>What did you notice about the group’s answers?</a:t>
            </a:r>
          </a:p>
          <a:p>
            <a:pPr lvl="1">
              <a:buFont typeface="Arial" panose="020B0604020202020204" pitchFamily="34" charset="0"/>
              <a:buChar char="•"/>
            </a:pPr>
            <a:r>
              <a:rPr lang="en-US" altLang="es-ES_tradnl" sz="3600" dirty="0">
                <a:latin typeface="Times New Roman" panose="02020603050405020304" pitchFamily="18" charset="0"/>
                <a:cs typeface="Times New Roman" panose="02020603050405020304" pitchFamily="18" charset="0"/>
              </a:rPr>
              <a:t>Unique interpretation of event(s)</a:t>
            </a:r>
          </a:p>
          <a:p>
            <a:pPr lvl="1">
              <a:buFont typeface="Arial" panose="020B0604020202020204" pitchFamily="34" charset="0"/>
              <a:buChar char="•"/>
            </a:pPr>
            <a:r>
              <a:rPr lang="en-US" altLang="es-ES_tradnl" sz="3600" dirty="0">
                <a:latin typeface="Times New Roman" panose="02020603050405020304" pitchFamily="18" charset="0"/>
                <a:cs typeface="Times New Roman" panose="02020603050405020304" pitchFamily="18" charset="0"/>
              </a:rPr>
              <a:t>Doesn’t have to happen to you</a:t>
            </a:r>
          </a:p>
          <a:p>
            <a:endParaRPr lang="en-US" dirty="0"/>
          </a:p>
        </p:txBody>
      </p:sp>
    </p:spTree>
    <p:extLst>
      <p:ext uri="{BB962C8B-B14F-4D97-AF65-F5344CB8AC3E}">
        <p14:creationId xmlns:p14="http://schemas.microsoft.com/office/powerpoint/2010/main" val="42149935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929C6-554E-486D-9B32-325ACCCBB576}"/>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HIERARCHY OF TRAUMA</a:t>
            </a:r>
          </a:p>
        </p:txBody>
      </p:sp>
      <p:sp>
        <p:nvSpPr>
          <p:cNvPr id="3" name="Content Placeholder 2">
            <a:extLst>
              <a:ext uri="{FF2B5EF4-FFF2-40B4-BE49-F238E27FC236}">
                <a16:creationId xmlns:a16="http://schemas.microsoft.com/office/drawing/2014/main" id="{4BDD1CC8-B3FF-47E4-8E81-5F04972BAA5B}"/>
              </a:ext>
            </a:extLst>
          </p:cNvPr>
          <p:cNvSpPr>
            <a:spLocks noGrp="1"/>
          </p:cNvSpPr>
          <p:nvPr>
            <p:ph idx="1"/>
          </p:nvPr>
        </p:nvSpPr>
        <p:spPr>
          <a:xfrm>
            <a:off x="1066800" y="2110778"/>
            <a:ext cx="10058400" cy="4023360"/>
          </a:xfrm>
        </p:spPr>
        <p:txBody>
          <a:bodyPr/>
          <a:lstStyle/>
          <a:p>
            <a:pPr marL="342900" lvl="0" indent="-342900" fontAlgn="base">
              <a:lnSpc>
                <a:spcPct val="100000"/>
              </a:lnSpc>
              <a:spcBef>
                <a:spcPct val="20000"/>
              </a:spcBef>
              <a:spcAft>
                <a:spcPct val="0"/>
              </a:spcAft>
              <a:buClr>
                <a:schemeClr val="accent2"/>
              </a:buClr>
              <a:buSzTx/>
              <a:buFontTx/>
              <a:buChar char="•"/>
            </a:pPr>
            <a:r>
              <a:rPr lang="en-US" altLang="es-ES_tradnl" sz="3200" kern="0" dirty="0">
                <a:solidFill>
                  <a:srgbClr val="595959"/>
                </a:solidFill>
                <a:latin typeface="Times New Roman" panose="02020603050405020304" pitchFamily="18" charset="0"/>
                <a:cs typeface="Times New Roman" panose="02020603050405020304" pitchFamily="18" charset="0"/>
              </a:rPr>
              <a:t>In small groups, examine the index cards given to you and decide how traumatic each event is using a scale of 1-20 (with 20 being the most severe and 1 being the least).</a:t>
            </a:r>
          </a:p>
          <a:p>
            <a:pPr marL="342900" lvl="0" indent="-342900" fontAlgn="base">
              <a:lnSpc>
                <a:spcPct val="100000"/>
              </a:lnSpc>
              <a:spcBef>
                <a:spcPct val="20000"/>
              </a:spcBef>
              <a:spcAft>
                <a:spcPct val="0"/>
              </a:spcAft>
              <a:buClr>
                <a:schemeClr val="accent2"/>
              </a:buClr>
              <a:buSzTx/>
              <a:buFontTx/>
              <a:buChar char="•"/>
            </a:pPr>
            <a:endParaRPr lang="en-US" altLang="es-ES_tradnl" sz="3200" kern="0" dirty="0">
              <a:solidFill>
                <a:srgbClr val="595959"/>
              </a:solidFill>
              <a:latin typeface="Times New Roman" panose="02020603050405020304" pitchFamily="18" charset="0"/>
              <a:cs typeface="Times New Roman" panose="02020603050405020304" pitchFamily="18" charset="0"/>
            </a:endParaRPr>
          </a:p>
          <a:p>
            <a:pPr marL="342900" lvl="0" indent="-342900" fontAlgn="base">
              <a:lnSpc>
                <a:spcPct val="100000"/>
              </a:lnSpc>
              <a:spcBef>
                <a:spcPct val="20000"/>
              </a:spcBef>
              <a:spcAft>
                <a:spcPct val="0"/>
              </a:spcAft>
              <a:buClr>
                <a:schemeClr val="accent2"/>
              </a:buClr>
              <a:buSzTx/>
              <a:buFontTx/>
              <a:buChar char="•"/>
            </a:pPr>
            <a:r>
              <a:rPr lang="en-US" altLang="es-ES_tradnl" sz="3200" kern="0" dirty="0">
                <a:solidFill>
                  <a:srgbClr val="595959"/>
                </a:solidFill>
                <a:latin typeface="Times New Roman" panose="02020603050405020304" pitchFamily="18" charset="0"/>
                <a:cs typeface="Times New Roman" panose="02020603050405020304" pitchFamily="18" charset="0"/>
              </a:rPr>
              <a:t>Tape the index card where you feel appropriate on the scale on the white board.</a:t>
            </a:r>
          </a:p>
          <a:p>
            <a:endParaRPr lang="en-US" dirty="0"/>
          </a:p>
        </p:txBody>
      </p:sp>
    </p:spTree>
    <p:extLst>
      <p:ext uri="{BB962C8B-B14F-4D97-AF65-F5344CB8AC3E}">
        <p14:creationId xmlns:p14="http://schemas.microsoft.com/office/powerpoint/2010/main" val="18294788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D9000-C70A-4CBD-83B3-06BA635F8ACD}"/>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DEFININING TRAUMA </a:t>
            </a:r>
          </a:p>
        </p:txBody>
      </p:sp>
      <p:sp>
        <p:nvSpPr>
          <p:cNvPr id="3" name="Content Placeholder 2">
            <a:extLst>
              <a:ext uri="{FF2B5EF4-FFF2-40B4-BE49-F238E27FC236}">
                <a16:creationId xmlns:a16="http://schemas.microsoft.com/office/drawing/2014/main" id="{C0B92B07-20FC-48FF-928B-9320D8B554F9}"/>
              </a:ext>
            </a:extLst>
          </p:cNvPr>
          <p:cNvSpPr>
            <a:spLocks noGrp="1"/>
          </p:cNvSpPr>
          <p:nvPr>
            <p:ph idx="1"/>
          </p:nvPr>
        </p:nvSpPr>
        <p:spPr>
          <a:xfrm>
            <a:off x="925002" y="2363371"/>
            <a:ext cx="10058400" cy="4023360"/>
          </a:xfrm>
        </p:spPr>
        <p:txBody>
          <a:bodyPr/>
          <a:lstStyle/>
          <a:p>
            <a:pPr algn="ctr"/>
            <a:r>
              <a:rPr lang="en-US" sz="2800" dirty="0">
                <a:solidFill>
                  <a:schemeClr val="tx1"/>
                </a:solidFill>
                <a:latin typeface="Times New Roman" panose="02020603050405020304" pitchFamily="18" charset="0"/>
                <a:cs typeface="Times New Roman" panose="02020603050405020304" pitchFamily="18" charset="0"/>
              </a:rPr>
              <a:t>Individual trauma results from an event, series of events, or set of circumstances experienced by an individual as physically or emotionally harmful or life-threatening with lasting adverse effects on the individual’s functioning and mental, physical, social, emotional, or spiritual well-being. </a:t>
            </a:r>
          </a:p>
          <a:p>
            <a:endParaRPr lang="en-US" sz="2800" dirty="0"/>
          </a:p>
          <a:p>
            <a:endParaRPr lang="en-US" dirty="0"/>
          </a:p>
        </p:txBody>
      </p:sp>
      <p:sp>
        <p:nvSpPr>
          <p:cNvPr id="4" name="TextBox 3">
            <a:extLst>
              <a:ext uri="{FF2B5EF4-FFF2-40B4-BE49-F238E27FC236}">
                <a16:creationId xmlns:a16="http://schemas.microsoft.com/office/drawing/2014/main" id="{4FA8007A-DC7E-4F11-998B-42FD7553B939}"/>
              </a:ext>
            </a:extLst>
          </p:cNvPr>
          <p:cNvSpPr txBox="1"/>
          <p:nvPr/>
        </p:nvSpPr>
        <p:spPr>
          <a:xfrm>
            <a:off x="10204137" y="6386731"/>
            <a:ext cx="1903085"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(SAMHSA, 2020)</a:t>
            </a:r>
          </a:p>
        </p:txBody>
      </p:sp>
    </p:spTree>
    <p:extLst>
      <p:ext uri="{BB962C8B-B14F-4D97-AF65-F5344CB8AC3E}">
        <p14:creationId xmlns:p14="http://schemas.microsoft.com/office/powerpoint/2010/main" val="35771468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5BA8-65B3-49EB-86F6-DC4DF1864B0C}"/>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GENDER DIFFERENCES</a:t>
            </a:r>
          </a:p>
        </p:txBody>
      </p:sp>
      <p:sp>
        <p:nvSpPr>
          <p:cNvPr id="3" name="Content Placeholder 2">
            <a:extLst>
              <a:ext uri="{FF2B5EF4-FFF2-40B4-BE49-F238E27FC236}">
                <a16:creationId xmlns:a16="http://schemas.microsoft.com/office/drawing/2014/main" id="{EC830E87-8944-4450-B100-0393135F2C58}"/>
              </a:ext>
            </a:extLst>
          </p:cNvPr>
          <p:cNvSpPr>
            <a:spLocks noGrp="1"/>
          </p:cNvSpPr>
          <p:nvPr>
            <p:ph idx="1"/>
          </p:nvPr>
        </p:nvSpPr>
        <p:spPr/>
        <p:txBody>
          <a:bodyPr/>
          <a:lstStyle/>
          <a:p>
            <a:r>
              <a:rPr lang="en-US" altLang="es-ES_tradnl" sz="2400" b="1" dirty="0">
                <a:latin typeface="Times New Roman" panose="02020603050405020304" pitchFamily="18" charset="0"/>
                <a:cs typeface="Times New Roman" panose="02020603050405020304" pitchFamily="18" charset="0"/>
              </a:rPr>
              <a:t>Male</a:t>
            </a:r>
          </a:p>
          <a:p>
            <a:pPr lvl="1"/>
            <a:r>
              <a:rPr lang="en-US" altLang="es-ES_tradnl" sz="2000" dirty="0">
                <a:latin typeface="Times New Roman" panose="02020603050405020304" pitchFamily="18" charset="0"/>
                <a:cs typeface="Times New Roman" panose="02020603050405020304" pitchFamily="18" charset="0"/>
              </a:rPr>
              <a:t>More likely to experience a potential traumatic event</a:t>
            </a:r>
          </a:p>
          <a:p>
            <a:pPr lvl="1"/>
            <a:r>
              <a:rPr lang="en-US" altLang="es-ES_tradnl" sz="2000" dirty="0">
                <a:latin typeface="Times New Roman" panose="02020603050405020304" pitchFamily="18" charset="0"/>
                <a:cs typeface="Times New Roman" panose="02020603050405020304" pitchFamily="18" charset="0"/>
              </a:rPr>
              <a:t>More likely to report physical violence by strangers</a:t>
            </a:r>
          </a:p>
          <a:p>
            <a:pPr lvl="1"/>
            <a:r>
              <a:rPr lang="en-US" altLang="es-ES_tradnl" sz="2000" dirty="0">
                <a:latin typeface="Times New Roman" panose="02020603050405020304" pitchFamily="18" charset="0"/>
                <a:cs typeface="Times New Roman" panose="02020603050405020304" pitchFamily="18" charset="0"/>
              </a:rPr>
              <a:t>More likely to experience trauma in childhood</a:t>
            </a:r>
          </a:p>
          <a:p>
            <a:r>
              <a:rPr lang="en-US" altLang="es-ES_tradnl" sz="2400" b="1" dirty="0">
                <a:latin typeface="Times New Roman" panose="02020603050405020304" pitchFamily="18" charset="0"/>
                <a:cs typeface="Times New Roman" panose="02020603050405020304" pitchFamily="18" charset="0"/>
              </a:rPr>
              <a:t>Female</a:t>
            </a:r>
          </a:p>
          <a:p>
            <a:pPr lvl="1"/>
            <a:r>
              <a:rPr lang="en-US" altLang="es-ES_tradnl" sz="2000" dirty="0">
                <a:latin typeface="Times New Roman" panose="02020603050405020304" pitchFamily="18" charset="0"/>
                <a:cs typeface="Times New Roman" panose="02020603050405020304" pitchFamily="18" charset="0"/>
              </a:rPr>
              <a:t>Two times more likely to be diagnosed with Post Traumatic Stress Disorder (PTSD)</a:t>
            </a:r>
          </a:p>
          <a:p>
            <a:pPr lvl="1"/>
            <a:r>
              <a:rPr lang="en-US" altLang="es-ES_tradnl" sz="2000" dirty="0">
                <a:latin typeface="Times New Roman" panose="02020603050405020304" pitchFamily="18" charset="0"/>
                <a:cs typeface="Times New Roman" panose="02020603050405020304" pitchFamily="18" charset="0"/>
              </a:rPr>
              <a:t>More likely to report interpersonal physical or sexual abuse</a:t>
            </a:r>
          </a:p>
          <a:p>
            <a:pPr lvl="1"/>
            <a:r>
              <a:rPr lang="en-US" altLang="es-ES_tradnl" sz="2000" dirty="0">
                <a:latin typeface="Times New Roman" panose="02020603050405020304" pitchFamily="18" charset="0"/>
                <a:cs typeface="Times New Roman" panose="02020603050405020304" pitchFamily="18" charset="0"/>
              </a:rPr>
              <a:t>More likely to experience more severe potential traumatic events</a:t>
            </a:r>
          </a:p>
          <a:p>
            <a:pPr lvl="1"/>
            <a:r>
              <a:rPr lang="en-US" altLang="es-ES_tradnl" sz="2000" dirty="0">
                <a:latin typeface="Times New Roman" panose="02020603050405020304" pitchFamily="18" charset="0"/>
                <a:cs typeface="Times New Roman" panose="02020603050405020304" pitchFamily="18" charset="0"/>
              </a:rPr>
              <a:t>Likely to experience trauma from at any time from childhood throughout adulthood</a:t>
            </a:r>
            <a:endParaRPr lang="en-US" altLang="es-ES_tradnl" dirty="0">
              <a:latin typeface="Times New Roman" panose="02020603050405020304" pitchFamily="18" charset="0"/>
              <a:cs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E83D08F3-70DD-4AE9-A766-8F58942100F6}"/>
              </a:ext>
            </a:extLst>
          </p:cNvPr>
          <p:cNvSpPr txBox="1"/>
          <p:nvPr/>
        </p:nvSpPr>
        <p:spPr>
          <a:xfrm>
            <a:off x="9541565" y="6457890"/>
            <a:ext cx="2310761" cy="400110"/>
          </a:xfrm>
          <a:prstGeom prst="rect">
            <a:avLst/>
          </a:prstGeom>
          <a:noFill/>
        </p:spPr>
        <p:txBody>
          <a:bodyPr wrap="non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Tolin</a:t>
            </a:r>
            <a:r>
              <a:rPr lang="en-US" sz="2000" b="1" dirty="0">
                <a:solidFill>
                  <a:schemeClr val="bg1"/>
                </a:solidFill>
                <a:latin typeface="Times New Roman" panose="02020603050405020304" pitchFamily="18" charset="0"/>
                <a:cs typeface="Times New Roman" panose="02020603050405020304" pitchFamily="18" charset="0"/>
              </a:rPr>
              <a:t> &amp; </a:t>
            </a:r>
            <a:r>
              <a:rPr lang="en-US" sz="2000" b="1" dirty="0" err="1">
                <a:solidFill>
                  <a:schemeClr val="bg1"/>
                </a:solidFill>
                <a:latin typeface="Times New Roman" panose="02020603050405020304" pitchFamily="18" charset="0"/>
                <a:cs typeface="Times New Roman" panose="02020603050405020304" pitchFamily="18" charset="0"/>
              </a:rPr>
              <a:t>Foa</a:t>
            </a:r>
            <a:r>
              <a:rPr lang="en-US" sz="2000" b="1" dirty="0">
                <a:solidFill>
                  <a:schemeClr val="bg1"/>
                </a:solidFill>
                <a:latin typeface="Times New Roman" panose="02020603050405020304" pitchFamily="18" charset="0"/>
                <a:cs typeface="Times New Roman" panose="02020603050405020304" pitchFamily="18" charset="0"/>
              </a:rPr>
              <a:t>, 2006)</a:t>
            </a:r>
          </a:p>
        </p:txBody>
      </p:sp>
    </p:spTree>
    <p:extLst>
      <p:ext uri="{BB962C8B-B14F-4D97-AF65-F5344CB8AC3E}">
        <p14:creationId xmlns:p14="http://schemas.microsoft.com/office/powerpoint/2010/main" val="33676967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09935-1B25-4294-A917-F5926070B0AF}"/>
              </a:ext>
            </a:extLst>
          </p:cNvPr>
          <p:cNvSpPr>
            <a:spLocks noGrp="1"/>
          </p:cNvSpPr>
          <p:nvPr>
            <p:ph type="title"/>
          </p:nvPr>
        </p:nvSpPr>
        <p:spPr>
          <a:xfrm>
            <a:off x="1145049" y="1585670"/>
            <a:ext cx="10193572" cy="3265381"/>
          </a:xfrm>
        </p:spPr>
        <p:txBody>
          <a:bodyPr vert="horz" lIns="91440" tIns="45720" rIns="91440" bIns="45720" rtlCol="0" anchor="b">
            <a:normAutofit/>
          </a:bodyPr>
          <a:lstStyle/>
          <a:p>
            <a:pPr algn="ctr"/>
            <a:r>
              <a:rPr lang="en-US" sz="6600" b="1" dirty="0">
                <a:solidFill>
                  <a:schemeClr val="accent2"/>
                </a:solidFill>
                <a:latin typeface="Times New Roman" panose="02020603050405020304" pitchFamily="18" charset="0"/>
                <a:cs typeface="Times New Roman" panose="02020603050405020304" pitchFamily="18" charset="0"/>
              </a:rPr>
              <a:t>ADVERSE CHILDHOOD EXPERIENCES (ACE) STUDY</a:t>
            </a:r>
          </a:p>
        </p:txBody>
      </p:sp>
      <p:sp>
        <p:nvSpPr>
          <p:cNvPr id="7" name="Content Placeholder 6">
            <a:extLst>
              <a:ext uri="{FF2B5EF4-FFF2-40B4-BE49-F238E27FC236}">
                <a16:creationId xmlns:a16="http://schemas.microsoft.com/office/drawing/2014/main" id="{5C221FA6-D2DD-45AC-84D9-C562B3FD9D12}"/>
              </a:ext>
            </a:extLst>
          </p:cNvPr>
          <p:cNvSpPr>
            <a:spLocks noGrp="1"/>
          </p:cNvSpPr>
          <p:nvPr>
            <p:ph idx="1"/>
          </p:nvPr>
        </p:nvSpPr>
        <p:spPr>
          <a:xfrm>
            <a:off x="4280453" y="5405649"/>
            <a:ext cx="3922764" cy="482293"/>
          </a:xfrm>
        </p:spPr>
        <p:txBody>
          <a:bodyPr vert="horz" lIns="91440" tIns="45720" rIns="91440" bIns="45720" rtlCol="0">
            <a:normAutofit/>
          </a:bodyPr>
          <a:lstStyle/>
          <a:p>
            <a:pPr marL="0" indent="0" algn="ctr">
              <a:buNone/>
            </a:pPr>
            <a:r>
              <a:rPr lang="en-US" sz="1800" b="1" cap="all" spc="200" dirty="0">
                <a:solidFill>
                  <a:srgbClr val="FFFFFF"/>
                </a:solidFill>
                <a:latin typeface="Times New Roman" panose="02020603050405020304" pitchFamily="18" charset="0"/>
                <a:cs typeface="Times New Roman" panose="02020603050405020304" pitchFamily="18" charset="0"/>
              </a:rPr>
              <a:t>(CDC, 2019; SAMHSA, 2020)</a:t>
            </a:r>
          </a:p>
        </p:txBody>
      </p:sp>
    </p:spTree>
    <p:extLst>
      <p:ext uri="{BB962C8B-B14F-4D97-AF65-F5344CB8AC3E}">
        <p14:creationId xmlns:p14="http://schemas.microsoft.com/office/powerpoint/2010/main" val="33284723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E1D0-F35E-4B95-AF8E-B680559B2F28}"/>
              </a:ext>
            </a:extLst>
          </p:cNvPr>
          <p:cNvSpPr>
            <a:spLocks noGrp="1"/>
          </p:cNvSpPr>
          <p:nvPr>
            <p:ph type="title"/>
          </p:nvPr>
        </p:nvSpPr>
        <p:spPr>
          <a:xfrm>
            <a:off x="6311477" y="170210"/>
            <a:ext cx="5127171" cy="1450757"/>
          </a:xfrm>
        </p:spPr>
        <p:txBody>
          <a:bodyPr>
            <a:normAutofit/>
          </a:bodyPr>
          <a:lstStyle/>
          <a:p>
            <a:pPr algn="ctr"/>
            <a:r>
              <a:rPr lang="en-US" b="1" dirty="0">
                <a:solidFill>
                  <a:schemeClr val="accent2"/>
                </a:solidFill>
                <a:latin typeface="Times New Roman" panose="02020603050405020304" pitchFamily="18" charset="0"/>
                <a:cs typeface="Times New Roman" panose="02020603050405020304" pitchFamily="18" charset="0"/>
              </a:rPr>
              <a:t>ACE STUDY </a:t>
            </a:r>
          </a:p>
        </p:txBody>
      </p:sp>
      <p:pic>
        <p:nvPicPr>
          <p:cNvPr id="4" name="Content Placeholder 3">
            <a:extLst>
              <a:ext uri="{FF2B5EF4-FFF2-40B4-BE49-F238E27FC236}">
                <a16:creationId xmlns:a16="http://schemas.microsoft.com/office/drawing/2014/main" id="{E2E64A2C-E36C-4665-8027-2E2B4C15E1F7}"/>
              </a:ext>
            </a:extLst>
          </p:cNvPr>
          <p:cNvPicPr>
            <a:picLocks/>
          </p:cNvPicPr>
          <p:nvPr/>
        </p:nvPicPr>
        <p:blipFill rotWithShape="1">
          <a:blip r:embed="rId3"/>
          <a:srcRect l="16677" t="12532" r="30812" b="7711"/>
          <a:stretch/>
        </p:blipFill>
        <p:spPr bwMode="auto">
          <a:xfrm>
            <a:off x="328689" y="523683"/>
            <a:ext cx="6082994" cy="5739281"/>
          </a:xfrm>
          <a:prstGeom prst="rect">
            <a:avLst/>
          </a:prstGeom>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B1DC20ED-9AB8-4F57-8A4A-4ADFA3E62C69}"/>
              </a:ext>
            </a:extLst>
          </p:cNvPr>
          <p:cNvSpPr>
            <a:spLocks noGrp="1"/>
          </p:cNvSpPr>
          <p:nvPr>
            <p:ph idx="1"/>
          </p:nvPr>
        </p:nvSpPr>
        <p:spPr>
          <a:xfrm>
            <a:off x="6411684" y="2198914"/>
            <a:ext cx="5127172" cy="3670180"/>
          </a:xfrm>
        </p:spPr>
        <p:txBody>
          <a:bodyPr>
            <a:normAutofit/>
          </a:bodyPr>
          <a:lstStyle/>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About the Survey:</a:t>
            </a:r>
          </a:p>
          <a:p>
            <a:pPr lvl="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Measured three main areas related to childhood trauma. </a:t>
            </a:r>
          </a:p>
          <a:p>
            <a:pPr lvl="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Abuse, Neglect and Household Dysfunction</a:t>
            </a:r>
          </a:p>
          <a:p>
            <a:pPr lvl="1">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Self-awareness exercise</a:t>
            </a:r>
          </a:p>
          <a:p>
            <a:pPr lvl="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See appendix resource to find the ACE Survey</a:t>
            </a:r>
          </a:p>
          <a:p>
            <a:pP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10" name="Content Placeholder 6">
            <a:extLst>
              <a:ext uri="{FF2B5EF4-FFF2-40B4-BE49-F238E27FC236}">
                <a16:creationId xmlns:a16="http://schemas.microsoft.com/office/drawing/2014/main" id="{B6BA50BE-6684-4FA7-9089-79A52008AFE1}"/>
              </a:ext>
            </a:extLst>
          </p:cNvPr>
          <p:cNvSpPr txBox="1">
            <a:spLocks/>
          </p:cNvSpPr>
          <p:nvPr/>
        </p:nvSpPr>
        <p:spPr>
          <a:xfrm>
            <a:off x="8269236" y="6447041"/>
            <a:ext cx="3922764" cy="482293"/>
          </a:xfrm>
          <a:prstGeom prst="rect">
            <a:avLst/>
          </a:prstGeom>
        </p:spPr>
        <p:txBody>
          <a:bodyPr vert="horz" lIns="91440" tIns="45720" rIns="9144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1800" b="1" cap="all" spc="200" dirty="0">
                <a:solidFill>
                  <a:srgbClr val="FFFFFF"/>
                </a:solidFill>
                <a:latin typeface="Times New Roman" panose="02020603050405020304" pitchFamily="18" charset="0"/>
                <a:cs typeface="Times New Roman" panose="02020603050405020304" pitchFamily="18" charset="0"/>
              </a:rPr>
              <a:t>(CDC, 2019; SAMHSA, 2020)</a:t>
            </a:r>
          </a:p>
        </p:txBody>
      </p:sp>
    </p:spTree>
    <p:extLst>
      <p:ext uri="{BB962C8B-B14F-4D97-AF65-F5344CB8AC3E}">
        <p14:creationId xmlns:p14="http://schemas.microsoft.com/office/powerpoint/2010/main" val="2852279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119D8-0434-4C9F-961D-27D3AAD7A9AC}"/>
              </a:ext>
            </a:extLst>
          </p:cNvPr>
          <p:cNvSpPr>
            <a:spLocks noGrp="1"/>
          </p:cNvSpPr>
          <p:nvPr>
            <p:ph type="title"/>
          </p:nvPr>
        </p:nvSpPr>
        <p:spPr>
          <a:xfrm>
            <a:off x="7859484" y="223771"/>
            <a:ext cx="3690257" cy="1450757"/>
          </a:xfrm>
        </p:spPr>
        <p:txBody>
          <a:bodyPr vert="horz" lIns="91440" tIns="45720" rIns="91440" bIns="45720" rtlCol="0" anchor="b">
            <a:normAutofit/>
          </a:bodyPr>
          <a:lstStyle/>
          <a:p>
            <a:pPr algn="ctr"/>
            <a:r>
              <a:rPr lang="en-US" sz="4400" b="1" dirty="0">
                <a:solidFill>
                  <a:schemeClr val="accent2"/>
                </a:solidFill>
                <a:latin typeface="Times New Roman" panose="02020603050405020304" pitchFamily="18" charset="0"/>
                <a:cs typeface="Times New Roman" panose="02020603050405020304" pitchFamily="18" charset="0"/>
              </a:rPr>
              <a:t>ACE STUDY RESULTS</a:t>
            </a:r>
          </a:p>
        </p:txBody>
      </p:sp>
      <p:pic>
        <p:nvPicPr>
          <p:cNvPr id="4" name="Content Placeholder 12">
            <a:extLst>
              <a:ext uri="{FF2B5EF4-FFF2-40B4-BE49-F238E27FC236}">
                <a16:creationId xmlns:a16="http://schemas.microsoft.com/office/drawing/2014/main" id="{2DFFCF8A-C9C6-44D5-BB8A-AF9D916FB8A4}"/>
              </a:ext>
            </a:extLst>
          </p:cNvPr>
          <p:cNvPicPr>
            <a:picLocks noGrp="1"/>
          </p:cNvPicPr>
          <p:nvPr>
            <p:ph idx="1"/>
          </p:nvPr>
        </p:nvPicPr>
        <p:blipFill rotWithShape="1">
          <a:blip r:embed="rId3"/>
          <a:srcRect l="17621" t="12683" r="31586" b="6795"/>
          <a:stretch/>
        </p:blipFill>
        <p:spPr bwMode="auto">
          <a:xfrm>
            <a:off x="234424" y="123245"/>
            <a:ext cx="7372324" cy="6169675"/>
          </a:xfrm>
          <a:prstGeom prst="rect">
            <a:avLst/>
          </a:prstGeom>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3F5DE5EA-59E4-4A0E-9C61-1CA2A093FEEA}"/>
              </a:ext>
            </a:extLst>
          </p:cNvPr>
          <p:cNvSpPr/>
          <p:nvPr/>
        </p:nvSpPr>
        <p:spPr>
          <a:xfrm>
            <a:off x="7859485" y="2238670"/>
            <a:ext cx="3690257" cy="3670180"/>
          </a:xfrm>
          <a:prstGeom prst="rect">
            <a:avLst/>
          </a:prstGeom>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r>
              <a:rPr lang="en-US" sz="1500" dirty="0">
                <a:solidFill>
                  <a:schemeClr val="tx1">
                    <a:lumMod val="75000"/>
                    <a:lumOff val="25000"/>
                  </a:schemeClr>
                </a:solidFill>
                <a:latin typeface="Times New Roman" panose="02020603050405020304" pitchFamily="18" charset="0"/>
                <a:cs typeface="Times New Roman" panose="02020603050405020304" pitchFamily="18" charset="0"/>
              </a:rPr>
              <a:t>The study found that: </a:t>
            </a:r>
          </a:p>
          <a:p>
            <a:pPr marL="171450" indent="-171450" defTabSz="914400" fontAlgn="base">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latin typeface="Times New Roman" panose="02020603050405020304" pitchFamily="18" charset="0"/>
                <a:cs typeface="Times New Roman" panose="02020603050405020304" pitchFamily="18" charset="0"/>
              </a:rPr>
              <a:t>childhood trauma was very common, even in employed white middle-class, college-educated people with great health insurance;</a:t>
            </a:r>
          </a:p>
          <a:p>
            <a:pPr marL="171450" indent="-171450" defTabSz="914400" fontAlgn="base">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latin typeface="Times New Roman" panose="02020603050405020304" pitchFamily="18" charset="0"/>
                <a:cs typeface="Times New Roman" panose="02020603050405020304" pitchFamily="18" charset="0"/>
              </a:rPr>
              <a:t>there was a direct link between childhood trauma and adult onset of chronic disease, as well as depression, suicide, being violent and a victim of violence;</a:t>
            </a:r>
          </a:p>
          <a:p>
            <a:pPr marL="171450" indent="-171450" defTabSz="914400" fontAlgn="base">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latin typeface="Times New Roman" panose="02020603050405020304" pitchFamily="18" charset="0"/>
                <a:cs typeface="Times New Roman" panose="02020603050405020304" pitchFamily="18" charset="0"/>
              </a:rPr>
              <a:t>more types of trauma increased the risk of health, social and emotional problems.</a:t>
            </a:r>
          </a:p>
          <a:p>
            <a:pPr marL="171450" indent="-171450" defTabSz="914400" fontAlgn="base">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latin typeface="Times New Roman" panose="02020603050405020304" pitchFamily="18" charset="0"/>
                <a:cs typeface="Times New Roman" panose="02020603050405020304" pitchFamily="18" charset="0"/>
              </a:rPr>
              <a:t>people usually experience more than one type of trauma – rarely is it only sex abuse or only verbal abuse.</a:t>
            </a:r>
          </a:p>
        </p:txBody>
      </p:sp>
      <p:sp>
        <p:nvSpPr>
          <p:cNvPr id="5" name="Content Placeholder 6">
            <a:extLst>
              <a:ext uri="{FF2B5EF4-FFF2-40B4-BE49-F238E27FC236}">
                <a16:creationId xmlns:a16="http://schemas.microsoft.com/office/drawing/2014/main" id="{7822AF65-4952-4C02-89B7-A1721AE281FD}"/>
              </a:ext>
            </a:extLst>
          </p:cNvPr>
          <p:cNvSpPr txBox="1">
            <a:spLocks/>
          </p:cNvSpPr>
          <p:nvPr/>
        </p:nvSpPr>
        <p:spPr>
          <a:xfrm>
            <a:off x="8269236" y="6375707"/>
            <a:ext cx="3723981" cy="482293"/>
          </a:xfrm>
          <a:prstGeom prst="rect">
            <a:avLst/>
          </a:prstGeom>
        </p:spPr>
        <p:txBody>
          <a:bodyPr vert="horz" lIns="91440" tIns="45720" rIns="9144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1800" b="1" cap="all" spc="200" dirty="0">
                <a:solidFill>
                  <a:srgbClr val="FFFFFF"/>
                </a:solidFill>
                <a:latin typeface="Times New Roman" panose="02020603050405020304" pitchFamily="18" charset="0"/>
                <a:cs typeface="Times New Roman" panose="02020603050405020304" pitchFamily="18" charset="0"/>
              </a:rPr>
              <a:t>(CDC, 2019; SAMHSA, 2020)</a:t>
            </a:r>
          </a:p>
        </p:txBody>
      </p:sp>
    </p:spTree>
    <p:extLst>
      <p:ext uri="{BB962C8B-B14F-4D97-AF65-F5344CB8AC3E}">
        <p14:creationId xmlns:p14="http://schemas.microsoft.com/office/powerpoint/2010/main" val="20785256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FCD82-D2D1-4EF5-B00A-C9DA59383013}"/>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ACE RESULTS RELATED TO SUBSTANCE USE/ABUSE</a:t>
            </a:r>
          </a:p>
        </p:txBody>
      </p:sp>
      <p:sp>
        <p:nvSpPr>
          <p:cNvPr id="7" name="TextBox 6">
            <a:extLst>
              <a:ext uri="{FF2B5EF4-FFF2-40B4-BE49-F238E27FC236}">
                <a16:creationId xmlns:a16="http://schemas.microsoft.com/office/drawing/2014/main" id="{51603099-5FE3-4CB3-A998-7C88DC4CBC5F}"/>
              </a:ext>
            </a:extLst>
          </p:cNvPr>
          <p:cNvSpPr txBox="1"/>
          <p:nvPr/>
        </p:nvSpPr>
        <p:spPr>
          <a:xfrm>
            <a:off x="450574" y="2047746"/>
            <a:ext cx="5035828" cy="3785652"/>
          </a:xfrm>
          <a:prstGeom prst="rect">
            <a:avLst/>
          </a:prstGeom>
          <a:noFill/>
        </p:spPr>
        <p:txBody>
          <a:bodyPr wrap="square">
            <a:spAutoFit/>
          </a:bodyPr>
          <a:lstStyle/>
          <a:p>
            <a:pPr eaLnBrk="1" hangingPunct="1">
              <a:buFont typeface="Arial" pitchFamily="34" charset="0"/>
              <a:buChar char="•"/>
              <a:defRPr/>
            </a:pPr>
            <a:r>
              <a:rPr lang="en-US" sz="2400" dirty="0">
                <a:solidFill>
                  <a:srgbClr val="FF0000"/>
                </a:solidFill>
                <a:latin typeface="Times New Roman" panose="02020603050405020304" pitchFamily="18" charset="0"/>
                <a:cs typeface="Times New Roman" panose="02020603050405020304" pitchFamily="18" charset="0"/>
              </a:rPr>
              <a:t>Alcoholism and alcohol abuse</a:t>
            </a:r>
          </a:p>
          <a:p>
            <a:pPr eaLnBrk="1" hangingPunct="1">
              <a:buFont typeface="Arial" pitchFamily="34" charset="0"/>
              <a:buChar char="•"/>
              <a:defRPr/>
            </a:pP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 Chronic obstructive pulmonary disease</a:t>
            </a:r>
          </a:p>
          <a:p>
            <a:pPr eaLnBrk="1" hangingPunct="1">
              <a:buFont typeface="Wingdings" pitchFamily="2" charset="2"/>
              <a:buChar char="§"/>
              <a:defRPr/>
            </a:pPr>
            <a:r>
              <a:rPr lang="en-US" sz="2400" dirty="0">
                <a:solidFill>
                  <a:srgbClr val="FF0000"/>
                </a:solidFill>
                <a:latin typeface="Times New Roman" panose="02020603050405020304" pitchFamily="18" charset="0"/>
                <a:cs typeface="Times New Roman" panose="02020603050405020304" pitchFamily="18" charset="0"/>
              </a:rPr>
              <a:t>Depression</a:t>
            </a:r>
          </a:p>
          <a:p>
            <a:pPr eaLnBrk="1" hangingPunct="1">
              <a:buFont typeface="Wingdings" pitchFamily="2" charset="2"/>
              <a:buChar char="§"/>
              <a:defRPr/>
            </a:pP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Fetal death</a:t>
            </a:r>
          </a:p>
          <a:p>
            <a:pPr eaLnBrk="1" hangingPunct="1">
              <a:buFont typeface="Wingdings" pitchFamily="2" charset="2"/>
              <a:buChar char="§"/>
              <a:defRPr/>
            </a:pP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Health-related quality of life</a:t>
            </a:r>
          </a:p>
          <a:p>
            <a:pPr eaLnBrk="1" hangingPunct="1">
              <a:buFont typeface="Wingdings" pitchFamily="2" charset="2"/>
              <a:buChar char="§"/>
              <a:defRPr/>
            </a:pPr>
            <a:r>
              <a:rPr lang="en-US" sz="2400" dirty="0">
                <a:solidFill>
                  <a:srgbClr val="FF0000"/>
                </a:solidFill>
                <a:latin typeface="Times New Roman" panose="02020603050405020304" pitchFamily="18" charset="0"/>
                <a:cs typeface="Times New Roman" panose="02020603050405020304" pitchFamily="18" charset="0"/>
              </a:rPr>
              <a:t>Illicit drug use</a:t>
            </a:r>
          </a:p>
          <a:p>
            <a:pPr eaLnBrk="1" hangingPunct="1">
              <a:buFont typeface="Wingdings" pitchFamily="2" charset="2"/>
              <a:buChar char="§"/>
              <a:defRPr/>
            </a:pP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Ischemic heart disease (IHD)</a:t>
            </a:r>
          </a:p>
          <a:p>
            <a:pPr eaLnBrk="1" hangingPunct="1">
              <a:buFont typeface="Wingdings" pitchFamily="2" charset="2"/>
              <a:buChar char="§"/>
              <a:defRPr/>
            </a:pP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Liver disease</a:t>
            </a:r>
          </a:p>
          <a:p>
            <a:pPr eaLnBrk="1" hangingPunct="1">
              <a:buFont typeface="Wingdings" pitchFamily="2" charset="2"/>
              <a:buChar char="§"/>
              <a:defRPr/>
            </a:pP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Risk for intimate partner violence</a:t>
            </a:r>
          </a:p>
        </p:txBody>
      </p:sp>
      <p:sp>
        <p:nvSpPr>
          <p:cNvPr id="8" name="TextBox 7">
            <a:extLst>
              <a:ext uri="{FF2B5EF4-FFF2-40B4-BE49-F238E27FC236}">
                <a16:creationId xmlns:a16="http://schemas.microsoft.com/office/drawing/2014/main" id="{2ADA1656-4CE5-409C-A0ED-863E838CFA45}"/>
              </a:ext>
            </a:extLst>
          </p:cNvPr>
          <p:cNvSpPr txBox="1"/>
          <p:nvPr/>
        </p:nvSpPr>
        <p:spPr>
          <a:xfrm>
            <a:off x="6705599" y="2273033"/>
            <a:ext cx="5194853" cy="3046988"/>
          </a:xfrm>
          <a:prstGeom prst="rect">
            <a:avLst/>
          </a:prstGeom>
          <a:noFill/>
        </p:spPr>
        <p:txBody>
          <a:bodyPr wrap="square">
            <a:spAutoFit/>
          </a:bodyPr>
          <a:lstStyle/>
          <a:p>
            <a:pPr eaLnBrk="1" hangingPunct="1">
              <a:buFont typeface="Arial" pitchFamily="34" charset="0"/>
              <a:buChar char="•"/>
              <a:defRPr/>
            </a:pP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Multiple sexual partners</a:t>
            </a:r>
          </a:p>
          <a:p>
            <a:pPr eaLnBrk="1" hangingPunct="1">
              <a:buFont typeface="Arial" pitchFamily="34" charset="0"/>
              <a:buChar char="•"/>
              <a:defRPr/>
            </a:pP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Sexually transmitted diseases (STDs)</a:t>
            </a:r>
          </a:p>
          <a:p>
            <a:pPr eaLnBrk="1" hangingPunct="1">
              <a:buFont typeface="Arial" pitchFamily="34" charset="0"/>
              <a:buChar char="•"/>
              <a:defRPr/>
            </a:pPr>
            <a:r>
              <a:rPr lang="en-US" sz="2400" dirty="0">
                <a:solidFill>
                  <a:srgbClr val="FF0000"/>
                </a:solidFill>
                <a:latin typeface="Times New Roman" panose="02020603050405020304" pitchFamily="18" charset="0"/>
                <a:cs typeface="Times New Roman" panose="02020603050405020304" pitchFamily="18" charset="0"/>
              </a:rPr>
              <a:t>Smoking</a:t>
            </a:r>
          </a:p>
          <a:p>
            <a:pPr eaLnBrk="1" hangingPunct="1">
              <a:buFont typeface="Arial" pitchFamily="34" charset="0"/>
              <a:buChar char="•"/>
              <a:defRPr/>
            </a:pP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Suicide attempts</a:t>
            </a:r>
          </a:p>
          <a:p>
            <a:pPr eaLnBrk="1" hangingPunct="1">
              <a:buFont typeface="Arial" pitchFamily="34" charset="0"/>
              <a:buChar char="•"/>
              <a:defRPr/>
            </a:pP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Unintended pregnancies</a:t>
            </a:r>
          </a:p>
          <a:p>
            <a:pPr eaLnBrk="1" hangingPunct="1">
              <a:buFont typeface="Arial" pitchFamily="34" charset="0"/>
              <a:buChar char="•"/>
              <a:defRPr/>
            </a:pPr>
            <a:r>
              <a:rPr lang="en-US" sz="2400" dirty="0">
                <a:solidFill>
                  <a:srgbClr val="FF0000"/>
                </a:solidFill>
                <a:latin typeface="Times New Roman" panose="02020603050405020304" pitchFamily="18" charset="0"/>
                <a:cs typeface="Times New Roman" panose="02020603050405020304" pitchFamily="18" charset="0"/>
              </a:rPr>
              <a:t>Early initiation of smoking</a:t>
            </a:r>
          </a:p>
          <a:p>
            <a:pPr eaLnBrk="1" hangingPunct="1">
              <a:buFont typeface="Arial" pitchFamily="34" charset="0"/>
              <a:buChar char="•"/>
              <a:defRPr/>
            </a:pP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Early initiation of sexual activity</a:t>
            </a:r>
          </a:p>
          <a:p>
            <a:pPr eaLnBrk="1" hangingPunct="1">
              <a:buFont typeface="Arial" pitchFamily="34" charset="0"/>
              <a:buChar char="•"/>
              <a:defRPr/>
            </a:pP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Adolescent pregnancy</a:t>
            </a:r>
          </a:p>
        </p:txBody>
      </p:sp>
    </p:spTree>
    <p:extLst>
      <p:ext uri="{BB962C8B-B14F-4D97-AF65-F5344CB8AC3E}">
        <p14:creationId xmlns:p14="http://schemas.microsoft.com/office/powerpoint/2010/main" val="35215771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4400E95-F7AE-4466-BC9D-17E956BB0909}"/>
              </a:ext>
            </a:extLst>
          </p:cNvPr>
          <p:cNvPicPr>
            <a:picLocks noGrp="1"/>
          </p:cNvPicPr>
          <p:nvPr>
            <p:ph idx="1"/>
          </p:nvPr>
        </p:nvPicPr>
        <p:blipFill rotWithShape="1">
          <a:blip r:embed="rId3"/>
          <a:srcRect l="22869" t="29800" r="44103" b="26926"/>
          <a:stretch/>
        </p:blipFill>
        <p:spPr bwMode="auto">
          <a:xfrm>
            <a:off x="1651033" y="538164"/>
            <a:ext cx="8886787" cy="5751576"/>
          </a:xfrm>
          <a:prstGeom prst="rect">
            <a:avLst/>
          </a:prstGeom>
          <a:extLst>
            <a:ext uri="{53640926-AAD7-44D8-BBD7-CCE9431645EC}">
              <a14:shadowObscured xmlns:a14="http://schemas.microsoft.com/office/drawing/2010/main"/>
            </a:ext>
          </a:extLst>
        </p:spPr>
      </p:pic>
      <p:sp>
        <p:nvSpPr>
          <p:cNvPr id="10" name="Content Placeholder 6">
            <a:extLst>
              <a:ext uri="{FF2B5EF4-FFF2-40B4-BE49-F238E27FC236}">
                <a16:creationId xmlns:a16="http://schemas.microsoft.com/office/drawing/2014/main" id="{C3C514C7-AD9A-4E92-972B-39080FD0CDD9}"/>
              </a:ext>
            </a:extLst>
          </p:cNvPr>
          <p:cNvSpPr txBox="1">
            <a:spLocks/>
          </p:cNvSpPr>
          <p:nvPr/>
        </p:nvSpPr>
        <p:spPr>
          <a:xfrm>
            <a:off x="8269236" y="6375707"/>
            <a:ext cx="3723981" cy="482293"/>
          </a:xfrm>
          <a:prstGeom prst="rect">
            <a:avLst/>
          </a:prstGeom>
        </p:spPr>
        <p:txBody>
          <a:bodyPr vert="horz" lIns="91440" tIns="45720" rIns="9144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1800" b="1" cap="all" spc="200" dirty="0">
                <a:solidFill>
                  <a:srgbClr val="FFFFFF"/>
                </a:solidFill>
                <a:latin typeface="Times New Roman" panose="02020603050405020304" pitchFamily="18" charset="0"/>
                <a:cs typeface="Times New Roman" panose="02020603050405020304" pitchFamily="18" charset="0"/>
              </a:rPr>
              <a:t>(CDC, 2019; SAMHSA, 2020)</a:t>
            </a:r>
          </a:p>
        </p:txBody>
      </p:sp>
    </p:spTree>
    <p:extLst>
      <p:ext uri="{BB962C8B-B14F-4D97-AF65-F5344CB8AC3E}">
        <p14:creationId xmlns:p14="http://schemas.microsoft.com/office/powerpoint/2010/main" val="7998693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9C805-AEDA-4FF8-AA2C-26278DBFA38A}"/>
              </a:ext>
            </a:extLst>
          </p:cNvPr>
          <p:cNvSpPr>
            <a:spLocks noGrp="1"/>
          </p:cNvSpPr>
          <p:nvPr>
            <p:ph type="title"/>
          </p:nvPr>
        </p:nvSpPr>
        <p:spPr>
          <a:xfrm>
            <a:off x="1097280" y="2831020"/>
            <a:ext cx="10058400" cy="1450757"/>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TRAUMATIC EXPEREINCES AROUND THE WORLD</a:t>
            </a:r>
          </a:p>
        </p:txBody>
      </p:sp>
    </p:spTree>
    <p:extLst>
      <p:ext uri="{BB962C8B-B14F-4D97-AF65-F5344CB8AC3E}">
        <p14:creationId xmlns:p14="http://schemas.microsoft.com/office/powerpoint/2010/main" val="377718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FA4F4-2D32-40A0-92E3-8CED81DF3654}"/>
              </a:ext>
            </a:extLst>
          </p:cNvPr>
          <p:cNvSpPr>
            <a:spLocks noGrp="1"/>
          </p:cNvSpPr>
          <p:nvPr>
            <p:ph type="title"/>
          </p:nvPr>
        </p:nvSpPr>
        <p:spPr>
          <a:xfrm>
            <a:off x="6411684" y="263527"/>
            <a:ext cx="5127171" cy="1450757"/>
          </a:xfrm>
        </p:spPr>
        <p:txBody>
          <a:bodyPr>
            <a:normAutofit/>
          </a:bodyPr>
          <a:lstStyle/>
          <a:p>
            <a:pPr algn="ctr"/>
            <a:r>
              <a:rPr lang="en-US" b="1" dirty="0">
                <a:solidFill>
                  <a:srgbClr val="C00000"/>
                </a:solidFill>
                <a:latin typeface="Times New Roman" panose="02020603050405020304" pitchFamily="18" charset="0"/>
                <a:cs typeface="Times New Roman" panose="02020603050405020304" pitchFamily="18" charset="0"/>
              </a:rPr>
              <a:t>THE LEARNING APPROACH</a:t>
            </a:r>
            <a:r>
              <a:rPr lang="en-US" dirty="0">
                <a:solidFill>
                  <a:srgbClr val="C00000"/>
                </a:solidFill>
                <a:latin typeface="Times New Roman" panose="02020603050405020304" pitchFamily="18" charset="0"/>
                <a:cs typeface="Times New Roman" panose="02020603050405020304" pitchFamily="18" charset="0"/>
              </a:rPr>
              <a:t>	</a:t>
            </a:r>
          </a:p>
        </p:txBody>
      </p:sp>
      <p:pic>
        <p:nvPicPr>
          <p:cNvPr id="1026" name="Picture 2" descr="How Shutterstock Uses Machine Learning to Improve the User Experience">
            <a:extLst>
              <a:ext uri="{FF2B5EF4-FFF2-40B4-BE49-F238E27FC236}">
                <a16:creationId xmlns:a16="http://schemas.microsoft.com/office/drawing/2014/main" id="{227D8325-0924-4961-82C9-D5B2ECF2D87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192" y="1538088"/>
            <a:ext cx="5451627" cy="346178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1904B2D-067A-4AA2-858B-4BEA04EA5970}"/>
              </a:ext>
            </a:extLst>
          </p:cNvPr>
          <p:cNvSpPr>
            <a:spLocks noGrp="1"/>
          </p:cNvSpPr>
          <p:nvPr>
            <p:ph idx="1"/>
          </p:nvPr>
        </p:nvSpPr>
        <p:spPr>
          <a:xfrm>
            <a:off x="6411684" y="2198914"/>
            <a:ext cx="5127172" cy="3670180"/>
          </a:xfrm>
        </p:spPr>
        <p:txBody>
          <a:bodyPr>
            <a:normAutofit fontScale="92500" lnSpcReduction="20000"/>
          </a:bodyPr>
          <a:lstStyle/>
          <a:p>
            <a:pPr>
              <a:lnSpc>
                <a:spcPct val="150000"/>
              </a:lnSpc>
              <a:spcBef>
                <a:spcPts val="0"/>
              </a:spcBef>
              <a:spcAft>
                <a:spcPts val="0"/>
              </a:spcAft>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Learning styles in adults –The adult learner</a:t>
            </a:r>
          </a:p>
          <a:p>
            <a:pPr>
              <a:lnSpc>
                <a:spcPct val="150000"/>
              </a:lnSpc>
              <a:spcBef>
                <a:spcPts val="0"/>
              </a:spcBef>
              <a:spcAft>
                <a:spcPts val="0"/>
              </a:spcAft>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The approach: The learning approach for the training series includes:</a:t>
            </a:r>
          </a:p>
          <a:p>
            <a:pPr marL="464058" lvl="1" indent="-171450">
              <a:lnSpc>
                <a:spcPct val="150000"/>
              </a:lnSpc>
              <a:spcBef>
                <a:spcPts val="0"/>
              </a:spcBef>
              <a:spcAft>
                <a:spcPts val="0"/>
              </a:spcAft>
              <a:buFont typeface="Arial" panose="020B0604020202020204" pitchFamily="34" charset="0"/>
              <a:buChar char="•"/>
            </a:pPr>
            <a:r>
              <a:rPr lang="en-US" sz="1900" dirty="0">
                <a:latin typeface="Times New Roman" panose="02020603050405020304" pitchFamily="18" charset="0"/>
                <a:cs typeface="Times New Roman" panose="02020603050405020304" pitchFamily="18" charset="0"/>
              </a:rPr>
              <a:t>Trainer-led presentations and discussions;</a:t>
            </a:r>
          </a:p>
          <a:p>
            <a:pPr marL="464058" lvl="1" indent="-171450">
              <a:lnSpc>
                <a:spcPct val="150000"/>
              </a:lnSpc>
              <a:spcBef>
                <a:spcPts val="0"/>
              </a:spcBef>
              <a:spcAft>
                <a:spcPts val="0"/>
              </a:spcAft>
              <a:buFont typeface="Arial" panose="020B0604020202020204" pitchFamily="34" charset="0"/>
              <a:buChar char="•"/>
            </a:pPr>
            <a:r>
              <a:rPr lang="en-US" sz="1900" dirty="0">
                <a:latin typeface="Times New Roman" panose="02020603050405020304" pitchFamily="18" charset="0"/>
                <a:cs typeface="Times New Roman" panose="02020603050405020304" pitchFamily="18" charset="0"/>
              </a:rPr>
              <a:t>Interactive lectures;</a:t>
            </a:r>
          </a:p>
          <a:p>
            <a:pPr marL="464058" lvl="1" indent="-171450">
              <a:lnSpc>
                <a:spcPct val="150000"/>
              </a:lnSpc>
              <a:spcBef>
                <a:spcPts val="0"/>
              </a:spcBef>
              <a:spcAft>
                <a:spcPts val="0"/>
              </a:spcAft>
              <a:buFont typeface="Arial" panose="020B0604020202020204" pitchFamily="34" charset="0"/>
              <a:buChar char="•"/>
            </a:pPr>
            <a:r>
              <a:rPr lang="en-US" sz="1900" dirty="0">
                <a:latin typeface="Times New Roman" panose="02020603050405020304" pitchFamily="18" charset="0"/>
                <a:cs typeface="Times New Roman" panose="02020603050405020304" pitchFamily="18" charset="0"/>
              </a:rPr>
              <a:t>Brainstorming sessions</a:t>
            </a:r>
          </a:p>
          <a:p>
            <a:pPr marL="464058" lvl="1" indent="-171450">
              <a:lnSpc>
                <a:spcPct val="150000"/>
              </a:lnSpc>
              <a:spcBef>
                <a:spcPts val="0"/>
              </a:spcBef>
              <a:spcAft>
                <a:spcPts val="0"/>
              </a:spcAft>
              <a:buFont typeface="Arial" panose="020B0604020202020204" pitchFamily="34" charset="0"/>
              <a:buChar char="•"/>
            </a:pPr>
            <a:r>
              <a:rPr lang="en-US" sz="1900" dirty="0">
                <a:latin typeface="Times New Roman" panose="02020603050405020304" pitchFamily="18" charset="0"/>
                <a:cs typeface="Times New Roman" panose="02020603050405020304" pitchFamily="18" charset="0"/>
              </a:rPr>
              <a:t>Small-group exercises and presentations;</a:t>
            </a:r>
          </a:p>
          <a:p>
            <a:pPr marL="464058" lvl="1" indent="-171450">
              <a:lnSpc>
                <a:spcPct val="150000"/>
              </a:lnSpc>
              <a:spcBef>
                <a:spcPts val="0"/>
              </a:spcBef>
              <a:spcAft>
                <a:spcPts val="0"/>
              </a:spcAft>
              <a:buFont typeface="Arial" panose="020B0604020202020204" pitchFamily="34" charset="0"/>
              <a:buChar char="•"/>
            </a:pPr>
            <a:r>
              <a:rPr lang="en-US" sz="1900" dirty="0">
                <a:latin typeface="Times New Roman" panose="02020603050405020304" pitchFamily="18" charset="0"/>
                <a:cs typeface="Times New Roman" panose="02020603050405020304" pitchFamily="18" charset="0"/>
              </a:rPr>
              <a:t>Case Studies and presentation;</a:t>
            </a:r>
          </a:p>
          <a:p>
            <a:pPr marL="464058" lvl="1" indent="-171450">
              <a:lnSpc>
                <a:spcPct val="150000"/>
              </a:lnSpc>
              <a:spcBef>
                <a:spcPts val="0"/>
              </a:spcBef>
              <a:spcAft>
                <a:spcPts val="0"/>
              </a:spcAft>
              <a:buFont typeface="Arial" panose="020B0604020202020204" pitchFamily="34" charset="0"/>
              <a:buChar char="•"/>
            </a:pPr>
            <a:r>
              <a:rPr lang="en-US" sz="1900" dirty="0">
                <a:latin typeface="Times New Roman" panose="02020603050405020304" pitchFamily="18" charset="0"/>
                <a:cs typeface="Times New Roman" panose="02020603050405020304" pitchFamily="18" charset="0"/>
              </a:rPr>
              <a:t>Skills role-plays</a:t>
            </a:r>
          </a:p>
          <a:p>
            <a:pPr lvl="1">
              <a:buFont typeface="Arial" panose="020B0604020202020204" pitchFamily="34" charset="0"/>
              <a:buChar char="•"/>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16734761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0C815-0F70-4419-92B8-E4B3E0138899}"/>
              </a:ext>
            </a:extLst>
          </p:cNvPr>
          <p:cNvSpPr>
            <a:spLocks noGrp="1"/>
          </p:cNvSpPr>
          <p:nvPr>
            <p:ph type="title"/>
          </p:nvPr>
        </p:nvSpPr>
        <p:spPr>
          <a:xfrm>
            <a:off x="7850917" y="255524"/>
            <a:ext cx="4390351" cy="1450757"/>
          </a:xfrm>
        </p:spPr>
        <p:txBody>
          <a:bodyPr>
            <a:normAutofit/>
          </a:bodyPr>
          <a:lstStyle/>
          <a:p>
            <a:pPr algn="ctr"/>
            <a:r>
              <a:rPr lang="en-US" sz="2600" b="1" dirty="0">
                <a:solidFill>
                  <a:schemeClr val="accent2"/>
                </a:solidFill>
                <a:latin typeface="Times New Roman" panose="02020603050405020304" pitchFamily="18" charset="0"/>
                <a:cs typeface="Times New Roman" panose="02020603050405020304" pitchFamily="18" charset="0"/>
              </a:rPr>
              <a:t>WORLD HEALTH ORGANIZATION WORLD MENTAL HEALTH SURVEY</a:t>
            </a:r>
          </a:p>
        </p:txBody>
      </p:sp>
      <p:pic>
        <p:nvPicPr>
          <p:cNvPr id="6" name="Picture 5">
            <a:extLst>
              <a:ext uri="{FF2B5EF4-FFF2-40B4-BE49-F238E27FC236}">
                <a16:creationId xmlns:a16="http://schemas.microsoft.com/office/drawing/2014/main" id="{D13B8C31-7BC1-40B5-9118-B323FD60298C}"/>
              </a:ext>
            </a:extLst>
          </p:cNvPr>
          <p:cNvPicPr/>
          <p:nvPr/>
        </p:nvPicPr>
        <p:blipFill rotWithShape="1">
          <a:blip r:embed="rId3"/>
          <a:srcRect l="44871" t="16351" r="3566" b="23143"/>
          <a:stretch/>
        </p:blipFill>
        <p:spPr bwMode="auto">
          <a:xfrm>
            <a:off x="0" y="141709"/>
            <a:ext cx="7959217" cy="6050899"/>
          </a:xfrm>
          <a:prstGeom prst="rect">
            <a:avLst/>
          </a:prstGeom>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8C3AA2C9-828C-48DE-94E9-A8B9DDA78884}"/>
              </a:ext>
            </a:extLst>
          </p:cNvPr>
          <p:cNvSpPr>
            <a:spLocks noGrp="1"/>
          </p:cNvSpPr>
          <p:nvPr>
            <p:ph idx="1"/>
          </p:nvPr>
        </p:nvSpPr>
        <p:spPr>
          <a:xfrm>
            <a:off x="8200965" y="2206917"/>
            <a:ext cx="3690257" cy="3670180"/>
          </a:xfrm>
        </p:spPr>
        <p:txBody>
          <a:bodyPr>
            <a:normAutofit/>
          </a:bodyPr>
          <a:lstStyle/>
          <a:p>
            <a:r>
              <a:rPr lang="en-US" dirty="0">
                <a:latin typeface="Times New Roman" panose="02020603050405020304" pitchFamily="18" charset="0"/>
                <a:cs typeface="Times New Roman" panose="02020603050405020304" pitchFamily="18" charset="0"/>
              </a:rPr>
              <a:t>The WHO World Mental Health Survey was conducted in the following regions of the world: </a:t>
            </a:r>
          </a:p>
          <a:p>
            <a:pPr lvl="1"/>
            <a:r>
              <a:rPr lang="en-US" dirty="0">
                <a:latin typeface="Times New Roman" panose="02020603050405020304" pitchFamily="18" charset="0"/>
                <a:cs typeface="Times New Roman" panose="02020603050405020304" pitchFamily="18" charset="0"/>
              </a:rPr>
              <a:t>The Americas</a:t>
            </a:r>
          </a:p>
          <a:p>
            <a:pPr lvl="1"/>
            <a:r>
              <a:rPr lang="en-US" dirty="0">
                <a:latin typeface="Times New Roman" panose="02020603050405020304" pitchFamily="18" charset="0"/>
                <a:cs typeface="Times New Roman" panose="02020603050405020304" pitchFamily="18" charset="0"/>
              </a:rPr>
              <a:t>South-East Asia</a:t>
            </a:r>
          </a:p>
          <a:p>
            <a:pPr lvl="1"/>
            <a:r>
              <a:rPr lang="en-US" dirty="0">
                <a:latin typeface="Times New Roman" panose="02020603050405020304" pitchFamily="18" charset="0"/>
                <a:cs typeface="Times New Roman" panose="02020603050405020304" pitchFamily="18" charset="0"/>
              </a:rPr>
              <a:t>Europe</a:t>
            </a:r>
          </a:p>
          <a:p>
            <a:pPr lvl="1"/>
            <a:r>
              <a:rPr lang="en-US" dirty="0">
                <a:latin typeface="Times New Roman" panose="02020603050405020304" pitchFamily="18" charset="0"/>
                <a:cs typeface="Times New Roman" panose="02020603050405020304" pitchFamily="18" charset="0"/>
              </a:rPr>
              <a:t>Africa</a:t>
            </a:r>
          </a:p>
          <a:p>
            <a:pPr lvl="1"/>
            <a:r>
              <a:rPr lang="en-US" dirty="0">
                <a:latin typeface="Times New Roman" panose="02020603050405020304" pitchFamily="18" charset="0"/>
                <a:cs typeface="Times New Roman" panose="02020603050405020304" pitchFamily="18" charset="0"/>
              </a:rPr>
              <a:t>Eastern Mediterranean </a:t>
            </a:r>
          </a:p>
          <a:p>
            <a:pPr lvl="1"/>
            <a:r>
              <a:rPr lang="en-US" dirty="0">
                <a:latin typeface="Times New Roman" panose="02020603050405020304" pitchFamily="18" charset="0"/>
                <a:cs typeface="Times New Roman" panose="02020603050405020304" pitchFamily="18" charset="0"/>
              </a:rPr>
              <a:t>The Western Pacific </a:t>
            </a:r>
          </a:p>
        </p:txBody>
      </p:sp>
      <p:sp>
        <p:nvSpPr>
          <p:cNvPr id="7" name="TextBox 6">
            <a:extLst>
              <a:ext uri="{FF2B5EF4-FFF2-40B4-BE49-F238E27FC236}">
                <a16:creationId xmlns:a16="http://schemas.microsoft.com/office/drawing/2014/main" id="{48B7B693-2B52-44B3-8F4C-4F710E2BB834}"/>
              </a:ext>
            </a:extLst>
          </p:cNvPr>
          <p:cNvSpPr txBox="1"/>
          <p:nvPr/>
        </p:nvSpPr>
        <p:spPr>
          <a:xfrm>
            <a:off x="9939130" y="6400800"/>
            <a:ext cx="1678665"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(WHO, 2008)   </a:t>
            </a:r>
          </a:p>
        </p:txBody>
      </p:sp>
    </p:spTree>
    <p:extLst>
      <p:ext uri="{BB962C8B-B14F-4D97-AF65-F5344CB8AC3E}">
        <p14:creationId xmlns:p14="http://schemas.microsoft.com/office/powerpoint/2010/main" val="2101942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00589E-A547-4761-BFEF-9658259512ED}"/>
              </a:ext>
            </a:extLst>
          </p:cNvPr>
          <p:cNvSpPr>
            <a:spLocks noGrp="1"/>
          </p:cNvSpPr>
          <p:nvPr>
            <p:ph idx="1"/>
          </p:nvPr>
        </p:nvSpPr>
        <p:spPr>
          <a:xfrm>
            <a:off x="1097280" y="1845733"/>
            <a:ext cx="10524878" cy="4475553"/>
          </a:xfrm>
        </p:spPr>
        <p:txBody>
          <a:bodyPr/>
          <a:lstStyle/>
          <a:p>
            <a:pPr>
              <a:buFont typeface="Arial" panose="020B0604020202020204" pitchFamily="34" charset="0"/>
              <a:buChar char="•"/>
            </a:pPr>
            <a:r>
              <a:rPr lang="en-US" sz="2800" dirty="0">
                <a:solidFill>
                  <a:schemeClr val="tx1"/>
                </a:solidFill>
                <a:latin typeface="Times New Roman" panose="02020603050405020304" pitchFamily="18" charset="0"/>
                <a:cs typeface="Times New Roman" panose="02020603050405020304" pitchFamily="18" charset="0"/>
              </a:rPr>
              <a:t>70.3% prevalence of lifetime traumatic experience exposure.</a:t>
            </a:r>
          </a:p>
          <a:p>
            <a:pPr>
              <a:buFont typeface="Arial" panose="020B0604020202020204" pitchFamily="34" charset="0"/>
              <a:buChar char="•"/>
            </a:pPr>
            <a:r>
              <a:rPr lang="en-US" sz="2800" dirty="0">
                <a:solidFill>
                  <a:schemeClr val="tx1"/>
                </a:solidFill>
                <a:latin typeface="Times New Roman" panose="02020603050405020304" pitchFamily="18" charset="0"/>
                <a:cs typeface="Times New Roman" panose="02020603050405020304" pitchFamily="18" charset="0"/>
              </a:rPr>
              <a:t>On average, participants reported at least 4.5 traumatic experiences. </a:t>
            </a:r>
          </a:p>
          <a:p>
            <a:pPr>
              <a:buFont typeface="Arial" panose="020B0604020202020204" pitchFamily="34" charset="0"/>
              <a:buChar char="•"/>
            </a:pPr>
            <a:r>
              <a:rPr lang="en-US" sz="2800" dirty="0">
                <a:solidFill>
                  <a:schemeClr val="tx1"/>
                </a:solidFill>
                <a:latin typeface="Times New Roman" panose="02020603050405020304" pitchFamily="18" charset="0"/>
                <a:cs typeface="Times New Roman" panose="02020603050405020304" pitchFamily="18" charset="0"/>
              </a:rPr>
              <a:t>Of the traumatic experiences reported: </a:t>
            </a:r>
          </a:p>
          <a:p>
            <a:pPr lvl="1">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27.1% were community violence-related</a:t>
            </a:r>
          </a:p>
          <a:p>
            <a:pPr lvl="1">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25% were accidents &amp; illnesses </a:t>
            </a:r>
          </a:p>
          <a:p>
            <a:pPr lvl="1">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20.4% were related to organized violence  </a:t>
            </a:r>
          </a:p>
          <a:p>
            <a:pPr lvl="1">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14.7% included rape and domestic violence</a:t>
            </a:r>
          </a:p>
          <a:p>
            <a:pPr lvl="1">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8.4% included physical violence by a caregiver as a child or witnessing domestic abuse. </a:t>
            </a:r>
          </a:p>
          <a:p>
            <a:pPr lvl="1">
              <a:buFont typeface="Arial" panose="020B0604020202020204" pitchFamily="34" charset="0"/>
              <a:buChar char="•"/>
            </a:pPr>
            <a:endParaRPr lang="en-US" dirty="0">
              <a:solidFill>
                <a:schemeClr val="tx1"/>
              </a:solidFill>
            </a:endParaRPr>
          </a:p>
          <a:p>
            <a:pPr>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3C54295B-E712-4FCC-92E2-64F0BC9A5D79}"/>
              </a:ext>
            </a:extLst>
          </p:cNvPr>
          <p:cNvSpPr txBox="1">
            <a:spLocks/>
          </p:cNvSpPr>
          <p:nvPr/>
        </p:nvSpPr>
        <p:spPr>
          <a:xfrm>
            <a:off x="427810" y="263527"/>
            <a:ext cx="11684677"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b="1" dirty="0">
                <a:solidFill>
                  <a:schemeClr val="accent2"/>
                </a:solidFill>
                <a:latin typeface="Times New Roman" panose="02020603050405020304" pitchFamily="18" charset="0"/>
                <a:cs typeface="Times New Roman" panose="02020603050405020304" pitchFamily="18" charset="0"/>
              </a:rPr>
              <a:t>WORLD HEALTH ORGANIZATION WORLD MENTAL HEALTH SURVEY FINDINGS </a:t>
            </a:r>
          </a:p>
        </p:txBody>
      </p:sp>
      <p:sp>
        <p:nvSpPr>
          <p:cNvPr id="5" name="TextBox 4">
            <a:extLst>
              <a:ext uri="{FF2B5EF4-FFF2-40B4-BE49-F238E27FC236}">
                <a16:creationId xmlns:a16="http://schemas.microsoft.com/office/drawing/2014/main" id="{FCD1EC8C-128F-4EFF-90BA-B2FA90DE34B2}"/>
              </a:ext>
            </a:extLst>
          </p:cNvPr>
          <p:cNvSpPr txBox="1"/>
          <p:nvPr/>
        </p:nvSpPr>
        <p:spPr>
          <a:xfrm>
            <a:off x="10116618" y="6409807"/>
            <a:ext cx="1505540"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(WHO, 2008)</a:t>
            </a:r>
          </a:p>
        </p:txBody>
      </p:sp>
    </p:spTree>
    <p:extLst>
      <p:ext uri="{BB962C8B-B14F-4D97-AF65-F5344CB8AC3E}">
        <p14:creationId xmlns:p14="http://schemas.microsoft.com/office/powerpoint/2010/main" val="24149672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23F522D3-5467-49A0-BA91-FAC3CBFF339F}"/>
              </a:ext>
            </a:extLst>
          </p:cNvPr>
          <p:cNvPicPr>
            <a:picLocks/>
          </p:cNvPicPr>
          <p:nvPr/>
        </p:nvPicPr>
        <p:blipFill rotWithShape="1">
          <a:blip r:embed="rId3"/>
          <a:srcRect l="41348" t="31483" r="40156" b="43160"/>
          <a:stretch/>
        </p:blipFill>
        <p:spPr bwMode="auto">
          <a:xfrm>
            <a:off x="633999" y="1009239"/>
            <a:ext cx="6275667" cy="4839521"/>
          </a:xfrm>
          <a:prstGeom prst="rect">
            <a:avLst/>
          </a:prstGeom>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ACECB19B-A390-4324-A5DC-4026BF09CA35}"/>
              </a:ext>
            </a:extLst>
          </p:cNvPr>
          <p:cNvSpPr>
            <a:spLocks noGrp="1"/>
          </p:cNvSpPr>
          <p:nvPr>
            <p:ph type="title"/>
          </p:nvPr>
        </p:nvSpPr>
        <p:spPr>
          <a:xfrm>
            <a:off x="7290148" y="1354063"/>
            <a:ext cx="4585327" cy="2926080"/>
          </a:xfrm>
        </p:spPr>
        <p:txBody>
          <a:bodyPr vert="horz" lIns="91440" tIns="45720" rIns="91440" bIns="45720" rtlCol="0" anchor="b">
            <a:normAutofit/>
          </a:bodyPr>
          <a:lstStyle/>
          <a:p>
            <a:pPr algn="ctr"/>
            <a:r>
              <a:rPr lang="en-US" b="1" dirty="0">
                <a:solidFill>
                  <a:schemeClr val="accent2"/>
                </a:solidFill>
                <a:latin typeface="Times New Roman" panose="02020603050405020304" pitchFamily="18" charset="0"/>
                <a:cs typeface="Times New Roman" panose="02020603050405020304" pitchFamily="18" charset="0"/>
              </a:rPr>
              <a:t>TRAUMA </a:t>
            </a:r>
            <a:br>
              <a:rPr lang="en-US" b="1" dirty="0">
                <a:solidFill>
                  <a:schemeClr val="accent2"/>
                </a:solidFill>
                <a:latin typeface="Times New Roman" panose="02020603050405020304" pitchFamily="18" charset="0"/>
                <a:cs typeface="Times New Roman" panose="02020603050405020304" pitchFamily="18" charset="0"/>
              </a:rPr>
            </a:br>
            <a:r>
              <a:rPr lang="en-US" b="1" dirty="0">
                <a:solidFill>
                  <a:schemeClr val="accent2"/>
                </a:solidFill>
                <a:latin typeface="Times New Roman" panose="02020603050405020304" pitchFamily="18" charset="0"/>
                <a:cs typeface="Times New Roman" panose="02020603050405020304" pitchFamily="18" charset="0"/>
              </a:rPr>
              <a:t>&amp; </a:t>
            </a:r>
            <a:br>
              <a:rPr lang="en-US" b="1" dirty="0">
                <a:solidFill>
                  <a:schemeClr val="accent2"/>
                </a:solidFill>
                <a:latin typeface="Times New Roman" panose="02020603050405020304" pitchFamily="18" charset="0"/>
                <a:cs typeface="Times New Roman" panose="02020603050405020304" pitchFamily="18" charset="0"/>
              </a:rPr>
            </a:br>
            <a:r>
              <a:rPr lang="en-US" b="1" dirty="0">
                <a:solidFill>
                  <a:schemeClr val="accent2"/>
                </a:solidFill>
                <a:latin typeface="Times New Roman" panose="02020603050405020304" pitchFamily="18" charset="0"/>
                <a:cs typeface="Times New Roman" panose="02020603050405020304" pitchFamily="18" charset="0"/>
              </a:rPr>
              <a:t>THE BRAIN</a:t>
            </a:r>
          </a:p>
        </p:txBody>
      </p:sp>
    </p:spTree>
    <p:extLst>
      <p:ext uri="{BB962C8B-B14F-4D97-AF65-F5344CB8AC3E}">
        <p14:creationId xmlns:p14="http://schemas.microsoft.com/office/powerpoint/2010/main" val="16297603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E2E8E-D562-43A2-99F6-60FE7BF8317D}"/>
              </a:ext>
            </a:extLst>
          </p:cNvPr>
          <p:cNvSpPr>
            <a:spLocks noGrp="1"/>
          </p:cNvSpPr>
          <p:nvPr>
            <p:ph type="title"/>
          </p:nvPr>
        </p:nvSpPr>
        <p:spPr>
          <a:xfrm>
            <a:off x="6286425" y="239768"/>
            <a:ext cx="5127171" cy="1450757"/>
          </a:xfrm>
        </p:spPr>
        <p:txBody>
          <a:bodyPr>
            <a:normAutofit/>
          </a:bodyPr>
          <a:lstStyle/>
          <a:p>
            <a:pPr algn="ctr"/>
            <a:r>
              <a:rPr lang="en-US" sz="4400" b="1" dirty="0">
                <a:solidFill>
                  <a:schemeClr val="accent2"/>
                </a:solidFill>
                <a:latin typeface="Times New Roman" panose="02020603050405020304" pitchFamily="18" charset="0"/>
                <a:cs typeface="Times New Roman" panose="02020603050405020304" pitchFamily="18" charset="0"/>
              </a:rPr>
              <a:t>THE EMOTIONAL BRAIN</a:t>
            </a:r>
          </a:p>
        </p:txBody>
      </p:sp>
      <p:pic>
        <p:nvPicPr>
          <p:cNvPr id="4" name="Picture 4">
            <a:extLst>
              <a:ext uri="{FF2B5EF4-FFF2-40B4-BE49-F238E27FC236}">
                <a16:creationId xmlns:a16="http://schemas.microsoft.com/office/drawing/2014/main" id="{F28569FB-255A-4EBF-81A8-A45D0828A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052" t="21774" r="55170" b="37100"/>
          <a:stretch>
            <a:fillRect/>
          </a:stretch>
        </p:blipFill>
        <p:spPr>
          <a:xfrm>
            <a:off x="675172" y="645106"/>
            <a:ext cx="5387666" cy="5247747"/>
          </a:xfrm>
          <a:prstGeom prst="rect">
            <a:avLst/>
          </a:prstGeom>
        </p:spPr>
      </p:pic>
      <p:sp>
        <p:nvSpPr>
          <p:cNvPr id="3" name="Content Placeholder 2">
            <a:extLst>
              <a:ext uri="{FF2B5EF4-FFF2-40B4-BE49-F238E27FC236}">
                <a16:creationId xmlns:a16="http://schemas.microsoft.com/office/drawing/2014/main" id="{A018C013-4C5A-4F28-B8A3-C9850D505FD0}"/>
              </a:ext>
            </a:extLst>
          </p:cNvPr>
          <p:cNvSpPr>
            <a:spLocks noGrp="1"/>
          </p:cNvSpPr>
          <p:nvPr>
            <p:ph idx="1"/>
          </p:nvPr>
        </p:nvSpPr>
        <p:spPr>
          <a:xfrm>
            <a:off x="6411685" y="2222673"/>
            <a:ext cx="5780316" cy="3670180"/>
          </a:xfrm>
        </p:spPr>
        <p:txBody>
          <a:bodyPr>
            <a:normAutofit/>
          </a:bodyPr>
          <a:lstStyle/>
          <a:p>
            <a:pPr>
              <a:lnSpc>
                <a:spcPct val="150000"/>
              </a:lnSpc>
            </a:pPr>
            <a:r>
              <a:rPr lang="en-US" sz="4000" dirty="0">
                <a:latin typeface="Times New Roman" panose="02020603050405020304" pitchFamily="18" charset="0"/>
                <a:cs typeface="Times New Roman" panose="02020603050405020304" pitchFamily="18" charset="0"/>
              </a:rPr>
              <a:t>Important brain structures: </a:t>
            </a:r>
          </a:p>
          <a:p>
            <a:pPr lvl="1">
              <a:lnSpc>
                <a:spcPct val="150000"/>
              </a:lnSpc>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The Amygdala </a:t>
            </a:r>
          </a:p>
          <a:p>
            <a:pPr lvl="1">
              <a:lnSpc>
                <a:spcPct val="150000"/>
              </a:lnSpc>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Prefrontal Cortex</a:t>
            </a:r>
          </a:p>
        </p:txBody>
      </p:sp>
    </p:spTree>
    <p:extLst>
      <p:ext uri="{BB962C8B-B14F-4D97-AF65-F5344CB8AC3E}">
        <p14:creationId xmlns:p14="http://schemas.microsoft.com/office/powerpoint/2010/main" val="381570562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AEAB2-6417-4170-B862-79E48042AEED}"/>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THE BRAIN’S REPOSNSE TO TRAUMA </a:t>
            </a:r>
          </a:p>
        </p:txBody>
      </p:sp>
      <p:graphicFrame>
        <p:nvGraphicFramePr>
          <p:cNvPr id="4" name="Content Placeholder 3">
            <a:extLst>
              <a:ext uri="{FF2B5EF4-FFF2-40B4-BE49-F238E27FC236}">
                <a16:creationId xmlns:a16="http://schemas.microsoft.com/office/drawing/2014/main" id="{7601CA0C-98B3-4C22-99EA-9C9329C95AD5}"/>
              </a:ext>
            </a:extLst>
          </p:cNvPr>
          <p:cNvGraphicFramePr>
            <a:graphicFrameLocks noGrp="1"/>
          </p:cNvGraphicFramePr>
          <p:nvPr>
            <p:ph idx="1"/>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09E40584-0C78-4E2E-95E1-D80AC756FC32}"/>
              </a:ext>
            </a:extLst>
          </p:cNvPr>
          <p:cNvSpPr/>
          <p:nvPr/>
        </p:nvSpPr>
        <p:spPr>
          <a:xfrm>
            <a:off x="10206224" y="6386731"/>
            <a:ext cx="1935145" cy="369332"/>
          </a:xfrm>
          <a:prstGeom prst="rect">
            <a:avLst/>
          </a:prstGeom>
        </p:spPr>
        <p:txBody>
          <a:bodyPr wrap="none">
            <a:spAutoFit/>
          </a:bodyPr>
          <a:lstStyle/>
          <a:p>
            <a:pPr marL="0" lvl="1">
              <a:defRPr/>
            </a:pPr>
            <a:r>
              <a:rPr lang="en-US" altLang="es-ES_tradnl" b="1" dirty="0">
                <a:solidFill>
                  <a:schemeClr val="bg1"/>
                </a:solidFill>
                <a:latin typeface="Times New Roman" panose="02020603050405020304" pitchFamily="18" charset="0"/>
                <a:cs typeface="Times New Roman" panose="02020603050405020304" pitchFamily="18" charset="0"/>
              </a:rPr>
              <a:t>(Campbell, 2019) </a:t>
            </a:r>
          </a:p>
        </p:txBody>
      </p:sp>
    </p:spTree>
    <p:extLst>
      <p:ext uri="{BB962C8B-B14F-4D97-AF65-F5344CB8AC3E}">
        <p14:creationId xmlns:p14="http://schemas.microsoft.com/office/powerpoint/2010/main" val="24261184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423D2-5AC9-483B-9B8B-08A34DBD0F2D}"/>
              </a:ext>
            </a:extLst>
          </p:cNvPr>
          <p:cNvSpPr>
            <a:spLocks noGrp="1"/>
          </p:cNvSpPr>
          <p:nvPr>
            <p:ph type="title"/>
          </p:nvPr>
        </p:nvSpPr>
        <p:spPr/>
        <p:txBody>
          <a:bodyPr/>
          <a:lstStyle/>
          <a:p>
            <a:pPr algn="ctr"/>
            <a:r>
              <a:rPr lang="en-US" b="1">
                <a:solidFill>
                  <a:schemeClr val="accent2"/>
                </a:solidFill>
                <a:latin typeface="Times New Roman" panose="02020603050405020304" pitchFamily="18" charset="0"/>
                <a:cs typeface="Times New Roman" panose="02020603050405020304" pitchFamily="18" charset="0"/>
              </a:rPr>
              <a:t>TRAUMA REACTIONS </a:t>
            </a:r>
            <a:endParaRPr lang="en-US" b="1" dirty="0">
              <a:solidFill>
                <a:schemeClr val="accent2"/>
              </a:solidFill>
              <a:latin typeface="Times New Roman" panose="02020603050405020304" pitchFamily="18" charset="0"/>
              <a:cs typeface="Times New Roman" panose="02020603050405020304" pitchFamily="18" charset="0"/>
            </a:endParaRPr>
          </a:p>
        </p:txBody>
      </p:sp>
      <p:pic>
        <p:nvPicPr>
          <p:cNvPr id="1026" name="Picture 2" descr="Image result for fight flight or freeze&quot;">
            <a:extLst>
              <a:ext uri="{FF2B5EF4-FFF2-40B4-BE49-F238E27FC236}">
                <a16:creationId xmlns:a16="http://schemas.microsoft.com/office/drawing/2014/main" id="{7A8B14BB-4C62-4F14-8F05-6B12AA893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933" y="1954695"/>
            <a:ext cx="7279170" cy="37569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58F936-0926-4CED-B87D-BA30FB3CA3B5}"/>
              </a:ext>
            </a:extLst>
          </p:cNvPr>
          <p:cNvSpPr txBox="1"/>
          <p:nvPr/>
        </p:nvSpPr>
        <p:spPr>
          <a:xfrm>
            <a:off x="9822138" y="6400800"/>
            <a:ext cx="1935145" cy="646331"/>
          </a:xfrm>
          <a:prstGeom prst="rect">
            <a:avLst/>
          </a:prstGeom>
          <a:noFill/>
        </p:spPr>
        <p:txBody>
          <a:bodyPr wrap="none" rtlCol="0">
            <a:spAutoFit/>
          </a:bodyPr>
          <a:lstStyle/>
          <a:p>
            <a:r>
              <a:rPr lang="en-US" altLang="es-ES_tradnl" b="1" dirty="0">
                <a:solidFill>
                  <a:schemeClr val="bg1"/>
                </a:solidFill>
                <a:latin typeface="Times New Roman" panose="02020603050405020304" pitchFamily="18" charset="0"/>
                <a:cs typeface="Times New Roman" panose="02020603050405020304" pitchFamily="18" charset="0"/>
              </a:rPr>
              <a:t>(Campbell, 2019) </a:t>
            </a:r>
          </a:p>
          <a:p>
            <a:endParaRPr lang="en-US" dirty="0"/>
          </a:p>
        </p:txBody>
      </p:sp>
    </p:spTree>
    <p:extLst>
      <p:ext uri="{BB962C8B-B14F-4D97-AF65-F5344CB8AC3E}">
        <p14:creationId xmlns:p14="http://schemas.microsoft.com/office/powerpoint/2010/main" val="283213551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ED877-87D2-418D-BC21-EBDB2D9CEA1C}"/>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TRAUMA &amp; ADDICTIONS</a:t>
            </a:r>
          </a:p>
        </p:txBody>
      </p:sp>
      <p:sp>
        <p:nvSpPr>
          <p:cNvPr id="3" name="Content Placeholder 2">
            <a:extLst>
              <a:ext uri="{FF2B5EF4-FFF2-40B4-BE49-F238E27FC236}">
                <a16:creationId xmlns:a16="http://schemas.microsoft.com/office/drawing/2014/main" id="{C93013FA-A98F-4875-88FF-8666EED1344A}"/>
              </a:ext>
            </a:extLst>
          </p:cNvPr>
          <p:cNvSpPr>
            <a:spLocks noGrp="1"/>
          </p:cNvSpPr>
          <p:nvPr>
            <p:ph idx="1"/>
          </p:nvPr>
        </p:nvSpPr>
        <p:spPr>
          <a:xfrm>
            <a:off x="1097279" y="1845734"/>
            <a:ext cx="10379103" cy="4023360"/>
          </a:xfrm>
        </p:spPr>
        <p:txBody>
          <a:bodyPr>
            <a:normAutofit lnSpcReduction="10000"/>
          </a:bodyPr>
          <a:lstStyle/>
          <a:p>
            <a:r>
              <a:rPr lang="en-US" sz="3200" dirty="0">
                <a:latin typeface="Times New Roman" panose="02020603050405020304" pitchFamily="18" charset="0"/>
                <a:cs typeface="Times New Roman" panose="02020603050405020304" pitchFamily="18" charset="0"/>
              </a:rPr>
              <a:t>Adolescents with as history of early trauma are more likely to be addicted to substances, and display the following: </a:t>
            </a:r>
          </a:p>
          <a:p>
            <a:pPr lvl="1">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Engage in risk-taking behaviors</a:t>
            </a:r>
          </a:p>
          <a:p>
            <a:pPr lvl="1">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Be more impulsive </a:t>
            </a:r>
          </a:p>
          <a:p>
            <a:pPr lvl="1">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Have boundary issues</a:t>
            </a:r>
          </a:p>
          <a:p>
            <a:pPr lvl="1">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Distrust others </a:t>
            </a:r>
          </a:p>
          <a:p>
            <a:pPr lvl="1">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Low self-esteem</a:t>
            </a:r>
          </a:p>
          <a:p>
            <a:pPr lvl="1">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Difficulty relating to others </a:t>
            </a:r>
          </a:p>
          <a:p>
            <a:pPr lvl="1">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Display irritability/hostility </a:t>
            </a:r>
          </a:p>
          <a:p>
            <a:pPr>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7441567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40EBB-30D3-4DCF-9C16-1D4B1A3E404C}"/>
              </a:ext>
            </a:extLst>
          </p:cNvPr>
          <p:cNvSpPr>
            <a:spLocks noGrp="1"/>
          </p:cNvSpPr>
          <p:nvPr>
            <p:ph type="title"/>
          </p:nvPr>
        </p:nvSpPr>
        <p:spPr>
          <a:xfrm>
            <a:off x="367084" y="286605"/>
            <a:ext cx="11705646" cy="1171136"/>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STRESS DISORDERS</a:t>
            </a:r>
          </a:p>
        </p:txBody>
      </p:sp>
      <p:sp>
        <p:nvSpPr>
          <p:cNvPr id="3" name="Content Placeholder 2">
            <a:extLst>
              <a:ext uri="{FF2B5EF4-FFF2-40B4-BE49-F238E27FC236}">
                <a16:creationId xmlns:a16="http://schemas.microsoft.com/office/drawing/2014/main" id="{E3854A80-0E82-4178-836B-4F3CC79FD1D5}"/>
              </a:ext>
            </a:extLst>
          </p:cNvPr>
          <p:cNvSpPr>
            <a:spLocks noGrp="1"/>
          </p:cNvSpPr>
          <p:nvPr>
            <p:ph idx="1"/>
          </p:nvPr>
        </p:nvSpPr>
        <p:spPr>
          <a:xfrm>
            <a:off x="1097279" y="1845734"/>
            <a:ext cx="10591495" cy="4023360"/>
          </a:xfrm>
        </p:spPr>
        <p:txBody>
          <a:bodyPr>
            <a:normAutofit/>
          </a:body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Stress disorders are a cluster of diagnoses that differentiate different types of reactions individuals can experience resulting from trauma. </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International Classification of Diseases (ICD) Definitions</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Adjustment Disorder </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Post-Traumatic Stress Disorder</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Complex Post-Traumatic Stress Disorder </a:t>
            </a:r>
          </a:p>
        </p:txBody>
      </p:sp>
      <p:sp>
        <p:nvSpPr>
          <p:cNvPr id="4" name="TextBox 3">
            <a:extLst>
              <a:ext uri="{FF2B5EF4-FFF2-40B4-BE49-F238E27FC236}">
                <a16:creationId xmlns:a16="http://schemas.microsoft.com/office/drawing/2014/main" id="{4EB2787B-DB93-4337-AB04-445A31299BAD}"/>
              </a:ext>
            </a:extLst>
          </p:cNvPr>
          <p:cNvSpPr txBox="1"/>
          <p:nvPr/>
        </p:nvSpPr>
        <p:spPr>
          <a:xfrm>
            <a:off x="10349947" y="6386729"/>
            <a:ext cx="1338828"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(ICD, 2020)</a:t>
            </a:r>
          </a:p>
        </p:txBody>
      </p:sp>
    </p:spTree>
    <p:extLst>
      <p:ext uri="{BB962C8B-B14F-4D97-AF65-F5344CB8AC3E}">
        <p14:creationId xmlns:p14="http://schemas.microsoft.com/office/powerpoint/2010/main" val="88944211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0053B-80F0-42CE-8CF0-DEFBAAC0BC08}"/>
              </a:ext>
            </a:extLst>
          </p:cNvPr>
          <p:cNvSpPr>
            <a:spLocks noGrp="1"/>
          </p:cNvSpPr>
          <p:nvPr>
            <p:ph type="title"/>
          </p:nvPr>
        </p:nvSpPr>
        <p:spPr>
          <a:xfrm>
            <a:off x="6730000" y="639097"/>
            <a:ext cx="5169726" cy="3686015"/>
          </a:xfrm>
        </p:spPr>
        <p:txBody>
          <a:bodyPr vert="horz" lIns="91440" tIns="45720" rIns="91440" bIns="45720" rtlCol="0" anchor="b">
            <a:normAutofit/>
          </a:bodyPr>
          <a:lstStyle/>
          <a:p>
            <a:r>
              <a:rPr lang="en-US" sz="5400" b="1" dirty="0">
                <a:solidFill>
                  <a:schemeClr val="accent2"/>
                </a:solidFill>
                <a:latin typeface="Times New Roman" panose="02020603050405020304" pitchFamily="18" charset="0"/>
                <a:cs typeface="Times New Roman" panose="02020603050405020304" pitchFamily="18" charset="0"/>
              </a:rPr>
              <a:t>ADJUSTMENT DISORDER</a:t>
            </a:r>
          </a:p>
        </p:txBody>
      </p:sp>
      <p:pic>
        <p:nvPicPr>
          <p:cNvPr id="8194" name="Picture 2" descr="Image result for adjustment disorder&quot;">
            <a:extLst>
              <a:ext uri="{FF2B5EF4-FFF2-40B4-BE49-F238E27FC236}">
                <a16:creationId xmlns:a16="http://schemas.microsoft.com/office/drawing/2014/main" id="{19F1E32B-EDEB-48C8-A85C-EF7F2D70F1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67" b="-2"/>
          <a:stretch/>
        </p:blipFill>
        <p:spPr bwMode="auto">
          <a:xfrm>
            <a:off x="633999" y="640081"/>
            <a:ext cx="5462001" cy="505415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EE66818-7A89-406A-AD9F-F4FC59C64665}"/>
              </a:ext>
            </a:extLst>
          </p:cNvPr>
          <p:cNvSpPr txBox="1"/>
          <p:nvPr/>
        </p:nvSpPr>
        <p:spPr>
          <a:xfrm>
            <a:off x="10349947" y="6386729"/>
            <a:ext cx="1338828"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(ICD, 2020)</a:t>
            </a:r>
          </a:p>
        </p:txBody>
      </p:sp>
    </p:spTree>
    <p:extLst>
      <p:ext uri="{BB962C8B-B14F-4D97-AF65-F5344CB8AC3E}">
        <p14:creationId xmlns:p14="http://schemas.microsoft.com/office/powerpoint/2010/main" val="30869207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99EB-BA1E-4D95-8298-E3A3BC8548C7}"/>
              </a:ext>
            </a:extLst>
          </p:cNvPr>
          <p:cNvSpPr>
            <a:spLocks noGrp="1"/>
          </p:cNvSpPr>
          <p:nvPr>
            <p:ph type="title"/>
          </p:nvPr>
        </p:nvSpPr>
        <p:spPr>
          <a:xfrm>
            <a:off x="7555043" y="315905"/>
            <a:ext cx="4133732" cy="1450757"/>
          </a:xfrm>
        </p:spPr>
        <p:txBody>
          <a:bodyPr>
            <a:normAutofit fontScale="90000"/>
          </a:bodyPr>
          <a:lstStyle/>
          <a:p>
            <a:pPr algn="ctr"/>
            <a:r>
              <a:rPr lang="en-US" sz="3700" b="1" dirty="0">
                <a:solidFill>
                  <a:schemeClr val="accent2"/>
                </a:solidFill>
                <a:latin typeface="Times New Roman" panose="02020603050405020304" pitchFamily="18" charset="0"/>
                <a:cs typeface="Times New Roman" panose="02020603050405020304" pitchFamily="18" charset="0"/>
              </a:rPr>
              <a:t>POST-TRAUMATIC STRESS DISORDER (PTSD)</a:t>
            </a:r>
          </a:p>
        </p:txBody>
      </p:sp>
      <p:pic>
        <p:nvPicPr>
          <p:cNvPr id="4" name="Picture 4" descr="Image result for ptsd&quot;">
            <a:extLst>
              <a:ext uri="{FF2B5EF4-FFF2-40B4-BE49-F238E27FC236}">
                <a16:creationId xmlns:a16="http://schemas.microsoft.com/office/drawing/2014/main" id="{D78C1266-524D-42AE-AC1B-709578E6DD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3" r="3580" b="2"/>
          <a:stretch/>
        </p:blipFill>
        <p:spPr bwMode="auto">
          <a:xfrm>
            <a:off x="607495" y="673565"/>
            <a:ext cx="6146114" cy="4727046"/>
          </a:xfrm>
          <a:prstGeom prst="rect">
            <a:avLst/>
          </a:prstGeom>
          <a:noFill/>
          <a:extLst>
            <a:ext uri="{909E8E84-426E-40DD-AFC4-6F175D3DCCD1}">
              <a14:hiddenFill xmlns:a14="http://schemas.microsoft.com/office/drawing/2010/main">
                <a:solidFill>
                  <a:srgbClr val="FFFFFF"/>
                </a:solidFill>
              </a14:hiddenFill>
            </a:ext>
          </a:extLst>
        </p:spPr>
      </p:pic>
      <p:sp>
        <p:nvSpPr>
          <p:cNvPr id="5131" name="Content Placeholder 2">
            <a:extLst>
              <a:ext uri="{FF2B5EF4-FFF2-40B4-BE49-F238E27FC236}">
                <a16:creationId xmlns:a16="http://schemas.microsoft.com/office/drawing/2014/main" id="{D6B14F3E-9CD4-4842-A3A8-E659412F9182}"/>
              </a:ext>
            </a:extLst>
          </p:cNvPr>
          <p:cNvSpPr>
            <a:spLocks noGrp="1"/>
          </p:cNvSpPr>
          <p:nvPr>
            <p:ph idx="1"/>
          </p:nvPr>
        </p:nvSpPr>
        <p:spPr>
          <a:xfrm>
            <a:off x="7859484" y="2198913"/>
            <a:ext cx="4133731" cy="3755565"/>
          </a:xfrm>
        </p:spPr>
        <p:txBody>
          <a:bodyPr>
            <a:normAutofit/>
          </a:body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Re-experiencing </a:t>
            </a: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Avoidance </a:t>
            </a: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Hypervigilance </a:t>
            </a: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Impairment in major life aspect</a:t>
            </a:r>
          </a:p>
          <a:p>
            <a:endParaRPr lang="en-US" dirty="0"/>
          </a:p>
        </p:txBody>
      </p:sp>
      <p:sp>
        <p:nvSpPr>
          <p:cNvPr id="29" name="TextBox 28">
            <a:extLst>
              <a:ext uri="{FF2B5EF4-FFF2-40B4-BE49-F238E27FC236}">
                <a16:creationId xmlns:a16="http://schemas.microsoft.com/office/drawing/2014/main" id="{29E40F3A-1CCA-499B-AB31-DFA97B68D5C7}"/>
              </a:ext>
            </a:extLst>
          </p:cNvPr>
          <p:cNvSpPr txBox="1"/>
          <p:nvPr/>
        </p:nvSpPr>
        <p:spPr>
          <a:xfrm>
            <a:off x="10349947" y="6386729"/>
            <a:ext cx="1338828"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(ICD, 2020)</a:t>
            </a:r>
          </a:p>
        </p:txBody>
      </p:sp>
    </p:spTree>
    <p:extLst>
      <p:ext uri="{BB962C8B-B14F-4D97-AF65-F5344CB8AC3E}">
        <p14:creationId xmlns:p14="http://schemas.microsoft.com/office/powerpoint/2010/main" val="1044326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2643B-90EC-4404-8A85-DC504AEE73CC}"/>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PREPARATION</a:t>
            </a:r>
          </a:p>
        </p:txBody>
      </p:sp>
      <p:sp>
        <p:nvSpPr>
          <p:cNvPr id="3" name="Content Placeholder 2">
            <a:extLst>
              <a:ext uri="{FF2B5EF4-FFF2-40B4-BE49-F238E27FC236}">
                <a16:creationId xmlns:a16="http://schemas.microsoft.com/office/drawing/2014/main" id="{F2957FAD-C2DC-41FF-9A3A-21338AB0DADF}"/>
              </a:ext>
            </a:extLst>
          </p:cNvPr>
          <p:cNvSpPr>
            <a:spLocks noGrp="1"/>
          </p:cNvSpPr>
          <p:nvPr>
            <p:ph idx="1"/>
          </p:nvPr>
        </p:nvSpPr>
        <p:spPr>
          <a:xfrm>
            <a:off x="513567" y="2350534"/>
            <a:ext cx="11561523" cy="4479910"/>
          </a:xfrm>
        </p:spPr>
        <p:txBody>
          <a:bodyPr>
            <a:normAutofit/>
          </a:bodyPr>
          <a:lstStyle/>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General preparation of includes; logistics, selecting and preparing participants and becoming familiar with the curriculum. </a:t>
            </a: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The training space </a:t>
            </a:r>
            <a:r>
              <a:rPr lang="en-US" sz="3200" dirty="0">
                <a:solidFill>
                  <a:schemeClr val="tx1"/>
                </a:solidFill>
                <a:latin typeface="Times New Roman" panose="02020603050405020304" pitchFamily="18" charset="0"/>
                <a:cs typeface="Times New Roman" panose="02020603050405020304" pitchFamily="18" charset="0"/>
              </a:rPr>
              <a:t>is an attractive and well-organized training space can enhance a participant’s learning experience. </a:t>
            </a:r>
          </a:p>
          <a:p>
            <a:pPr>
              <a:buFont typeface="Arial" panose="020B0604020202020204" pitchFamily="34" charset="0"/>
              <a:buChar char="•"/>
            </a:pPr>
            <a:r>
              <a:rPr lang="en-US" sz="3200" dirty="0">
                <a:solidFill>
                  <a:schemeClr val="tx1"/>
                </a:solidFill>
                <a:latin typeface="Times New Roman" panose="02020603050405020304" pitchFamily="18" charset="0"/>
                <a:cs typeface="Times New Roman" panose="02020603050405020304" pitchFamily="18" charset="0"/>
              </a:rPr>
              <a:t>Equipment and supplies such as laptops, projectors and other technical aids can be utilized to best teach the current curriculum. </a:t>
            </a:r>
            <a:endParaRPr lang="en-US" sz="3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1800" dirty="0"/>
          </a:p>
        </p:txBody>
      </p:sp>
    </p:spTree>
    <p:extLst>
      <p:ext uri="{BB962C8B-B14F-4D97-AF65-F5344CB8AC3E}">
        <p14:creationId xmlns:p14="http://schemas.microsoft.com/office/powerpoint/2010/main" val="168022214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70680-97DB-469D-B9C6-9E069E57D635}"/>
              </a:ext>
            </a:extLst>
          </p:cNvPr>
          <p:cNvSpPr>
            <a:spLocks noGrp="1"/>
          </p:cNvSpPr>
          <p:nvPr>
            <p:ph type="title"/>
          </p:nvPr>
        </p:nvSpPr>
        <p:spPr>
          <a:xfrm>
            <a:off x="6411684" y="568947"/>
            <a:ext cx="5127171" cy="1450757"/>
          </a:xfrm>
        </p:spPr>
        <p:txBody>
          <a:bodyPr vert="horz" lIns="91440" tIns="45720" rIns="91440" bIns="45720" rtlCol="0">
            <a:normAutofit/>
          </a:bodyPr>
          <a:lstStyle/>
          <a:p>
            <a:pPr algn="ctr"/>
            <a:r>
              <a:rPr lang="en-US" sz="3400" b="1" dirty="0">
                <a:solidFill>
                  <a:schemeClr val="accent2"/>
                </a:solidFill>
                <a:latin typeface="Times New Roman" panose="02020603050405020304" pitchFamily="18" charset="0"/>
                <a:cs typeface="Times New Roman" panose="02020603050405020304" pitchFamily="18" charset="0"/>
              </a:rPr>
              <a:t>COMPLEX POST TRAUMATIC STRESS DISORDER (CPTSD)</a:t>
            </a:r>
          </a:p>
        </p:txBody>
      </p:sp>
      <p:pic>
        <p:nvPicPr>
          <p:cNvPr id="17" name="Content Placeholder 16">
            <a:extLst>
              <a:ext uri="{FF2B5EF4-FFF2-40B4-BE49-F238E27FC236}">
                <a16:creationId xmlns:a16="http://schemas.microsoft.com/office/drawing/2014/main" id="{1CDEF68E-810F-4BEB-8D62-B950C5E8C59A}"/>
              </a:ext>
            </a:extLst>
          </p:cNvPr>
          <p:cNvPicPr>
            <a:picLocks/>
          </p:cNvPicPr>
          <p:nvPr/>
        </p:nvPicPr>
        <p:blipFill rotWithShape="1">
          <a:blip r:embed="rId3"/>
          <a:srcRect l="15988" t="12378" r="42224" b="28126"/>
          <a:stretch/>
        </p:blipFill>
        <p:spPr bwMode="auto">
          <a:xfrm>
            <a:off x="-120396" y="125786"/>
            <a:ext cx="6652477" cy="6082744"/>
          </a:xfrm>
          <a:prstGeom prst="rect">
            <a:avLst/>
          </a:prstGeom>
          <a:extLst>
            <a:ext uri="{53640926-AAD7-44D8-BBD7-CCE9431645EC}">
              <a14:shadowObscured xmlns:a14="http://schemas.microsoft.com/office/drawing/2010/main"/>
            </a:ext>
          </a:extLst>
        </p:spPr>
      </p:pic>
      <p:sp>
        <p:nvSpPr>
          <p:cNvPr id="7196" name="Content Placeholder 7195">
            <a:extLst>
              <a:ext uri="{FF2B5EF4-FFF2-40B4-BE49-F238E27FC236}">
                <a16:creationId xmlns:a16="http://schemas.microsoft.com/office/drawing/2014/main" id="{3C5097BA-74D0-4993-9CAD-5AED95F3525D}"/>
              </a:ext>
            </a:extLst>
          </p:cNvPr>
          <p:cNvSpPr>
            <a:spLocks noGrp="1"/>
          </p:cNvSpPr>
          <p:nvPr>
            <p:ph idx="1"/>
          </p:nvPr>
        </p:nvSpPr>
        <p:spPr>
          <a:xfrm>
            <a:off x="6834101" y="2552874"/>
            <a:ext cx="5127172" cy="3670180"/>
          </a:xfrm>
        </p:spPr>
        <p:txBody>
          <a:bodyPr>
            <a:normAutofit/>
          </a:body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All individuals with CPTSD meet criteria for PTSD as well. </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Additional symptoms include:</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Affect Regulation</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Negative Self-concept</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Interpersonal disturbances</a:t>
            </a:r>
          </a:p>
        </p:txBody>
      </p:sp>
      <p:sp>
        <p:nvSpPr>
          <p:cNvPr id="42" name="TextBox 41">
            <a:extLst>
              <a:ext uri="{FF2B5EF4-FFF2-40B4-BE49-F238E27FC236}">
                <a16:creationId xmlns:a16="http://schemas.microsoft.com/office/drawing/2014/main" id="{24890D84-5CBB-4A15-99B5-8840B853F6BF}"/>
              </a:ext>
            </a:extLst>
          </p:cNvPr>
          <p:cNvSpPr txBox="1"/>
          <p:nvPr/>
        </p:nvSpPr>
        <p:spPr>
          <a:xfrm>
            <a:off x="10349947" y="6386729"/>
            <a:ext cx="1338828"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(ICD, 2020)</a:t>
            </a:r>
          </a:p>
        </p:txBody>
      </p:sp>
    </p:spTree>
    <p:extLst>
      <p:ext uri="{BB962C8B-B14F-4D97-AF65-F5344CB8AC3E}">
        <p14:creationId xmlns:p14="http://schemas.microsoft.com/office/powerpoint/2010/main" val="388765068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07C5A-BE25-4224-B87B-95CC1A844BEF}"/>
              </a:ext>
            </a:extLst>
          </p:cNvPr>
          <p:cNvSpPr>
            <a:spLocks noGrp="1"/>
          </p:cNvSpPr>
          <p:nvPr>
            <p:ph type="title"/>
          </p:nvPr>
        </p:nvSpPr>
        <p:spPr/>
        <p:txBody>
          <a:bodyPr/>
          <a:lstStyle/>
          <a:p>
            <a:pPr algn="ctr"/>
            <a:r>
              <a:rPr lang="en-US" altLang="es-ES_tradnl" b="1" dirty="0">
                <a:solidFill>
                  <a:schemeClr val="accent2"/>
                </a:solidFill>
                <a:latin typeface="Times New Roman" panose="02020603050405020304" pitchFamily="18" charset="0"/>
                <a:ea typeface="Arial Narrow" panose="020B0606020202030204" pitchFamily="34" charset="0"/>
                <a:cs typeface="Times New Roman" panose="02020603050405020304" pitchFamily="18" charset="0"/>
              </a:rPr>
              <a:t>SYMPTOMS = ADAPTATIONS</a:t>
            </a:r>
            <a:endParaRPr lang="en-US" b="1" dirty="0">
              <a:solidFill>
                <a:schemeClr val="accent2"/>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D6976E9-F0A2-4F02-9595-DAD3CF47684A}"/>
              </a:ext>
            </a:extLst>
          </p:cNvPr>
          <p:cNvSpPr>
            <a:spLocks noGrp="1"/>
          </p:cNvSpPr>
          <p:nvPr>
            <p:ph idx="1"/>
          </p:nvPr>
        </p:nvSpPr>
        <p:spPr/>
        <p:txBody>
          <a:bodyPr/>
          <a:lstStyle/>
          <a:p>
            <a:pPr>
              <a:lnSpc>
                <a:spcPct val="200000"/>
              </a:lnSpc>
              <a:buFont typeface="Arial" panose="020B0604020202020204" pitchFamily="34" charset="0"/>
              <a:buChar char="•"/>
            </a:pPr>
            <a:r>
              <a:rPr lang="en-US" altLang="es-ES_tradnl" sz="2800" dirty="0">
                <a:latin typeface="Times New Roman" panose="02020603050405020304" pitchFamily="18" charset="0"/>
                <a:cs typeface="Times New Roman" panose="02020603050405020304" pitchFamily="18" charset="0"/>
              </a:rPr>
              <a:t>Individuals react differently to trauma and may experience a range of physical and/or emotional reactions. </a:t>
            </a:r>
          </a:p>
          <a:p>
            <a:pPr>
              <a:lnSpc>
                <a:spcPct val="200000"/>
              </a:lnSpc>
              <a:buFont typeface="Arial" panose="020B0604020202020204" pitchFamily="34" charset="0"/>
              <a:buChar char="•"/>
            </a:pPr>
            <a:r>
              <a:rPr lang="en-US" altLang="es-ES_tradnl" sz="2800" dirty="0">
                <a:latin typeface="Times New Roman" panose="02020603050405020304" pitchFamily="18" charset="0"/>
                <a:cs typeface="Times New Roman" panose="02020603050405020304" pitchFamily="18" charset="0"/>
              </a:rPr>
              <a:t>There is no “right” or “wrong” way to react to trauma.</a:t>
            </a:r>
          </a:p>
          <a:p>
            <a:pPr>
              <a:lnSpc>
                <a:spcPct val="200000"/>
              </a:lnSpc>
              <a:buFont typeface="Arial" panose="020B0604020202020204" pitchFamily="34" charset="0"/>
              <a:buChar char="•"/>
            </a:pPr>
            <a:r>
              <a:rPr lang="en-US" altLang="es-ES_tradnl" sz="2800" dirty="0">
                <a:latin typeface="Times New Roman" panose="02020603050405020304" pitchFamily="18" charset="0"/>
                <a:cs typeface="Times New Roman" panose="02020603050405020304" pitchFamily="18" charset="0"/>
              </a:rPr>
              <a:t>Human responses are </a:t>
            </a:r>
            <a:r>
              <a:rPr lang="en-US" altLang="es-ES_tradnl" sz="2800" b="1" u="sng" dirty="0">
                <a:latin typeface="Times New Roman" panose="02020603050405020304" pitchFamily="18" charset="0"/>
                <a:cs typeface="Times New Roman" panose="02020603050405020304" pitchFamily="18" charset="0"/>
              </a:rPr>
              <a:t>normal</a:t>
            </a:r>
            <a:r>
              <a:rPr lang="en-US" altLang="es-ES_tradnl" sz="2800" dirty="0">
                <a:latin typeface="Times New Roman" panose="02020603050405020304" pitchFamily="18" charset="0"/>
                <a:cs typeface="Times New Roman" panose="02020603050405020304" pitchFamily="18" charset="0"/>
              </a:rPr>
              <a:t> reactions to </a:t>
            </a:r>
            <a:r>
              <a:rPr lang="en-US" altLang="es-ES_tradnl" sz="2800" b="1" u="sng" dirty="0">
                <a:latin typeface="Times New Roman" panose="02020603050405020304" pitchFamily="18" charset="0"/>
                <a:cs typeface="Times New Roman" panose="02020603050405020304" pitchFamily="18" charset="0"/>
              </a:rPr>
              <a:t>abnormal</a:t>
            </a:r>
            <a:r>
              <a:rPr lang="en-US" altLang="es-ES_tradnl" sz="2800" dirty="0">
                <a:latin typeface="Times New Roman" panose="02020603050405020304" pitchFamily="18" charset="0"/>
                <a:cs typeface="Times New Roman" panose="02020603050405020304" pitchFamily="18" charset="0"/>
              </a:rPr>
              <a:t> events. </a:t>
            </a:r>
          </a:p>
          <a:p>
            <a:endParaRPr lang="en-US" dirty="0"/>
          </a:p>
        </p:txBody>
      </p:sp>
    </p:spTree>
    <p:extLst>
      <p:ext uri="{BB962C8B-B14F-4D97-AF65-F5344CB8AC3E}">
        <p14:creationId xmlns:p14="http://schemas.microsoft.com/office/powerpoint/2010/main" val="124434229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6D237-0506-4742-B59B-46E789596850}"/>
              </a:ext>
            </a:extLst>
          </p:cNvPr>
          <p:cNvSpPr>
            <a:spLocks noGrp="1"/>
          </p:cNvSpPr>
          <p:nvPr>
            <p:ph type="title"/>
          </p:nvPr>
        </p:nvSpPr>
        <p:spPr>
          <a:xfrm>
            <a:off x="934278" y="2521582"/>
            <a:ext cx="10058400" cy="1450757"/>
          </a:xfrm>
        </p:spPr>
        <p:txBody>
          <a:bodyPr>
            <a:normAutofit fontScale="90000"/>
          </a:bodyPr>
          <a:lstStyle/>
          <a:p>
            <a:pPr algn="ctr"/>
            <a:r>
              <a:rPr lang="en-US" sz="6000" b="1" dirty="0">
                <a:solidFill>
                  <a:schemeClr val="accent2"/>
                </a:solidFill>
                <a:latin typeface="Times New Roman" panose="02020603050405020304" pitchFamily="18" charset="0"/>
                <a:cs typeface="Times New Roman" panose="02020603050405020304" pitchFamily="18" charset="0"/>
              </a:rPr>
              <a:t>TRAUMA INFORMED CARE (TIC)</a:t>
            </a:r>
          </a:p>
        </p:txBody>
      </p:sp>
    </p:spTree>
    <p:extLst>
      <p:ext uri="{BB962C8B-B14F-4D97-AF65-F5344CB8AC3E}">
        <p14:creationId xmlns:p14="http://schemas.microsoft.com/office/powerpoint/2010/main" val="102145417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C950F-FB7E-46E5-8B2A-DDBDA51D9F22}"/>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TRAUMA INFORMED CARE</a:t>
            </a:r>
          </a:p>
        </p:txBody>
      </p:sp>
      <p:sp>
        <p:nvSpPr>
          <p:cNvPr id="3" name="Content Placeholder 2">
            <a:extLst>
              <a:ext uri="{FF2B5EF4-FFF2-40B4-BE49-F238E27FC236}">
                <a16:creationId xmlns:a16="http://schemas.microsoft.com/office/drawing/2014/main" id="{57C47779-8FE0-41BF-B729-D248F1723310}"/>
              </a:ext>
            </a:extLst>
          </p:cNvPr>
          <p:cNvSpPr>
            <a:spLocks noGrp="1"/>
          </p:cNvSpPr>
          <p:nvPr>
            <p:ph idx="1"/>
          </p:nvPr>
        </p:nvSpPr>
        <p:spPr>
          <a:xfrm>
            <a:off x="938254" y="1938499"/>
            <a:ext cx="10058400" cy="4023360"/>
          </a:xfrm>
        </p:spPr>
        <p:txBody>
          <a:bodyPr/>
          <a:lstStyle/>
          <a:p>
            <a:pPr marL="0" indent="0">
              <a:buNone/>
            </a:pPr>
            <a:r>
              <a:rPr lang="en-US" altLang="es-ES_tradnl" sz="2800" dirty="0">
                <a:latin typeface="Times New Roman" panose="02020603050405020304" pitchFamily="18" charset="0"/>
                <a:cs typeface="Times New Roman" panose="02020603050405020304" pitchFamily="18" charset="0"/>
              </a:rPr>
              <a:t>A program, organization, or system that is trauma-informed:</a:t>
            </a:r>
          </a:p>
          <a:p>
            <a:pPr lvl="1">
              <a:buFont typeface="Arial" panose="020B0604020202020204" pitchFamily="34" charset="0"/>
              <a:buChar char="•"/>
            </a:pPr>
            <a:r>
              <a:rPr lang="en-US" altLang="es-ES_tradnl" sz="2400" i="1" dirty="0">
                <a:latin typeface="Times New Roman" panose="02020603050405020304" pitchFamily="18" charset="0"/>
                <a:cs typeface="Times New Roman" panose="02020603050405020304" pitchFamily="18" charset="0"/>
              </a:rPr>
              <a:t>Realizes</a:t>
            </a:r>
            <a:r>
              <a:rPr lang="en-US" altLang="es-ES_tradnl" sz="2400" dirty="0">
                <a:latin typeface="Times New Roman" panose="02020603050405020304" pitchFamily="18" charset="0"/>
                <a:cs typeface="Times New Roman" panose="02020603050405020304" pitchFamily="18" charset="0"/>
              </a:rPr>
              <a:t> the widespread impact of trauma and understands potential paths for recovery;</a:t>
            </a:r>
          </a:p>
          <a:p>
            <a:pPr lvl="1">
              <a:buFont typeface="Arial" panose="020B0604020202020204" pitchFamily="34" charset="0"/>
              <a:buChar char="•"/>
            </a:pPr>
            <a:r>
              <a:rPr lang="en-US" altLang="es-ES_tradnl" sz="2400" i="1" dirty="0">
                <a:latin typeface="Times New Roman" panose="02020603050405020304" pitchFamily="18" charset="0"/>
                <a:cs typeface="Times New Roman" panose="02020603050405020304" pitchFamily="18" charset="0"/>
              </a:rPr>
              <a:t>Recognizes</a:t>
            </a:r>
            <a:r>
              <a:rPr lang="en-US" altLang="es-ES_tradnl" sz="2400" dirty="0">
                <a:latin typeface="Times New Roman" panose="02020603050405020304" pitchFamily="18" charset="0"/>
                <a:cs typeface="Times New Roman" panose="02020603050405020304" pitchFamily="18" charset="0"/>
              </a:rPr>
              <a:t> the signs and symptoms of trauma in clients, families, staff, and others involved with the system;</a:t>
            </a:r>
          </a:p>
          <a:p>
            <a:pPr lvl="1">
              <a:buFont typeface="Arial" panose="020B0604020202020204" pitchFamily="34" charset="0"/>
              <a:buChar char="•"/>
            </a:pPr>
            <a:r>
              <a:rPr lang="en-US" altLang="es-ES_tradnl" sz="2400" i="1" dirty="0">
                <a:latin typeface="Times New Roman" panose="02020603050405020304" pitchFamily="18" charset="0"/>
                <a:cs typeface="Times New Roman" panose="02020603050405020304" pitchFamily="18" charset="0"/>
              </a:rPr>
              <a:t>Responds</a:t>
            </a:r>
            <a:r>
              <a:rPr lang="en-US" altLang="es-ES_tradnl" sz="2400" dirty="0">
                <a:latin typeface="Times New Roman" panose="02020603050405020304" pitchFamily="18" charset="0"/>
                <a:cs typeface="Times New Roman" panose="02020603050405020304" pitchFamily="18" charset="0"/>
              </a:rPr>
              <a:t> by fully integrating knowledge about trauma into policies, procedures, and practices; and</a:t>
            </a:r>
          </a:p>
          <a:p>
            <a:pPr lvl="1">
              <a:buFont typeface="Arial" panose="020B0604020202020204" pitchFamily="34" charset="0"/>
              <a:buChar char="•"/>
            </a:pPr>
            <a:r>
              <a:rPr lang="en-US" altLang="es-ES_tradnl" sz="2400" dirty="0">
                <a:latin typeface="Times New Roman" panose="02020603050405020304" pitchFamily="18" charset="0"/>
                <a:cs typeface="Times New Roman" panose="02020603050405020304" pitchFamily="18" charset="0"/>
              </a:rPr>
              <a:t>Seeks to actively resist </a:t>
            </a:r>
            <a:r>
              <a:rPr lang="en-US" altLang="es-ES_tradnl" sz="2400" i="1" dirty="0">
                <a:latin typeface="Times New Roman" panose="02020603050405020304" pitchFamily="18" charset="0"/>
                <a:cs typeface="Times New Roman" panose="02020603050405020304" pitchFamily="18" charset="0"/>
              </a:rPr>
              <a:t>re-traumatization</a:t>
            </a:r>
            <a:endParaRPr lang="en-US" altLang="es-ES_tradnl" sz="2400" dirty="0">
              <a:latin typeface="Times New Roman" panose="02020603050405020304" pitchFamily="18" charset="0"/>
              <a:cs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688655C0-D062-41F4-89EA-B4249D6595B6}"/>
              </a:ext>
            </a:extLst>
          </p:cNvPr>
          <p:cNvSpPr txBox="1"/>
          <p:nvPr/>
        </p:nvSpPr>
        <p:spPr>
          <a:xfrm>
            <a:off x="10031896" y="6488668"/>
            <a:ext cx="1903085"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(SAMHSA, 2014)</a:t>
            </a:r>
          </a:p>
        </p:txBody>
      </p:sp>
    </p:spTree>
    <p:extLst>
      <p:ext uri="{BB962C8B-B14F-4D97-AF65-F5344CB8AC3E}">
        <p14:creationId xmlns:p14="http://schemas.microsoft.com/office/powerpoint/2010/main" val="32967212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CB0D1-27F9-45F3-8CE0-F93DC0DAA1E8}"/>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TRAUMA INFORMED CARE</a:t>
            </a:r>
          </a:p>
        </p:txBody>
      </p:sp>
      <p:sp>
        <p:nvSpPr>
          <p:cNvPr id="3" name="Content Placeholder 2">
            <a:extLst>
              <a:ext uri="{FF2B5EF4-FFF2-40B4-BE49-F238E27FC236}">
                <a16:creationId xmlns:a16="http://schemas.microsoft.com/office/drawing/2014/main" id="{899CCA3A-BA81-44B2-9B46-16E0F3D21435}"/>
              </a:ext>
            </a:extLst>
          </p:cNvPr>
          <p:cNvSpPr>
            <a:spLocks noGrp="1"/>
          </p:cNvSpPr>
          <p:nvPr>
            <p:ph idx="1"/>
          </p:nvPr>
        </p:nvSpPr>
        <p:spPr/>
        <p:txBody>
          <a:bodyPr/>
          <a:lstStyle/>
          <a:p>
            <a:pPr>
              <a:buFont typeface="Arial" panose="020B0604020202020204" pitchFamily="34" charset="0"/>
              <a:buChar char="•"/>
            </a:pPr>
            <a:r>
              <a:rPr lang="en-US" altLang="es-ES_tradnl" sz="3000" dirty="0">
                <a:latin typeface="Times New Roman" panose="02020603050405020304" pitchFamily="18" charset="0"/>
                <a:cs typeface="Times New Roman" panose="02020603050405020304" pitchFamily="18" charset="0"/>
              </a:rPr>
              <a:t>A culture change</a:t>
            </a:r>
          </a:p>
          <a:p>
            <a:pPr>
              <a:buFont typeface="Arial" panose="020B0604020202020204" pitchFamily="34" charset="0"/>
              <a:buChar char="•"/>
            </a:pPr>
            <a:r>
              <a:rPr lang="en-US" altLang="es-ES_tradnl" sz="3000" dirty="0">
                <a:latin typeface="Times New Roman" panose="02020603050405020304" pitchFamily="18" charset="0"/>
                <a:cs typeface="Times New Roman" panose="02020603050405020304" pitchFamily="18" charset="0"/>
              </a:rPr>
              <a:t>A multidimensional, systems approach to dealing with histories of trauma</a:t>
            </a:r>
          </a:p>
          <a:p>
            <a:pPr lvl="1">
              <a:buFont typeface="Arial" panose="020B0604020202020204" pitchFamily="34" charset="0"/>
              <a:buChar char="•"/>
            </a:pPr>
            <a:r>
              <a:rPr lang="en-US" altLang="es-ES_tradnl" sz="2600" dirty="0">
                <a:latin typeface="Times New Roman" panose="02020603050405020304" pitchFamily="18" charset="0"/>
                <a:cs typeface="Times New Roman" panose="02020603050405020304" pitchFamily="18" charset="0"/>
              </a:rPr>
              <a:t>Taking steps to make sure every part of the organization, management, and service delivery system is assessed and potentially modified to include a basic understanding of how trauma affects the life of an individual seeking services</a:t>
            </a:r>
          </a:p>
          <a:p>
            <a:endParaRPr lang="en-US" dirty="0"/>
          </a:p>
        </p:txBody>
      </p:sp>
      <p:sp>
        <p:nvSpPr>
          <p:cNvPr id="4" name="TextBox 3">
            <a:extLst>
              <a:ext uri="{FF2B5EF4-FFF2-40B4-BE49-F238E27FC236}">
                <a16:creationId xmlns:a16="http://schemas.microsoft.com/office/drawing/2014/main" id="{43FD5F9F-B59A-4BE0-A954-2E28600FEB8B}"/>
              </a:ext>
            </a:extLst>
          </p:cNvPr>
          <p:cNvSpPr txBox="1"/>
          <p:nvPr/>
        </p:nvSpPr>
        <p:spPr>
          <a:xfrm>
            <a:off x="10031896" y="6488668"/>
            <a:ext cx="1903085"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(SAMHSA, 2014)</a:t>
            </a:r>
          </a:p>
        </p:txBody>
      </p:sp>
    </p:spTree>
    <p:extLst>
      <p:ext uri="{BB962C8B-B14F-4D97-AF65-F5344CB8AC3E}">
        <p14:creationId xmlns:p14="http://schemas.microsoft.com/office/powerpoint/2010/main" val="22435195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7E2B-8DE3-4FDD-AFAC-B7E497D99DF9}"/>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TRAUMA INFORMED CARE</a:t>
            </a:r>
          </a:p>
        </p:txBody>
      </p:sp>
      <p:sp>
        <p:nvSpPr>
          <p:cNvPr id="3" name="Content Placeholder 2">
            <a:extLst>
              <a:ext uri="{FF2B5EF4-FFF2-40B4-BE49-F238E27FC236}">
                <a16:creationId xmlns:a16="http://schemas.microsoft.com/office/drawing/2014/main" id="{AD6AC1AF-3F90-4571-A85B-59A3BF22CE6B}"/>
              </a:ext>
            </a:extLst>
          </p:cNvPr>
          <p:cNvSpPr>
            <a:spLocks noGrp="1"/>
          </p:cNvSpPr>
          <p:nvPr>
            <p:ph idx="1"/>
          </p:nvPr>
        </p:nvSpPr>
        <p:spPr>
          <a:xfrm>
            <a:off x="800431" y="2508342"/>
            <a:ext cx="10591137" cy="3274907"/>
          </a:xfrm>
        </p:spPr>
        <p:txBody>
          <a:bodyPr/>
          <a:lstStyle/>
          <a:p>
            <a:pPr algn="ctr"/>
            <a:r>
              <a:rPr lang="en-US" altLang="es-ES_tradnl" sz="2800" dirty="0">
                <a:latin typeface="Times New Roman" panose="02020603050405020304" pitchFamily="18" charset="0"/>
                <a:cs typeface="Times New Roman" panose="02020603050405020304" pitchFamily="18" charset="0"/>
              </a:rPr>
              <a:t>TIC is a universal precautions approach that is designed to be both preventative and rehabilitative in nature. It address the relationship between environmental or subjective triggers, the perception of danger, and the neurobiological activation that leads to a distressed physical state and resulting in problematic behavior.</a:t>
            </a:r>
          </a:p>
          <a:p>
            <a:endParaRPr lang="en-US" dirty="0"/>
          </a:p>
        </p:txBody>
      </p:sp>
      <p:sp>
        <p:nvSpPr>
          <p:cNvPr id="4" name="TextBox 3">
            <a:extLst>
              <a:ext uri="{FF2B5EF4-FFF2-40B4-BE49-F238E27FC236}">
                <a16:creationId xmlns:a16="http://schemas.microsoft.com/office/drawing/2014/main" id="{AB7A44BF-B2D4-45E6-87F5-142AC66AD7A4}"/>
              </a:ext>
            </a:extLst>
          </p:cNvPr>
          <p:cNvSpPr txBox="1"/>
          <p:nvPr/>
        </p:nvSpPr>
        <p:spPr>
          <a:xfrm>
            <a:off x="7801054" y="6482042"/>
            <a:ext cx="4390946"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a:t>
            </a:r>
            <a:r>
              <a:rPr lang="en-US" altLang="es-ES_tradnl" b="1" dirty="0">
                <a:solidFill>
                  <a:schemeClr val="bg1"/>
                </a:solidFill>
                <a:latin typeface="Times New Roman" panose="02020603050405020304" pitchFamily="18" charset="0"/>
                <a:cs typeface="Times New Roman" panose="02020603050405020304" pitchFamily="18" charset="0"/>
              </a:rPr>
              <a:t>Harris &amp; Fallot, 2001; NASMHPD, 2010 </a:t>
            </a:r>
            <a:r>
              <a:rPr lang="en-US"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6177023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C5197-8C87-4437-8C0F-7B3DA34B38E4}"/>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Key Concept: Trauma-informed Care</a:t>
            </a:r>
            <a:br>
              <a:rPr lang="en-US" dirty="0">
                <a:solidFill>
                  <a:schemeClr val="accent2"/>
                </a:solidFill>
                <a:latin typeface="Times New Roman" panose="02020603050405020304" pitchFamily="18" charset="0"/>
                <a:cs typeface="Times New Roman" panose="02020603050405020304" pitchFamily="18" charset="0"/>
              </a:rPr>
            </a:br>
            <a:endParaRPr lang="en-US" dirty="0">
              <a:solidFill>
                <a:schemeClr val="accent2"/>
              </a:solidFill>
            </a:endParaRPr>
          </a:p>
        </p:txBody>
      </p:sp>
      <p:sp>
        <p:nvSpPr>
          <p:cNvPr id="3" name="Content Placeholder 2">
            <a:extLst>
              <a:ext uri="{FF2B5EF4-FFF2-40B4-BE49-F238E27FC236}">
                <a16:creationId xmlns:a16="http://schemas.microsoft.com/office/drawing/2014/main" id="{1C456F0E-1419-4FCB-BA59-700F28D265B9}"/>
              </a:ext>
            </a:extLst>
          </p:cNvPr>
          <p:cNvSpPr>
            <a:spLocks noGrp="1"/>
          </p:cNvSpPr>
          <p:nvPr>
            <p:ph idx="1"/>
          </p:nvPr>
        </p:nvSpPr>
        <p:spPr/>
        <p:txBody>
          <a:bodyPr/>
          <a:lstStyle/>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Safety</a:t>
            </a: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Trustworthiness</a:t>
            </a: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Peer Support</a:t>
            </a: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Collaboration</a:t>
            </a: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Empowerment, Voice, Choice</a:t>
            </a: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Cultural, Historical and Gender Issues</a:t>
            </a:r>
          </a:p>
          <a:p>
            <a:endParaRPr lang="en-US" dirty="0"/>
          </a:p>
        </p:txBody>
      </p:sp>
      <p:sp>
        <p:nvSpPr>
          <p:cNvPr id="5" name="TextBox 4">
            <a:extLst>
              <a:ext uri="{FF2B5EF4-FFF2-40B4-BE49-F238E27FC236}">
                <a16:creationId xmlns:a16="http://schemas.microsoft.com/office/drawing/2014/main" id="{AA817DE1-9DC4-4388-9A93-40D09289FAE3}"/>
              </a:ext>
            </a:extLst>
          </p:cNvPr>
          <p:cNvSpPr txBox="1"/>
          <p:nvPr/>
        </p:nvSpPr>
        <p:spPr>
          <a:xfrm>
            <a:off x="10031896" y="6488668"/>
            <a:ext cx="1903085"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(SAMHSA, 2014)</a:t>
            </a:r>
          </a:p>
        </p:txBody>
      </p:sp>
    </p:spTree>
    <p:extLst>
      <p:ext uri="{BB962C8B-B14F-4D97-AF65-F5344CB8AC3E}">
        <p14:creationId xmlns:p14="http://schemas.microsoft.com/office/powerpoint/2010/main" val="306882212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Content Placeholder 2055">
            <a:extLst>
              <a:ext uri="{FF2B5EF4-FFF2-40B4-BE49-F238E27FC236}">
                <a16:creationId xmlns:a16="http://schemas.microsoft.com/office/drawing/2014/main" id="{6C2BD4C8-0F2E-4D13-BE7A-7A6DB432C4C9}"/>
              </a:ext>
            </a:extLst>
          </p:cNvPr>
          <p:cNvSpPr>
            <a:spLocks noGrp="1"/>
          </p:cNvSpPr>
          <p:nvPr>
            <p:ph idx="1"/>
          </p:nvPr>
        </p:nvSpPr>
        <p:spPr>
          <a:xfrm>
            <a:off x="428363" y="1761240"/>
            <a:ext cx="3084844" cy="3335519"/>
          </a:xfrm>
        </p:spPr>
        <p:txBody>
          <a:bodyPr>
            <a:normAutofit/>
          </a:bodyPr>
          <a:lstStyle/>
          <a:p>
            <a:r>
              <a:rPr lang="en-US" sz="2800" dirty="0">
                <a:solidFill>
                  <a:schemeClr val="tx1"/>
                </a:solidFill>
                <a:latin typeface="Times New Roman" panose="02020603050405020304" pitchFamily="18" charset="0"/>
                <a:cs typeface="Times New Roman" panose="02020603050405020304" pitchFamily="18" charset="0"/>
              </a:rPr>
              <a:t>Diversity is complex and varies across countries </a:t>
            </a: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Let’s do an exercise</a:t>
            </a:r>
            <a:r>
              <a:rPr lang="en-US" sz="2800" dirty="0">
                <a:solidFill>
                  <a:srgbClr val="FFFFFF"/>
                </a:solidFill>
                <a:latin typeface="Times New Roman" panose="02020603050405020304" pitchFamily="18" charset="0"/>
                <a:cs typeface="Times New Roman" panose="02020603050405020304" pitchFamily="18" charset="0"/>
              </a:rPr>
              <a:t>!</a:t>
            </a:r>
          </a:p>
        </p:txBody>
      </p:sp>
      <p:pic>
        <p:nvPicPr>
          <p:cNvPr id="23" name="Picture 22">
            <a:extLst>
              <a:ext uri="{FF2B5EF4-FFF2-40B4-BE49-F238E27FC236}">
                <a16:creationId xmlns:a16="http://schemas.microsoft.com/office/drawing/2014/main" id="{01D308DA-FB23-42A0-8CFC-E6544F59DBC7}"/>
              </a:ext>
            </a:extLst>
          </p:cNvPr>
          <p:cNvPicPr/>
          <p:nvPr/>
        </p:nvPicPr>
        <p:blipFill rotWithShape="1">
          <a:blip r:embed="rId3"/>
          <a:srcRect l="28282" t="20173" r="29179" b="8017"/>
          <a:stretch/>
        </p:blipFill>
        <p:spPr bwMode="auto">
          <a:xfrm>
            <a:off x="4187590" y="0"/>
            <a:ext cx="7800666" cy="6858000"/>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48555402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054A8-7106-49C9-ADD2-B4E30DB0584E}"/>
              </a:ext>
            </a:extLst>
          </p:cNvPr>
          <p:cNvSpPr>
            <a:spLocks noGrp="1"/>
          </p:cNvSpPr>
          <p:nvPr>
            <p:ph type="title"/>
          </p:nvPr>
        </p:nvSpPr>
        <p:spPr>
          <a:xfrm>
            <a:off x="1097280" y="263527"/>
            <a:ext cx="10058400" cy="1450757"/>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EXAMPLES OF TRAUMA INFORMED LANGUAGE </a:t>
            </a:r>
          </a:p>
        </p:txBody>
      </p:sp>
      <p:graphicFrame>
        <p:nvGraphicFramePr>
          <p:cNvPr id="4" name="Table 4">
            <a:extLst>
              <a:ext uri="{FF2B5EF4-FFF2-40B4-BE49-F238E27FC236}">
                <a16:creationId xmlns:a16="http://schemas.microsoft.com/office/drawing/2014/main" id="{9413EE38-E09B-4695-BF88-D5E398F68D22}"/>
              </a:ext>
            </a:extLst>
          </p:cNvPr>
          <p:cNvGraphicFramePr>
            <a:graphicFrameLocks noGrp="1"/>
          </p:cNvGraphicFramePr>
          <p:nvPr>
            <p:ph idx="1"/>
          </p:nvPr>
        </p:nvGraphicFramePr>
        <p:xfrm>
          <a:off x="1096963" y="1846263"/>
          <a:ext cx="9955350" cy="4347558"/>
        </p:xfrm>
        <a:graphic>
          <a:graphicData uri="http://schemas.openxmlformats.org/drawingml/2006/table">
            <a:tbl>
              <a:tblPr firstRow="1" bandRow="1">
                <a:tableStyleId>{5C22544A-7EE6-4342-B048-85BDC9FD1C3A}</a:tableStyleId>
              </a:tblPr>
              <a:tblGrid>
                <a:gridCol w="4977675">
                  <a:extLst>
                    <a:ext uri="{9D8B030D-6E8A-4147-A177-3AD203B41FA5}">
                      <a16:colId xmlns:a16="http://schemas.microsoft.com/office/drawing/2014/main" val="4075857092"/>
                    </a:ext>
                  </a:extLst>
                </a:gridCol>
                <a:gridCol w="4977675">
                  <a:extLst>
                    <a:ext uri="{9D8B030D-6E8A-4147-A177-3AD203B41FA5}">
                      <a16:colId xmlns:a16="http://schemas.microsoft.com/office/drawing/2014/main" val="1575095789"/>
                    </a:ext>
                  </a:extLst>
                </a:gridCol>
              </a:tblGrid>
              <a:tr h="595746">
                <a:tc>
                  <a:txBody>
                    <a:bodyPr/>
                    <a:lstStyle/>
                    <a:p>
                      <a:pPr algn="ctr"/>
                      <a:r>
                        <a:rPr lang="en-US" dirty="0">
                          <a:latin typeface="Times New Roman" panose="02020603050405020304" pitchFamily="18" charset="0"/>
                          <a:cs typeface="Times New Roman" panose="02020603050405020304" pitchFamily="18" charset="0"/>
                        </a:rPr>
                        <a:t>NOT TRAUMA INFORMED</a:t>
                      </a:r>
                    </a:p>
                  </a:txBody>
                  <a:tcPr/>
                </a:tc>
                <a:tc>
                  <a:txBody>
                    <a:bodyPr/>
                    <a:lstStyle/>
                    <a:p>
                      <a:pPr algn="ctr"/>
                      <a:r>
                        <a:rPr lang="en-US" dirty="0">
                          <a:latin typeface="Times New Roman" panose="02020603050405020304" pitchFamily="18" charset="0"/>
                          <a:cs typeface="Times New Roman" panose="02020603050405020304" pitchFamily="18" charset="0"/>
                        </a:rPr>
                        <a:t>TRAUMA INFORMED</a:t>
                      </a:r>
                    </a:p>
                  </a:txBody>
                  <a:tcPr/>
                </a:tc>
                <a:extLst>
                  <a:ext uri="{0D108BD9-81ED-4DB2-BD59-A6C34878D82A}">
                    <a16:rowId xmlns:a16="http://schemas.microsoft.com/office/drawing/2014/main" val="1857890427"/>
                  </a:ext>
                </a:extLst>
              </a:tr>
              <a:tr h="595746">
                <a:tc>
                  <a:txBody>
                    <a:bodyPr/>
                    <a:lstStyle/>
                    <a:p>
                      <a:r>
                        <a:rPr lang="en-US" dirty="0"/>
                        <a:t>“Youth is resistant to treatment” </a:t>
                      </a:r>
                    </a:p>
                  </a:txBody>
                  <a:tcPr/>
                </a:tc>
                <a:tc>
                  <a:txBody>
                    <a:bodyPr/>
                    <a:lstStyle/>
                    <a:p>
                      <a:r>
                        <a:rPr lang="en-US" dirty="0"/>
                        <a:t>“Youth is struggling to cope with abstinence”</a:t>
                      </a:r>
                    </a:p>
                  </a:txBody>
                  <a:tcPr/>
                </a:tc>
                <a:extLst>
                  <a:ext uri="{0D108BD9-81ED-4DB2-BD59-A6C34878D82A}">
                    <a16:rowId xmlns:a16="http://schemas.microsoft.com/office/drawing/2014/main" val="516964353"/>
                  </a:ext>
                </a:extLst>
              </a:tr>
              <a:tr h="595746">
                <a:tc>
                  <a:txBody>
                    <a:bodyPr/>
                    <a:lstStyle/>
                    <a:p>
                      <a:r>
                        <a:rPr lang="en-US" dirty="0"/>
                        <a:t>“Youth is disrespectful to staff” </a:t>
                      </a:r>
                    </a:p>
                  </a:txBody>
                  <a:tcPr/>
                </a:tc>
                <a:tc>
                  <a:txBody>
                    <a:bodyPr/>
                    <a:lstStyle/>
                    <a:p>
                      <a:r>
                        <a:rPr lang="en-US" dirty="0"/>
                        <a:t>“Youth does not feel safe in the space”</a:t>
                      </a:r>
                    </a:p>
                  </a:txBody>
                  <a:tcPr/>
                </a:tc>
                <a:extLst>
                  <a:ext uri="{0D108BD9-81ED-4DB2-BD59-A6C34878D82A}">
                    <a16:rowId xmlns:a16="http://schemas.microsoft.com/office/drawing/2014/main" val="2449436788"/>
                  </a:ext>
                </a:extLst>
              </a:tr>
              <a:tr h="595746">
                <a:tc>
                  <a:txBody>
                    <a:bodyPr/>
                    <a:lstStyle/>
                    <a:p>
                      <a:r>
                        <a:rPr lang="en-US" dirty="0"/>
                        <a:t>“Youth lies about the use of substances”</a:t>
                      </a:r>
                    </a:p>
                  </a:txBody>
                  <a:tcPr/>
                </a:tc>
                <a:tc>
                  <a:txBody>
                    <a:bodyPr/>
                    <a:lstStyle/>
                    <a:p>
                      <a:r>
                        <a:rPr lang="en-US" dirty="0"/>
                        <a:t>“Youth is working through ambiguity of substance use” </a:t>
                      </a:r>
                    </a:p>
                  </a:txBody>
                  <a:tcPr/>
                </a:tc>
                <a:extLst>
                  <a:ext uri="{0D108BD9-81ED-4DB2-BD59-A6C34878D82A}">
                    <a16:rowId xmlns:a16="http://schemas.microsoft.com/office/drawing/2014/main" val="1439984207"/>
                  </a:ext>
                </a:extLst>
              </a:tr>
              <a:tr h="595746">
                <a:tc>
                  <a:txBody>
                    <a:bodyPr/>
                    <a:lstStyle/>
                    <a:p>
                      <a:r>
                        <a:rPr lang="en-US" dirty="0"/>
                        <a:t>“Youth is not engaged in treatment plan”</a:t>
                      </a:r>
                    </a:p>
                  </a:txBody>
                  <a:tcPr/>
                </a:tc>
                <a:tc>
                  <a:txBody>
                    <a:bodyPr/>
                    <a:lstStyle/>
                    <a:p>
                      <a:r>
                        <a:rPr lang="en-US" dirty="0"/>
                        <a:t>“Youth needs adaptation to treatment plan to meet them where they’re at”</a:t>
                      </a:r>
                    </a:p>
                  </a:txBody>
                  <a:tcPr/>
                </a:tc>
                <a:extLst>
                  <a:ext uri="{0D108BD9-81ED-4DB2-BD59-A6C34878D82A}">
                    <a16:rowId xmlns:a16="http://schemas.microsoft.com/office/drawing/2014/main" val="2880400803"/>
                  </a:ext>
                </a:extLst>
              </a:tr>
              <a:tr h="595746">
                <a:tc>
                  <a:txBody>
                    <a:bodyPr/>
                    <a:lstStyle/>
                    <a:p>
                      <a:r>
                        <a:rPr lang="en-US" dirty="0"/>
                        <a:t>“Youth plays the victim”</a:t>
                      </a:r>
                    </a:p>
                  </a:txBody>
                  <a:tcPr/>
                </a:tc>
                <a:tc>
                  <a:txBody>
                    <a:bodyPr/>
                    <a:lstStyle/>
                    <a:p>
                      <a:r>
                        <a:rPr lang="en-US" dirty="0"/>
                        <a:t>“Youth is letting me know their previous coping styles to being held accountable”</a:t>
                      </a:r>
                    </a:p>
                  </a:txBody>
                  <a:tcPr/>
                </a:tc>
                <a:extLst>
                  <a:ext uri="{0D108BD9-81ED-4DB2-BD59-A6C34878D82A}">
                    <a16:rowId xmlns:a16="http://schemas.microsoft.com/office/drawing/2014/main" val="2077929266"/>
                  </a:ext>
                </a:extLst>
              </a:tr>
              <a:tr h="595746">
                <a:tc>
                  <a:txBody>
                    <a:bodyPr/>
                    <a:lstStyle/>
                    <a:p>
                      <a:r>
                        <a:rPr lang="en-US" dirty="0"/>
                        <a:t>“The family is unwilling to heal”</a:t>
                      </a:r>
                    </a:p>
                  </a:txBody>
                  <a:tcPr/>
                </a:tc>
                <a:tc>
                  <a:txBody>
                    <a:bodyPr/>
                    <a:lstStyle/>
                    <a:p>
                      <a:r>
                        <a:rPr lang="en-US" dirty="0"/>
                        <a:t>“The family requires multiple interventions for their needs”</a:t>
                      </a:r>
                    </a:p>
                  </a:txBody>
                  <a:tcPr/>
                </a:tc>
                <a:extLst>
                  <a:ext uri="{0D108BD9-81ED-4DB2-BD59-A6C34878D82A}">
                    <a16:rowId xmlns:a16="http://schemas.microsoft.com/office/drawing/2014/main" val="1125887824"/>
                  </a:ext>
                </a:extLst>
              </a:tr>
            </a:tbl>
          </a:graphicData>
        </a:graphic>
      </p:graphicFrame>
    </p:spTree>
    <p:extLst>
      <p:ext uri="{BB962C8B-B14F-4D97-AF65-F5344CB8AC3E}">
        <p14:creationId xmlns:p14="http://schemas.microsoft.com/office/powerpoint/2010/main" val="406662187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23941-A5B0-423E-9C1A-D587DC2C33E0}"/>
              </a:ext>
            </a:extLst>
          </p:cNvPr>
          <p:cNvSpPr>
            <a:spLocks noGrp="1"/>
          </p:cNvSpPr>
          <p:nvPr>
            <p:ph type="title"/>
          </p:nvPr>
        </p:nvSpPr>
        <p:spPr>
          <a:xfrm>
            <a:off x="818984" y="670916"/>
            <a:ext cx="10445364" cy="1450757"/>
          </a:xfrm>
        </p:spPr>
        <p:txBody>
          <a:bodyPr>
            <a:normAutofit fontScale="90000"/>
          </a:bodyPr>
          <a:lstStyle/>
          <a:p>
            <a:pPr algn="ctr"/>
            <a:r>
              <a:rPr lang="en-US" dirty="0">
                <a:solidFill>
                  <a:schemeClr val="accent2"/>
                </a:solidFill>
                <a:latin typeface="Times New Roman" panose="02020603050405020304" pitchFamily="18" charset="0"/>
                <a:cs typeface="Times New Roman" panose="02020603050405020304" pitchFamily="18" charset="0"/>
              </a:rPr>
              <a:t>Smart Tips for Building and Utilizing a Trauma-Informed Lens in Your Task Force</a:t>
            </a:r>
            <a:br>
              <a:rPr lang="en-US" dirty="0">
                <a:solidFill>
                  <a:schemeClr val="accent2"/>
                </a:solidFill>
                <a:latin typeface="Times New Roman" panose="02020603050405020304" pitchFamily="18" charset="0"/>
                <a:cs typeface="Times New Roman" panose="02020603050405020304" pitchFamily="18" charset="0"/>
              </a:rPr>
            </a:br>
            <a:endParaRPr lang="en-US" dirty="0">
              <a:solidFill>
                <a:schemeClr val="accent2"/>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06DF0EA-F54E-462C-8EF8-2134801D8D14}"/>
              </a:ext>
            </a:extLst>
          </p:cNvPr>
          <p:cNvSpPr>
            <a:spLocks noGrp="1"/>
          </p:cNvSpPr>
          <p:nvPr>
            <p:ph idx="1"/>
          </p:nvPr>
        </p:nvSpPr>
        <p:spPr>
          <a:xfrm>
            <a:off x="927652" y="1766220"/>
            <a:ext cx="10445364" cy="4420864"/>
          </a:xfrm>
        </p:spPr>
        <p:txBody>
          <a:bodyPr>
            <a:noAutofit/>
          </a:body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Review agency policies and procedures to identify and remove any that are potentially unsafe and harmful to trafficking victims with histories of trauma.</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Provide education and training of staff, including those working directly with trafficking victims as well as other providers in relevant systems of care.</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Screen for trauma in multiple settings.</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0B7BD4E-3ED8-436C-A42B-EC01AB11643B}"/>
              </a:ext>
            </a:extLst>
          </p:cNvPr>
          <p:cNvSpPr txBox="1"/>
          <p:nvPr/>
        </p:nvSpPr>
        <p:spPr>
          <a:xfrm>
            <a:off x="8097078" y="6488668"/>
            <a:ext cx="3986989"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(Clawson, Salomon &amp; </a:t>
            </a:r>
            <a:r>
              <a:rPr lang="en-US" b="1" dirty="0" err="1">
                <a:solidFill>
                  <a:schemeClr val="bg1"/>
                </a:solidFill>
                <a:latin typeface="Times New Roman" panose="02020603050405020304" pitchFamily="18" charset="0"/>
                <a:cs typeface="Times New Roman" panose="02020603050405020304" pitchFamily="18" charset="0"/>
              </a:rPr>
              <a:t>Goldbatt</a:t>
            </a:r>
            <a:r>
              <a:rPr lang="en-US" b="1" dirty="0">
                <a:solidFill>
                  <a:schemeClr val="bg1"/>
                </a:solidFill>
                <a:latin typeface="Times New Roman" panose="02020603050405020304" pitchFamily="18" charset="0"/>
                <a:cs typeface="Times New Roman" panose="02020603050405020304" pitchFamily="18" charset="0"/>
              </a:rPr>
              <a:t>, 2008) </a:t>
            </a:r>
          </a:p>
        </p:txBody>
      </p:sp>
    </p:spTree>
    <p:extLst>
      <p:ext uri="{BB962C8B-B14F-4D97-AF65-F5344CB8AC3E}">
        <p14:creationId xmlns:p14="http://schemas.microsoft.com/office/powerpoint/2010/main" val="2142185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8AD2B-41FF-44DF-9408-AD58DD4678E7}"/>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PARTICIPANTS (AUDIENCE</a:t>
            </a:r>
            <a:r>
              <a:rPr lang="en-US" dirty="0">
                <a:latin typeface="Times New Roman" panose="02020603050405020304" pitchFamily="18" charset="0"/>
                <a:cs typeface="Times New Roman" panose="02020603050405020304" pitchFamily="18" charset="0"/>
              </a:rPr>
              <a:t>)</a:t>
            </a:r>
          </a:p>
        </p:txBody>
      </p:sp>
      <p:sp>
        <p:nvSpPr>
          <p:cNvPr id="3" name="Content Placeholder 2">
            <a:extLst>
              <a:ext uri="{FF2B5EF4-FFF2-40B4-BE49-F238E27FC236}">
                <a16:creationId xmlns:a16="http://schemas.microsoft.com/office/drawing/2014/main" id="{07B25C02-24FD-41A1-877C-AA02355C822A}"/>
              </a:ext>
            </a:extLst>
          </p:cNvPr>
          <p:cNvSpPr>
            <a:spLocks noGrp="1"/>
          </p:cNvSpPr>
          <p:nvPr>
            <p:ph idx="1"/>
          </p:nvPr>
        </p:nvSpPr>
        <p:spPr>
          <a:xfrm>
            <a:off x="1097279" y="1845734"/>
            <a:ext cx="10490117" cy="4330214"/>
          </a:xfrm>
        </p:spPr>
        <p:txBody>
          <a:bodyPr>
            <a:normAutofit lnSpcReduction="10000"/>
          </a:bodyPr>
          <a:lstStyle/>
          <a:p>
            <a:pPr>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This training is intended for individuals who actively work with adolescents with substance use and abuse challenges. This can include; case managers, lay counselors, therapists, social workers, and other officials within each context who work with adolescents. It is ideal that participants have more than two years of experience working with youth. </a:t>
            </a:r>
          </a:p>
          <a:p>
            <a:pPr>
              <a:buFont typeface="Arial" panose="020B0604020202020204" pitchFamily="34" charset="0"/>
              <a:buChar char="•"/>
            </a:pPr>
            <a:endParaRPr lang="en-US" sz="2400"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b="1" dirty="0">
                <a:solidFill>
                  <a:schemeClr val="tx1"/>
                </a:solidFill>
                <a:latin typeface="Times New Roman" panose="02020603050405020304" pitchFamily="18" charset="0"/>
                <a:cs typeface="Times New Roman" panose="02020603050405020304" pitchFamily="18" charset="0"/>
              </a:rPr>
              <a:t>Preparing participants: </a:t>
            </a:r>
            <a:r>
              <a:rPr lang="en-US" sz="2400" dirty="0">
                <a:solidFill>
                  <a:schemeClr val="tx1"/>
                </a:solidFill>
                <a:latin typeface="Times New Roman" panose="02020603050405020304" pitchFamily="18" charset="0"/>
                <a:cs typeface="Times New Roman" panose="02020603050405020304" pitchFamily="18" charset="0"/>
              </a:rPr>
              <a:t>The trainer can prepare participants for learning and increase their positive expectations before the training begins by sending participants a pre-training package that contains items such as:</a:t>
            </a:r>
          </a:p>
          <a:p>
            <a:pPr marL="464058" lvl="1" indent="-17145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Friendly, enthusiastic welcome letter;</a:t>
            </a:r>
          </a:p>
          <a:p>
            <a:pPr marL="464058" lvl="1" indent="-17145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The training Master Agenda and;</a:t>
            </a:r>
          </a:p>
          <a:p>
            <a:pPr marL="464058" lvl="1" indent="-17145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Training goals and learning objectives</a:t>
            </a:r>
          </a:p>
          <a:p>
            <a:pPr>
              <a:buFont typeface="Arial" panose="020B0604020202020204" pitchFamily="34" charset="0"/>
              <a:buChar char="•"/>
            </a:pPr>
            <a:endParaRPr lang="en-US" dirty="0">
              <a:solidFill>
                <a:schemeClr val="tx1"/>
              </a:solidFill>
            </a:endParaRPr>
          </a:p>
          <a:p>
            <a:pPr>
              <a:buFont typeface="Arial" panose="020B0604020202020204" pitchFamily="34" charset="0"/>
              <a:buChar char="•"/>
            </a:pPr>
            <a:endParaRPr lang="en-US" dirty="0">
              <a:solidFill>
                <a:schemeClr val="tx1"/>
              </a:solidFill>
            </a:endParaRPr>
          </a:p>
          <a:p>
            <a:endParaRPr lang="en-US" dirty="0"/>
          </a:p>
        </p:txBody>
      </p:sp>
    </p:spTree>
    <p:extLst>
      <p:ext uri="{BB962C8B-B14F-4D97-AF65-F5344CB8AC3E}">
        <p14:creationId xmlns:p14="http://schemas.microsoft.com/office/powerpoint/2010/main" val="198658037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1C6D39-54CF-4E51-A94E-E90305354982}"/>
              </a:ext>
            </a:extLst>
          </p:cNvPr>
          <p:cNvSpPr>
            <a:spLocks noGrp="1"/>
          </p:cNvSpPr>
          <p:nvPr>
            <p:ph idx="1"/>
          </p:nvPr>
        </p:nvSpPr>
        <p:spPr>
          <a:xfrm>
            <a:off x="628815" y="931739"/>
            <a:ext cx="11218628" cy="5556929"/>
          </a:xfrm>
        </p:spPr>
        <p:txBody>
          <a:bodyPr>
            <a:normAutofit fontScale="85000" lnSpcReduction="20000"/>
          </a:bodyPr>
          <a:lstStyle/>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Ensure safety and meet basic service needs.</a:t>
            </a:r>
          </a:p>
          <a:p>
            <a:pPr>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Build long-term, sustaining relationships and provide opportunities for regaining valued social roles.</a:t>
            </a:r>
          </a:p>
          <a:p>
            <a:pPr>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Provide access to trauma-specific treatment services.</a:t>
            </a:r>
          </a:p>
          <a:p>
            <a:pPr>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Specific to adolescents, use group therapy to address skills development, affect regulation, interpersonal connections, and competence and resiliency building.</a:t>
            </a:r>
          </a:p>
          <a:p>
            <a:pPr>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Understand the role that culture plays in resiliency and the importance of community resources as potentially mediating the trauma experience, particularly for foreign-born victims.</a:t>
            </a:r>
          </a:p>
          <a:p>
            <a:pPr>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DA61047B-94E0-4462-8BD7-08D7A3D033AD}"/>
              </a:ext>
            </a:extLst>
          </p:cNvPr>
          <p:cNvSpPr txBox="1"/>
          <p:nvPr/>
        </p:nvSpPr>
        <p:spPr>
          <a:xfrm>
            <a:off x="8097078" y="6488668"/>
            <a:ext cx="3986989"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(Clawson, Salomon &amp; </a:t>
            </a:r>
            <a:r>
              <a:rPr lang="en-US" b="1" dirty="0" err="1">
                <a:solidFill>
                  <a:schemeClr val="bg1"/>
                </a:solidFill>
                <a:latin typeface="Times New Roman" panose="02020603050405020304" pitchFamily="18" charset="0"/>
                <a:cs typeface="Times New Roman" panose="02020603050405020304" pitchFamily="18" charset="0"/>
              </a:rPr>
              <a:t>Goldbatt</a:t>
            </a:r>
            <a:r>
              <a:rPr lang="en-US" b="1" dirty="0">
                <a:solidFill>
                  <a:schemeClr val="bg1"/>
                </a:solidFill>
                <a:latin typeface="Times New Roman" panose="02020603050405020304" pitchFamily="18" charset="0"/>
                <a:cs typeface="Times New Roman" panose="02020603050405020304" pitchFamily="18" charset="0"/>
              </a:rPr>
              <a:t>, 2008) </a:t>
            </a:r>
          </a:p>
        </p:txBody>
      </p:sp>
    </p:spTree>
    <p:extLst>
      <p:ext uri="{BB962C8B-B14F-4D97-AF65-F5344CB8AC3E}">
        <p14:creationId xmlns:p14="http://schemas.microsoft.com/office/powerpoint/2010/main" val="146947525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C3DA-ECA0-4B21-8121-FB1FF242AC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9B30EF-21A1-4D30-8390-8B30B396EEF4}"/>
              </a:ext>
            </a:extLst>
          </p:cNvPr>
          <p:cNvSpPr>
            <a:spLocks noGrp="1"/>
          </p:cNvSpPr>
          <p:nvPr>
            <p:ph idx="1"/>
          </p:nvPr>
        </p:nvSpPr>
        <p:spPr>
          <a:xfrm>
            <a:off x="1256306" y="1943124"/>
            <a:ext cx="8709330" cy="3927588"/>
          </a:xfrm>
        </p:spPr>
        <p:txBody>
          <a:bodyPr>
            <a:normAutofit/>
          </a:bodyPr>
          <a:lstStyle/>
          <a:p>
            <a:pPr>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Make peer models and supports available.</a:t>
            </a:r>
          </a:p>
          <a:p>
            <a:pPr>
              <a:buFont typeface="Arial" panose="020B0604020202020204" pitchFamily="34" charset="0"/>
              <a:buChar char="•"/>
            </a:pPr>
            <a:endParaRPr lang="en-US" sz="30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Engage survivors in programming.</a:t>
            </a:r>
          </a:p>
          <a:p>
            <a:pPr>
              <a:buFont typeface="Arial" panose="020B0604020202020204" pitchFamily="34" charset="0"/>
              <a:buChar char="•"/>
            </a:pPr>
            <a:endParaRPr lang="en-US" sz="30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Develop alternatives to traditional therapies.</a:t>
            </a:r>
          </a:p>
          <a:p>
            <a:endParaRPr lang="en-US" dirty="0"/>
          </a:p>
        </p:txBody>
      </p:sp>
      <p:sp>
        <p:nvSpPr>
          <p:cNvPr id="4" name="TextBox 3">
            <a:extLst>
              <a:ext uri="{FF2B5EF4-FFF2-40B4-BE49-F238E27FC236}">
                <a16:creationId xmlns:a16="http://schemas.microsoft.com/office/drawing/2014/main" id="{1B0328B4-0881-481C-BA18-C255396AB3FB}"/>
              </a:ext>
            </a:extLst>
          </p:cNvPr>
          <p:cNvSpPr txBox="1"/>
          <p:nvPr/>
        </p:nvSpPr>
        <p:spPr>
          <a:xfrm>
            <a:off x="8097078" y="6488668"/>
            <a:ext cx="3986989"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(Clawson, Salomon &amp; </a:t>
            </a:r>
            <a:r>
              <a:rPr lang="en-US" b="1" dirty="0" err="1">
                <a:solidFill>
                  <a:schemeClr val="bg1"/>
                </a:solidFill>
                <a:latin typeface="Times New Roman" panose="02020603050405020304" pitchFamily="18" charset="0"/>
                <a:cs typeface="Times New Roman" panose="02020603050405020304" pitchFamily="18" charset="0"/>
              </a:rPr>
              <a:t>Goldbatt</a:t>
            </a:r>
            <a:r>
              <a:rPr lang="en-US" b="1" dirty="0">
                <a:solidFill>
                  <a:schemeClr val="bg1"/>
                </a:solidFill>
                <a:latin typeface="Times New Roman" panose="02020603050405020304" pitchFamily="18" charset="0"/>
                <a:cs typeface="Times New Roman" panose="02020603050405020304" pitchFamily="18" charset="0"/>
              </a:rPr>
              <a:t>, 2008) </a:t>
            </a:r>
          </a:p>
        </p:txBody>
      </p:sp>
    </p:spTree>
    <p:extLst>
      <p:ext uri="{BB962C8B-B14F-4D97-AF65-F5344CB8AC3E}">
        <p14:creationId xmlns:p14="http://schemas.microsoft.com/office/powerpoint/2010/main" val="251222080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4799E-C616-4205-BA7C-87A4D58E15C4}"/>
              </a:ext>
            </a:extLst>
          </p:cNvPr>
          <p:cNvSpPr>
            <a:spLocks noGrp="1"/>
          </p:cNvSpPr>
          <p:nvPr>
            <p:ph type="ctrTitle"/>
          </p:nvPr>
        </p:nvSpPr>
        <p:spPr>
          <a:xfrm>
            <a:off x="1002686" y="1704883"/>
            <a:ext cx="10537672" cy="1994758"/>
          </a:xfrm>
        </p:spPr>
        <p:txBody>
          <a:bodyPr>
            <a:normAutofit/>
          </a:bodyPr>
          <a:lstStyle/>
          <a:p>
            <a:pPr algn="ctr"/>
            <a:r>
              <a:rPr lang="en-US" sz="6600" b="1" dirty="0">
                <a:solidFill>
                  <a:schemeClr val="accent2"/>
                </a:solidFill>
                <a:latin typeface="Times New Roman" panose="02020603050405020304" pitchFamily="18" charset="0"/>
                <a:cs typeface="Times New Roman" panose="02020603050405020304" pitchFamily="18" charset="0"/>
              </a:rPr>
              <a:t>Module 3: Screening &amp; Assessment</a:t>
            </a:r>
          </a:p>
        </p:txBody>
      </p:sp>
      <p:pic>
        <p:nvPicPr>
          <p:cNvPr id="4" name="Picture 2">
            <a:extLst>
              <a:ext uri="{FF2B5EF4-FFF2-40B4-BE49-F238E27FC236}">
                <a16:creationId xmlns:a16="http://schemas.microsoft.com/office/drawing/2014/main" id="{FF440246-E543-4370-8E98-B9F99A7D3F8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58628" y="788559"/>
            <a:ext cx="10074743" cy="9570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OAS Logo">
            <a:extLst>
              <a:ext uri="{FF2B5EF4-FFF2-40B4-BE49-F238E27FC236}">
                <a16:creationId xmlns:a16="http://schemas.microsoft.com/office/drawing/2014/main" id="{AD7A7828-24E3-47A1-8593-B2F7F85222B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07392" y="4910667"/>
            <a:ext cx="3826301" cy="809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52383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50FC1-E52A-415A-B2B8-30A25A10CD0B}"/>
              </a:ext>
            </a:extLst>
          </p:cNvPr>
          <p:cNvSpPr>
            <a:spLocks noGrp="1"/>
          </p:cNvSpPr>
          <p:nvPr>
            <p:ph type="title"/>
          </p:nvPr>
        </p:nvSpPr>
        <p:spPr>
          <a:xfrm>
            <a:off x="405491" y="5351446"/>
            <a:ext cx="11125200" cy="1108107"/>
          </a:xfrm>
        </p:spPr>
        <p:txBody>
          <a:bodyPr>
            <a:normAutofit/>
          </a:bodyPr>
          <a:lstStyle/>
          <a:p>
            <a:pPr algn="ctr"/>
            <a:r>
              <a:rPr lang="en-US" b="1" dirty="0">
                <a:solidFill>
                  <a:srgbClr val="FFFFFF"/>
                </a:solidFill>
                <a:latin typeface="Times New Roman" panose="02020603050405020304" pitchFamily="18" charset="0"/>
                <a:cs typeface="Times New Roman" panose="02020603050405020304" pitchFamily="18" charset="0"/>
              </a:rPr>
              <a:t>SCREENING &amp; ASSESSMENT </a:t>
            </a:r>
          </a:p>
        </p:txBody>
      </p:sp>
      <p:graphicFrame>
        <p:nvGraphicFramePr>
          <p:cNvPr id="5" name="Content Placeholder 2">
            <a:extLst>
              <a:ext uri="{FF2B5EF4-FFF2-40B4-BE49-F238E27FC236}">
                <a16:creationId xmlns:a16="http://schemas.microsoft.com/office/drawing/2014/main" id="{3D4442AC-FB86-4D90-90CD-9FF789590751}"/>
              </a:ext>
            </a:extLst>
          </p:cNvPr>
          <p:cNvGraphicFramePr>
            <a:graphicFrameLocks noGrp="1"/>
          </p:cNvGraphicFramePr>
          <p:nvPr>
            <p:ph idx="1"/>
            <p:extLst>
              <p:ext uri="{D42A27DB-BD31-4B8C-83A1-F6EECF244321}">
                <p14:modId xmlns:p14="http://schemas.microsoft.com/office/powerpoint/2010/main" val="3428943500"/>
              </p:ext>
            </p:extLst>
          </p:nvPr>
        </p:nvGraphicFramePr>
        <p:xfrm>
          <a:off x="1094403" y="1858492"/>
          <a:ext cx="10900477" cy="3619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9D8D3EDF-620D-41E8-9245-507B4A5748A3}"/>
              </a:ext>
            </a:extLst>
          </p:cNvPr>
          <p:cNvSpPr txBox="1">
            <a:spLocks/>
          </p:cNvSpPr>
          <p:nvPr/>
        </p:nvSpPr>
        <p:spPr>
          <a:xfrm>
            <a:off x="1097280" y="2866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b="1">
                <a:solidFill>
                  <a:schemeClr val="accent2"/>
                </a:solidFill>
                <a:latin typeface="Times New Roman" panose="02020603050405020304" pitchFamily="18" charset="0"/>
                <a:cs typeface="Times New Roman" panose="02020603050405020304" pitchFamily="18" charset="0"/>
              </a:rPr>
              <a:t>SCREEENING &amp; ASSESSMENT</a:t>
            </a:r>
            <a:endParaRPr lang="en-US" sz="4000" b="1"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17210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75D1F-9920-459D-AB77-0FDC9B13F32E}"/>
              </a:ext>
            </a:extLst>
          </p:cNvPr>
          <p:cNvSpPr>
            <a:spLocks noGrp="1"/>
          </p:cNvSpPr>
          <p:nvPr>
            <p:ph type="title"/>
          </p:nvPr>
        </p:nvSpPr>
        <p:spPr/>
        <p:txBody>
          <a:bodyPr>
            <a:normAutofit/>
          </a:bodyPr>
          <a:lstStyle/>
          <a:p>
            <a:pPr algn="ctr"/>
            <a:r>
              <a:rPr lang="en-US" sz="4000" b="1" dirty="0">
                <a:solidFill>
                  <a:schemeClr val="accent2"/>
                </a:solidFill>
                <a:latin typeface="Times New Roman" panose="02020603050405020304" pitchFamily="18" charset="0"/>
                <a:cs typeface="Times New Roman" panose="02020603050405020304" pitchFamily="18" charset="0"/>
              </a:rPr>
              <a:t>SCREEENING &amp; ASSESSMENT</a:t>
            </a:r>
          </a:p>
        </p:txBody>
      </p:sp>
      <p:sp>
        <p:nvSpPr>
          <p:cNvPr id="3" name="Content Placeholder 2">
            <a:extLst>
              <a:ext uri="{FF2B5EF4-FFF2-40B4-BE49-F238E27FC236}">
                <a16:creationId xmlns:a16="http://schemas.microsoft.com/office/drawing/2014/main" id="{D358953F-1C3C-40DC-BDDD-969B29D7CA47}"/>
              </a:ext>
            </a:extLst>
          </p:cNvPr>
          <p:cNvSpPr>
            <a:spLocks noGrp="1"/>
          </p:cNvSpPr>
          <p:nvPr>
            <p:ph idx="1"/>
          </p:nvPr>
        </p:nvSpPr>
        <p:spPr>
          <a:xfrm>
            <a:off x="728870" y="1737360"/>
            <a:ext cx="11053638" cy="4515310"/>
          </a:xfrm>
        </p:spPr>
        <p:txBody>
          <a:bodyPr>
            <a:normAutofit fontScale="92500"/>
          </a:bodyPr>
          <a:lstStyle/>
          <a:p>
            <a:r>
              <a:rPr lang="en-US" sz="3600" dirty="0">
                <a:latin typeface="Times New Roman" panose="02020603050405020304" pitchFamily="18" charset="0"/>
                <a:cs typeface="Times New Roman" panose="02020603050405020304" pitchFamily="18" charset="0"/>
              </a:rPr>
              <a:t>Learning Objectives</a:t>
            </a:r>
          </a:p>
          <a:p>
            <a:pPr marL="201168" lvl="1" indent="0">
              <a:buNone/>
            </a:pPr>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learn the difference between screenings and assessments. </a:t>
            </a:r>
          </a:p>
          <a:p>
            <a:pPr lvl="1">
              <a:buFont typeface="Arial" panose="020B0604020202020204" pitchFamily="34" charset="0"/>
              <a:buChar char="•"/>
            </a:pPr>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understand ethical guidelines when working with youth. </a:t>
            </a:r>
          </a:p>
          <a:p>
            <a:pPr lvl="1">
              <a:buFont typeface="Arial" panose="020B0604020202020204" pitchFamily="34" charset="0"/>
              <a:buChar char="•"/>
            </a:pPr>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incorporate trauma-informed skills when working with youth.</a:t>
            </a:r>
          </a:p>
          <a:p>
            <a:pPr lvl="1">
              <a:buFont typeface="Arial" panose="020B0604020202020204" pitchFamily="34" charset="0"/>
              <a:buChar char="•"/>
            </a:pPr>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592358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E7F3C2-495A-4FE7-B961-C4C7DF465E79}"/>
              </a:ext>
            </a:extLst>
          </p:cNvPr>
          <p:cNvSpPr>
            <a:spLocks noGrp="1"/>
          </p:cNvSpPr>
          <p:nvPr>
            <p:ph idx="1"/>
          </p:nvPr>
        </p:nvSpPr>
        <p:spPr>
          <a:xfrm>
            <a:off x="675861" y="1845734"/>
            <a:ext cx="10747513" cy="4023360"/>
          </a:xfrm>
        </p:spPr>
        <p:txBody>
          <a:bodyPr>
            <a:normAutofit lnSpcReduction="10000"/>
          </a:bodyPr>
          <a:lstStyle/>
          <a:p>
            <a:pPr marL="201168" lvl="1" indent="0">
              <a:buNone/>
            </a:pPr>
            <a:r>
              <a:rPr lang="en-US" sz="3600" dirty="0">
                <a:latin typeface="Times New Roman" panose="02020603050405020304" pitchFamily="18" charset="0"/>
                <a:cs typeface="Times New Roman" panose="02020603050405020304" pitchFamily="18" charset="0"/>
              </a:rPr>
              <a:t>Learning Objectives continued…</a:t>
            </a:r>
          </a:p>
          <a:p>
            <a:pPr marL="201168" lvl="1" indent="0">
              <a:buNone/>
            </a:pPr>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understand the goals of screenings. </a:t>
            </a:r>
          </a:p>
          <a:p>
            <a:pPr lvl="1">
              <a:buFont typeface="Arial" panose="020B0604020202020204" pitchFamily="34" charset="0"/>
              <a:buChar char="•"/>
            </a:pPr>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effectively manage crises  </a:t>
            </a:r>
          </a:p>
          <a:p>
            <a:pPr lvl="1">
              <a:buFont typeface="Arial" panose="020B0604020202020204" pitchFamily="34" charset="0"/>
              <a:buChar char="•"/>
            </a:pPr>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conduct effective screenings youth.</a:t>
            </a:r>
          </a:p>
          <a:p>
            <a:pPr marL="201168" lvl="1" indent="0">
              <a:buNone/>
            </a:pPr>
            <a:endParaRPr lang="en-US" dirty="0"/>
          </a:p>
        </p:txBody>
      </p:sp>
      <p:sp>
        <p:nvSpPr>
          <p:cNvPr id="4" name="Title 1">
            <a:extLst>
              <a:ext uri="{FF2B5EF4-FFF2-40B4-BE49-F238E27FC236}">
                <a16:creationId xmlns:a16="http://schemas.microsoft.com/office/drawing/2014/main" id="{68AB6BA8-DE7E-43CB-8F8B-AE0B43E6FE0A}"/>
              </a:ext>
            </a:extLst>
          </p:cNvPr>
          <p:cNvSpPr txBox="1">
            <a:spLocks/>
          </p:cNvSpPr>
          <p:nvPr/>
        </p:nvSpPr>
        <p:spPr>
          <a:xfrm>
            <a:off x="1249680" y="263527"/>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b="1" dirty="0">
                <a:solidFill>
                  <a:schemeClr val="accent2"/>
                </a:solidFill>
                <a:latin typeface="Times New Roman" panose="02020603050405020304" pitchFamily="18" charset="0"/>
                <a:cs typeface="Times New Roman" panose="02020603050405020304" pitchFamily="18" charset="0"/>
              </a:rPr>
              <a:t>SCREENING &amp; ASSESSMENT </a:t>
            </a:r>
          </a:p>
        </p:txBody>
      </p:sp>
    </p:spTree>
    <p:extLst>
      <p:ext uri="{BB962C8B-B14F-4D97-AF65-F5344CB8AC3E}">
        <p14:creationId xmlns:p14="http://schemas.microsoft.com/office/powerpoint/2010/main" val="22291164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2E7D76-F146-40C6-BF0A-6BD531ACFCDC}"/>
              </a:ext>
            </a:extLst>
          </p:cNvPr>
          <p:cNvSpPr>
            <a:spLocks noGrp="1"/>
          </p:cNvSpPr>
          <p:nvPr>
            <p:ph idx="1"/>
          </p:nvPr>
        </p:nvSpPr>
        <p:spPr>
          <a:xfrm>
            <a:off x="808383" y="1845734"/>
            <a:ext cx="10667999" cy="4276770"/>
          </a:xfrm>
        </p:spPr>
        <p:txBody>
          <a:bodyPr>
            <a:normAutofit fontScale="92500" lnSpcReduction="20000"/>
          </a:bodyPr>
          <a:lstStyle/>
          <a:p>
            <a:pPr marL="201168" lvl="1" indent="0">
              <a:buNone/>
            </a:pPr>
            <a:r>
              <a:rPr lang="en-US" sz="3600" dirty="0">
                <a:latin typeface="Times New Roman" panose="02020603050405020304" pitchFamily="18" charset="0"/>
                <a:cs typeface="Times New Roman" panose="02020603050405020304" pitchFamily="18" charset="0"/>
              </a:rPr>
              <a:t>Learning Objectives continued…</a:t>
            </a:r>
          </a:p>
          <a:p>
            <a:pPr marL="201168" lvl="1" indent="0">
              <a:buNone/>
            </a:pPr>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understand de goals of assessments. </a:t>
            </a:r>
          </a:p>
          <a:p>
            <a:pPr lvl="1">
              <a:buFont typeface="Arial" panose="020B0604020202020204" pitchFamily="34" charset="0"/>
              <a:buChar char="•"/>
            </a:pPr>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learn about assessment methods and tools</a:t>
            </a:r>
          </a:p>
          <a:p>
            <a:pPr lvl="1">
              <a:buFont typeface="Arial" panose="020B0604020202020204" pitchFamily="34" charset="0"/>
              <a:buChar char="•"/>
            </a:pPr>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conduct effective assessments of youth who are actively using.</a:t>
            </a:r>
          </a:p>
          <a:p>
            <a:pPr lvl="1">
              <a:buFont typeface="Arial" panose="020B0604020202020204" pitchFamily="34" charset="0"/>
              <a:buChar char="•"/>
            </a:pPr>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learn the importance of case management.</a:t>
            </a:r>
            <a:endParaRPr lang="en-US" dirty="0"/>
          </a:p>
        </p:txBody>
      </p:sp>
      <p:sp>
        <p:nvSpPr>
          <p:cNvPr id="4" name="Title 1">
            <a:extLst>
              <a:ext uri="{FF2B5EF4-FFF2-40B4-BE49-F238E27FC236}">
                <a16:creationId xmlns:a16="http://schemas.microsoft.com/office/drawing/2014/main" id="{1F77CA3E-A8FE-45F1-8AF3-12A259AD014B}"/>
              </a:ext>
            </a:extLst>
          </p:cNvPr>
          <p:cNvSpPr txBox="1">
            <a:spLocks/>
          </p:cNvSpPr>
          <p:nvPr/>
        </p:nvSpPr>
        <p:spPr>
          <a:xfrm>
            <a:off x="1249680" y="263527"/>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b="1" dirty="0">
                <a:solidFill>
                  <a:schemeClr val="accent2"/>
                </a:solidFill>
                <a:latin typeface="Times New Roman" panose="02020603050405020304" pitchFamily="18" charset="0"/>
                <a:cs typeface="Times New Roman" panose="02020603050405020304" pitchFamily="18" charset="0"/>
              </a:rPr>
              <a:t>SCREENING &amp; ASSESSMENT </a:t>
            </a:r>
          </a:p>
        </p:txBody>
      </p:sp>
    </p:spTree>
    <p:extLst>
      <p:ext uri="{BB962C8B-B14F-4D97-AF65-F5344CB8AC3E}">
        <p14:creationId xmlns:p14="http://schemas.microsoft.com/office/powerpoint/2010/main" val="316016480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05835-E141-4341-BEDE-B479C93AB531}"/>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SCREENING VS. ASSESSMENT </a:t>
            </a:r>
          </a:p>
        </p:txBody>
      </p:sp>
      <p:sp>
        <p:nvSpPr>
          <p:cNvPr id="3" name="Content Placeholder 2">
            <a:extLst>
              <a:ext uri="{FF2B5EF4-FFF2-40B4-BE49-F238E27FC236}">
                <a16:creationId xmlns:a16="http://schemas.microsoft.com/office/drawing/2014/main" id="{1950C0AE-1F1E-48E6-8C51-CE9F1A8858FD}"/>
              </a:ext>
            </a:extLst>
          </p:cNvPr>
          <p:cNvSpPr>
            <a:spLocks noGrp="1"/>
          </p:cNvSpPr>
          <p:nvPr>
            <p:ph idx="1"/>
          </p:nvPr>
        </p:nvSpPr>
        <p:spPr>
          <a:xfrm>
            <a:off x="1097280" y="2451652"/>
            <a:ext cx="10058400" cy="3417442"/>
          </a:xfrm>
        </p:spPr>
        <p:txBody>
          <a:bodyPr/>
          <a:lstStyle/>
          <a:p>
            <a:pPr>
              <a:buFont typeface="Arial" panose="020B0604020202020204" pitchFamily="34" charset="0"/>
              <a:buChar char="•"/>
            </a:pPr>
            <a:r>
              <a:rPr lang="en-US" sz="2400" i="1" dirty="0">
                <a:latin typeface="Times New Roman" panose="02020603050405020304" pitchFamily="18" charset="0"/>
                <a:cs typeface="Times New Roman" panose="02020603050405020304" pitchFamily="18" charset="0"/>
              </a:rPr>
              <a:t>Screening</a:t>
            </a:r>
            <a:r>
              <a:rPr lang="en-US" sz="2400" dirty="0">
                <a:latin typeface="Times New Roman" panose="02020603050405020304" pitchFamily="18" charset="0"/>
                <a:cs typeface="Times New Roman" panose="02020603050405020304" pitchFamily="18" charset="0"/>
              </a:rPr>
              <a:t> is a process for evaluating the possible presence of a particular problem. The outcome is normally a simple yes or no.</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i="1" dirty="0">
                <a:latin typeface="Times New Roman" panose="02020603050405020304" pitchFamily="18" charset="0"/>
                <a:cs typeface="Times New Roman" panose="02020603050405020304" pitchFamily="18" charset="0"/>
              </a:rPr>
              <a:t>Assessment</a:t>
            </a:r>
            <a:r>
              <a:rPr lang="en-US" sz="2400" dirty="0">
                <a:latin typeface="Times New Roman" panose="02020603050405020304" pitchFamily="18" charset="0"/>
                <a:cs typeface="Times New Roman" panose="02020603050405020304" pitchFamily="18" charset="0"/>
              </a:rPr>
              <a:t> is a process for defining the nature of that problem, determining a diagnosis, and developing specific treatment recommendations for addressing the problem or diagnosis.</a:t>
            </a:r>
          </a:p>
          <a:p>
            <a:endParaRPr lang="en-US" dirty="0"/>
          </a:p>
        </p:txBody>
      </p:sp>
      <p:sp>
        <p:nvSpPr>
          <p:cNvPr id="4" name="TextBox 3">
            <a:extLst>
              <a:ext uri="{FF2B5EF4-FFF2-40B4-BE49-F238E27FC236}">
                <a16:creationId xmlns:a16="http://schemas.microsoft.com/office/drawing/2014/main" id="{F833B6B6-BDCA-49AB-ADC8-13ED4DF25A8C}"/>
              </a:ext>
            </a:extLst>
          </p:cNvPr>
          <p:cNvSpPr txBox="1"/>
          <p:nvPr/>
        </p:nvSpPr>
        <p:spPr>
          <a:xfrm>
            <a:off x="9037983" y="6488668"/>
            <a:ext cx="2769704" cy="369332"/>
          </a:xfrm>
          <a:prstGeom prst="rect">
            <a:avLst/>
          </a:prstGeom>
          <a:noFill/>
        </p:spPr>
        <p:txBody>
          <a:bodyPr wrap="square" rtlCol="0">
            <a:spAutoFit/>
          </a:bodyPr>
          <a:lstStyle/>
          <a:p>
            <a:r>
              <a:rPr lang="en-US" b="1" dirty="0">
                <a:solidFill>
                  <a:schemeClr val="bg1"/>
                </a:solidFill>
                <a:latin typeface="Times New Roman" panose="02020603050405020304" pitchFamily="18" charset="0"/>
                <a:cs typeface="Times New Roman" panose="02020603050405020304" pitchFamily="18" charset="0"/>
              </a:rPr>
              <a:t>(SAMHSA/CSAT, 2009)</a:t>
            </a:r>
          </a:p>
        </p:txBody>
      </p:sp>
    </p:spTree>
    <p:extLst>
      <p:ext uri="{BB962C8B-B14F-4D97-AF65-F5344CB8AC3E}">
        <p14:creationId xmlns:p14="http://schemas.microsoft.com/office/powerpoint/2010/main" val="19738953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9975F-9FAA-4F11-B98B-EB242AE150AD}"/>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BEST ETHICAL PRACTICES WHEN WORKING WITH YOUTH</a:t>
            </a:r>
          </a:p>
        </p:txBody>
      </p:sp>
      <p:sp>
        <p:nvSpPr>
          <p:cNvPr id="3" name="Content Placeholder 2">
            <a:extLst>
              <a:ext uri="{FF2B5EF4-FFF2-40B4-BE49-F238E27FC236}">
                <a16:creationId xmlns:a16="http://schemas.microsoft.com/office/drawing/2014/main" id="{766E74F0-F093-463D-8AF3-AB4A770CA9A5}"/>
              </a:ext>
            </a:extLst>
          </p:cNvPr>
          <p:cNvSpPr>
            <a:spLocks noGrp="1"/>
          </p:cNvSpPr>
          <p:nvPr>
            <p:ph idx="1"/>
          </p:nvPr>
        </p:nvSpPr>
        <p:spPr>
          <a:xfrm>
            <a:off x="1309315" y="2283056"/>
            <a:ext cx="3978303" cy="3375623"/>
          </a:xfrm>
        </p:spPr>
        <p:txBody>
          <a:bodyPr>
            <a:normAutofit/>
          </a:body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Beneficence</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Fidelity &amp; Responsibility</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Integrity </a:t>
            </a:r>
          </a:p>
          <a:p>
            <a:pPr>
              <a:buFont typeface="Arial" panose="020B0604020202020204" pitchFamily="34" charset="0"/>
              <a:buChar char="•"/>
            </a:pPr>
            <a:endParaRPr lang="en-US" sz="29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BD666CD0-BC6B-46CC-802D-F76FDEBBC7AB}"/>
              </a:ext>
            </a:extLst>
          </p:cNvPr>
          <p:cNvSpPr txBox="1"/>
          <p:nvPr/>
        </p:nvSpPr>
        <p:spPr>
          <a:xfrm>
            <a:off x="9342782" y="6386731"/>
            <a:ext cx="2572114"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(ACA, 2014; APA, 2017)</a:t>
            </a:r>
          </a:p>
        </p:txBody>
      </p:sp>
      <p:sp>
        <p:nvSpPr>
          <p:cNvPr id="5" name="Rectangle 4">
            <a:extLst>
              <a:ext uri="{FF2B5EF4-FFF2-40B4-BE49-F238E27FC236}">
                <a16:creationId xmlns:a16="http://schemas.microsoft.com/office/drawing/2014/main" id="{B8BF1E02-77F0-4DF8-B324-63E7711EEE2E}"/>
              </a:ext>
            </a:extLst>
          </p:cNvPr>
          <p:cNvSpPr/>
          <p:nvPr/>
        </p:nvSpPr>
        <p:spPr>
          <a:xfrm>
            <a:off x="6452616" y="2190291"/>
            <a:ext cx="5035825" cy="2677656"/>
          </a:xfrm>
          <a:prstGeom prst="rect">
            <a:avLst/>
          </a:prstGeom>
        </p:spPr>
        <p:txBody>
          <a:bodyPr wrap="square">
            <a:spAutoFit/>
          </a:bodyPr>
          <a:lstStyle/>
          <a:p>
            <a:pPr>
              <a:buClr>
                <a:schemeClr val="accent1"/>
              </a:buCl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Justice </a:t>
            </a:r>
          </a:p>
          <a:p>
            <a:pPr>
              <a:buClr>
                <a:schemeClr val="accent1"/>
              </a:buCl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Respect for People’s Rights and Dignity </a:t>
            </a:r>
          </a:p>
          <a:p>
            <a:pPr>
              <a:buClr>
                <a:schemeClr val="accent1"/>
              </a:buCl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Autonomy </a:t>
            </a:r>
          </a:p>
        </p:txBody>
      </p:sp>
    </p:spTree>
    <p:extLst>
      <p:ext uri="{BB962C8B-B14F-4D97-AF65-F5344CB8AC3E}">
        <p14:creationId xmlns:p14="http://schemas.microsoft.com/office/powerpoint/2010/main" val="29555299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b="1" dirty="0">
                <a:solidFill>
                  <a:schemeClr val="accent2"/>
                </a:solidFill>
                <a:latin typeface="Times New Roman" panose="02020603050405020304" pitchFamily="18" charset="0"/>
                <a:cs typeface="Times New Roman" panose="02020603050405020304" pitchFamily="18" charset="0"/>
              </a:rPr>
              <a:t>LEGAL AND ETHICAL CONCERNS</a:t>
            </a:r>
            <a:endParaRPr lang="en-US" dirty="0"/>
          </a:p>
        </p:txBody>
      </p:sp>
      <p:sp>
        <p:nvSpPr>
          <p:cNvPr id="3" name="Marcador de contenido 2"/>
          <p:cNvSpPr>
            <a:spLocks noGrp="1"/>
          </p:cNvSpPr>
          <p:nvPr>
            <p:ph idx="1"/>
          </p:nvPr>
        </p:nvSpPr>
        <p:spPr/>
        <p:txBody>
          <a:bodyPr>
            <a:normAutofit/>
          </a:bodyPr>
          <a:lstStyle/>
          <a:p>
            <a:r>
              <a:rPr lang="en-US" sz="3200" dirty="0">
                <a:latin typeface="Times New Roman" panose="02020603050405020304" pitchFamily="18" charset="0"/>
                <a:cs typeface="Times New Roman" panose="02020603050405020304" pitchFamily="18" charset="0"/>
              </a:rPr>
              <a:t>Some important concerns to take account are:</a:t>
            </a:r>
          </a:p>
          <a:p>
            <a:pPr>
              <a:buFont typeface="Courier New" panose="02070309020205020404" pitchFamily="49" charset="0"/>
              <a:buChar char="o"/>
            </a:pPr>
            <a:r>
              <a:rPr lang="en-US" sz="3200" dirty="0">
                <a:latin typeface="Times New Roman" panose="02020603050405020304" pitchFamily="18" charset="0"/>
                <a:cs typeface="Times New Roman" panose="02020603050405020304" pitchFamily="18" charset="0"/>
              </a:rPr>
              <a:t> Confidentiality restrictions</a:t>
            </a:r>
          </a:p>
          <a:p>
            <a:pPr>
              <a:buFont typeface="Courier New" panose="02070309020205020404" pitchFamily="49" charset="0"/>
              <a:buChar char="o"/>
            </a:pPr>
            <a:r>
              <a:rPr lang="es-ES"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When may confidential information be shared with others.</a:t>
            </a:r>
          </a:p>
          <a:p>
            <a:pPr>
              <a:buFont typeface="Courier New" panose="02070309020205020404" pitchFamily="49" charset="0"/>
              <a:buChar char="o"/>
            </a:pPr>
            <a:r>
              <a:rPr lang="es-ES"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Rules about obtaining adolescent consent to disclose treatment information</a:t>
            </a:r>
          </a:p>
          <a:p>
            <a:pPr>
              <a:buFont typeface="Courier New" panose="02070309020205020404" pitchFamily="49" charset="0"/>
              <a:buChar char="o"/>
            </a:pPr>
            <a:r>
              <a:rPr lang="en-US" sz="3200" dirty="0">
                <a:latin typeface="Times New Roman" panose="02020603050405020304" pitchFamily="18" charset="0"/>
                <a:cs typeface="Times New Roman" panose="02020603050405020304" pitchFamily="18" charset="0"/>
              </a:rPr>
              <a:t>The signature of the adolescent (and the issue of parental consent)</a:t>
            </a:r>
          </a:p>
          <a:p>
            <a:pPr marL="0" indent="0">
              <a:buNone/>
            </a:pPr>
            <a:endParaRPr lang="en-US" sz="3200" b="1" dirty="0"/>
          </a:p>
          <a:p>
            <a:pPr>
              <a:buFont typeface="Courier New" panose="02070309020205020404" pitchFamily="49" charset="0"/>
              <a:buChar char="o"/>
            </a:pPr>
            <a:endParaRPr lang="en-US" sz="3200" dirty="0">
              <a:latin typeface="Times New Roman" panose="02020603050405020304" pitchFamily="18" charset="0"/>
              <a:cs typeface="Times New Roman" panose="02020603050405020304" pitchFamily="18" charset="0"/>
            </a:endParaRPr>
          </a:p>
          <a:p>
            <a:pPr marL="0" indent="0">
              <a:buNone/>
            </a:pPr>
            <a:endParaRPr lang="en-US" sz="3200" dirty="0">
              <a:latin typeface="Times New Roman" panose="02020603050405020304" pitchFamily="18" charset="0"/>
              <a:cs typeface="Times New Roman" panose="02020603050405020304" pitchFamily="18" charset="0"/>
            </a:endParaRPr>
          </a:p>
          <a:p>
            <a:pPr>
              <a:buFont typeface="Courier New" panose="02070309020205020404" pitchFamily="49" charset="0"/>
              <a:buChar char="o"/>
            </a:pPr>
            <a:endParaRPr lang="en-US" sz="32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7421217" y="6371342"/>
            <a:ext cx="4770783"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(Treatment Improvement Protocol, 1999)</a:t>
            </a:r>
          </a:p>
        </p:txBody>
      </p:sp>
    </p:spTree>
    <p:extLst>
      <p:ext uri="{BB962C8B-B14F-4D97-AF65-F5344CB8AC3E}">
        <p14:creationId xmlns:p14="http://schemas.microsoft.com/office/powerpoint/2010/main" val="3365360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BE2E-C8DF-43C5-BAB6-C3386BE8B380}"/>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BECOMING FAMILIAR WITH THE CURRICULUM &amp; CUSTOMIZING </a:t>
            </a:r>
          </a:p>
        </p:txBody>
      </p:sp>
      <p:sp>
        <p:nvSpPr>
          <p:cNvPr id="3" name="Content Placeholder 2">
            <a:extLst>
              <a:ext uri="{FF2B5EF4-FFF2-40B4-BE49-F238E27FC236}">
                <a16:creationId xmlns:a16="http://schemas.microsoft.com/office/drawing/2014/main" id="{B8D79849-63F6-45D3-9DF1-E73019147812}"/>
              </a:ext>
            </a:extLst>
          </p:cNvPr>
          <p:cNvSpPr>
            <a:spLocks noGrp="1"/>
          </p:cNvSpPr>
          <p:nvPr>
            <p:ph idx="1"/>
          </p:nvPr>
        </p:nvSpPr>
        <p:spPr>
          <a:xfrm>
            <a:off x="841947" y="2198003"/>
            <a:ext cx="10790420" cy="4659997"/>
          </a:xfrm>
        </p:spPr>
        <p:txBody>
          <a:bodyPr>
            <a:normAutofit/>
          </a:bodyPr>
          <a:lstStyle/>
          <a:p>
            <a:pPr>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Trainers &amp; co-trainers should read the curriculum, study it, and make sure they understand the training goals and learning objectives of each module and are fully prepared to facilitate the exercises.</a:t>
            </a:r>
          </a:p>
          <a:p>
            <a:pPr>
              <a:buFont typeface="Arial" panose="020B0604020202020204" pitchFamily="34" charset="0"/>
              <a:buChar char="•"/>
            </a:pPr>
            <a:endParaRPr lang="en-US"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Customizing the curriculum: the trainer also must have a good understanding of the needs of the training group and be prepared to adapt the training accordingly. For example, the trainer may need to:</a:t>
            </a:r>
          </a:p>
          <a:p>
            <a:pPr marL="464058" lvl="1" indent="-17145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Simplify the language.</a:t>
            </a:r>
          </a:p>
          <a:p>
            <a:pPr marL="464058" lvl="1" indent="-17145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Culturally appropriate teaching.</a:t>
            </a:r>
          </a:p>
          <a:p>
            <a:pPr marL="464058" lvl="1" indent="-17145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Provide many examples throughout the training. </a:t>
            </a:r>
          </a:p>
          <a:p>
            <a:pPr marL="464058" lvl="1" indent="-17145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Be creative.</a:t>
            </a:r>
          </a:p>
        </p:txBody>
      </p:sp>
    </p:spTree>
    <p:extLst>
      <p:ext uri="{BB962C8B-B14F-4D97-AF65-F5344CB8AC3E}">
        <p14:creationId xmlns:p14="http://schemas.microsoft.com/office/powerpoint/2010/main" val="351134806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2F2B2-F0BA-4858-9E09-C5E3545A224A}"/>
              </a:ext>
            </a:extLst>
          </p:cNvPr>
          <p:cNvSpPr>
            <a:spLocks noGrp="1"/>
          </p:cNvSpPr>
          <p:nvPr>
            <p:ph type="title"/>
          </p:nvPr>
        </p:nvSpPr>
        <p:spPr>
          <a:xfrm>
            <a:off x="6491197" y="316385"/>
            <a:ext cx="5127171" cy="1450757"/>
          </a:xfrm>
        </p:spPr>
        <p:txBody>
          <a:bodyPr>
            <a:normAutofit/>
          </a:bodyPr>
          <a:lstStyle/>
          <a:p>
            <a:pPr algn="ctr"/>
            <a:r>
              <a:rPr lang="en-US" sz="3700" b="1" dirty="0">
                <a:solidFill>
                  <a:schemeClr val="accent2"/>
                </a:solidFill>
                <a:latin typeface="Times New Roman" panose="02020603050405020304" pitchFamily="18" charset="0"/>
                <a:cs typeface="Times New Roman" panose="02020603050405020304" pitchFamily="18" charset="0"/>
              </a:rPr>
              <a:t>TRAUMA INFORMED INTERVIEWING </a:t>
            </a:r>
          </a:p>
        </p:txBody>
      </p:sp>
      <p:pic>
        <p:nvPicPr>
          <p:cNvPr id="3074" name="Picture 2" descr="Image result for trauma informed">
            <a:extLst>
              <a:ext uri="{FF2B5EF4-FFF2-40B4-BE49-F238E27FC236}">
                <a16:creationId xmlns:a16="http://schemas.microsoft.com/office/drawing/2014/main" id="{8D73BAFE-518E-4473-8C88-74086F73B0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35" r="12243" b="1794"/>
          <a:stretch/>
        </p:blipFill>
        <p:spPr bwMode="auto">
          <a:xfrm>
            <a:off x="437324" y="316385"/>
            <a:ext cx="6159200" cy="539530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E5EBEF8-D011-4E82-A244-D3DC5CA7A5C7}"/>
              </a:ext>
            </a:extLst>
          </p:cNvPr>
          <p:cNvSpPr>
            <a:spLocks noGrp="1"/>
          </p:cNvSpPr>
          <p:nvPr>
            <p:ph idx="1"/>
          </p:nvPr>
        </p:nvSpPr>
        <p:spPr>
          <a:xfrm>
            <a:off x="6491197" y="2192065"/>
            <a:ext cx="5677599" cy="4010873"/>
          </a:xfrm>
        </p:spPr>
        <p:txBody>
          <a:bodyPr>
            <a:normAutofit lnSpcReduction="10000"/>
          </a:bodyPr>
          <a:lstStyle/>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Create a Safe Environment: </a:t>
            </a:r>
          </a:p>
          <a:p>
            <a:pPr lvl="1">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Use universal precautions of care.</a:t>
            </a:r>
          </a:p>
          <a:p>
            <a:pPr lvl="1">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Trauma informed care starts at first contact with youth.</a:t>
            </a:r>
          </a:p>
          <a:p>
            <a:pPr lvl="1">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Comfort Statements.</a:t>
            </a: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Buildings relationships and connectedness:</a:t>
            </a:r>
          </a:p>
          <a:p>
            <a:pPr lvl="1">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Informed consent and full disclosure.</a:t>
            </a: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Supporting and teaching emotional regulation: </a:t>
            </a:r>
          </a:p>
          <a:p>
            <a:pPr lvl="1">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Constant assessment of potential discomfort. </a:t>
            </a:r>
          </a:p>
          <a:p>
            <a:pPr lvl="1">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Manage crises</a:t>
            </a:r>
          </a:p>
        </p:txBody>
      </p:sp>
    </p:spTree>
    <p:extLst>
      <p:ext uri="{BB962C8B-B14F-4D97-AF65-F5344CB8AC3E}">
        <p14:creationId xmlns:p14="http://schemas.microsoft.com/office/powerpoint/2010/main" val="37380665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cell phone&#10;&#10;Description automatically generated">
            <a:extLst>
              <a:ext uri="{FF2B5EF4-FFF2-40B4-BE49-F238E27FC236}">
                <a16:creationId xmlns:a16="http://schemas.microsoft.com/office/drawing/2014/main" id="{D0E663E0-A1B3-44C8-BF0A-F9C33D752B24}"/>
              </a:ext>
            </a:extLst>
          </p:cNvPr>
          <p:cNvPicPr>
            <a:picLocks noGrp="1"/>
          </p:cNvPicPr>
          <p:nvPr>
            <p:ph idx="1"/>
          </p:nvPr>
        </p:nvPicPr>
        <p:blipFill rotWithShape="1">
          <a:blip r:embed="rId3"/>
          <a:srcRect l="51410" t="34645" r="30769" b="33903"/>
          <a:stretch/>
        </p:blipFill>
        <p:spPr bwMode="auto">
          <a:xfrm>
            <a:off x="1225581" y="351982"/>
            <a:ext cx="5618597" cy="5577840"/>
          </a:xfrm>
          <a:prstGeom prst="rect">
            <a:avLst/>
          </a:prstGeom>
          <a:extLst>
            <a:ext uri="{53640926-AAD7-44D8-BBD7-CCE9431645EC}">
              <a14:shadowObscured xmlns:a14="http://schemas.microsoft.com/office/drawing/2010/main"/>
            </a:ext>
          </a:extLst>
        </p:spPr>
      </p:pic>
      <p:sp>
        <p:nvSpPr>
          <p:cNvPr id="7" name="Title 6">
            <a:extLst>
              <a:ext uri="{FF2B5EF4-FFF2-40B4-BE49-F238E27FC236}">
                <a16:creationId xmlns:a16="http://schemas.microsoft.com/office/drawing/2014/main" id="{91E55FE0-1920-42B0-85AD-3F1C59175D65}"/>
              </a:ext>
            </a:extLst>
          </p:cNvPr>
          <p:cNvSpPr>
            <a:spLocks noGrp="1"/>
          </p:cNvSpPr>
          <p:nvPr>
            <p:ph type="title"/>
          </p:nvPr>
        </p:nvSpPr>
        <p:spPr>
          <a:xfrm>
            <a:off x="7745709" y="787064"/>
            <a:ext cx="4321495" cy="3243644"/>
          </a:xfrm>
        </p:spPr>
        <p:txBody>
          <a:bodyPr vert="horz" lIns="91440" tIns="45720" rIns="91440" bIns="45720" rtlCol="0" anchor="b">
            <a:normAutofit/>
          </a:bodyPr>
          <a:lstStyle/>
          <a:p>
            <a:r>
              <a:rPr lang="en-US" sz="3600" b="1" dirty="0">
                <a:solidFill>
                  <a:schemeClr val="accent2"/>
                </a:solidFill>
                <a:latin typeface="Times New Roman" panose="02020603050405020304" pitchFamily="18" charset="0"/>
                <a:cs typeface="Times New Roman" panose="02020603050405020304" pitchFamily="18" charset="0"/>
              </a:rPr>
              <a:t>THE ROLE OF THE INTERVIEWER / PROVIDER</a:t>
            </a:r>
          </a:p>
        </p:txBody>
      </p:sp>
      <p:sp>
        <p:nvSpPr>
          <p:cNvPr id="11" name="TextBox 10">
            <a:extLst>
              <a:ext uri="{FF2B5EF4-FFF2-40B4-BE49-F238E27FC236}">
                <a16:creationId xmlns:a16="http://schemas.microsoft.com/office/drawing/2014/main" id="{0AE96F7D-C410-471A-86E2-8D48A2D14C65}"/>
              </a:ext>
            </a:extLst>
          </p:cNvPr>
          <p:cNvSpPr txBox="1"/>
          <p:nvPr/>
        </p:nvSpPr>
        <p:spPr>
          <a:xfrm>
            <a:off x="10019370" y="6456100"/>
            <a:ext cx="1903085"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(SAMHSA, 2015)</a:t>
            </a:r>
          </a:p>
        </p:txBody>
      </p:sp>
    </p:spTree>
    <p:extLst>
      <p:ext uri="{BB962C8B-B14F-4D97-AF65-F5344CB8AC3E}">
        <p14:creationId xmlns:p14="http://schemas.microsoft.com/office/powerpoint/2010/main" val="369127270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0D6AC-D3DF-4C14-96C9-B3311DE1DA14}"/>
              </a:ext>
            </a:extLst>
          </p:cNvPr>
          <p:cNvSpPr>
            <a:spLocks noGrp="1"/>
          </p:cNvSpPr>
          <p:nvPr>
            <p:ph type="title"/>
          </p:nvPr>
        </p:nvSpPr>
        <p:spPr>
          <a:xfrm>
            <a:off x="542203" y="169942"/>
            <a:ext cx="10816045" cy="1450757"/>
          </a:xfrm>
        </p:spPr>
        <p:txBody>
          <a:bodyPr>
            <a:normAutofit/>
          </a:bodyPr>
          <a:lstStyle/>
          <a:p>
            <a:pPr algn="ctr"/>
            <a:r>
              <a:rPr lang="en-US" sz="4400" b="1" dirty="0">
                <a:solidFill>
                  <a:schemeClr val="accent2"/>
                </a:solidFill>
                <a:latin typeface="Times New Roman" panose="02020603050405020304" pitchFamily="18" charset="0"/>
                <a:cs typeface="Times New Roman" panose="02020603050405020304" pitchFamily="18" charset="0"/>
              </a:rPr>
              <a:t>MANAGING CRISES DURING SCREENINGS &amp; ASSESSMENTS</a:t>
            </a:r>
          </a:p>
        </p:txBody>
      </p:sp>
      <p:pic>
        <p:nvPicPr>
          <p:cNvPr id="5122" name="Picture 2" descr="Image result for crisis">
            <a:extLst>
              <a:ext uri="{FF2B5EF4-FFF2-40B4-BE49-F238E27FC236}">
                <a16:creationId xmlns:a16="http://schemas.microsoft.com/office/drawing/2014/main" id="{1713783A-B5F9-4EB4-B5FC-24E349B563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65" r="14446" b="1"/>
          <a:stretch/>
        </p:blipFill>
        <p:spPr bwMode="auto">
          <a:xfrm>
            <a:off x="687977" y="1867379"/>
            <a:ext cx="6909801" cy="388671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0BCC5A5-88E6-4845-8B9B-B885246A7051}"/>
              </a:ext>
            </a:extLst>
          </p:cNvPr>
          <p:cNvSpPr>
            <a:spLocks noGrp="1"/>
          </p:cNvSpPr>
          <p:nvPr>
            <p:ph idx="1"/>
          </p:nvPr>
        </p:nvSpPr>
        <p:spPr>
          <a:xfrm>
            <a:off x="7985121" y="2152188"/>
            <a:ext cx="3690257" cy="3670180"/>
          </a:xfrm>
        </p:spPr>
        <p:txBody>
          <a:bodyPr>
            <a:normAutofit/>
          </a:body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Trauma disclosures. </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Suicidal thoughts or feelings. </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Violence. </a:t>
            </a:r>
          </a:p>
          <a:p>
            <a:pPr marL="0" indent="0">
              <a:buNone/>
            </a:pPr>
            <a:endParaRPr lang="en-US" dirty="0"/>
          </a:p>
          <a:p>
            <a:endParaRPr lang="en-US" dirty="0"/>
          </a:p>
        </p:txBody>
      </p:sp>
    </p:spTree>
    <p:extLst>
      <p:ext uri="{BB962C8B-B14F-4D97-AF65-F5344CB8AC3E}">
        <p14:creationId xmlns:p14="http://schemas.microsoft.com/office/powerpoint/2010/main" val="247957686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0C410-1814-4D08-BC27-D7A1D0C15F46}"/>
              </a:ext>
            </a:extLst>
          </p:cNvPr>
          <p:cNvSpPr>
            <a:spLocks noGrp="1"/>
          </p:cNvSpPr>
          <p:nvPr>
            <p:ph type="title"/>
          </p:nvPr>
        </p:nvSpPr>
        <p:spPr/>
        <p:txBody>
          <a:bodyPr/>
          <a:lstStyle/>
          <a:p>
            <a:pPr algn="ctr"/>
            <a:r>
              <a:rPr lang="en-US" b="1">
                <a:solidFill>
                  <a:schemeClr val="accent2"/>
                </a:solidFill>
                <a:latin typeface="Times New Roman" panose="02020603050405020304" pitchFamily="18" charset="0"/>
                <a:cs typeface="Times New Roman" panose="02020603050405020304" pitchFamily="18" charset="0"/>
              </a:rPr>
              <a:t>TRAUMA DISCLOSURES </a:t>
            </a:r>
            <a:endParaRPr lang="en-US" b="1" dirty="0">
              <a:solidFill>
                <a:schemeClr val="accent2"/>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66CB528-C00C-4622-91F9-3C10C0FB1339}"/>
              </a:ext>
            </a:extLst>
          </p:cNvPr>
          <p:cNvSpPr>
            <a:spLocks noGrp="1"/>
          </p:cNvSpPr>
          <p:nvPr>
            <p:ph idx="1"/>
          </p:nvPr>
        </p:nvSpPr>
        <p:spPr>
          <a:xfrm>
            <a:off x="1097280" y="2254397"/>
            <a:ext cx="10058400" cy="4023360"/>
          </a:xfrm>
        </p:spPr>
        <p:txBody>
          <a:body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Redirect and stop.</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Attend to the client’s feelings.</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Stabilize </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Check legalities </a:t>
            </a:r>
          </a:p>
          <a:p>
            <a:endParaRPr lang="en-US" dirty="0"/>
          </a:p>
          <a:p>
            <a:endParaRPr lang="en-US" dirty="0"/>
          </a:p>
        </p:txBody>
      </p:sp>
      <p:sp>
        <p:nvSpPr>
          <p:cNvPr id="4" name="TextBox 3">
            <a:extLst>
              <a:ext uri="{FF2B5EF4-FFF2-40B4-BE49-F238E27FC236}">
                <a16:creationId xmlns:a16="http://schemas.microsoft.com/office/drawing/2014/main" id="{FF381A63-8B1E-4947-8835-681068547CFF}"/>
              </a:ext>
            </a:extLst>
          </p:cNvPr>
          <p:cNvSpPr txBox="1"/>
          <p:nvPr/>
        </p:nvSpPr>
        <p:spPr>
          <a:xfrm>
            <a:off x="9992140" y="6386731"/>
            <a:ext cx="1903085" cy="369332"/>
          </a:xfrm>
          <a:prstGeom prst="rect">
            <a:avLst/>
          </a:prstGeom>
          <a:noFill/>
        </p:spPr>
        <p:txBody>
          <a:bodyPr wrap="none" rtlCol="0">
            <a:spAutoFit/>
          </a:bodyPr>
          <a:lstStyle/>
          <a:p>
            <a:r>
              <a:rPr lang="en-US" b="1">
                <a:solidFill>
                  <a:schemeClr val="bg1"/>
                </a:solidFill>
                <a:latin typeface="Times New Roman" panose="02020603050405020304" pitchFamily="18" charset="0"/>
                <a:cs typeface="Times New Roman" panose="02020603050405020304" pitchFamily="18" charset="0"/>
              </a:rPr>
              <a:t>(SAMHSA, 2015)</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7170" name="Picture 2" descr="Image result for trauma">
            <a:extLst>
              <a:ext uri="{FF2B5EF4-FFF2-40B4-BE49-F238E27FC236}">
                <a16:creationId xmlns:a16="http://schemas.microsoft.com/office/drawing/2014/main" id="{DD42CB4D-97CA-4A83-B532-C620B27C4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383" y="1896817"/>
            <a:ext cx="3928868" cy="3921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39507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281862-A805-4177-B023-ED3B63362DBC}"/>
              </a:ext>
            </a:extLst>
          </p:cNvPr>
          <p:cNvSpPr txBox="1">
            <a:spLocks/>
          </p:cNvSpPr>
          <p:nvPr/>
        </p:nvSpPr>
        <p:spPr>
          <a:xfrm>
            <a:off x="7543800" y="185184"/>
            <a:ext cx="4005942"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spcAft>
                <a:spcPts val="600"/>
              </a:spcAft>
            </a:pPr>
            <a:r>
              <a:rPr lang="en-US" sz="3400" b="1" dirty="0">
                <a:solidFill>
                  <a:schemeClr val="accent2"/>
                </a:solidFill>
                <a:latin typeface="Times New Roman" panose="02020603050405020304" pitchFamily="18" charset="0"/>
                <a:cs typeface="Times New Roman" panose="02020603050405020304" pitchFamily="18" charset="0"/>
              </a:rPr>
              <a:t>SUICIDAL THOUGHTS OR FEELINGS</a:t>
            </a:r>
          </a:p>
        </p:txBody>
      </p:sp>
      <p:pic>
        <p:nvPicPr>
          <p:cNvPr id="6" name="Picture 9" descr="A screenshot of a cell phone&#10;&#10;Description automatically generated">
            <a:extLst>
              <a:ext uri="{FF2B5EF4-FFF2-40B4-BE49-F238E27FC236}">
                <a16:creationId xmlns:a16="http://schemas.microsoft.com/office/drawing/2014/main" id="{61BBFBA5-9BF0-4C88-A3A7-58E33AA66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33999" y="1224344"/>
            <a:ext cx="6909801" cy="41458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3" name="Content Placeholder 2">
            <a:extLst>
              <a:ext uri="{FF2B5EF4-FFF2-40B4-BE49-F238E27FC236}">
                <a16:creationId xmlns:a16="http://schemas.microsoft.com/office/drawing/2014/main" id="{9EF78921-5866-42F7-A5D7-CE4DBBE127A7}"/>
              </a:ext>
            </a:extLst>
          </p:cNvPr>
          <p:cNvSpPr>
            <a:spLocks noGrp="1"/>
          </p:cNvSpPr>
          <p:nvPr>
            <p:ph idx="1"/>
          </p:nvPr>
        </p:nvSpPr>
        <p:spPr>
          <a:xfrm>
            <a:off x="7859485" y="2198914"/>
            <a:ext cx="3690257" cy="3670180"/>
          </a:xfrm>
        </p:spPr>
        <p:txBody>
          <a:bodyPr vert="horz" lIns="0" tIns="45720" rIns="0" bIns="45720" rtlCol="0">
            <a:normAutofit/>
          </a:bodyPr>
          <a:lstStyle/>
          <a:p>
            <a:pPr>
              <a:buFont typeface="Calibri" panose="020F0502020204030204" pitchFamily="34" charset="0"/>
              <a:buChar char="•"/>
            </a:pPr>
            <a:r>
              <a:rPr lang="en-US" sz="2400" dirty="0">
                <a:latin typeface="Times New Roman" panose="02020603050405020304" pitchFamily="18" charset="0"/>
                <a:cs typeface="Times New Roman" panose="02020603050405020304" pitchFamily="18" charset="0"/>
              </a:rPr>
              <a:t>Understanding suicide</a:t>
            </a:r>
          </a:p>
          <a:p>
            <a:pPr>
              <a:buFont typeface="Calibri" panose="020F0502020204030204" pitchFamily="34" charset="0"/>
              <a:buChar char="•"/>
            </a:pPr>
            <a:endParaRPr lang="en-US" sz="2400" dirty="0">
              <a:latin typeface="Times New Roman" panose="02020603050405020304" pitchFamily="18" charset="0"/>
              <a:cs typeface="Times New Roman" panose="02020603050405020304" pitchFamily="18" charset="0"/>
            </a:endParaRPr>
          </a:p>
          <a:p>
            <a:pPr>
              <a:buFont typeface="Calibri" panose="020F0502020204030204" pitchFamily="34" charset="0"/>
              <a:buChar char="•"/>
            </a:pPr>
            <a:r>
              <a:rPr lang="en-US" sz="2400" dirty="0">
                <a:latin typeface="Times New Roman" panose="02020603050405020304" pitchFamily="18" charset="0"/>
                <a:cs typeface="Times New Roman" panose="02020603050405020304" pitchFamily="18" charset="0"/>
              </a:rPr>
              <a:t>GATE is an intervention for suicidal thoughts or feelings</a:t>
            </a:r>
          </a:p>
          <a:p>
            <a:pPr marL="464058" lvl="1" indent="-171450">
              <a:buFont typeface="Calibri" panose="020F0502020204030204" pitchFamily="34" charset="0"/>
              <a:buChar char="•"/>
              <a:defRPr/>
            </a:pPr>
            <a:r>
              <a:rPr lang="en-US" sz="2000" dirty="0">
                <a:latin typeface="Times New Roman" panose="02020603050405020304" pitchFamily="18" charset="0"/>
                <a:cs typeface="Times New Roman" panose="02020603050405020304" pitchFamily="18" charset="0"/>
              </a:rPr>
              <a:t>Gather information</a:t>
            </a:r>
          </a:p>
          <a:p>
            <a:pPr marL="464058" lvl="1" indent="-171450">
              <a:buFont typeface="Calibri" panose="020F0502020204030204" pitchFamily="34" charset="0"/>
              <a:buChar char="•"/>
              <a:defRPr/>
            </a:pPr>
            <a:r>
              <a:rPr lang="en-US" sz="2000" dirty="0">
                <a:latin typeface="Times New Roman" panose="02020603050405020304" pitchFamily="18" charset="0"/>
                <a:cs typeface="Times New Roman" panose="02020603050405020304" pitchFamily="18" charset="0"/>
              </a:rPr>
              <a:t>Access supervision</a:t>
            </a:r>
          </a:p>
          <a:p>
            <a:pPr marL="464058" lvl="1" indent="-171450">
              <a:buFont typeface="Calibri" panose="020F0502020204030204" pitchFamily="34" charset="0"/>
              <a:buChar char="•"/>
              <a:defRPr/>
            </a:pPr>
            <a:r>
              <a:rPr lang="en-US" sz="2000" dirty="0">
                <a:latin typeface="Times New Roman" panose="02020603050405020304" pitchFamily="18" charset="0"/>
                <a:cs typeface="Times New Roman" panose="02020603050405020304" pitchFamily="18" charset="0"/>
              </a:rPr>
              <a:t>Take responsible action</a:t>
            </a:r>
          </a:p>
          <a:p>
            <a:pPr marL="464058" lvl="1" indent="-171450">
              <a:buFont typeface="Calibri" panose="020F0502020204030204" pitchFamily="34" charset="0"/>
              <a:buChar char="•"/>
              <a:defRPr/>
            </a:pPr>
            <a:r>
              <a:rPr lang="en-US" sz="2000" dirty="0">
                <a:latin typeface="Times New Roman" panose="02020603050405020304" pitchFamily="18" charset="0"/>
                <a:cs typeface="Times New Roman" panose="02020603050405020304" pitchFamily="18" charset="0"/>
              </a:rPr>
              <a:t>Extend the action</a:t>
            </a:r>
          </a:p>
          <a:p>
            <a:pPr lvl="1"/>
            <a:endParaRPr lang="en-US" sz="2000" dirty="0"/>
          </a:p>
          <a:p>
            <a:endParaRPr lang="en-US" dirty="0"/>
          </a:p>
          <a:p>
            <a:endParaRPr lang="en-US" dirty="0"/>
          </a:p>
        </p:txBody>
      </p:sp>
      <p:sp>
        <p:nvSpPr>
          <p:cNvPr id="5" name="TextBox 4">
            <a:extLst>
              <a:ext uri="{FF2B5EF4-FFF2-40B4-BE49-F238E27FC236}">
                <a16:creationId xmlns:a16="http://schemas.microsoft.com/office/drawing/2014/main" id="{76E47166-AF9B-40A7-A088-69BCF7F3A10D}"/>
              </a:ext>
            </a:extLst>
          </p:cNvPr>
          <p:cNvSpPr txBox="1"/>
          <p:nvPr/>
        </p:nvSpPr>
        <p:spPr>
          <a:xfrm>
            <a:off x="9793357" y="6432067"/>
            <a:ext cx="1941750" cy="369332"/>
          </a:xfrm>
          <a:prstGeom prst="rect">
            <a:avLst/>
          </a:prstGeom>
          <a:noFill/>
        </p:spPr>
        <p:txBody>
          <a:bodyPr wrap="none" rtlCol="0">
            <a:spAutoFit/>
          </a:bodyPr>
          <a:lstStyle/>
          <a:p>
            <a:pPr>
              <a:spcAft>
                <a:spcPts val="600"/>
              </a:spcAft>
            </a:pPr>
            <a:r>
              <a:rPr lang="en-US" b="1" dirty="0">
                <a:solidFill>
                  <a:schemeClr val="bg1"/>
                </a:solidFill>
                <a:latin typeface="Times New Roman" panose="02020603050405020304" pitchFamily="18" charset="0"/>
                <a:cs typeface="Times New Roman" panose="02020603050405020304" pitchFamily="18" charset="0"/>
              </a:rPr>
              <a:t>(CSAT/TIP, 2009)</a:t>
            </a:r>
            <a:endParaRPr lang="en-US"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1349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ADDF10-4237-4918-A843-D6B8D955D760}"/>
              </a:ext>
            </a:extLst>
          </p:cNvPr>
          <p:cNvSpPr>
            <a:spLocks noGrp="1"/>
          </p:cNvSpPr>
          <p:nvPr>
            <p:ph type="title"/>
          </p:nvPr>
        </p:nvSpPr>
        <p:spPr>
          <a:xfrm>
            <a:off x="5081393" y="234990"/>
            <a:ext cx="6368142" cy="1450757"/>
          </a:xfrm>
        </p:spPr>
        <p:txBody>
          <a:bodyPr>
            <a:normAutofit/>
          </a:bodyPr>
          <a:lstStyle/>
          <a:p>
            <a:r>
              <a:rPr lang="en-US" b="1" dirty="0">
                <a:solidFill>
                  <a:schemeClr val="accent2"/>
                </a:solidFill>
                <a:latin typeface="Times New Roman" panose="02020603050405020304" pitchFamily="18" charset="0"/>
                <a:cs typeface="Times New Roman" panose="02020603050405020304" pitchFamily="18" charset="0"/>
              </a:rPr>
              <a:t>VIOLENT BEHAVIOR</a:t>
            </a:r>
          </a:p>
        </p:txBody>
      </p:sp>
      <p:pic>
        <p:nvPicPr>
          <p:cNvPr id="8194" name="Picture 2" descr="Image result for violent behavior adolescent">
            <a:extLst>
              <a:ext uri="{FF2B5EF4-FFF2-40B4-BE49-F238E27FC236}">
                <a16:creationId xmlns:a16="http://schemas.microsoft.com/office/drawing/2014/main" id="{574C332B-4BFC-4086-B8A1-10FA7C8800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889" r="8890" b="1"/>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F8840A6-E15D-4C49-A14A-1A80C0E5E50E}"/>
              </a:ext>
            </a:extLst>
          </p:cNvPr>
          <p:cNvSpPr>
            <a:spLocks noGrp="1"/>
          </p:cNvSpPr>
          <p:nvPr>
            <p:ph idx="1"/>
          </p:nvPr>
        </p:nvSpPr>
        <p:spPr>
          <a:xfrm>
            <a:off x="5181601" y="2198914"/>
            <a:ext cx="6368142" cy="3670180"/>
          </a:xfrm>
        </p:spPr>
        <p:txBody>
          <a:bodyPr>
            <a:normAutofit/>
          </a:body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Understanding the type of aggressive behavior. </a:t>
            </a:r>
          </a:p>
          <a:p>
            <a:pPr marL="0" indent="0">
              <a:buNone/>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Physical safety</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Verbal Strategies </a:t>
            </a:r>
          </a:p>
          <a:p>
            <a:pPr>
              <a:buFont typeface="Arial" panose="020B0604020202020204" pitchFamily="34" charset="0"/>
              <a:buChar char="•"/>
            </a:pPr>
            <a:endParaRPr lang="en-US" dirty="0"/>
          </a:p>
        </p:txBody>
      </p:sp>
      <p:sp>
        <p:nvSpPr>
          <p:cNvPr id="2" name="TextBox 1">
            <a:extLst>
              <a:ext uri="{FF2B5EF4-FFF2-40B4-BE49-F238E27FC236}">
                <a16:creationId xmlns:a16="http://schemas.microsoft.com/office/drawing/2014/main" id="{AD2A3DDC-05B8-4FF2-80A9-28627AD33EF6}"/>
              </a:ext>
            </a:extLst>
          </p:cNvPr>
          <p:cNvSpPr txBox="1"/>
          <p:nvPr/>
        </p:nvSpPr>
        <p:spPr>
          <a:xfrm>
            <a:off x="9525866" y="6382261"/>
            <a:ext cx="2666114" cy="369332"/>
          </a:xfrm>
          <a:prstGeom prst="rect">
            <a:avLst/>
          </a:prstGeom>
          <a:noFill/>
        </p:spPr>
        <p:txBody>
          <a:bodyPr wrap="none" rtlCol="0">
            <a:spAutoFit/>
          </a:bodyPr>
          <a:lstStyle/>
          <a:p>
            <a:r>
              <a:rPr lang="en-US" b="1" dirty="0">
                <a:solidFill>
                  <a:schemeClr val="accent2"/>
                </a:solidFill>
                <a:latin typeface="Times New Roman" panose="02020603050405020304" pitchFamily="18" charset="0"/>
                <a:cs typeface="Times New Roman" panose="02020603050405020304" pitchFamily="18" charset="0"/>
              </a:rPr>
              <a:t>(CPI, 2020; CWTI, 2006)</a:t>
            </a:r>
          </a:p>
        </p:txBody>
      </p:sp>
    </p:spTree>
    <p:extLst>
      <p:ext uri="{BB962C8B-B14F-4D97-AF65-F5344CB8AC3E}">
        <p14:creationId xmlns:p14="http://schemas.microsoft.com/office/powerpoint/2010/main" val="299228381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80FFA-B3CD-4174-8AFB-C5DEC3378344}"/>
              </a:ext>
            </a:extLst>
          </p:cNvPr>
          <p:cNvSpPr>
            <a:spLocks noGrp="1"/>
          </p:cNvSpPr>
          <p:nvPr>
            <p:ph type="title"/>
          </p:nvPr>
        </p:nvSpPr>
        <p:spPr>
          <a:xfrm>
            <a:off x="1066800" y="2155159"/>
            <a:ext cx="10058400" cy="1450757"/>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SCREENING</a:t>
            </a:r>
          </a:p>
        </p:txBody>
      </p:sp>
    </p:spTree>
    <p:extLst>
      <p:ext uri="{BB962C8B-B14F-4D97-AF65-F5344CB8AC3E}">
        <p14:creationId xmlns:p14="http://schemas.microsoft.com/office/powerpoint/2010/main" val="118275255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840B9-05A7-474F-8CFB-351C37C35CC7}"/>
              </a:ext>
            </a:extLst>
          </p:cNvPr>
          <p:cNvSpPr>
            <a:spLocks noGrp="1"/>
          </p:cNvSpPr>
          <p:nvPr>
            <p:ph type="title"/>
          </p:nvPr>
        </p:nvSpPr>
        <p:spPr>
          <a:xfrm>
            <a:off x="7709173" y="263527"/>
            <a:ext cx="3690257" cy="1450757"/>
          </a:xfrm>
        </p:spPr>
        <p:txBody>
          <a:bodyPr>
            <a:normAutofit/>
          </a:bodyPr>
          <a:lstStyle/>
          <a:p>
            <a:r>
              <a:rPr lang="en-US" sz="4400" b="1" dirty="0">
                <a:solidFill>
                  <a:schemeClr val="accent2"/>
                </a:solidFill>
                <a:latin typeface="Times New Roman" panose="02020603050405020304" pitchFamily="18" charset="0"/>
                <a:cs typeface="Times New Roman" panose="02020603050405020304" pitchFamily="18" charset="0"/>
              </a:rPr>
              <a:t>SCREENING</a:t>
            </a:r>
          </a:p>
        </p:txBody>
      </p:sp>
      <p:pic>
        <p:nvPicPr>
          <p:cNvPr id="1026" name="Picture 2" descr="Image result for screening">
            <a:extLst>
              <a:ext uri="{FF2B5EF4-FFF2-40B4-BE49-F238E27FC236}">
                <a16:creationId xmlns:a16="http://schemas.microsoft.com/office/drawing/2014/main" id="{AB152CE7-6E52-4E9A-B38C-5AE9D70A7C3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39352" y="640081"/>
            <a:ext cx="5699094" cy="531440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F34B150-2973-41A4-B6B6-B43786A1A4D2}"/>
              </a:ext>
            </a:extLst>
          </p:cNvPr>
          <p:cNvSpPr>
            <a:spLocks noGrp="1"/>
          </p:cNvSpPr>
          <p:nvPr>
            <p:ph idx="1"/>
          </p:nvPr>
        </p:nvSpPr>
        <p:spPr>
          <a:xfrm>
            <a:off x="7615825" y="2198913"/>
            <a:ext cx="4271375" cy="3938839"/>
          </a:xfrm>
        </p:spPr>
        <p:txBody>
          <a:bodyPr>
            <a:normAutofit/>
          </a:bodyPr>
          <a:lstStyle/>
          <a:p>
            <a:pPr marL="342900" lvl="0" indent="-342900">
              <a:spcBef>
                <a:spcPts val="0"/>
              </a:spcBef>
              <a:spcAft>
                <a:spcPts val="0"/>
              </a:spcAft>
              <a:buSzPts val="2800"/>
              <a:buFont typeface="Arial Narrow"/>
              <a:buChar char="•"/>
            </a:pPr>
            <a:r>
              <a:rPr lang="en-US" sz="2400" dirty="0">
                <a:latin typeface="Times New Roman" panose="02020603050405020304" pitchFamily="18" charset="0"/>
                <a:ea typeface="Arial Narrow"/>
                <a:cs typeface="Times New Roman" panose="02020603050405020304" pitchFamily="18" charset="0"/>
                <a:sym typeface="Arial Narrow"/>
              </a:rPr>
              <a:t>Should last no more than 30 minutes</a:t>
            </a:r>
            <a:endParaRPr lang="en-US" sz="2400" dirty="0">
              <a:latin typeface="Times New Roman" panose="02020603050405020304" pitchFamily="18" charset="0"/>
              <a:cs typeface="Times New Roman" panose="02020603050405020304" pitchFamily="18" charset="0"/>
            </a:endParaRPr>
          </a:p>
          <a:p>
            <a:pPr marL="342900" lvl="0" indent="-342900">
              <a:spcBef>
                <a:spcPts val="560"/>
              </a:spcBef>
              <a:spcAft>
                <a:spcPts val="0"/>
              </a:spcAft>
              <a:buSzPts val="2800"/>
              <a:buFont typeface="Arial Narrow"/>
              <a:buChar char="•"/>
            </a:pPr>
            <a:r>
              <a:rPr lang="en-US" sz="2400" dirty="0">
                <a:latin typeface="Times New Roman" panose="02020603050405020304" pitchFamily="18" charset="0"/>
                <a:ea typeface="Arial Narrow"/>
                <a:cs typeface="Times New Roman" panose="02020603050405020304" pitchFamily="18" charset="0"/>
                <a:sym typeface="Arial Narrow"/>
              </a:rPr>
              <a:t>Simple instrument</a:t>
            </a:r>
            <a:endParaRPr lang="en-US" sz="2400" dirty="0">
              <a:latin typeface="Times New Roman" panose="02020603050405020304" pitchFamily="18" charset="0"/>
              <a:cs typeface="Times New Roman" panose="02020603050405020304" pitchFamily="18" charset="0"/>
            </a:endParaRPr>
          </a:p>
          <a:p>
            <a:pPr marL="342900" lvl="0" indent="-342900">
              <a:spcBef>
                <a:spcPts val="560"/>
              </a:spcBef>
              <a:spcAft>
                <a:spcPts val="0"/>
              </a:spcAft>
              <a:buSzPts val="2800"/>
              <a:buFont typeface="Arial Narrow"/>
              <a:buChar char="•"/>
            </a:pPr>
            <a:r>
              <a:rPr lang="en-US" sz="2400" dirty="0">
                <a:latin typeface="Times New Roman" panose="02020603050405020304" pitchFamily="18" charset="0"/>
                <a:cs typeface="Times New Roman" panose="02020603050405020304" pitchFamily="18" charset="0"/>
              </a:rPr>
              <a:t>Relationship to substance</a:t>
            </a:r>
          </a:p>
          <a:p>
            <a:pPr marL="635508" lvl="1" indent="-342900">
              <a:spcBef>
                <a:spcPts val="560"/>
              </a:spcBef>
              <a:spcAft>
                <a:spcPts val="0"/>
              </a:spcAft>
              <a:buSzPts val="2800"/>
              <a:buFont typeface="Arial Narrow"/>
              <a:buChar char="•"/>
            </a:pPr>
            <a:r>
              <a:rPr lang="en-US" sz="2000" dirty="0">
                <a:latin typeface="Times New Roman" panose="02020603050405020304" pitchFamily="18" charset="0"/>
                <a:cs typeface="Times New Roman" panose="02020603050405020304" pitchFamily="18" charset="0"/>
              </a:rPr>
              <a:t>Frequency</a:t>
            </a:r>
          </a:p>
          <a:p>
            <a:pPr marL="635508" lvl="1" indent="-342900">
              <a:spcBef>
                <a:spcPts val="560"/>
              </a:spcBef>
              <a:spcAft>
                <a:spcPts val="0"/>
              </a:spcAft>
              <a:buSzPts val="2800"/>
              <a:buFont typeface="Arial Narrow"/>
              <a:buChar char="•"/>
            </a:pPr>
            <a:r>
              <a:rPr lang="en-US" sz="2000" dirty="0">
                <a:latin typeface="Times New Roman" panose="02020603050405020304" pitchFamily="18" charset="0"/>
                <a:cs typeface="Times New Roman" panose="02020603050405020304" pitchFamily="18" charset="0"/>
              </a:rPr>
              <a:t>Severity  </a:t>
            </a:r>
          </a:p>
          <a:p>
            <a:pPr marL="342900" indent="-342900">
              <a:spcBef>
                <a:spcPts val="560"/>
              </a:spcBef>
              <a:spcAft>
                <a:spcPts val="0"/>
              </a:spcAft>
              <a:buSzPts val="2800"/>
              <a:buFont typeface="Arial Narrow"/>
              <a:buChar char="•"/>
            </a:pPr>
            <a:r>
              <a:rPr lang="en-US" sz="2400" dirty="0">
                <a:latin typeface="Times New Roman" panose="02020603050405020304" pitchFamily="18" charset="0"/>
                <a:cs typeface="Times New Roman" panose="02020603050405020304" pitchFamily="18" charset="0"/>
              </a:rPr>
              <a:t>Should take place in private area.</a:t>
            </a:r>
          </a:p>
          <a:p>
            <a:endParaRPr lang="en-US" dirty="0"/>
          </a:p>
        </p:txBody>
      </p:sp>
      <p:sp>
        <p:nvSpPr>
          <p:cNvPr id="9" name="TextBox 8">
            <a:extLst>
              <a:ext uri="{FF2B5EF4-FFF2-40B4-BE49-F238E27FC236}">
                <a16:creationId xmlns:a16="http://schemas.microsoft.com/office/drawing/2014/main" id="{B824134A-9BE1-4995-BB04-1E47CA5E27C4}"/>
              </a:ext>
            </a:extLst>
          </p:cNvPr>
          <p:cNvSpPr txBox="1"/>
          <p:nvPr/>
        </p:nvSpPr>
        <p:spPr>
          <a:xfrm>
            <a:off x="9037983" y="6488668"/>
            <a:ext cx="2769704" cy="369332"/>
          </a:xfrm>
          <a:prstGeom prst="rect">
            <a:avLst/>
          </a:prstGeom>
          <a:noFill/>
        </p:spPr>
        <p:txBody>
          <a:bodyPr wrap="square" rtlCol="0">
            <a:spAutoFit/>
          </a:bodyPr>
          <a:lstStyle/>
          <a:p>
            <a:r>
              <a:rPr lang="en-US" b="1" dirty="0">
                <a:solidFill>
                  <a:schemeClr val="bg1"/>
                </a:solidFill>
                <a:latin typeface="Times New Roman" panose="02020603050405020304" pitchFamily="18" charset="0"/>
                <a:cs typeface="Times New Roman" panose="02020603050405020304" pitchFamily="18" charset="0"/>
              </a:rPr>
              <a:t>(SAMHSA/CSAT, 2009)</a:t>
            </a:r>
          </a:p>
        </p:txBody>
      </p:sp>
    </p:spTree>
    <p:extLst>
      <p:ext uri="{BB962C8B-B14F-4D97-AF65-F5344CB8AC3E}">
        <p14:creationId xmlns:p14="http://schemas.microsoft.com/office/powerpoint/2010/main" val="285641239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3F315-E279-4644-B854-CCEBC580F3E1}"/>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SCREENING METHODS </a:t>
            </a:r>
          </a:p>
        </p:txBody>
      </p:sp>
      <p:sp>
        <p:nvSpPr>
          <p:cNvPr id="3" name="Content Placeholder 2">
            <a:extLst>
              <a:ext uri="{FF2B5EF4-FFF2-40B4-BE49-F238E27FC236}">
                <a16:creationId xmlns:a16="http://schemas.microsoft.com/office/drawing/2014/main" id="{D1680FD0-BBB4-425F-86D5-9E2C1320D480}"/>
              </a:ext>
            </a:extLst>
          </p:cNvPr>
          <p:cNvSpPr>
            <a:spLocks noGrp="1"/>
          </p:cNvSpPr>
          <p:nvPr>
            <p:ph idx="1"/>
          </p:nvPr>
        </p:nvSpPr>
        <p:spPr>
          <a:xfrm>
            <a:off x="1852654" y="1925247"/>
            <a:ext cx="7119068" cy="4023360"/>
          </a:xfrm>
        </p:spPr>
        <p:txBody>
          <a:bodyPr>
            <a:normAutofit/>
          </a:bodyPr>
          <a:lstStyle/>
          <a:p>
            <a:pPr>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Brief structured interview questions</a:t>
            </a:r>
          </a:p>
          <a:p>
            <a:pPr lvl="1">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Youth participation </a:t>
            </a:r>
          </a:p>
          <a:p>
            <a:pPr lvl="1">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Caregiver/Parent </a:t>
            </a:r>
          </a:p>
          <a:p>
            <a:pPr>
              <a:buFont typeface="Arial" panose="020B0604020202020204" pitchFamily="34" charset="0"/>
              <a:buChar char="•"/>
            </a:pPr>
            <a:endParaRPr lang="en-US" sz="30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000" dirty="0">
                <a:solidFill>
                  <a:schemeClr val="tx1"/>
                </a:solidFill>
                <a:latin typeface="Times New Roman" panose="02020603050405020304" pitchFamily="18" charset="0"/>
                <a:cs typeface="Times New Roman" panose="02020603050405020304" pitchFamily="18" charset="0"/>
              </a:rPr>
              <a:t>Screening Tools</a:t>
            </a:r>
          </a:p>
          <a:p>
            <a:pPr lvl="1">
              <a:buFont typeface="Arial" panose="020B0604020202020204" pitchFamily="34" charset="0"/>
              <a:buChar char="•"/>
            </a:pPr>
            <a:r>
              <a:rPr lang="en-US" sz="3000" dirty="0">
                <a:solidFill>
                  <a:schemeClr val="tx1"/>
                </a:solidFill>
                <a:latin typeface="Times New Roman" panose="02020603050405020304" pitchFamily="18" charset="0"/>
                <a:cs typeface="Times New Roman" panose="02020603050405020304" pitchFamily="18" charset="0"/>
              </a:rPr>
              <a:t>NIDA -12 questions</a:t>
            </a:r>
          </a:p>
          <a:p>
            <a:pPr lvl="1">
              <a:buFont typeface="Arial" panose="020B0604020202020204" pitchFamily="34" charset="0"/>
              <a:buChar char="•"/>
            </a:pPr>
            <a:r>
              <a:rPr lang="en-US" sz="3000" dirty="0">
                <a:solidFill>
                  <a:schemeClr val="tx1"/>
                </a:solidFill>
                <a:latin typeface="Times New Roman" panose="02020603050405020304" pitchFamily="18" charset="0"/>
                <a:cs typeface="Times New Roman" panose="02020603050405020304" pitchFamily="18" charset="0"/>
              </a:rPr>
              <a:t>CRAFFT – 6 questions </a:t>
            </a:r>
          </a:p>
          <a:p>
            <a:pPr lvl="1">
              <a:buFont typeface="Arial" panose="020B0604020202020204" pitchFamily="34" charset="0"/>
              <a:buChar char="•"/>
            </a:pPr>
            <a:endParaRPr lang="en-US" sz="3200" dirty="0">
              <a:solidFill>
                <a:schemeClr val="tx1"/>
              </a:solidFill>
              <a:latin typeface="Times New Roman" panose="02020603050405020304" pitchFamily="18" charset="0"/>
              <a:cs typeface="Times New Roman" panose="02020603050405020304" pitchFamily="18" charset="0"/>
            </a:endParaRPr>
          </a:p>
          <a:p>
            <a:pPr lvl="1">
              <a:buFont typeface="Arial" panose="020B0604020202020204" pitchFamily="34" charset="0"/>
              <a:buChar char="•"/>
            </a:pPr>
            <a:endParaRPr lang="en-US" sz="30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5164316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EDAEC-8919-464A-95C5-DE446855F4F7}"/>
              </a:ext>
            </a:extLst>
          </p:cNvPr>
          <p:cNvSpPr>
            <a:spLocks noGrp="1"/>
          </p:cNvSpPr>
          <p:nvPr>
            <p:ph type="title"/>
          </p:nvPr>
        </p:nvSpPr>
        <p:spPr>
          <a:xfrm>
            <a:off x="7859485" y="263527"/>
            <a:ext cx="3690257" cy="1450757"/>
          </a:xfrm>
        </p:spPr>
        <p:txBody>
          <a:bodyPr>
            <a:normAutofit/>
          </a:bodyPr>
          <a:lstStyle/>
          <a:p>
            <a:r>
              <a:rPr lang="en-US" sz="3400" b="1" dirty="0">
                <a:solidFill>
                  <a:schemeClr val="accent2"/>
                </a:solidFill>
                <a:latin typeface="Times New Roman" panose="02020603050405020304" pitchFamily="18" charset="0"/>
                <a:cs typeface="Times New Roman" panose="02020603050405020304" pitchFamily="18" charset="0"/>
              </a:rPr>
              <a:t>National Institute on Drug Abuse (NIDA) Screen</a:t>
            </a:r>
            <a:endParaRPr lang="en-US" sz="3400" b="1" dirty="0">
              <a:solidFill>
                <a:schemeClr val="accent2"/>
              </a:solidFill>
            </a:endParaRPr>
          </a:p>
        </p:txBody>
      </p:sp>
      <p:pic>
        <p:nvPicPr>
          <p:cNvPr id="6" name="Picture 5">
            <a:extLst>
              <a:ext uri="{FF2B5EF4-FFF2-40B4-BE49-F238E27FC236}">
                <a16:creationId xmlns:a16="http://schemas.microsoft.com/office/drawing/2014/main" id="{F20492FE-FAB6-417E-82DB-CC6771151216}"/>
              </a:ext>
            </a:extLst>
          </p:cNvPr>
          <p:cNvPicPr/>
          <p:nvPr/>
        </p:nvPicPr>
        <p:blipFill rotWithShape="1">
          <a:blip r:embed="rId3"/>
          <a:srcRect l="27411" t="18200" r="29878" b="5868"/>
          <a:stretch/>
        </p:blipFill>
        <p:spPr bwMode="auto">
          <a:xfrm>
            <a:off x="534913" y="96518"/>
            <a:ext cx="7034349" cy="6304282"/>
          </a:xfrm>
          <a:prstGeom prst="rect">
            <a:avLst/>
          </a:prstGeom>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B3481953-CBE9-415E-AA86-9197BF33BE39}"/>
              </a:ext>
            </a:extLst>
          </p:cNvPr>
          <p:cNvSpPr>
            <a:spLocks noGrp="1"/>
          </p:cNvSpPr>
          <p:nvPr>
            <p:ph idx="1"/>
          </p:nvPr>
        </p:nvSpPr>
        <p:spPr>
          <a:xfrm>
            <a:off x="7859485" y="2198914"/>
            <a:ext cx="3690257" cy="3670180"/>
          </a:xfrm>
        </p:spPr>
        <p:txBody>
          <a:bodyPr>
            <a:normAutofit/>
          </a:bodyPr>
          <a:lstStyle/>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NIDA Screen is a set of brief questions on the use of substances.</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Has a suggested script to help youth understand the nature of the questions.</a:t>
            </a:r>
          </a:p>
        </p:txBody>
      </p:sp>
    </p:spTree>
    <p:extLst>
      <p:ext uri="{BB962C8B-B14F-4D97-AF65-F5344CB8AC3E}">
        <p14:creationId xmlns:p14="http://schemas.microsoft.com/office/powerpoint/2010/main" val="3510709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EBBCC857-4FEB-4879-BC06-5C24391AC78D}"/>
              </a:ext>
            </a:extLst>
          </p:cNvPr>
          <p:cNvGraphicFramePr>
            <a:graphicFrameLocks noGrp="1"/>
          </p:cNvGraphicFramePr>
          <p:nvPr>
            <p:ph idx="1"/>
            <p:extLst>
              <p:ext uri="{D42A27DB-BD31-4B8C-83A1-F6EECF244321}">
                <p14:modId xmlns:p14="http://schemas.microsoft.com/office/powerpoint/2010/main" val="3673928917"/>
              </p:ext>
            </p:extLst>
          </p:nvPr>
        </p:nvGraphicFramePr>
        <p:xfrm>
          <a:off x="925781" y="757987"/>
          <a:ext cx="10360170" cy="5185613"/>
        </p:xfrm>
        <a:graphic>
          <a:graphicData uri="http://schemas.openxmlformats.org/drawingml/2006/table">
            <a:tbl>
              <a:tblPr firstRow="1" firstCol="1" bandRow="1">
                <a:noFill/>
                <a:tableStyleId>{3B4B98B0-60AC-42C2-AFA5-B58CD77FA1E5}</a:tableStyleId>
              </a:tblPr>
              <a:tblGrid>
                <a:gridCol w="10360170">
                  <a:extLst>
                    <a:ext uri="{9D8B030D-6E8A-4147-A177-3AD203B41FA5}">
                      <a16:colId xmlns:a16="http://schemas.microsoft.com/office/drawing/2014/main" val="2690623727"/>
                    </a:ext>
                  </a:extLst>
                </a:gridCol>
              </a:tblGrid>
              <a:tr h="5185613">
                <a:tc>
                  <a:txBody>
                    <a:bodyPr/>
                    <a:lstStyle/>
                    <a:p>
                      <a:pPr marL="0" marR="0" algn="ctr" fontAlgn="t">
                        <a:lnSpc>
                          <a:spcPct val="150000"/>
                        </a:lnSpc>
                        <a:spcBef>
                          <a:spcPts val="0"/>
                        </a:spcBef>
                        <a:spcAft>
                          <a:spcPts val="0"/>
                        </a:spcAft>
                      </a:pPr>
                      <a:r>
                        <a:rPr lang="en-US" sz="1800" b="1" u="none" strike="noStrike" cap="none" spc="0" dirty="0">
                          <a:solidFill>
                            <a:schemeClr val="tx1"/>
                          </a:solidFill>
                          <a:effectLst/>
                          <a:latin typeface="Times New Roman" panose="02020603050405020304" pitchFamily="18" charset="0"/>
                          <a:cs typeface="Times New Roman" panose="02020603050405020304" pitchFamily="18" charset="0"/>
                        </a:rPr>
                        <a:t>Important!</a:t>
                      </a:r>
                    </a:p>
                    <a:p>
                      <a:pPr marL="0" marR="0" algn="l" fontAlgn="t">
                        <a:lnSpc>
                          <a:spcPct val="150000"/>
                        </a:lnSpc>
                        <a:spcBef>
                          <a:spcPts val="0"/>
                        </a:spcBef>
                        <a:spcAft>
                          <a:spcPts val="0"/>
                        </a:spcAft>
                      </a:pPr>
                      <a:r>
                        <a:rPr lang="en-US" sz="1800" b="0" u="none" strike="noStrike" cap="none" spc="0" dirty="0">
                          <a:solidFill>
                            <a:schemeClr val="tx1"/>
                          </a:solidFill>
                          <a:effectLst/>
                          <a:latin typeface="Times New Roman" panose="02020603050405020304" pitchFamily="18" charset="0"/>
                          <a:cs typeface="Times New Roman" panose="02020603050405020304" pitchFamily="18" charset="0"/>
                        </a:rPr>
                        <a:t>Although the curriculum can and should be adapted to suit participants’ needs and trainers’ personalities and training styles, trainers must maintain the integrity of the content. For example:</a:t>
                      </a:r>
                    </a:p>
                    <a:p>
                      <a:pPr marL="347472" marR="0" indent="-347472" algn="l" fontAlgn="t">
                        <a:lnSpc>
                          <a:spcPct val="150000"/>
                        </a:lnSpc>
                        <a:spcBef>
                          <a:spcPts val="0"/>
                        </a:spcBef>
                        <a:spcAft>
                          <a:spcPts val="0"/>
                        </a:spcAft>
                        <a:buFont typeface="Arial" panose="020B0604020202020204" pitchFamily="34" charset="0"/>
                        <a:buChar char="•"/>
                      </a:pPr>
                      <a:r>
                        <a:rPr lang="en-US" sz="1800" b="0" u="none" strike="noStrike" cap="none" spc="0" dirty="0">
                          <a:solidFill>
                            <a:schemeClr val="tx1"/>
                          </a:solidFill>
                          <a:effectLst/>
                          <a:latin typeface="Times New Roman" panose="02020603050405020304" pitchFamily="18" charset="0"/>
                          <a:cs typeface="Times New Roman" panose="02020603050405020304" pitchFamily="18" charset="0"/>
                        </a:rPr>
                        <a:t>The logistics of an exercise may be changed, but the learning objectives should remain the same and be met.</a:t>
                      </a:r>
                    </a:p>
                    <a:p>
                      <a:pPr marL="347472" marR="0" indent="-347472" algn="l" fontAlgn="t">
                        <a:lnSpc>
                          <a:spcPct val="150000"/>
                        </a:lnSpc>
                        <a:spcBef>
                          <a:spcPts val="0"/>
                        </a:spcBef>
                        <a:spcAft>
                          <a:spcPts val="0"/>
                        </a:spcAft>
                        <a:buFont typeface="Arial" panose="020B0604020202020204" pitchFamily="34" charset="0"/>
                        <a:buChar char="•"/>
                      </a:pPr>
                      <a:r>
                        <a:rPr lang="en-US" sz="1800" b="0" u="none" strike="noStrike" cap="none" spc="0" dirty="0">
                          <a:solidFill>
                            <a:schemeClr val="tx1"/>
                          </a:solidFill>
                          <a:effectLst/>
                          <a:latin typeface="Times New Roman" panose="02020603050405020304" pitchFamily="18" charset="0"/>
                          <a:cs typeface="Times New Roman" panose="02020603050405020304" pitchFamily="18" charset="0"/>
                        </a:rPr>
                        <a:t>Group discussion is a valuable part of learner-directed training, but Trainers need to manage the time well and not let undirected discussion replace information dissemination or practice exercises. </a:t>
                      </a:r>
                    </a:p>
                    <a:p>
                      <a:pPr marL="347472" marR="0" indent="-347472" algn="l" fontAlgn="t">
                        <a:lnSpc>
                          <a:spcPct val="150000"/>
                        </a:lnSpc>
                        <a:spcBef>
                          <a:spcPts val="0"/>
                        </a:spcBef>
                        <a:spcAft>
                          <a:spcPts val="0"/>
                        </a:spcAft>
                        <a:buFont typeface="Arial" panose="020B0604020202020204" pitchFamily="34" charset="0"/>
                        <a:buChar char="•"/>
                      </a:pPr>
                      <a:r>
                        <a:rPr lang="en-US" sz="1800" b="0" u="none" strike="noStrike" cap="none" spc="0" dirty="0">
                          <a:solidFill>
                            <a:schemeClr val="tx1"/>
                          </a:solidFill>
                          <a:effectLst/>
                          <a:latin typeface="Times New Roman" panose="02020603050405020304" pitchFamily="18" charset="0"/>
                          <a:cs typeface="Times New Roman" panose="02020603050405020304" pitchFamily="18" charset="0"/>
                        </a:rPr>
                        <a:t>Trainers should not assume that participants already know certain information; sections should not be skipped. This training is for individuals new to the area of adolescent substance misuse; participants need all the information in the curriculum.</a:t>
                      </a:r>
                    </a:p>
                    <a:p>
                      <a:pPr marL="347472" marR="0" indent="-347472" algn="l" fontAlgn="t">
                        <a:lnSpc>
                          <a:spcPct val="150000"/>
                        </a:lnSpc>
                        <a:spcBef>
                          <a:spcPts val="0"/>
                        </a:spcBef>
                        <a:spcAft>
                          <a:spcPts val="0"/>
                        </a:spcAft>
                        <a:buFont typeface="Arial" panose="020B0604020202020204" pitchFamily="34" charset="0"/>
                        <a:buChar char="•"/>
                      </a:pPr>
                      <a:r>
                        <a:rPr lang="en-US" sz="1800" b="0" u="none" strike="noStrike" cap="none" spc="0" dirty="0">
                          <a:solidFill>
                            <a:schemeClr val="tx1"/>
                          </a:solidFill>
                          <a:effectLst/>
                          <a:latin typeface="Times New Roman" panose="02020603050405020304" pitchFamily="18" charset="0"/>
                          <a:cs typeface="Times New Roman" panose="02020603050405020304" pitchFamily="18" charset="0"/>
                        </a:rPr>
                        <a:t>Training timelines allow for interactivity and creativity. However, trainers must remember that adding extra exercises and allowing extended discussion will increase the time needed to complete the module.</a:t>
                      </a:r>
                      <a:endParaRPr lang="en-US" sz="1800" b="0" i="0" u="none" strike="noStrike" cap="none" spc="0" dirty="0">
                        <a:solidFill>
                          <a:schemeClr val="tx1"/>
                        </a:solidFill>
                        <a:effectLst/>
                        <a:latin typeface="Times New Roman" panose="02020603050405020304" pitchFamily="18" charset="0"/>
                        <a:cs typeface="Times New Roman" panose="02020603050405020304" pitchFamily="18" charset="0"/>
                      </a:endParaRPr>
                    </a:p>
                  </a:txBody>
                  <a:tcPr marL="0" marR="66063" marT="26425" marB="198188">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3404888465"/>
                  </a:ext>
                </a:extLst>
              </a:tr>
            </a:tbl>
          </a:graphicData>
        </a:graphic>
      </p:graphicFrame>
    </p:spTree>
    <p:extLst>
      <p:ext uri="{BB962C8B-B14F-4D97-AF65-F5344CB8AC3E}">
        <p14:creationId xmlns:p14="http://schemas.microsoft.com/office/powerpoint/2010/main" val="389944381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7820B-1CE7-4CF8-A760-91CE79B2A6E5}"/>
              </a:ext>
            </a:extLst>
          </p:cNvPr>
          <p:cNvSpPr>
            <a:spLocks noGrp="1"/>
          </p:cNvSpPr>
          <p:nvPr>
            <p:ph type="title"/>
          </p:nvPr>
        </p:nvSpPr>
        <p:spPr>
          <a:xfrm>
            <a:off x="6730000" y="639097"/>
            <a:ext cx="4813072" cy="3686015"/>
          </a:xfrm>
        </p:spPr>
        <p:txBody>
          <a:bodyPr vert="horz" lIns="91440" tIns="45720" rIns="91440" bIns="45720" rtlCol="0" anchor="b">
            <a:normAutofit/>
          </a:bodyPr>
          <a:lstStyle/>
          <a:p>
            <a:pPr algn="ctr"/>
            <a:r>
              <a:rPr lang="en-US" sz="8000" b="1" dirty="0">
                <a:solidFill>
                  <a:schemeClr val="accent2"/>
                </a:solidFill>
                <a:latin typeface="Times New Roman" panose="02020603050405020304" pitchFamily="18" charset="0"/>
                <a:cs typeface="Times New Roman" panose="02020603050405020304" pitchFamily="18" charset="0"/>
              </a:rPr>
              <a:t>Let’s Practice! </a:t>
            </a:r>
          </a:p>
        </p:txBody>
      </p:sp>
      <p:pic>
        <p:nvPicPr>
          <p:cNvPr id="2050" name="Picture 2" descr="Image result for role play">
            <a:extLst>
              <a:ext uri="{FF2B5EF4-FFF2-40B4-BE49-F238E27FC236}">
                <a16:creationId xmlns:a16="http://schemas.microsoft.com/office/drawing/2014/main" id="{CEFEC84D-C2FF-46B5-9257-62285C64E20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999" y="1209083"/>
            <a:ext cx="5462001" cy="391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63440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48E3C-0847-4F18-ADB1-AF8D2B39037A}"/>
              </a:ext>
            </a:extLst>
          </p:cNvPr>
          <p:cNvSpPr>
            <a:spLocks noGrp="1"/>
          </p:cNvSpPr>
          <p:nvPr>
            <p:ph type="title"/>
          </p:nvPr>
        </p:nvSpPr>
        <p:spPr>
          <a:xfrm>
            <a:off x="7800704" y="346847"/>
            <a:ext cx="3690257" cy="1450757"/>
          </a:xfrm>
        </p:spPr>
        <p:txBody>
          <a:bodyPr>
            <a:normAutofit fontScale="90000"/>
          </a:bodyPr>
          <a:lstStyle/>
          <a:p>
            <a:pPr algn="ctr"/>
            <a:r>
              <a:rPr lang="en-US" b="1" dirty="0">
                <a:solidFill>
                  <a:schemeClr val="accent2"/>
                </a:solidFill>
                <a:latin typeface="Times New Roman" panose="02020603050405020304" pitchFamily="18" charset="0"/>
                <a:cs typeface="Times New Roman" panose="02020603050405020304" pitchFamily="18" charset="0"/>
              </a:rPr>
              <a:t>CRAFFT Screening Tool </a:t>
            </a:r>
          </a:p>
        </p:txBody>
      </p:sp>
      <p:pic>
        <p:nvPicPr>
          <p:cNvPr id="4" name="Picture 3">
            <a:extLst>
              <a:ext uri="{FF2B5EF4-FFF2-40B4-BE49-F238E27FC236}">
                <a16:creationId xmlns:a16="http://schemas.microsoft.com/office/drawing/2014/main" id="{D49E5790-E094-43D9-B7A5-BB59F9A3B3E7}"/>
              </a:ext>
            </a:extLst>
          </p:cNvPr>
          <p:cNvPicPr/>
          <p:nvPr/>
        </p:nvPicPr>
        <p:blipFill rotWithShape="1">
          <a:blip r:embed="rId3"/>
          <a:srcRect l="30641" t="16638" r="28846" b="36638"/>
          <a:stretch/>
        </p:blipFill>
        <p:spPr bwMode="auto">
          <a:xfrm>
            <a:off x="248644" y="194571"/>
            <a:ext cx="7552060" cy="5980939"/>
          </a:xfrm>
          <a:prstGeom prst="rect">
            <a:avLst/>
          </a:prstGeom>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10C820BE-FD81-45CB-9DC5-3EDC37788DBA}"/>
              </a:ext>
            </a:extLst>
          </p:cNvPr>
          <p:cNvSpPr>
            <a:spLocks noGrp="1"/>
          </p:cNvSpPr>
          <p:nvPr>
            <p:ph idx="1"/>
          </p:nvPr>
        </p:nvSpPr>
        <p:spPr>
          <a:xfrm>
            <a:off x="7892143" y="2505330"/>
            <a:ext cx="3690257" cy="3670180"/>
          </a:xfrm>
        </p:spPr>
        <p:txBody>
          <a:bodyPr>
            <a:normAutofit/>
          </a:body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6 questions.</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Each questions equal to one point. </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20 languages.</a:t>
            </a:r>
          </a:p>
          <a:p>
            <a:endParaRPr lang="en-US" sz="2800" dirty="0"/>
          </a:p>
          <a:p>
            <a:endParaRPr lang="en-US" dirty="0"/>
          </a:p>
        </p:txBody>
      </p:sp>
      <p:sp>
        <p:nvSpPr>
          <p:cNvPr id="6" name="TextBox 5">
            <a:extLst>
              <a:ext uri="{FF2B5EF4-FFF2-40B4-BE49-F238E27FC236}">
                <a16:creationId xmlns:a16="http://schemas.microsoft.com/office/drawing/2014/main" id="{23EB96F0-273A-4045-AAD2-B4E6AD991621}"/>
              </a:ext>
            </a:extLst>
          </p:cNvPr>
          <p:cNvSpPr txBox="1"/>
          <p:nvPr/>
        </p:nvSpPr>
        <p:spPr>
          <a:xfrm>
            <a:off x="9369287" y="6430206"/>
            <a:ext cx="2418162"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(CRAFFT.ORG, 2020)</a:t>
            </a:r>
          </a:p>
        </p:txBody>
      </p:sp>
    </p:spTree>
    <p:extLst>
      <p:ext uri="{BB962C8B-B14F-4D97-AF65-F5344CB8AC3E}">
        <p14:creationId xmlns:p14="http://schemas.microsoft.com/office/powerpoint/2010/main" val="120678590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7820B-1CE7-4CF8-A760-91CE79B2A6E5}"/>
              </a:ext>
            </a:extLst>
          </p:cNvPr>
          <p:cNvSpPr>
            <a:spLocks noGrp="1"/>
          </p:cNvSpPr>
          <p:nvPr>
            <p:ph type="title"/>
          </p:nvPr>
        </p:nvSpPr>
        <p:spPr>
          <a:xfrm>
            <a:off x="6730000" y="639097"/>
            <a:ext cx="4813072" cy="3686015"/>
          </a:xfrm>
        </p:spPr>
        <p:txBody>
          <a:bodyPr vert="horz" lIns="91440" tIns="45720" rIns="91440" bIns="45720" rtlCol="0" anchor="b">
            <a:normAutofit/>
          </a:bodyPr>
          <a:lstStyle/>
          <a:p>
            <a:pPr algn="ctr"/>
            <a:r>
              <a:rPr lang="en-US" sz="8000" b="1" dirty="0">
                <a:solidFill>
                  <a:schemeClr val="accent2"/>
                </a:solidFill>
                <a:latin typeface="Times New Roman" panose="02020603050405020304" pitchFamily="18" charset="0"/>
                <a:cs typeface="Times New Roman" panose="02020603050405020304" pitchFamily="18" charset="0"/>
              </a:rPr>
              <a:t>Let’s Practice! </a:t>
            </a:r>
          </a:p>
        </p:txBody>
      </p:sp>
      <p:pic>
        <p:nvPicPr>
          <p:cNvPr id="2050" name="Picture 2" descr="Image result for role play">
            <a:extLst>
              <a:ext uri="{FF2B5EF4-FFF2-40B4-BE49-F238E27FC236}">
                <a16:creationId xmlns:a16="http://schemas.microsoft.com/office/drawing/2014/main" id="{CEFEC84D-C2FF-46B5-9257-62285C64E20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999" y="1209083"/>
            <a:ext cx="5462001" cy="391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23899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80FFA-B3CD-4174-8AFB-C5DEC3378344}"/>
              </a:ext>
            </a:extLst>
          </p:cNvPr>
          <p:cNvSpPr>
            <a:spLocks noGrp="1"/>
          </p:cNvSpPr>
          <p:nvPr>
            <p:ph type="title"/>
          </p:nvPr>
        </p:nvSpPr>
        <p:spPr>
          <a:xfrm>
            <a:off x="1066800" y="2155159"/>
            <a:ext cx="10058400" cy="1450757"/>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ASSESSMENTS</a:t>
            </a:r>
          </a:p>
        </p:txBody>
      </p:sp>
    </p:spTree>
    <p:extLst>
      <p:ext uri="{BB962C8B-B14F-4D97-AF65-F5344CB8AC3E}">
        <p14:creationId xmlns:p14="http://schemas.microsoft.com/office/powerpoint/2010/main" val="155224927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73E33-5330-4565-BCBA-6B887856F602}"/>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ASSESSMENTS</a:t>
            </a:r>
          </a:p>
        </p:txBody>
      </p:sp>
      <p:sp>
        <p:nvSpPr>
          <p:cNvPr id="3" name="Content Placeholder 2">
            <a:extLst>
              <a:ext uri="{FF2B5EF4-FFF2-40B4-BE49-F238E27FC236}">
                <a16:creationId xmlns:a16="http://schemas.microsoft.com/office/drawing/2014/main" id="{CA9C0913-9EE4-48F0-A2F1-98253185CF9B}"/>
              </a:ext>
            </a:extLst>
          </p:cNvPr>
          <p:cNvSpPr>
            <a:spLocks noGrp="1"/>
          </p:cNvSpPr>
          <p:nvPr>
            <p:ph idx="1"/>
          </p:nvPr>
        </p:nvSpPr>
        <p:spPr/>
        <p:txBody>
          <a:bodyPr/>
          <a:lstStyle/>
          <a:p>
            <a:pPr marL="342900" lvl="0" indent="-342900">
              <a:lnSpc>
                <a:spcPct val="100000"/>
              </a:lnSpc>
              <a:spcBef>
                <a:spcPts val="0"/>
              </a:spcBef>
              <a:spcAft>
                <a:spcPts val="0"/>
              </a:spcAft>
              <a:buClr>
                <a:srgbClr val="595959"/>
              </a:buClr>
              <a:buSzPts val="2400"/>
              <a:buNone/>
            </a:pPr>
            <a:r>
              <a:rPr lang="en-US" sz="2800" dirty="0">
                <a:solidFill>
                  <a:srgbClr val="595959"/>
                </a:solidFill>
                <a:latin typeface="Times New Roman" panose="02020603050405020304" pitchFamily="18" charset="0"/>
                <a:ea typeface="Arial Narrow"/>
                <a:cs typeface="Times New Roman" panose="02020603050405020304" pitchFamily="18" charset="0"/>
                <a:sym typeface="Arial Narrow"/>
              </a:rPr>
              <a:t>What is an assessment?</a:t>
            </a:r>
            <a:endParaRPr lang="en-US" sz="2800" dirty="0">
              <a:latin typeface="Times New Roman" panose="02020603050405020304" pitchFamily="18" charset="0"/>
              <a:cs typeface="Times New Roman" panose="02020603050405020304" pitchFamily="18" charset="0"/>
            </a:endParaRPr>
          </a:p>
          <a:p>
            <a:pPr marL="342900" lvl="0" indent="-342900">
              <a:lnSpc>
                <a:spcPct val="100000"/>
              </a:lnSpc>
              <a:spcBef>
                <a:spcPts val="0"/>
              </a:spcBef>
              <a:spcAft>
                <a:spcPts val="0"/>
              </a:spcAft>
              <a:buClr>
                <a:srgbClr val="595959"/>
              </a:buClr>
              <a:buSzPts val="2400"/>
              <a:buFont typeface="Arial Narrow"/>
              <a:buChar char="•"/>
            </a:pPr>
            <a:r>
              <a:rPr lang="en-US" sz="2800" u="sng" dirty="0">
                <a:solidFill>
                  <a:srgbClr val="595959"/>
                </a:solidFill>
                <a:latin typeface="Times New Roman" panose="02020603050405020304" pitchFamily="18" charset="0"/>
                <a:ea typeface="Arial Narrow"/>
                <a:cs typeface="Times New Roman" panose="02020603050405020304" pitchFamily="18" charset="0"/>
                <a:sym typeface="Arial Narrow"/>
              </a:rPr>
              <a:t>An assessment</a:t>
            </a:r>
            <a:r>
              <a:rPr lang="en-US" sz="2800" dirty="0">
                <a:solidFill>
                  <a:srgbClr val="595959"/>
                </a:solidFill>
                <a:latin typeface="Times New Roman" panose="02020603050405020304" pitchFamily="18" charset="0"/>
                <a:ea typeface="Arial Narrow"/>
                <a:cs typeface="Times New Roman" panose="02020603050405020304" pitchFamily="18" charset="0"/>
                <a:sym typeface="Arial Narrow"/>
              </a:rPr>
              <a:t> is a process that consists of collecting data, interpreting it and developing a plan based on the strengths and weaknesses that are revealed through the data.  </a:t>
            </a:r>
            <a:endParaRPr lang="en-US" sz="2800" dirty="0">
              <a:latin typeface="Times New Roman" panose="02020603050405020304" pitchFamily="18" charset="0"/>
              <a:cs typeface="Times New Roman" panose="02020603050405020304" pitchFamily="18" charset="0"/>
            </a:endParaRPr>
          </a:p>
          <a:p>
            <a:pPr marL="342900" lvl="0" indent="-342900">
              <a:lnSpc>
                <a:spcPct val="100000"/>
              </a:lnSpc>
              <a:spcBef>
                <a:spcPts val="0"/>
              </a:spcBef>
              <a:spcAft>
                <a:spcPts val="0"/>
              </a:spcAft>
              <a:buClr>
                <a:srgbClr val="595959"/>
              </a:buClr>
              <a:buSzPts val="2400"/>
              <a:buFont typeface="Arial Narrow"/>
              <a:buChar char="•"/>
            </a:pPr>
            <a:r>
              <a:rPr lang="en-US" sz="2800" dirty="0">
                <a:solidFill>
                  <a:srgbClr val="595959"/>
                </a:solidFill>
                <a:latin typeface="Times New Roman" panose="02020603050405020304" pitchFamily="18" charset="0"/>
                <a:ea typeface="Arial Narrow"/>
                <a:cs typeface="Times New Roman" panose="02020603050405020304" pitchFamily="18" charset="0"/>
                <a:sym typeface="Arial Narrow"/>
              </a:rPr>
              <a:t>The </a:t>
            </a:r>
            <a:r>
              <a:rPr lang="en-US" sz="2800" u="sng" dirty="0">
                <a:solidFill>
                  <a:srgbClr val="595959"/>
                </a:solidFill>
                <a:latin typeface="Times New Roman" panose="02020603050405020304" pitchFamily="18" charset="0"/>
                <a:ea typeface="Arial Narrow"/>
                <a:cs typeface="Times New Roman" panose="02020603050405020304" pitchFamily="18" charset="0"/>
                <a:sym typeface="Arial Narrow"/>
              </a:rPr>
              <a:t>patient assessment</a:t>
            </a:r>
            <a:r>
              <a:rPr lang="en-US" sz="2800" dirty="0">
                <a:solidFill>
                  <a:srgbClr val="595959"/>
                </a:solidFill>
                <a:latin typeface="Times New Roman" panose="02020603050405020304" pitchFamily="18" charset="0"/>
                <a:ea typeface="Arial Narrow"/>
                <a:cs typeface="Times New Roman" panose="02020603050405020304" pitchFamily="18" charset="0"/>
                <a:sym typeface="Arial Narrow"/>
              </a:rPr>
              <a:t> includes capacities, strengths, problems, needs and resources, as well as weaknesses and risk areas.  </a:t>
            </a:r>
            <a:endParaRPr lang="en-US" sz="2800" dirty="0">
              <a:latin typeface="Times New Roman" panose="02020603050405020304" pitchFamily="18" charset="0"/>
              <a:cs typeface="Times New Roman" panose="02020603050405020304" pitchFamily="18" charset="0"/>
            </a:endParaRPr>
          </a:p>
          <a:p>
            <a:pPr marL="342900" lvl="0" indent="-342900">
              <a:lnSpc>
                <a:spcPct val="100000"/>
              </a:lnSpc>
              <a:spcBef>
                <a:spcPts val="0"/>
              </a:spcBef>
              <a:spcAft>
                <a:spcPts val="0"/>
              </a:spcAft>
              <a:buClr>
                <a:srgbClr val="595959"/>
              </a:buClr>
              <a:buSzPts val="2400"/>
              <a:buFont typeface="Arial Narrow"/>
              <a:buChar char="•"/>
            </a:pPr>
            <a:r>
              <a:rPr lang="en-US" sz="2800" dirty="0">
                <a:solidFill>
                  <a:srgbClr val="595959"/>
                </a:solidFill>
                <a:latin typeface="Times New Roman" panose="02020603050405020304" pitchFamily="18" charset="0"/>
                <a:ea typeface="Arial Narrow"/>
                <a:cs typeface="Times New Roman" panose="02020603050405020304" pitchFamily="18" charset="0"/>
                <a:sym typeface="Arial Narrow"/>
              </a:rPr>
              <a:t>To sum up, the assessment includes all the positive and negative aspects of the patient. </a:t>
            </a:r>
            <a:endParaRPr lang="en-US" sz="28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3032977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7731F9-C19A-425D-BA5B-31F98CFB6A31}"/>
              </a:ext>
            </a:extLst>
          </p:cNvPr>
          <p:cNvSpPr>
            <a:spLocks noGrp="1"/>
          </p:cNvSpPr>
          <p:nvPr>
            <p:ph idx="1"/>
          </p:nvPr>
        </p:nvSpPr>
        <p:spPr/>
        <p:txBody>
          <a:bodyPr/>
          <a:lstStyle/>
          <a:p>
            <a:pPr marL="342900" lvl="0" indent="-342900">
              <a:lnSpc>
                <a:spcPct val="100000"/>
              </a:lnSpc>
              <a:spcBef>
                <a:spcPts val="0"/>
              </a:spcBef>
              <a:spcAft>
                <a:spcPts val="0"/>
              </a:spcAft>
              <a:buClr>
                <a:srgbClr val="595959"/>
              </a:buClr>
              <a:buSzPts val="2800"/>
              <a:buNone/>
            </a:pPr>
            <a:r>
              <a:rPr lang="en-US" sz="3200" b="1" dirty="0">
                <a:solidFill>
                  <a:srgbClr val="595959"/>
                </a:solidFill>
                <a:latin typeface="Times New Roman" panose="02020603050405020304" pitchFamily="18" charset="0"/>
                <a:ea typeface="Arial Narrow"/>
                <a:cs typeface="Times New Roman" panose="02020603050405020304" pitchFamily="18" charset="0"/>
                <a:sym typeface="Arial Narrow"/>
              </a:rPr>
              <a:t>What is the Relationship between the Assessment and Treatment Planning for Drug and Alcohol Use?</a:t>
            </a:r>
          </a:p>
          <a:p>
            <a:pPr marL="342900" lvl="0" indent="-342900">
              <a:lnSpc>
                <a:spcPct val="100000"/>
              </a:lnSpc>
              <a:spcBef>
                <a:spcPts val="0"/>
              </a:spcBef>
              <a:spcAft>
                <a:spcPts val="0"/>
              </a:spcAft>
              <a:buClr>
                <a:srgbClr val="595959"/>
              </a:buClr>
              <a:buSzPts val="2800"/>
              <a:buNone/>
            </a:pPr>
            <a:endParaRPr lang="en-US" sz="3200" dirty="0">
              <a:solidFill>
                <a:srgbClr val="595959"/>
              </a:solidFill>
              <a:latin typeface="Times New Roman" panose="02020603050405020304" pitchFamily="18" charset="0"/>
              <a:ea typeface="Arial Narrow"/>
              <a:cs typeface="Times New Roman" panose="02020603050405020304" pitchFamily="18" charset="0"/>
              <a:sym typeface="Arial Narrow"/>
            </a:endParaRPr>
          </a:p>
          <a:p>
            <a:pPr marL="342900" lvl="0" indent="-342900">
              <a:lnSpc>
                <a:spcPct val="100000"/>
              </a:lnSpc>
              <a:spcBef>
                <a:spcPts val="560"/>
              </a:spcBef>
              <a:spcAft>
                <a:spcPts val="0"/>
              </a:spcAft>
              <a:buClr>
                <a:srgbClr val="595959"/>
              </a:buClr>
              <a:buSzPts val="2800"/>
              <a:buFont typeface="Arial Narrow"/>
              <a:buAutoNum type="arabicPeriod"/>
            </a:pPr>
            <a:r>
              <a:rPr lang="en-US" sz="3200" dirty="0">
                <a:solidFill>
                  <a:srgbClr val="595959"/>
                </a:solidFill>
                <a:latin typeface="Times New Roman" panose="02020603050405020304" pitchFamily="18" charset="0"/>
                <a:ea typeface="Arial Narrow"/>
                <a:cs typeface="Times New Roman" panose="02020603050405020304" pitchFamily="18" charset="0"/>
                <a:sym typeface="Arial Narrow"/>
              </a:rPr>
              <a:t>It’s the first step in formulating a treatment plan.</a:t>
            </a:r>
            <a:endParaRPr lang="en-US" sz="3200" dirty="0">
              <a:latin typeface="Times New Roman" panose="02020603050405020304" pitchFamily="18" charset="0"/>
              <a:cs typeface="Times New Roman" panose="02020603050405020304" pitchFamily="18" charset="0"/>
            </a:endParaRPr>
          </a:p>
          <a:p>
            <a:pPr marL="342900" lvl="0" indent="-342900">
              <a:lnSpc>
                <a:spcPct val="100000"/>
              </a:lnSpc>
              <a:spcBef>
                <a:spcPts val="560"/>
              </a:spcBef>
              <a:spcAft>
                <a:spcPts val="0"/>
              </a:spcAft>
              <a:buClr>
                <a:srgbClr val="595959"/>
              </a:buClr>
              <a:buSzPts val="2800"/>
              <a:buFont typeface="Calibri"/>
              <a:buAutoNum type="arabicPeriod"/>
            </a:pPr>
            <a:r>
              <a:rPr lang="en-US" sz="3200" dirty="0">
                <a:solidFill>
                  <a:srgbClr val="595959"/>
                </a:solidFill>
                <a:latin typeface="Times New Roman" panose="02020603050405020304" pitchFamily="18" charset="0"/>
                <a:ea typeface="Arial Narrow"/>
                <a:cs typeface="Times New Roman" panose="02020603050405020304" pitchFamily="18" charset="0"/>
                <a:sym typeface="Arial Narrow"/>
              </a:rPr>
              <a:t>It’s a continual process, which starts with an early assessment and continues throughout the whole treatment process</a:t>
            </a:r>
            <a:endParaRPr lang="en-US" sz="3200" dirty="0">
              <a:latin typeface="Times New Roman" panose="02020603050405020304" pitchFamily="18" charset="0"/>
              <a:cs typeface="Times New Roman" panose="02020603050405020304" pitchFamily="18" charset="0"/>
            </a:endParaRPr>
          </a:p>
          <a:p>
            <a:endParaRPr lang="en-US" dirty="0"/>
          </a:p>
        </p:txBody>
      </p:sp>
      <p:sp>
        <p:nvSpPr>
          <p:cNvPr id="4" name="Title 1">
            <a:extLst>
              <a:ext uri="{FF2B5EF4-FFF2-40B4-BE49-F238E27FC236}">
                <a16:creationId xmlns:a16="http://schemas.microsoft.com/office/drawing/2014/main" id="{51871D01-AA70-45C2-B2BC-0F5048C5AD6F}"/>
              </a:ext>
            </a:extLst>
          </p:cNvPr>
          <p:cNvSpPr>
            <a:spLocks noGrp="1"/>
          </p:cNvSpPr>
          <p:nvPr>
            <p:ph type="title"/>
          </p:nvPr>
        </p:nvSpPr>
        <p:spPr>
          <a:xfrm>
            <a:off x="1097280" y="286603"/>
            <a:ext cx="10058400" cy="1450757"/>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ASSESSMENTS</a:t>
            </a:r>
          </a:p>
        </p:txBody>
      </p:sp>
    </p:spTree>
    <p:extLst>
      <p:ext uri="{BB962C8B-B14F-4D97-AF65-F5344CB8AC3E}">
        <p14:creationId xmlns:p14="http://schemas.microsoft.com/office/powerpoint/2010/main" val="110773400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C9961D-0BC8-4E9D-8155-14CC2EFC2491}"/>
              </a:ext>
            </a:extLst>
          </p:cNvPr>
          <p:cNvSpPr>
            <a:spLocks noGrp="1"/>
          </p:cNvSpPr>
          <p:nvPr>
            <p:ph idx="1"/>
          </p:nvPr>
        </p:nvSpPr>
        <p:spPr/>
        <p:txBody>
          <a:bodyPr/>
          <a:lstStyle/>
          <a:p>
            <a:pPr>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Comprehensive Assessment</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Physical Health</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Psychological Health</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Social Assessment</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Vocational/Educational Assessment</a:t>
            </a:r>
          </a:p>
          <a:p>
            <a:pPr lvl="1">
              <a:buFont typeface="Arial" panose="020B0604020202020204" pitchFamily="34" charset="0"/>
              <a:buChar char="•"/>
            </a:pPr>
            <a:endParaRPr lang="en-US" dirty="0"/>
          </a:p>
          <a:p>
            <a:endParaRPr lang="en-US" dirty="0"/>
          </a:p>
        </p:txBody>
      </p:sp>
      <p:sp>
        <p:nvSpPr>
          <p:cNvPr id="4" name="Title 1">
            <a:extLst>
              <a:ext uri="{FF2B5EF4-FFF2-40B4-BE49-F238E27FC236}">
                <a16:creationId xmlns:a16="http://schemas.microsoft.com/office/drawing/2014/main" id="{1C1B70CA-14FD-41EF-AE04-37DB7D8300CA}"/>
              </a:ext>
            </a:extLst>
          </p:cNvPr>
          <p:cNvSpPr>
            <a:spLocks noGrp="1"/>
          </p:cNvSpPr>
          <p:nvPr>
            <p:ph type="title"/>
          </p:nvPr>
        </p:nvSpPr>
        <p:spPr>
          <a:xfrm>
            <a:off x="1097280" y="286603"/>
            <a:ext cx="10058400" cy="1450757"/>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ASSESSMENTS</a:t>
            </a:r>
          </a:p>
        </p:txBody>
      </p:sp>
    </p:spTree>
    <p:extLst>
      <p:ext uri="{BB962C8B-B14F-4D97-AF65-F5344CB8AC3E}">
        <p14:creationId xmlns:p14="http://schemas.microsoft.com/office/powerpoint/2010/main" val="416071223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D2CEA3-FD33-4F41-B971-E4540BC049A9}"/>
              </a:ext>
            </a:extLst>
          </p:cNvPr>
          <p:cNvSpPr>
            <a:spLocks noGrp="1"/>
          </p:cNvSpPr>
          <p:nvPr>
            <p:ph idx="1"/>
          </p:nvPr>
        </p:nvSpPr>
        <p:spPr>
          <a:xfrm>
            <a:off x="1478943" y="2190290"/>
            <a:ext cx="9676737" cy="4023360"/>
          </a:xfrm>
        </p:spPr>
        <p:txBody>
          <a:bodyPr>
            <a:normAutofit/>
          </a:bodyPr>
          <a:lstStyle/>
          <a:p>
            <a:pPr marL="342900" lvl="0" indent="-342900">
              <a:lnSpc>
                <a:spcPct val="100000"/>
              </a:lnSpc>
              <a:spcBef>
                <a:spcPts val="0"/>
              </a:spcBef>
              <a:spcAft>
                <a:spcPts val="0"/>
              </a:spcAft>
              <a:buClr>
                <a:schemeClr val="accent2"/>
              </a:buClr>
              <a:buSzPts val="2400"/>
              <a:buFont typeface="Arial Narrow"/>
              <a:buChar char="•"/>
            </a:pPr>
            <a:r>
              <a:rPr lang="en-US" sz="3200">
                <a:solidFill>
                  <a:srgbClr val="595959"/>
                </a:solidFill>
                <a:latin typeface="Times New Roman" panose="02020603050405020304" pitchFamily="18" charset="0"/>
                <a:ea typeface="Arial Narrow"/>
                <a:cs typeface="Times New Roman" panose="02020603050405020304" pitchFamily="18" charset="0"/>
                <a:sym typeface="Arial Narrow"/>
              </a:rPr>
              <a:t>Global Appraisal of Individual Needs (GAIN)</a:t>
            </a:r>
            <a:endParaRPr lang="en-US" sz="2800">
              <a:latin typeface="Times New Roman" panose="02020603050405020304" pitchFamily="18" charset="0"/>
              <a:cs typeface="Times New Roman" panose="02020603050405020304" pitchFamily="18" charset="0"/>
            </a:endParaRPr>
          </a:p>
          <a:p>
            <a:pPr marL="342900" lvl="0" indent="-342900">
              <a:lnSpc>
                <a:spcPct val="100000"/>
              </a:lnSpc>
              <a:spcBef>
                <a:spcPts val="0"/>
              </a:spcBef>
              <a:spcAft>
                <a:spcPts val="0"/>
              </a:spcAft>
              <a:buClr>
                <a:schemeClr val="accent2"/>
              </a:buClr>
              <a:buSzPts val="2400"/>
              <a:buFont typeface="Arial Narrow"/>
              <a:buChar char="•"/>
            </a:pPr>
            <a:endParaRPr lang="en-US" sz="3200">
              <a:solidFill>
                <a:srgbClr val="595959"/>
              </a:solidFill>
              <a:latin typeface="Times New Roman" panose="02020603050405020304" pitchFamily="18" charset="0"/>
              <a:ea typeface="Arial Narrow"/>
              <a:cs typeface="Times New Roman" panose="02020603050405020304" pitchFamily="18" charset="0"/>
              <a:sym typeface="Arial Narrow"/>
            </a:endParaRPr>
          </a:p>
          <a:p>
            <a:pPr marL="342900" lvl="0" indent="-342900">
              <a:lnSpc>
                <a:spcPct val="100000"/>
              </a:lnSpc>
              <a:spcBef>
                <a:spcPts val="0"/>
              </a:spcBef>
              <a:spcAft>
                <a:spcPts val="0"/>
              </a:spcAft>
              <a:buClr>
                <a:schemeClr val="accent2"/>
              </a:buClr>
              <a:buSzPts val="2400"/>
              <a:buFont typeface="Arial Narrow"/>
              <a:buChar char="•"/>
            </a:pPr>
            <a:r>
              <a:rPr lang="en-US" sz="3200">
                <a:solidFill>
                  <a:srgbClr val="595959"/>
                </a:solidFill>
                <a:latin typeface="Times New Roman" panose="02020603050405020304" pitchFamily="18" charset="0"/>
                <a:ea typeface="Arial Narrow"/>
                <a:cs typeface="Times New Roman" panose="02020603050405020304" pitchFamily="18" charset="0"/>
                <a:sym typeface="Arial Narrow"/>
              </a:rPr>
              <a:t>Teen Addiction Severity Index (T-ASI)</a:t>
            </a:r>
            <a:endParaRPr lang="en-US" sz="2800">
              <a:latin typeface="Times New Roman" panose="02020603050405020304" pitchFamily="18" charset="0"/>
              <a:cs typeface="Times New Roman" panose="02020603050405020304" pitchFamily="18" charset="0"/>
            </a:endParaRPr>
          </a:p>
          <a:p>
            <a:pPr marL="342900" lvl="0" indent="-342900">
              <a:lnSpc>
                <a:spcPct val="100000"/>
              </a:lnSpc>
              <a:spcBef>
                <a:spcPts val="0"/>
              </a:spcBef>
              <a:spcAft>
                <a:spcPts val="0"/>
              </a:spcAft>
              <a:buClr>
                <a:schemeClr val="accent2"/>
              </a:buClr>
              <a:buSzPts val="2400"/>
              <a:buFont typeface="Arial Narrow"/>
              <a:buChar char="•"/>
            </a:pPr>
            <a:endParaRPr lang="en-US" sz="3200">
              <a:solidFill>
                <a:srgbClr val="595959"/>
              </a:solidFill>
              <a:latin typeface="Times New Roman" panose="02020603050405020304" pitchFamily="18" charset="0"/>
              <a:ea typeface="Arial Narrow"/>
              <a:cs typeface="Times New Roman" panose="02020603050405020304" pitchFamily="18" charset="0"/>
              <a:sym typeface="Arial Narrow"/>
            </a:endParaRPr>
          </a:p>
          <a:p>
            <a:endParaRPr lang="en-US" dirty="0"/>
          </a:p>
        </p:txBody>
      </p:sp>
      <p:sp>
        <p:nvSpPr>
          <p:cNvPr id="4" name="Title 1">
            <a:extLst>
              <a:ext uri="{FF2B5EF4-FFF2-40B4-BE49-F238E27FC236}">
                <a16:creationId xmlns:a16="http://schemas.microsoft.com/office/drawing/2014/main" id="{AB4156BE-873E-468F-B25D-C81CC65C662C}"/>
              </a:ext>
            </a:extLst>
          </p:cNvPr>
          <p:cNvSpPr>
            <a:spLocks noGrp="1"/>
          </p:cNvSpPr>
          <p:nvPr>
            <p:ph type="title"/>
          </p:nvPr>
        </p:nvSpPr>
        <p:spPr>
          <a:xfrm>
            <a:off x="1097280" y="286603"/>
            <a:ext cx="10058400" cy="1450757"/>
          </a:xfrm>
        </p:spPr>
        <p:txBody>
          <a:bodyPr/>
          <a:lstStyle/>
          <a:p>
            <a:pPr algn="ctr"/>
            <a:r>
              <a:rPr lang="en-US" b="1">
                <a:solidFill>
                  <a:schemeClr val="accent2"/>
                </a:solidFill>
                <a:latin typeface="Times New Roman" panose="02020603050405020304" pitchFamily="18" charset="0"/>
                <a:cs typeface="Times New Roman" panose="02020603050405020304" pitchFamily="18" charset="0"/>
              </a:rPr>
              <a:t>ASSESSMENTS</a:t>
            </a:r>
            <a:endParaRPr lang="en-US" b="1" dirty="0">
              <a:solidFill>
                <a:schemeClr val="accent2"/>
              </a:solidFill>
              <a:latin typeface="Times New Roman" panose="02020603050405020304" pitchFamily="18" charset="0"/>
              <a:cs typeface="Times New Roman" panose="02020603050405020304" pitchFamily="18" charset="0"/>
            </a:endParaRPr>
          </a:p>
        </p:txBody>
      </p:sp>
      <p:pic>
        <p:nvPicPr>
          <p:cNvPr id="1026" name="Picture 2" descr="Image result for assessment">
            <a:extLst>
              <a:ext uri="{FF2B5EF4-FFF2-40B4-BE49-F238E27FC236}">
                <a16:creationId xmlns:a16="http://schemas.microsoft.com/office/drawing/2014/main" id="{417046DB-9941-4BBA-B2EC-C4BCD5D93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264" y="4441177"/>
            <a:ext cx="3953471" cy="1772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96199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FFDE-7BB6-4B28-A843-5C921004C52A}"/>
              </a:ext>
            </a:extLst>
          </p:cNvPr>
          <p:cNvSpPr>
            <a:spLocks noGrp="1"/>
          </p:cNvSpPr>
          <p:nvPr>
            <p:ph type="title"/>
          </p:nvPr>
        </p:nvSpPr>
        <p:spPr>
          <a:xfrm>
            <a:off x="1036320" y="988906"/>
            <a:ext cx="10058400" cy="1450757"/>
          </a:xfrm>
        </p:spPr>
        <p:txBody>
          <a:bodyPr>
            <a:normAutofit fontScale="90000"/>
          </a:bodyPr>
          <a:lstStyle/>
          <a:p>
            <a:pPr marL="342900" lvl="0" indent="-342900" algn="ctr">
              <a:lnSpc>
                <a:spcPct val="100000"/>
              </a:lnSpc>
              <a:spcBef>
                <a:spcPts val="0"/>
              </a:spcBef>
              <a:spcAft>
                <a:spcPts val="0"/>
              </a:spcAft>
            </a:pPr>
            <a:r>
              <a:rPr lang="en-US" sz="5400" b="1" dirty="0">
                <a:solidFill>
                  <a:schemeClr val="accent2"/>
                </a:solidFill>
                <a:latin typeface="Times New Roman" panose="02020603050405020304" pitchFamily="18" charset="0"/>
                <a:ea typeface="Arial Narrow"/>
                <a:cs typeface="Times New Roman" panose="02020603050405020304" pitchFamily="18" charset="0"/>
                <a:sym typeface="Arial Narrow"/>
              </a:rPr>
              <a:t>Global Appraisal of Individual Needs (GAIN)</a:t>
            </a:r>
            <a:br>
              <a:rPr lang="en-US" dirty="0">
                <a:latin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2AB23093-55EE-4563-8278-941436A2A21C}"/>
              </a:ext>
            </a:extLst>
          </p:cNvPr>
          <p:cNvSpPr>
            <a:spLocks noGrp="1"/>
          </p:cNvSpPr>
          <p:nvPr>
            <p:ph idx="1"/>
          </p:nvPr>
        </p:nvSpPr>
        <p:spPr>
          <a:xfrm>
            <a:off x="1066800" y="1845734"/>
            <a:ext cx="10058400" cy="4023360"/>
          </a:xfrm>
        </p:spPr>
        <p:txBody>
          <a:bodyPr>
            <a:normAutofit/>
          </a:bodyPr>
          <a:lstStyle/>
          <a:p>
            <a:pPr>
              <a:buFont typeface="Arial" panose="020B0604020202020204" pitchFamily="34" charset="0"/>
              <a:buChar char="•"/>
            </a:pPr>
            <a:r>
              <a:rPr lang="en-US" sz="2800" dirty="0">
                <a:solidFill>
                  <a:srgbClr val="595959"/>
                </a:solidFill>
                <a:latin typeface="Times New Roman" panose="02020603050405020304" pitchFamily="18" charset="0"/>
                <a:ea typeface="Arial Narrow"/>
                <a:cs typeface="Times New Roman" panose="02020603050405020304" pitchFamily="18" charset="0"/>
                <a:sym typeface="Arial Narrow"/>
              </a:rPr>
              <a:t>Semi-structured interview</a:t>
            </a:r>
            <a:endParaRPr lang="en-US" sz="2400" dirty="0">
              <a:solidFill>
                <a:srgbClr val="595959"/>
              </a:solidFill>
              <a:latin typeface="Times New Roman" panose="02020603050405020304" pitchFamily="18" charset="0"/>
              <a:ea typeface="Arial Narrow"/>
              <a:cs typeface="Times New Roman" panose="02020603050405020304" pitchFamily="18" charset="0"/>
              <a:sym typeface="Arial Narrow"/>
            </a:endParaRPr>
          </a:p>
          <a:p>
            <a:pPr>
              <a:buFont typeface="Arial" panose="020B0604020202020204" pitchFamily="34" charset="0"/>
              <a:buChar char="•"/>
            </a:pPr>
            <a:r>
              <a:rPr lang="en-US" sz="2800" dirty="0">
                <a:solidFill>
                  <a:srgbClr val="595959"/>
                </a:solidFill>
                <a:latin typeface="Times New Roman" panose="02020603050405020304" pitchFamily="18" charset="0"/>
                <a:ea typeface="Arial Narrow"/>
                <a:cs typeface="Times New Roman" panose="02020603050405020304" pitchFamily="18" charset="0"/>
                <a:sym typeface="Arial Narrow"/>
              </a:rPr>
              <a:t>75 – 100 minutes to administer, 15 to score</a:t>
            </a:r>
            <a:br>
              <a:rPr lang="en-US" sz="2800" dirty="0">
                <a:latin typeface="Times New Roman" panose="02020603050405020304" pitchFamily="18" charset="0"/>
                <a:cs typeface="Times New Roman" panose="02020603050405020304" pitchFamily="18" charset="0"/>
              </a:rPr>
            </a:br>
            <a:endParaRPr lang="en-US" sz="3200" dirty="0"/>
          </a:p>
        </p:txBody>
      </p:sp>
      <p:pic>
        <p:nvPicPr>
          <p:cNvPr id="4" name="Picture 3">
            <a:extLst>
              <a:ext uri="{FF2B5EF4-FFF2-40B4-BE49-F238E27FC236}">
                <a16:creationId xmlns:a16="http://schemas.microsoft.com/office/drawing/2014/main" id="{3C1A2899-2ECC-4ED6-BEC0-74B8DAD12E99}"/>
              </a:ext>
            </a:extLst>
          </p:cNvPr>
          <p:cNvPicPr>
            <a:picLocks noChangeAspect="1"/>
          </p:cNvPicPr>
          <p:nvPr/>
        </p:nvPicPr>
        <p:blipFill rotWithShape="1">
          <a:blip r:embed="rId3"/>
          <a:srcRect l="27065" t="19904" r="24891" b="37971"/>
          <a:stretch/>
        </p:blipFill>
        <p:spPr>
          <a:xfrm>
            <a:off x="2690190" y="2980120"/>
            <a:ext cx="5857461" cy="2888974"/>
          </a:xfrm>
          <a:prstGeom prst="rect">
            <a:avLst/>
          </a:prstGeom>
        </p:spPr>
      </p:pic>
      <p:sp>
        <p:nvSpPr>
          <p:cNvPr id="5" name="TextBox 4">
            <a:extLst>
              <a:ext uri="{FF2B5EF4-FFF2-40B4-BE49-F238E27FC236}">
                <a16:creationId xmlns:a16="http://schemas.microsoft.com/office/drawing/2014/main" id="{270CD933-2B9F-40B2-9447-A45B6BE0783E}"/>
              </a:ext>
            </a:extLst>
          </p:cNvPr>
          <p:cNvSpPr txBox="1"/>
          <p:nvPr/>
        </p:nvSpPr>
        <p:spPr>
          <a:xfrm>
            <a:off x="9369287" y="6467061"/>
            <a:ext cx="2435282"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(GAINCC.ORG, 2015)</a:t>
            </a:r>
          </a:p>
        </p:txBody>
      </p:sp>
    </p:spTree>
    <p:extLst>
      <p:ext uri="{BB962C8B-B14F-4D97-AF65-F5344CB8AC3E}">
        <p14:creationId xmlns:p14="http://schemas.microsoft.com/office/powerpoint/2010/main" val="79351591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7A784-F82E-449D-9526-C4E1096FEADA}"/>
              </a:ext>
            </a:extLst>
          </p:cNvPr>
          <p:cNvSpPr>
            <a:spLocks noGrp="1"/>
          </p:cNvSpPr>
          <p:nvPr>
            <p:ph type="title"/>
          </p:nvPr>
        </p:nvSpPr>
        <p:spPr>
          <a:xfrm>
            <a:off x="844163" y="710673"/>
            <a:ext cx="10564633" cy="1450757"/>
          </a:xfrm>
        </p:spPr>
        <p:txBody>
          <a:bodyPr>
            <a:normAutofit fontScale="90000"/>
          </a:bodyPr>
          <a:lstStyle/>
          <a:p>
            <a:pPr marL="342900" lvl="0" indent="-342900" algn="ctr">
              <a:lnSpc>
                <a:spcPct val="100000"/>
              </a:lnSpc>
              <a:spcBef>
                <a:spcPts val="0"/>
              </a:spcBef>
              <a:spcAft>
                <a:spcPts val="0"/>
              </a:spcAft>
            </a:pPr>
            <a:r>
              <a:rPr lang="en-US" sz="5400" b="1" dirty="0">
                <a:solidFill>
                  <a:schemeClr val="accent2"/>
                </a:solidFill>
                <a:latin typeface="Times New Roman" panose="02020603050405020304" pitchFamily="18" charset="0"/>
                <a:ea typeface="Arial Narrow"/>
                <a:cs typeface="Times New Roman" panose="02020603050405020304" pitchFamily="18" charset="0"/>
                <a:sym typeface="Arial Narrow"/>
              </a:rPr>
              <a:t>Teen Addiction Severity Index (T-ASI)</a:t>
            </a:r>
            <a:br>
              <a:rPr lang="en-US" b="1" dirty="0">
                <a:solidFill>
                  <a:schemeClr val="accent2"/>
                </a:solidFill>
                <a:latin typeface="Times New Roman" panose="02020603050405020304" pitchFamily="18" charset="0"/>
                <a:cs typeface="Times New Roman" panose="02020603050405020304" pitchFamily="18" charset="0"/>
              </a:rPr>
            </a:br>
            <a:endParaRPr lang="en-US" b="1" dirty="0">
              <a:solidFill>
                <a:schemeClr val="accent2"/>
              </a:solidFill>
            </a:endParaRPr>
          </a:p>
        </p:txBody>
      </p:sp>
      <p:sp>
        <p:nvSpPr>
          <p:cNvPr id="3" name="Content Placeholder 2">
            <a:extLst>
              <a:ext uri="{FF2B5EF4-FFF2-40B4-BE49-F238E27FC236}">
                <a16:creationId xmlns:a16="http://schemas.microsoft.com/office/drawing/2014/main" id="{A0934F20-AB17-4A2E-9EE4-8E0FC3C05C01}"/>
              </a:ext>
            </a:extLst>
          </p:cNvPr>
          <p:cNvSpPr>
            <a:spLocks noGrp="1"/>
          </p:cNvSpPr>
          <p:nvPr>
            <p:ph idx="1"/>
          </p:nvPr>
        </p:nvSpPr>
        <p:spPr>
          <a:xfrm>
            <a:off x="1097280" y="2161430"/>
            <a:ext cx="10058400" cy="3707664"/>
          </a:xfrm>
        </p:spPr>
        <p:txBody>
          <a:bodyPr/>
          <a:lstStyle/>
          <a:p>
            <a:pPr>
              <a:buFont typeface="Arial" panose="020B0604020202020204" pitchFamily="34" charset="0"/>
              <a:buChar char="•"/>
            </a:pPr>
            <a:r>
              <a:rPr lang="en-US" sz="2800" dirty="0">
                <a:solidFill>
                  <a:srgbClr val="595959"/>
                </a:solidFill>
                <a:latin typeface="Times New Roman" panose="02020603050405020304" pitchFamily="18" charset="0"/>
                <a:ea typeface="Arial Narrow"/>
                <a:cs typeface="Times New Roman" panose="02020603050405020304" pitchFamily="18" charset="0"/>
                <a:sym typeface="Arial Narrow"/>
              </a:rPr>
              <a:t>Semi-structured interview</a:t>
            </a:r>
          </a:p>
          <a:p>
            <a:pPr>
              <a:buFont typeface="Arial" panose="020B0604020202020204" pitchFamily="34" charset="0"/>
              <a:buChar char="•"/>
            </a:pPr>
            <a:endParaRPr lang="en-US" sz="2400" dirty="0">
              <a:solidFill>
                <a:srgbClr val="595959"/>
              </a:solidFill>
              <a:latin typeface="Times New Roman" panose="02020603050405020304" pitchFamily="18" charset="0"/>
              <a:ea typeface="Arial Narrow"/>
              <a:cs typeface="Times New Roman" panose="02020603050405020304" pitchFamily="18" charset="0"/>
              <a:sym typeface="Arial Narrow"/>
            </a:endParaRPr>
          </a:p>
          <a:p>
            <a:pPr>
              <a:buFont typeface="Arial" panose="020B0604020202020204" pitchFamily="34" charset="0"/>
              <a:buChar char="•"/>
            </a:pPr>
            <a:r>
              <a:rPr lang="en-US" sz="2800" dirty="0">
                <a:solidFill>
                  <a:srgbClr val="595959"/>
                </a:solidFill>
                <a:latin typeface="Times New Roman" panose="02020603050405020304" pitchFamily="18" charset="0"/>
                <a:ea typeface="Arial Narrow"/>
                <a:cs typeface="Times New Roman" panose="02020603050405020304" pitchFamily="18" charset="0"/>
                <a:sym typeface="Arial Narrow"/>
              </a:rPr>
              <a:t>30 – 45 minutes to administer, </a:t>
            </a:r>
          </a:p>
          <a:p>
            <a:pPr marL="0" indent="0">
              <a:buNone/>
            </a:pPr>
            <a:r>
              <a:rPr lang="en-US" sz="2800" dirty="0">
                <a:solidFill>
                  <a:srgbClr val="595959"/>
                </a:solidFill>
                <a:latin typeface="Times New Roman" panose="02020603050405020304" pitchFamily="18" charset="0"/>
                <a:ea typeface="Arial Narrow"/>
                <a:cs typeface="Times New Roman" panose="02020603050405020304" pitchFamily="18" charset="0"/>
                <a:sym typeface="Arial Narrow"/>
              </a:rPr>
              <a:t>10 to score</a:t>
            </a:r>
            <a:br>
              <a:rPr lang="en-US" sz="1800" dirty="0">
                <a:latin typeface="Times New Roman" panose="02020603050405020304" pitchFamily="18" charset="0"/>
                <a:cs typeface="Times New Roman" panose="02020603050405020304" pitchFamily="18" charset="0"/>
              </a:rPr>
            </a:br>
            <a:endParaRPr lang="en-US" dirty="0"/>
          </a:p>
        </p:txBody>
      </p:sp>
      <p:pic>
        <p:nvPicPr>
          <p:cNvPr id="4" name="Picture 3">
            <a:extLst>
              <a:ext uri="{FF2B5EF4-FFF2-40B4-BE49-F238E27FC236}">
                <a16:creationId xmlns:a16="http://schemas.microsoft.com/office/drawing/2014/main" id="{00281885-6C3D-47DA-9AE7-A3835A12B022}"/>
              </a:ext>
            </a:extLst>
          </p:cNvPr>
          <p:cNvPicPr>
            <a:picLocks noChangeAspect="1"/>
          </p:cNvPicPr>
          <p:nvPr/>
        </p:nvPicPr>
        <p:blipFill rotWithShape="1">
          <a:blip r:embed="rId3"/>
          <a:srcRect l="30108" t="20097" r="31305" b="27923"/>
          <a:stretch/>
        </p:blipFill>
        <p:spPr>
          <a:xfrm>
            <a:off x="6096000" y="2074996"/>
            <a:ext cx="4704522" cy="3564835"/>
          </a:xfrm>
          <a:prstGeom prst="rect">
            <a:avLst/>
          </a:prstGeom>
        </p:spPr>
      </p:pic>
      <p:sp>
        <p:nvSpPr>
          <p:cNvPr id="5" name="TextBox 4">
            <a:extLst>
              <a:ext uri="{FF2B5EF4-FFF2-40B4-BE49-F238E27FC236}">
                <a16:creationId xmlns:a16="http://schemas.microsoft.com/office/drawing/2014/main" id="{AD8C098A-810D-4C80-8B2E-2FAF635DA785}"/>
              </a:ext>
            </a:extLst>
          </p:cNvPr>
          <p:cNvSpPr txBox="1"/>
          <p:nvPr/>
        </p:nvSpPr>
        <p:spPr>
          <a:xfrm>
            <a:off x="9395791" y="6374296"/>
            <a:ext cx="2497992" cy="400110"/>
          </a:xfrm>
          <a:prstGeom prst="rect">
            <a:avLst/>
          </a:prstGeom>
          <a:noFill/>
        </p:spPr>
        <p:txBody>
          <a:bodyPr wrap="non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Kaminer</a:t>
            </a:r>
            <a:r>
              <a:rPr lang="en-US" sz="2000" b="1" dirty="0">
                <a:solidFill>
                  <a:schemeClr val="bg1"/>
                </a:solidFill>
                <a:latin typeface="Times New Roman" panose="02020603050405020304" pitchFamily="18" charset="0"/>
                <a:cs typeface="Times New Roman" panose="02020603050405020304" pitchFamily="18" charset="0"/>
              </a:rPr>
              <a:t> et, al 2009)</a:t>
            </a:r>
          </a:p>
        </p:txBody>
      </p:sp>
    </p:spTree>
    <p:extLst>
      <p:ext uri="{BB962C8B-B14F-4D97-AF65-F5344CB8AC3E}">
        <p14:creationId xmlns:p14="http://schemas.microsoft.com/office/powerpoint/2010/main" val="1981567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1CB9-F918-47DB-A83A-A9CF4480A5E8}"/>
              </a:ext>
            </a:extLst>
          </p:cNvPr>
          <p:cNvSpPr>
            <a:spLocks noGrp="1"/>
          </p:cNvSpPr>
          <p:nvPr>
            <p:ph type="title"/>
          </p:nvPr>
        </p:nvSpPr>
        <p:spPr>
          <a:xfrm>
            <a:off x="376824" y="120273"/>
            <a:ext cx="11438351" cy="1450757"/>
          </a:xfrm>
        </p:spPr>
        <p:txBody>
          <a:bodyPr>
            <a:normAutofit/>
          </a:bodyPr>
          <a:lstStyle/>
          <a:p>
            <a:pPr algn="ctr"/>
            <a:r>
              <a:rPr lang="en-US" sz="4400" b="1" dirty="0">
                <a:solidFill>
                  <a:schemeClr val="accent2"/>
                </a:solidFill>
                <a:latin typeface="Times New Roman" panose="02020603050405020304" pitchFamily="18" charset="0"/>
                <a:cs typeface="Times New Roman" panose="02020603050405020304" pitchFamily="18" charset="0"/>
              </a:rPr>
              <a:t>EVALUATION FORMS &amp; PRE/POST TESTS	</a:t>
            </a:r>
          </a:p>
        </p:txBody>
      </p:sp>
      <p:sp>
        <p:nvSpPr>
          <p:cNvPr id="3" name="Content Placeholder 2">
            <a:extLst>
              <a:ext uri="{FF2B5EF4-FFF2-40B4-BE49-F238E27FC236}">
                <a16:creationId xmlns:a16="http://schemas.microsoft.com/office/drawing/2014/main" id="{F005950E-3D8F-4195-85F8-58F7A6582B8F}"/>
              </a:ext>
            </a:extLst>
          </p:cNvPr>
          <p:cNvSpPr>
            <a:spLocks noGrp="1"/>
          </p:cNvSpPr>
          <p:nvPr>
            <p:ph idx="1"/>
          </p:nvPr>
        </p:nvSpPr>
        <p:spPr>
          <a:xfrm>
            <a:off x="951978" y="2192056"/>
            <a:ext cx="10173222" cy="2943576"/>
          </a:xfrm>
        </p:spPr>
        <p:txBody>
          <a:bodyPr>
            <a:normAutofit/>
          </a:body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Evaluation forms are provided to participants at the end of each day. </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Pre/Post tests are administered as follows: </a:t>
            </a:r>
          </a:p>
          <a:p>
            <a:pPr lvl="1">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Pre-test will be administered prior to the start of each module. </a:t>
            </a:r>
          </a:p>
          <a:p>
            <a:pPr lvl="1">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Post-test will be administered after the end of each module. </a:t>
            </a:r>
          </a:p>
        </p:txBody>
      </p:sp>
    </p:spTree>
    <p:extLst>
      <p:ext uri="{BB962C8B-B14F-4D97-AF65-F5344CB8AC3E}">
        <p14:creationId xmlns:p14="http://schemas.microsoft.com/office/powerpoint/2010/main" val="128980650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A3F7E-5CF0-48D9-B820-72316D7F8BED}"/>
              </a:ext>
            </a:extLst>
          </p:cNvPr>
          <p:cNvSpPr>
            <a:spLocks noGrp="1"/>
          </p:cNvSpPr>
          <p:nvPr>
            <p:ph type="title"/>
          </p:nvPr>
        </p:nvSpPr>
        <p:spPr/>
        <p:txBody>
          <a:bodyPr>
            <a:normAutofit/>
          </a:bodyPr>
          <a:lstStyle/>
          <a:p>
            <a:pPr marL="342900" lvl="0" indent="-342900" algn="ctr">
              <a:lnSpc>
                <a:spcPct val="100000"/>
              </a:lnSpc>
              <a:spcBef>
                <a:spcPts val="0"/>
              </a:spcBef>
              <a:spcAft>
                <a:spcPts val="0"/>
              </a:spcAft>
            </a:pPr>
            <a:r>
              <a:rPr lang="en-US" sz="5400" b="1" dirty="0">
                <a:solidFill>
                  <a:schemeClr val="accent2"/>
                </a:solidFill>
                <a:latin typeface="Times New Roman" panose="02020603050405020304" pitchFamily="18" charset="0"/>
                <a:ea typeface="Arial Narrow"/>
                <a:cs typeface="Times New Roman" panose="02020603050405020304" pitchFamily="18" charset="0"/>
                <a:sym typeface="Arial Narrow"/>
              </a:rPr>
              <a:t>HEADSS</a:t>
            </a:r>
            <a:endParaRPr lang="en-US" b="1" dirty="0">
              <a:solidFill>
                <a:schemeClr val="accent2"/>
              </a:solidFill>
            </a:endParaRPr>
          </a:p>
        </p:txBody>
      </p:sp>
      <p:sp>
        <p:nvSpPr>
          <p:cNvPr id="3" name="Content Placeholder 2">
            <a:extLst>
              <a:ext uri="{FF2B5EF4-FFF2-40B4-BE49-F238E27FC236}">
                <a16:creationId xmlns:a16="http://schemas.microsoft.com/office/drawing/2014/main" id="{917474F3-937C-4E8A-8835-C5D78657D901}"/>
              </a:ext>
            </a:extLst>
          </p:cNvPr>
          <p:cNvSpPr>
            <a:spLocks noGrp="1"/>
          </p:cNvSpPr>
          <p:nvPr>
            <p:ph idx="1"/>
          </p:nvPr>
        </p:nvSpPr>
        <p:spPr>
          <a:xfrm>
            <a:off x="1066800" y="2291300"/>
            <a:ext cx="10058400" cy="4023360"/>
          </a:xfrm>
        </p:spPr>
        <p:txBody>
          <a:bodyPr/>
          <a:lstStyle/>
          <a:p>
            <a:pPr>
              <a:buFont typeface="Arial" panose="020B0604020202020204" pitchFamily="34" charset="0"/>
              <a:buChar char="•"/>
            </a:pPr>
            <a:r>
              <a:rPr lang="en-US" sz="3600" dirty="0">
                <a:solidFill>
                  <a:srgbClr val="595959"/>
                </a:solidFill>
                <a:latin typeface="Times New Roman" panose="02020603050405020304" pitchFamily="18" charset="0"/>
                <a:ea typeface="Arial Narrow"/>
                <a:cs typeface="Times New Roman" panose="02020603050405020304" pitchFamily="18" charset="0"/>
                <a:sym typeface="Arial Narrow"/>
              </a:rPr>
              <a:t>Interview</a:t>
            </a:r>
          </a:p>
          <a:p>
            <a:pPr>
              <a:buFont typeface="Arial" panose="020B0604020202020204" pitchFamily="34" charset="0"/>
              <a:buChar char="•"/>
            </a:pPr>
            <a:endParaRPr lang="en-US" sz="3600" dirty="0">
              <a:solidFill>
                <a:srgbClr val="595959"/>
              </a:solidFill>
              <a:latin typeface="Times New Roman" panose="02020603050405020304" pitchFamily="18" charset="0"/>
              <a:ea typeface="Arial Narrow"/>
              <a:cs typeface="Times New Roman" panose="02020603050405020304" pitchFamily="18" charset="0"/>
              <a:sym typeface="Arial Narrow"/>
            </a:endParaRPr>
          </a:p>
          <a:p>
            <a:pPr>
              <a:buFont typeface="Arial" panose="020B0604020202020204" pitchFamily="34" charset="0"/>
              <a:buChar char="•"/>
            </a:pPr>
            <a:r>
              <a:rPr lang="en-US" sz="3600" dirty="0">
                <a:solidFill>
                  <a:srgbClr val="595959"/>
                </a:solidFill>
                <a:latin typeface="Times New Roman" panose="02020603050405020304" pitchFamily="18" charset="0"/>
                <a:ea typeface="Arial Narrow"/>
                <a:cs typeface="Times New Roman" panose="02020603050405020304" pitchFamily="18" charset="0"/>
                <a:sym typeface="Arial Narrow"/>
              </a:rPr>
              <a:t>3 – 90 minutes</a:t>
            </a:r>
            <a:br>
              <a:rPr lang="en-US" dirty="0">
                <a:latin typeface="Times New Roman" panose="02020603050405020304" pitchFamily="18" charset="0"/>
                <a:cs typeface="Times New Roman" panose="02020603050405020304" pitchFamily="18" charset="0"/>
              </a:rPr>
            </a:br>
            <a:endParaRPr lang="en-US" dirty="0"/>
          </a:p>
        </p:txBody>
      </p:sp>
      <p:pic>
        <p:nvPicPr>
          <p:cNvPr id="4" name="Picture 3">
            <a:extLst>
              <a:ext uri="{FF2B5EF4-FFF2-40B4-BE49-F238E27FC236}">
                <a16:creationId xmlns:a16="http://schemas.microsoft.com/office/drawing/2014/main" id="{D90EA309-D202-4DA6-9374-7B7CF9A642EF}"/>
              </a:ext>
            </a:extLst>
          </p:cNvPr>
          <p:cNvPicPr>
            <a:picLocks noChangeAspect="1"/>
          </p:cNvPicPr>
          <p:nvPr/>
        </p:nvPicPr>
        <p:blipFill rotWithShape="1">
          <a:blip r:embed="rId3"/>
          <a:srcRect l="31848" t="29952" r="30217" b="25333"/>
          <a:stretch/>
        </p:blipFill>
        <p:spPr>
          <a:xfrm>
            <a:off x="5486399" y="2014330"/>
            <a:ext cx="6068074" cy="4023360"/>
          </a:xfrm>
          <a:prstGeom prst="rect">
            <a:avLst/>
          </a:prstGeom>
        </p:spPr>
      </p:pic>
      <p:sp>
        <p:nvSpPr>
          <p:cNvPr id="5" name="TextBox 4">
            <a:extLst>
              <a:ext uri="{FF2B5EF4-FFF2-40B4-BE49-F238E27FC236}">
                <a16:creationId xmlns:a16="http://schemas.microsoft.com/office/drawing/2014/main" id="{F00AC36E-187F-4B10-BF4B-0A95073967AA}"/>
              </a:ext>
            </a:extLst>
          </p:cNvPr>
          <p:cNvSpPr txBox="1"/>
          <p:nvPr/>
        </p:nvSpPr>
        <p:spPr>
          <a:xfrm>
            <a:off x="9319566" y="6391575"/>
            <a:ext cx="2234907" cy="400110"/>
          </a:xfrm>
          <a:prstGeom prst="rect">
            <a:avLst/>
          </a:prstGeom>
          <a:noFill/>
        </p:spPr>
        <p:txBody>
          <a:bodyPr wrap="non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(Cohen et al, 1991)</a:t>
            </a:r>
          </a:p>
        </p:txBody>
      </p:sp>
    </p:spTree>
    <p:extLst>
      <p:ext uri="{BB962C8B-B14F-4D97-AF65-F5344CB8AC3E}">
        <p14:creationId xmlns:p14="http://schemas.microsoft.com/office/powerpoint/2010/main" val="146204687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7820B-1CE7-4CF8-A760-91CE79B2A6E5}"/>
              </a:ext>
            </a:extLst>
          </p:cNvPr>
          <p:cNvSpPr>
            <a:spLocks noGrp="1"/>
          </p:cNvSpPr>
          <p:nvPr>
            <p:ph type="title"/>
          </p:nvPr>
        </p:nvSpPr>
        <p:spPr>
          <a:xfrm>
            <a:off x="6730000" y="639097"/>
            <a:ext cx="4813072" cy="3686015"/>
          </a:xfrm>
        </p:spPr>
        <p:txBody>
          <a:bodyPr vert="horz" lIns="91440" tIns="45720" rIns="91440" bIns="45720" rtlCol="0" anchor="b">
            <a:normAutofit/>
          </a:bodyPr>
          <a:lstStyle/>
          <a:p>
            <a:pPr algn="ctr"/>
            <a:r>
              <a:rPr lang="en-US" sz="8000" b="1" dirty="0">
                <a:solidFill>
                  <a:schemeClr val="accent2"/>
                </a:solidFill>
                <a:latin typeface="Times New Roman" panose="02020603050405020304" pitchFamily="18" charset="0"/>
                <a:cs typeface="Times New Roman" panose="02020603050405020304" pitchFamily="18" charset="0"/>
              </a:rPr>
              <a:t>Let’s Practice! </a:t>
            </a:r>
          </a:p>
        </p:txBody>
      </p:sp>
      <p:pic>
        <p:nvPicPr>
          <p:cNvPr id="2050" name="Picture 2" descr="Image result for role play">
            <a:extLst>
              <a:ext uri="{FF2B5EF4-FFF2-40B4-BE49-F238E27FC236}">
                <a16:creationId xmlns:a16="http://schemas.microsoft.com/office/drawing/2014/main" id="{CEFEC84D-C2FF-46B5-9257-62285C64E20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999" y="1209083"/>
            <a:ext cx="5462001" cy="391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87588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391C3B-FC99-4756-827F-DA9040F26BD7}"/>
              </a:ext>
            </a:extLst>
          </p:cNvPr>
          <p:cNvSpPr>
            <a:spLocks noGrp="1"/>
          </p:cNvSpPr>
          <p:nvPr>
            <p:ph idx="1"/>
          </p:nvPr>
        </p:nvSpPr>
        <p:spPr>
          <a:xfrm>
            <a:off x="1066800" y="2137282"/>
            <a:ext cx="10058400" cy="4023360"/>
          </a:xfrm>
        </p:spPr>
        <p:txBody>
          <a:bodyPr>
            <a:normAutofit/>
          </a:body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Adolescent Health Review (AHR) </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Adolescent Substance Abuse Subtle Screening Inventory (SASSIA2)</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Brief Psychiatric Rating Scale – Children (BPRS-C)</a:t>
            </a:r>
          </a:p>
        </p:txBody>
      </p:sp>
      <p:sp>
        <p:nvSpPr>
          <p:cNvPr id="4" name="Title 1">
            <a:extLst>
              <a:ext uri="{FF2B5EF4-FFF2-40B4-BE49-F238E27FC236}">
                <a16:creationId xmlns:a16="http://schemas.microsoft.com/office/drawing/2014/main" id="{6CA2A617-D743-497D-AF71-D7422EFC3D9E}"/>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b="1" dirty="0">
                <a:solidFill>
                  <a:schemeClr val="accent2"/>
                </a:solidFill>
                <a:latin typeface="Times New Roman" panose="02020603050405020304" pitchFamily="18" charset="0"/>
                <a:cs typeface="Times New Roman" panose="02020603050405020304" pitchFamily="18" charset="0"/>
              </a:rPr>
              <a:t>OTHER SCREENIGNS &amp; ASSESSMENTS</a:t>
            </a:r>
          </a:p>
        </p:txBody>
      </p:sp>
    </p:spTree>
    <p:extLst>
      <p:ext uri="{BB962C8B-B14F-4D97-AF65-F5344CB8AC3E}">
        <p14:creationId xmlns:p14="http://schemas.microsoft.com/office/powerpoint/2010/main" val="232284648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6661C-FBA9-445B-978C-3B6DB51D9DD7}"/>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CASE MANAGEMENT </a:t>
            </a:r>
          </a:p>
        </p:txBody>
      </p:sp>
      <p:sp>
        <p:nvSpPr>
          <p:cNvPr id="3" name="Content Placeholder 2">
            <a:extLst>
              <a:ext uri="{FF2B5EF4-FFF2-40B4-BE49-F238E27FC236}">
                <a16:creationId xmlns:a16="http://schemas.microsoft.com/office/drawing/2014/main" id="{946E1198-A557-4209-99FE-823156A34751}"/>
              </a:ext>
            </a:extLst>
          </p:cNvPr>
          <p:cNvSpPr>
            <a:spLocks noGrp="1"/>
          </p:cNvSpPr>
          <p:nvPr>
            <p:ph idx="1"/>
          </p:nvPr>
        </p:nvSpPr>
        <p:spPr>
          <a:xfrm>
            <a:off x="1282811" y="2230047"/>
            <a:ext cx="4031311" cy="4023360"/>
          </a:xfrm>
        </p:spPr>
        <p:txBody>
          <a:body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Case Management </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Case Coordination </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Casework </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F075FBAD-0B93-4E96-B525-807895190B49}"/>
              </a:ext>
            </a:extLst>
          </p:cNvPr>
          <p:cNvSpPr txBox="1"/>
          <p:nvPr/>
        </p:nvSpPr>
        <p:spPr>
          <a:xfrm>
            <a:off x="9806609" y="6488668"/>
            <a:ext cx="2178802"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(CMSA.ORG, 2017)</a:t>
            </a:r>
          </a:p>
        </p:txBody>
      </p:sp>
      <p:pic>
        <p:nvPicPr>
          <p:cNvPr id="2050" name="Picture 2" descr="Image result for case manager">
            <a:extLst>
              <a:ext uri="{FF2B5EF4-FFF2-40B4-BE49-F238E27FC236}">
                <a16:creationId xmlns:a16="http://schemas.microsoft.com/office/drawing/2014/main" id="{7F2BD751-E7AC-4050-A776-F962F3D15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9666" y="2088874"/>
            <a:ext cx="57150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35169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962255-2449-4FF4-ADD4-913C4C10D1A5}"/>
              </a:ext>
            </a:extLst>
          </p:cNvPr>
          <p:cNvSpPr txBox="1">
            <a:spLocks/>
          </p:cNvSpPr>
          <p:nvPr/>
        </p:nvSpPr>
        <p:spPr>
          <a:xfrm>
            <a:off x="1066800" y="1817229"/>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b="1" dirty="0">
                <a:solidFill>
                  <a:schemeClr val="accent2"/>
                </a:solidFill>
                <a:latin typeface="Times New Roman" panose="02020603050405020304" pitchFamily="18" charset="0"/>
                <a:cs typeface="Times New Roman" panose="02020603050405020304" pitchFamily="18" charset="0"/>
              </a:rPr>
              <a:t>CASE MANAGEMENT MODELS </a:t>
            </a:r>
          </a:p>
        </p:txBody>
      </p:sp>
    </p:spTree>
    <p:extLst>
      <p:ext uri="{BB962C8B-B14F-4D97-AF65-F5344CB8AC3E}">
        <p14:creationId xmlns:p14="http://schemas.microsoft.com/office/powerpoint/2010/main" val="309694575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6DCD6-B137-46F6-AA52-5DFB999A9A7C}"/>
              </a:ext>
            </a:extLst>
          </p:cNvPr>
          <p:cNvSpPr>
            <a:spLocks noGrp="1"/>
          </p:cNvSpPr>
          <p:nvPr>
            <p:ph type="title"/>
          </p:nvPr>
        </p:nvSpPr>
        <p:spPr>
          <a:xfrm>
            <a:off x="173478" y="639763"/>
            <a:ext cx="3921608" cy="5772840"/>
          </a:xfrm>
        </p:spPr>
        <p:txBody>
          <a:bodyPr anchor="ctr">
            <a:normAutofit/>
          </a:bodyPr>
          <a:lstStyle/>
          <a:p>
            <a:r>
              <a:rPr lang="en-US" sz="3600" b="1" dirty="0">
                <a:solidFill>
                  <a:schemeClr val="accent2"/>
                </a:solidFill>
                <a:latin typeface="Times New Roman" panose="02020603050405020304" pitchFamily="18" charset="0"/>
                <a:cs typeface="Times New Roman" panose="02020603050405020304" pitchFamily="18" charset="0"/>
              </a:rPr>
              <a:t>GENERAL CASE MANAGEMENT </a:t>
            </a:r>
          </a:p>
        </p:txBody>
      </p:sp>
      <p:graphicFrame>
        <p:nvGraphicFramePr>
          <p:cNvPr id="5" name="Content Placeholder 2">
            <a:extLst>
              <a:ext uri="{FF2B5EF4-FFF2-40B4-BE49-F238E27FC236}">
                <a16:creationId xmlns:a16="http://schemas.microsoft.com/office/drawing/2014/main" id="{D9CB5F36-E2A1-482D-8BF5-3218FB341785}"/>
              </a:ext>
            </a:extLst>
          </p:cNvPr>
          <p:cNvGraphicFramePr>
            <a:graphicFrameLocks noGrp="1"/>
          </p:cNvGraphicFramePr>
          <p:nvPr>
            <p:ph idx="1"/>
          </p:nvPr>
        </p:nvGraphicFramePr>
        <p:xfrm>
          <a:off x="4513601" y="639763"/>
          <a:ext cx="7148643" cy="5946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891135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EF615-B9DC-4488-B1BA-17E79308AE35}"/>
              </a:ext>
            </a:extLst>
          </p:cNvPr>
          <p:cNvSpPr>
            <a:spLocks noGrp="1"/>
          </p:cNvSpPr>
          <p:nvPr>
            <p:ph type="title"/>
          </p:nvPr>
        </p:nvSpPr>
        <p:spPr>
          <a:xfrm>
            <a:off x="7997272" y="284217"/>
            <a:ext cx="3690257" cy="1450757"/>
          </a:xfrm>
        </p:spPr>
        <p:txBody>
          <a:bodyPr>
            <a:normAutofit/>
          </a:bodyPr>
          <a:lstStyle/>
          <a:p>
            <a:pPr algn="ctr"/>
            <a:r>
              <a:rPr lang="en-US" sz="3700" b="1" dirty="0">
                <a:solidFill>
                  <a:schemeClr val="accent2"/>
                </a:solidFill>
                <a:latin typeface="Times New Roman" panose="02020603050405020304" pitchFamily="18" charset="0"/>
                <a:cs typeface="Times New Roman" panose="02020603050405020304" pitchFamily="18" charset="0"/>
              </a:rPr>
              <a:t>WRAP AROUND MODEL </a:t>
            </a:r>
          </a:p>
        </p:txBody>
      </p:sp>
      <p:pic>
        <p:nvPicPr>
          <p:cNvPr id="5" name="Picture 4">
            <a:extLst>
              <a:ext uri="{FF2B5EF4-FFF2-40B4-BE49-F238E27FC236}">
                <a16:creationId xmlns:a16="http://schemas.microsoft.com/office/drawing/2014/main" id="{3523A928-1C0E-4A19-B346-652F82BEB414}"/>
              </a:ext>
            </a:extLst>
          </p:cNvPr>
          <p:cNvPicPr>
            <a:picLocks noChangeAspect="1"/>
          </p:cNvPicPr>
          <p:nvPr/>
        </p:nvPicPr>
        <p:blipFill rotWithShape="1">
          <a:blip r:embed="rId3"/>
          <a:srcRect l="16087" t="23768" r="45543" b="28889"/>
          <a:stretch/>
        </p:blipFill>
        <p:spPr>
          <a:xfrm>
            <a:off x="23753" y="523684"/>
            <a:ext cx="7811979" cy="5421849"/>
          </a:xfrm>
          <a:prstGeom prst="rect">
            <a:avLst/>
          </a:prstGeom>
        </p:spPr>
      </p:pic>
      <p:sp>
        <p:nvSpPr>
          <p:cNvPr id="3" name="Content Placeholder 2">
            <a:extLst>
              <a:ext uri="{FF2B5EF4-FFF2-40B4-BE49-F238E27FC236}">
                <a16:creationId xmlns:a16="http://schemas.microsoft.com/office/drawing/2014/main" id="{465E208B-3F34-4398-9A21-392F0A216A2D}"/>
              </a:ext>
            </a:extLst>
          </p:cNvPr>
          <p:cNvSpPr>
            <a:spLocks noGrp="1"/>
          </p:cNvSpPr>
          <p:nvPr>
            <p:ph idx="1"/>
          </p:nvPr>
        </p:nvSpPr>
        <p:spPr>
          <a:xfrm>
            <a:off x="7859485" y="2198913"/>
            <a:ext cx="4147699" cy="4024137"/>
          </a:xfrm>
        </p:spPr>
        <p:txBody>
          <a:bodyPr>
            <a:normAutofit fontScale="92500" lnSpcReduction="10000"/>
          </a:bodyPr>
          <a:lstStyle/>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Evidence-based case management method.</a:t>
            </a: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Principles: </a:t>
            </a:r>
          </a:p>
          <a:p>
            <a:pPr lvl="1">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Voice &amp; Choice at the core</a:t>
            </a:r>
          </a:p>
          <a:p>
            <a:pPr lvl="1">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Individualized care</a:t>
            </a:r>
          </a:p>
          <a:p>
            <a:pPr lvl="1">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Strengths-based</a:t>
            </a:r>
          </a:p>
          <a:p>
            <a:pPr lvl="1">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Natural Supports</a:t>
            </a:r>
          </a:p>
          <a:p>
            <a:pPr lvl="1">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Team-based collaborative planning</a:t>
            </a:r>
          </a:p>
          <a:p>
            <a:pPr lvl="1">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Unconditional Care</a:t>
            </a:r>
          </a:p>
          <a:p>
            <a:pPr lvl="1">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Community-based care</a:t>
            </a:r>
          </a:p>
          <a:p>
            <a:pPr lvl="1">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Culturally Competent </a:t>
            </a:r>
          </a:p>
          <a:p>
            <a:pPr lvl="1">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Outcome-based </a:t>
            </a:r>
          </a:p>
          <a:p>
            <a:pPr lvl="1">
              <a:buFont typeface="Arial" panose="020B0604020202020204" pitchFamily="34" charset="0"/>
              <a:buChar char="•"/>
            </a:pPr>
            <a:endParaRPr lang="en-US" dirty="0"/>
          </a:p>
          <a:p>
            <a:endParaRPr lang="en-US" dirty="0"/>
          </a:p>
          <a:p>
            <a:endParaRPr lang="en-US" dirty="0"/>
          </a:p>
        </p:txBody>
      </p:sp>
      <p:sp>
        <p:nvSpPr>
          <p:cNvPr id="4" name="TextBox 3">
            <a:extLst>
              <a:ext uri="{FF2B5EF4-FFF2-40B4-BE49-F238E27FC236}">
                <a16:creationId xmlns:a16="http://schemas.microsoft.com/office/drawing/2014/main" id="{AE8EF796-83AB-46E8-9E36-689CC6B53EC6}"/>
              </a:ext>
            </a:extLst>
          </p:cNvPr>
          <p:cNvSpPr txBox="1"/>
          <p:nvPr/>
        </p:nvSpPr>
        <p:spPr>
          <a:xfrm>
            <a:off x="9289773" y="6473735"/>
            <a:ext cx="2717411" cy="369332"/>
          </a:xfrm>
          <a:prstGeom prst="rect">
            <a:avLst/>
          </a:prstGeom>
          <a:noFill/>
        </p:spPr>
        <p:txBody>
          <a:bodyPr wrap="none" rtlCol="0">
            <a:spAutoFit/>
          </a:bodyPr>
          <a:lstStyle/>
          <a:p>
            <a:pPr>
              <a:spcAft>
                <a:spcPts val="600"/>
              </a:spcAft>
            </a:pPr>
            <a:r>
              <a:rPr lang="en-US" b="1" dirty="0">
                <a:solidFill>
                  <a:schemeClr val="bg1"/>
                </a:solidFill>
                <a:latin typeface="Times New Roman" panose="02020603050405020304" pitchFamily="18" charset="0"/>
                <a:cs typeface="Times New Roman" panose="02020603050405020304" pitchFamily="18" charset="0"/>
              </a:rPr>
              <a:t>(Burns, 2008; NWI, 2008)</a:t>
            </a:r>
            <a:endParaRPr lang="en-US"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925943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962255-2449-4FF4-ADD4-913C4C10D1A5}"/>
              </a:ext>
            </a:extLst>
          </p:cNvPr>
          <p:cNvSpPr txBox="1">
            <a:spLocks/>
          </p:cNvSpPr>
          <p:nvPr/>
        </p:nvSpPr>
        <p:spPr>
          <a:xfrm>
            <a:off x="1066800" y="1817229"/>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b="1" dirty="0">
                <a:solidFill>
                  <a:schemeClr val="accent2"/>
                </a:solidFill>
                <a:latin typeface="Times New Roman" panose="02020603050405020304" pitchFamily="18" charset="0"/>
                <a:cs typeface="Times New Roman" panose="02020603050405020304" pitchFamily="18" charset="0"/>
              </a:rPr>
              <a:t>CASE MANAGEMENT TOOLS </a:t>
            </a:r>
          </a:p>
        </p:txBody>
      </p:sp>
    </p:spTree>
    <p:extLst>
      <p:ext uri="{BB962C8B-B14F-4D97-AF65-F5344CB8AC3E}">
        <p14:creationId xmlns:p14="http://schemas.microsoft.com/office/powerpoint/2010/main" val="129547189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3A341-E53B-4225-A779-93B7DB23FB1A}"/>
              </a:ext>
            </a:extLst>
          </p:cNvPr>
          <p:cNvSpPr>
            <a:spLocks noGrp="1"/>
          </p:cNvSpPr>
          <p:nvPr>
            <p:ph type="title"/>
          </p:nvPr>
        </p:nvSpPr>
        <p:spPr>
          <a:xfrm>
            <a:off x="8141110" y="639097"/>
            <a:ext cx="3401961" cy="3686015"/>
          </a:xfrm>
        </p:spPr>
        <p:txBody>
          <a:bodyPr vert="horz" lIns="91440" tIns="45720" rIns="91440" bIns="45720" rtlCol="0" anchor="b">
            <a:normAutofit/>
          </a:bodyPr>
          <a:lstStyle/>
          <a:p>
            <a:pPr algn="ctr"/>
            <a:r>
              <a:rPr lang="en-US" b="1" dirty="0">
                <a:solidFill>
                  <a:schemeClr val="accent2"/>
                </a:solidFill>
                <a:latin typeface="Times New Roman" panose="02020603050405020304" pitchFamily="18" charset="0"/>
                <a:cs typeface="Times New Roman" panose="02020603050405020304" pitchFamily="18" charset="0"/>
              </a:rPr>
              <a:t>The Strengths &amp; Needs Assessment (SNA) Tool</a:t>
            </a:r>
          </a:p>
        </p:txBody>
      </p:sp>
      <p:pic>
        <p:nvPicPr>
          <p:cNvPr id="4" name="Picture 3">
            <a:extLst>
              <a:ext uri="{FF2B5EF4-FFF2-40B4-BE49-F238E27FC236}">
                <a16:creationId xmlns:a16="http://schemas.microsoft.com/office/drawing/2014/main" id="{45431A93-5DCA-4D43-BE12-70C6EF2BF2B8}"/>
              </a:ext>
            </a:extLst>
          </p:cNvPr>
          <p:cNvPicPr>
            <a:picLocks noChangeAspect="1"/>
          </p:cNvPicPr>
          <p:nvPr/>
        </p:nvPicPr>
        <p:blipFill rotWithShape="1">
          <a:blip r:embed="rId3"/>
          <a:srcRect l="28153" t="17971" r="28587" b="35266"/>
          <a:stretch/>
        </p:blipFill>
        <p:spPr>
          <a:xfrm>
            <a:off x="0" y="811095"/>
            <a:ext cx="8331599" cy="5066021"/>
          </a:xfrm>
          <a:prstGeom prst="rect">
            <a:avLst/>
          </a:prstGeom>
        </p:spPr>
      </p:pic>
      <p:sp>
        <p:nvSpPr>
          <p:cNvPr id="5" name="TextBox 4">
            <a:extLst>
              <a:ext uri="{FF2B5EF4-FFF2-40B4-BE49-F238E27FC236}">
                <a16:creationId xmlns:a16="http://schemas.microsoft.com/office/drawing/2014/main" id="{21907243-D314-4606-9C63-605958A3888D}"/>
              </a:ext>
            </a:extLst>
          </p:cNvPr>
          <p:cNvSpPr txBox="1"/>
          <p:nvPr/>
        </p:nvSpPr>
        <p:spPr>
          <a:xfrm>
            <a:off x="9577573" y="6422184"/>
            <a:ext cx="1651671" cy="400110"/>
          </a:xfrm>
          <a:prstGeom prst="rect">
            <a:avLst/>
          </a:prstGeom>
          <a:noFill/>
        </p:spPr>
        <p:txBody>
          <a:bodyPr wrap="non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(Lyons, 2016)</a:t>
            </a:r>
          </a:p>
        </p:txBody>
      </p:sp>
    </p:spTree>
    <p:extLst>
      <p:ext uri="{BB962C8B-B14F-4D97-AF65-F5344CB8AC3E}">
        <p14:creationId xmlns:p14="http://schemas.microsoft.com/office/powerpoint/2010/main" val="251829967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BB2B6-A6CF-4057-9DA7-1EA537AA4C3F}"/>
              </a:ext>
            </a:extLst>
          </p:cNvPr>
          <p:cNvSpPr>
            <a:spLocks noGrp="1"/>
          </p:cNvSpPr>
          <p:nvPr>
            <p:ph type="title"/>
          </p:nvPr>
        </p:nvSpPr>
        <p:spPr>
          <a:xfrm>
            <a:off x="8141110" y="639097"/>
            <a:ext cx="3401961" cy="3686015"/>
          </a:xfrm>
        </p:spPr>
        <p:txBody>
          <a:bodyPr vert="horz" lIns="91440" tIns="45720" rIns="91440" bIns="45720" rtlCol="0" anchor="b">
            <a:normAutofit/>
          </a:bodyPr>
          <a:lstStyle/>
          <a:p>
            <a:pPr algn="ctr"/>
            <a:r>
              <a:rPr lang="en-US" sz="5100" b="1" dirty="0">
                <a:solidFill>
                  <a:schemeClr val="accent2"/>
                </a:solidFill>
                <a:latin typeface="Times New Roman" panose="02020603050405020304" pitchFamily="18" charset="0"/>
                <a:cs typeface="Times New Roman" panose="02020603050405020304" pitchFamily="18" charset="0"/>
              </a:rPr>
              <a:t>Assessment of Survivor Outcomes (ASO) </a:t>
            </a:r>
          </a:p>
        </p:txBody>
      </p:sp>
      <p:sp>
        <p:nvSpPr>
          <p:cNvPr id="3" name="Content Placeholder 2">
            <a:extLst>
              <a:ext uri="{FF2B5EF4-FFF2-40B4-BE49-F238E27FC236}">
                <a16:creationId xmlns:a16="http://schemas.microsoft.com/office/drawing/2014/main" id="{2D2C7B48-5505-46A5-A94B-A68F22264818}"/>
              </a:ext>
            </a:extLst>
          </p:cNvPr>
          <p:cNvSpPr>
            <a:spLocks noGrp="1"/>
          </p:cNvSpPr>
          <p:nvPr>
            <p:ph idx="1"/>
          </p:nvPr>
        </p:nvSpPr>
        <p:spPr>
          <a:xfrm>
            <a:off x="8948078" y="6013955"/>
            <a:ext cx="2343691" cy="877212"/>
          </a:xfrm>
        </p:spPr>
        <p:txBody>
          <a:bodyPr vert="horz" lIns="91440" tIns="45720" rIns="91440" bIns="45720" rtlCol="0">
            <a:normAutofit/>
          </a:bodyPr>
          <a:lstStyle/>
          <a:p>
            <a:pPr marL="0" indent="0">
              <a:buNone/>
            </a:pPr>
            <a:r>
              <a:rPr lang="en-US" sz="1600" b="1" cap="all" spc="200" dirty="0">
                <a:solidFill>
                  <a:schemeClr val="tx1"/>
                </a:solidFill>
                <a:latin typeface="Times New Roman" panose="02020603050405020304" pitchFamily="18" charset="0"/>
                <a:cs typeface="Times New Roman" panose="02020603050405020304" pitchFamily="18" charset="0"/>
              </a:rPr>
              <a:t>(IJM.ORG, 2018)</a:t>
            </a:r>
          </a:p>
        </p:txBody>
      </p:sp>
      <p:pic>
        <p:nvPicPr>
          <p:cNvPr id="5" name="Picture 4">
            <a:extLst>
              <a:ext uri="{FF2B5EF4-FFF2-40B4-BE49-F238E27FC236}">
                <a16:creationId xmlns:a16="http://schemas.microsoft.com/office/drawing/2014/main" id="{AE7CB83B-2EA0-489D-963B-FB43A0D584BD}"/>
              </a:ext>
            </a:extLst>
          </p:cNvPr>
          <p:cNvPicPr>
            <a:picLocks noChangeAspect="1"/>
          </p:cNvPicPr>
          <p:nvPr/>
        </p:nvPicPr>
        <p:blipFill rotWithShape="1">
          <a:blip r:embed="rId3"/>
          <a:srcRect l="53478" t="14420" r="3696" b="18261"/>
          <a:stretch/>
        </p:blipFill>
        <p:spPr>
          <a:xfrm>
            <a:off x="445799" y="20772"/>
            <a:ext cx="7213958" cy="6378617"/>
          </a:xfrm>
          <a:prstGeom prst="rect">
            <a:avLst/>
          </a:prstGeom>
        </p:spPr>
      </p:pic>
    </p:spTree>
    <p:extLst>
      <p:ext uri="{BB962C8B-B14F-4D97-AF65-F5344CB8AC3E}">
        <p14:creationId xmlns:p14="http://schemas.microsoft.com/office/powerpoint/2010/main" val="906351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E2A15-86AE-4142-8439-3A4A12AED79B}"/>
              </a:ext>
            </a:extLst>
          </p:cNvPr>
          <p:cNvSpPr>
            <a:spLocks noGrp="1"/>
          </p:cNvSpPr>
          <p:nvPr>
            <p:ph type="ctrTitle"/>
          </p:nvPr>
        </p:nvSpPr>
        <p:spPr>
          <a:xfrm>
            <a:off x="3171966" y="1647641"/>
            <a:ext cx="5280460" cy="3943250"/>
          </a:xfrm>
        </p:spPr>
        <p:txBody>
          <a:bodyPr>
            <a:normAutofit/>
          </a:bodyPr>
          <a:lstStyle/>
          <a:p>
            <a:r>
              <a:rPr lang="en-US" sz="4000">
                <a:solidFill>
                  <a:srgbClr val="FEFFFF"/>
                </a:solidFill>
                <a:latin typeface="Aparajita" panose="020B0502040204020203" pitchFamily="18" charset="0"/>
                <a:cs typeface="Aparajita" panose="020B0502040204020203" pitchFamily="18" charset="0"/>
              </a:rPr>
              <a:t>Introduction to Adolescent Substance Use</a:t>
            </a:r>
          </a:p>
        </p:txBody>
      </p:sp>
      <p:sp>
        <p:nvSpPr>
          <p:cNvPr id="3" name="Subtitle 2">
            <a:extLst>
              <a:ext uri="{FF2B5EF4-FFF2-40B4-BE49-F238E27FC236}">
                <a16:creationId xmlns:a16="http://schemas.microsoft.com/office/drawing/2014/main" id="{629F324F-4462-4F4C-B9FE-0B982830D0DB}"/>
              </a:ext>
            </a:extLst>
          </p:cNvPr>
          <p:cNvSpPr>
            <a:spLocks noGrp="1"/>
          </p:cNvSpPr>
          <p:nvPr>
            <p:ph type="subTitle" idx="1"/>
          </p:nvPr>
        </p:nvSpPr>
        <p:spPr>
          <a:xfrm>
            <a:off x="3805037" y="6894366"/>
            <a:ext cx="7219954" cy="1049867"/>
          </a:xfrm>
        </p:spPr>
        <p:txBody>
          <a:bodyPr>
            <a:normAutofit/>
          </a:bodyPr>
          <a:lstStyle/>
          <a:p>
            <a:endParaRPr lang="en-US" dirty="0">
              <a:solidFill>
                <a:srgbClr val="AB717D"/>
              </a:solidFill>
            </a:endParaRPr>
          </a:p>
        </p:txBody>
      </p:sp>
      <p:pic>
        <p:nvPicPr>
          <p:cNvPr id="1026" name="Picture 2">
            <a:extLst>
              <a:ext uri="{FF2B5EF4-FFF2-40B4-BE49-F238E27FC236}">
                <a16:creationId xmlns:a16="http://schemas.microsoft.com/office/drawing/2014/main" id="{9D7FA47D-CD16-4CE0-858E-A9873CDE8E5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58628" y="788559"/>
            <a:ext cx="10074743" cy="9570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AS Logo">
            <a:extLst>
              <a:ext uri="{FF2B5EF4-FFF2-40B4-BE49-F238E27FC236}">
                <a16:creationId xmlns:a16="http://schemas.microsoft.com/office/drawing/2014/main" id="{27D4E313-B5D2-4E0D-8F84-9E4D575B775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07392" y="4910667"/>
            <a:ext cx="3826301" cy="8096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A0385D-5C01-4B2E-A298-5B6C565D14A2}"/>
              </a:ext>
            </a:extLst>
          </p:cNvPr>
          <p:cNvSpPr txBox="1"/>
          <p:nvPr/>
        </p:nvSpPr>
        <p:spPr>
          <a:xfrm>
            <a:off x="241285" y="1987304"/>
            <a:ext cx="11399570" cy="2123658"/>
          </a:xfrm>
          <a:prstGeom prst="rect">
            <a:avLst/>
          </a:prstGeom>
          <a:noFill/>
        </p:spPr>
        <p:txBody>
          <a:bodyPr wrap="square" rtlCol="0">
            <a:spAutoFit/>
          </a:bodyPr>
          <a:lstStyle/>
          <a:p>
            <a:pPr algn="ctr"/>
            <a:r>
              <a:rPr lang="en-US" sz="6600" b="1" dirty="0">
                <a:solidFill>
                  <a:schemeClr val="accent1">
                    <a:lumMod val="75000"/>
                  </a:schemeClr>
                </a:solidFill>
                <a:latin typeface="Times New Roman" panose="02020603050405020304" pitchFamily="18" charset="0"/>
                <a:cs typeface="Times New Roman" panose="02020603050405020304" pitchFamily="18" charset="0"/>
              </a:rPr>
              <a:t>Module 1: Adolescent Development &amp; Substance Use</a:t>
            </a:r>
          </a:p>
        </p:txBody>
      </p:sp>
    </p:spTree>
    <p:extLst>
      <p:ext uri="{BB962C8B-B14F-4D97-AF65-F5344CB8AC3E}">
        <p14:creationId xmlns:p14="http://schemas.microsoft.com/office/powerpoint/2010/main" val="305917271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7820B-1CE7-4CF8-A760-91CE79B2A6E5}"/>
              </a:ext>
            </a:extLst>
          </p:cNvPr>
          <p:cNvSpPr>
            <a:spLocks noGrp="1"/>
          </p:cNvSpPr>
          <p:nvPr>
            <p:ph type="title"/>
          </p:nvPr>
        </p:nvSpPr>
        <p:spPr>
          <a:xfrm>
            <a:off x="6730000" y="639097"/>
            <a:ext cx="4813072" cy="3686015"/>
          </a:xfrm>
        </p:spPr>
        <p:txBody>
          <a:bodyPr vert="horz" lIns="91440" tIns="45720" rIns="91440" bIns="45720" rtlCol="0" anchor="b">
            <a:normAutofit/>
          </a:bodyPr>
          <a:lstStyle/>
          <a:p>
            <a:pPr algn="ctr"/>
            <a:r>
              <a:rPr lang="en-US" sz="8000" b="1" dirty="0">
                <a:solidFill>
                  <a:schemeClr val="accent2"/>
                </a:solidFill>
                <a:latin typeface="Times New Roman" panose="02020603050405020304" pitchFamily="18" charset="0"/>
                <a:cs typeface="Times New Roman" panose="02020603050405020304" pitchFamily="18" charset="0"/>
              </a:rPr>
              <a:t>Let’s Practice! </a:t>
            </a:r>
          </a:p>
        </p:txBody>
      </p:sp>
      <p:pic>
        <p:nvPicPr>
          <p:cNvPr id="2050" name="Picture 2" descr="Image result for role play">
            <a:extLst>
              <a:ext uri="{FF2B5EF4-FFF2-40B4-BE49-F238E27FC236}">
                <a16:creationId xmlns:a16="http://schemas.microsoft.com/office/drawing/2014/main" id="{CEFEC84D-C2FF-46B5-9257-62285C64E20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999" y="1209083"/>
            <a:ext cx="5462001" cy="391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53843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92A99-FFAA-4161-8BF8-36CDF2C3F166}"/>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CLINICAL CASE STUDY</a:t>
            </a:r>
          </a:p>
        </p:txBody>
      </p:sp>
      <p:sp>
        <p:nvSpPr>
          <p:cNvPr id="3" name="Content Placeholder 2">
            <a:extLst>
              <a:ext uri="{FF2B5EF4-FFF2-40B4-BE49-F238E27FC236}">
                <a16:creationId xmlns:a16="http://schemas.microsoft.com/office/drawing/2014/main" id="{59C3D353-440D-4AD9-9494-24F0B2382452}"/>
              </a:ext>
            </a:extLst>
          </p:cNvPr>
          <p:cNvSpPr>
            <a:spLocks noGrp="1"/>
          </p:cNvSpPr>
          <p:nvPr>
            <p:ph idx="1"/>
          </p:nvPr>
        </p:nvSpPr>
        <p:spPr>
          <a:xfrm>
            <a:off x="508883" y="1845732"/>
            <a:ext cx="11378317" cy="4568319"/>
          </a:xfrm>
        </p:spPr>
        <p:txBody>
          <a:bodyPr>
            <a:normAutofit lnSpcReduction="10000"/>
          </a:bodyPr>
          <a:lstStyle/>
          <a:p>
            <a:r>
              <a:rPr lang="en-US" sz="2400" dirty="0">
                <a:latin typeface="Times New Roman" panose="02020603050405020304" pitchFamily="18" charset="0"/>
                <a:cs typeface="Times New Roman" panose="02020603050405020304" pitchFamily="18" charset="0"/>
              </a:rPr>
              <a:t>Lidia is 15-years-old, Hispanic, heterosexual adolescent. Lidia is an immigrant, she arrived at </a:t>
            </a:r>
            <a:r>
              <a:rPr lang="en-US" sz="2400">
                <a:latin typeface="Times New Roman" panose="02020603050405020304" pitchFamily="18" charset="0"/>
                <a:cs typeface="Times New Roman" panose="02020603050405020304" pitchFamily="18" charset="0"/>
              </a:rPr>
              <a:t>the main country </a:t>
            </a:r>
            <a:r>
              <a:rPr lang="en-US" sz="2400" dirty="0">
                <a:latin typeface="Times New Roman" panose="02020603050405020304" pitchFamily="18" charset="0"/>
                <a:cs typeface="Times New Roman" panose="02020603050405020304" pitchFamily="18" charset="0"/>
              </a:rPr>
              <a:t>when she was 8 years old but is currently undocumented in the current country. Lidia was hospitalized due to suicidal ideations. You’re the case manager who is meeting with her prior to her discharge. During your assessment you find out Lidia’s history of sexual trauma by her uncle, from the age of 9 through 12. Lidia verbalizes previous suicidal attempts and recent cutting. Although Lidia speaks the main language, she struggles academically, and in the past, she has skipped school various times. You also find out that Lidia will be living with her mother, who does not believe the abuse happened. Lidia believes her family does not like her because she told about the abuse by her uncle who is in jail, she mentions that her aunt told her “you broke the family apart”. </a:t>
            </a:r>
          </a:p>
          <a:p>
            <a:r>
              <a:rPr lang="en-US" sz="2400" dirty="0">
                <a:latin typeface="Times New Roman" panose="02020603050405020304" pitchFamily="18" charset="0"/>
                <a:cs typeface="Times New Roman" panose="02020603050405020304" pitchFamily="18" charset="0"/>
              </a:rPr>
              <a:t>Lidia admits to trying several drugs throughout the last few years. She admits to heavy use of alcohol, some marihuana and trying mushrooms one time. Her drug of choice is alcohol and she is not willing to stop the use. Lidia also admits to having unprotected sex with several peers when drunk in the past. </a:t>
            </a:r>
          </a:p>
        </p:txBody>
      </p:sp>
    </p:spTree>
    <p:extLst>
      <p:ext uri="{BB962C8B-B14F-4D97-AF65-F5344CB8AC3E}">
        <p14:creationId xmlns:p14="http://schemas.microsoft.com/office/powerpoint/2010/main" val="102231345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4799E-C616-4205-BA7C-87A4D58E15C4}"/>
              </a:ext>
            </a:extLst>
          </p:cNvPr>
          <p:cNvSpPr>
            <a:spLocks noGrp="1"/>
          </p:cNvSpPr>
          <p:nvPr>
            <p:ph type="ctrTitle"/>
          </p:nvPr>
        </p:nvSpPr>
        <p:spPr>
          <a:xfrm>
            <a:off x="1002686" y="1704883"/>
            <a:ext cx="10537672" cy="1994758"/>
          </a:xfrm>
        </p:spPr>
        <p:txBody>
          <a:bodyPr>
            <a:normAutofit/>
          </a:bodyPr>
          <a:lstStyle/>
          <a:p>
            <a:pPr algn="ctr"/>
            <a:r>
              <a:rPr lang="en-US" sz="6000" b="1" dirty="0">
                <a:solidFill>
                  <a:schemeClr val="accent2"/>
                </a:solidFill>
                <a:latin typeface="Times New Roman" panose="02020603050405020304" pitchFamily="18" charset="0"/>
                <a:cs typeface="Times New Roman" panose="02020603050405020304" pitchFamily="18" charset="0"/>
              </a:rPr>
              <a:t>Module 4: Adolescent Drug Treatment</a:t>
            </a:r>
          </a:p>
        </p:txBody>
      </p:sp>
      <p:pic>
        <p:nvPicPr>
          <p:cNvPr id="4" name="Picture 2">
            <a:extLst>
              <a:ext uri="{FF2B5EF4-FFF2-40B4-BE49-F238E27FC236}">
                <a16:creationId xmlns:a16="http://schemas.microsoft.com/office/drawing/2014/main" id="{FF440246-E543-4370-8E98-B9F99A7D3F8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58628" y="788559"/>
            <a:ext cx="10074743" cy="9570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OAS Logo">
            <a:extLst>
              <a:ext uri="{FF2B5EF4-FFF2-40B4-BE49-F238E27FC236}">
                <a16:creationId xmlns:a16="http://schemas.microsoft.com/office/drawing/2014/main" id="{AD7A7828-24E3-47A1-8593-B2F7F85222B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07392" y="4910667"/>
            <a:ext cx="3826301" cy="809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39569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50FC1-E52A-415A-B2B8-30A25A10CD0B}"/>
              </a:ext>
            </a:extLst>
          </p:cNvPr>
          <p:cNvSpPr>
            <a:spLocks noGrp="1"/>
          </p:cNvSpPr>
          <p:nvPr>
            <p:ph type="title"/>
          </p:nvPr>
        </p:nvSpPr>
        <p:spPr>
          <a:xfrm>
            <a:off x="86461" y="5160946"/>
            <a:ext cx="12019043" cy="1108107"/>
          </a:xfrm>
        </p:spPr>
        <p:txBody>
          <a:bodyPr>
            <a:noAutofit/>
          </a:bodyPr>
          <a:lstStyle/>
          <a:p>
            <a:r>
              <a:rPr lang="en-US" sz="3800" b="1" dirty="0">
                <a:solidFill>
                  <a:srgbClr val="FFFFFF"/>
                </a:solidFill>
                <a:latin typeface="Times New Roman" panose="02020603050405020304" pitchFamily="18" charset="0"/>
                <a:cs typeface="Times New Roman" panose="02020603050405020304" pitchFamily="18" charset="0"/>
              </a:rPr>
              <a:t>ADOLESCENT DRUG TREATMENT INTERVENTION </a:t>
            </a:r>
          </a:p>
        </p:txBody>
      </p:sp>
      <p:graphicFrame>
        <p:nvGraphicFramePr>
          <p:cNvPr id="5" name="Content Placeholder 2">
            <a:extLst>
              <a:ext uri="{FF2B5EF4-FFF2-40B4-BE49-F238E27FC236}">
                <a16:creationId xmlns:a16="http://schemas.microsoft.com/office/drawing/2014/main" id="{3D4442AC-FB86-4D90-90CD-9FF789590751}"/>
              </a:ext>
            </a:extLst>
          </p:cNvPr>
          <p:cNvGraphicFramePr>
            <a:graphicFrameLocks noGrp="1"/>
          </p:cNvGraphicFramePr>
          <p:nvPr>
            <p:ph idx="1"/>
            <p:extLst>
              <p:ext uri="{D42A27DB-BD31-4B8C-83A1-F6EECF244321}">
                <p14:modId xmlns:p14="http://schemas.microsoft.com/office/powerpoint/2010/main" val="2166728482"/>
              </p:ext>
            </p:extLst>
          </p:nvPr>
        </p:nvGraphicFramePr>
        <p:xfrm>
          <a:off x="781252" y="1541704"/>
          <a:ext cx="10900477" cy="3619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DD3A9825-4CF9-4D0A-ADE0-92181EE7DF02}"/>
              </a:ext>
            </a:extLst>
          </p:cNvPr>
          <p:cNvSpPr txBox="1">
            <a:spLocks/>
          </p:cNvSpPr>
          <p:nvPr/>
        </p:nvSpPr>
        <p:spPr>
          <a:xfrm>
            <a:off x="1097280" y="2866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b="1">
                <a:solidFill>
                  <a:schemeClr val="accent2"/>
                </a:solidFill>
                <a:latin typeface="Times New Roman" panose="02020603050405020304" pitchFamily="18" charset="0"/>
                <a:cs typeface="Times New Roman" panose="02020603050405020304" pitchFamily="18" charset="0"/>
              </a:rPr>
              <a:t>ADOLESCENT DRUG TREATMENT INTERVENTION</a:t>
            </a:r>
            <a:endParaRPr lang="en-US" sz="4000" b="1"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457352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75D1F-9920-459D-AB77-0FDC9B13F32E}"/>
              </a:ext>
            </a:extLst>
          </p:cNvPr>
          <p:cNvSpPr>
            <a:spLocks noGrp="1"/>
          </p:cNvSpPr>
          <p:nvPr>
            <p:ph type="title"/>
          </p:nvPr>
        </p:nvSpPr>
        <p:spPr/>
        <p:txBody>
          <a:bodyPr>
            <a:normAutofit/>
          </a:bodyPr>
          <a:lstStyle/>
          <a:p>
            <a:pPr algn="ctr"/>
            <a:r>
              <a:rPr lang="en-US" sz="4000" b="1" dirty="0">
                <a:solidFill>
                  <a:schemeClr val="accent2"/>
                </a:solidFill>
                <a:latin typeface="Times New Roman" panose="02020603050405020304" pitchFamily="18" charset="0"/>
                <a:cs typeface="Times New Roman" panose="02020603050405020304" pitchFamily="18" charset="0"/>
              </a:rPr>
              <a:t>ADOLESCENT DRUG TREATMENT INTERVENTION</a:t>
            </a:r>
          </a:p>
        </p:txBody>
      </p:sp>
      <p:sp>
        <p:nvSpPr>
          <p:cNvPr id="3" name="Content Placeholder 2">
            <a:extLst>
              <a:ext uri="{FF2B5EF4-FFF2-40B4-BE49-F238E27FC236}">
                <a16:creationId xmlns:a16="http://schemas.microsoft.com/office/drawing/2014/main" id="{D358953F-1C3C-40DC-BDDD-969B29D7CA47}"/>
              </a:ext>
            </a:extLst>
          </p:cNvPr>
          <p:cNvSpPr>
            <a:spLocks noGrp="1"/>
          </p:cNvSpPr>
          <p:nvPr>
            <p:ph idx="1"/>
          </p:nvPr>
        </p:nvSpPr>
        <p:spPr>
          <a:xfrm>
            <a:off x="1097280" y="1845733"/>
            <a:ext cx="10513194" cy="4410687"/>
          </a:xfrm>
        </p:spPr>
        <p:txBody>
          <a:bodyPr>
            <a:normAutofit fontScale="92500" lnSpcReduction="10000"/>
          </a:bodyPr>
          <a:lstStyle/>
          <a:p>
            <a:r>
              <a:rPr lang="en-US" sz="3600" dirty="0">
                <a:latin typeface="Times New Roman" panose="02020603050405020304" pitchFamily="18" charset="0"/>
                <a:cs typeface="Times New Roman" panose="02020603050405020304" pitchFamily="18" charset="0"/>
              </a:rPr>
              <a:t>Learning Objectives</a:t>
            </a:r>
          </a:p>
          <a:p>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identify factors specific to adolescents when considering drug treatment</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 To identify the principles of adolescent AOD treatment</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 To understand factors for considerations for treatment interventions </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 To identify specifics factors to planning treatment for adolescents</a:t>
            </a:r>
          </a:p>
        </p:txBody>
      </p:sp>
    </p:spTree>
    <p:extLst>
      <p:ext uri="{BB962C8B-B14F-4D97-AF65-F5344CB8AC3E}">
        <p14:creationId xmlns:p14="http://schemas.microsoft.com/office/powerpoint/2010/main" val="155899816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E7F3C2-495A-4FE7-B961-C4C7DF465E79}"/>
              </a:ext>
            </a:extLst>
          </p:cNvPr>
          <p:cNvSpPr>
            <a:spLocks noGrp="1"/>
          </p:cNvSpPr>
          <p:nvPr>
            <p:ph idx="1"/>
          </p:nvPr>
        </p:nvSpPr>
        <p:spPr>
          <a:xfrm>
            <a:off x="1097280" y="1845734"/>
            <a:ext cx="10058400" cy="4494106"/>
          </a:xfrm>
        </p:spPr>
        <p:txBody>
          <a:bodyPr/>
          <a:lstStyle/>
          <a:p>
            <a:pPr marL="201168" lvl="1" indent="0">
              <a:buNone/>
            </a:pPr>
            <a:r>
              <a:rPr lang="en-US" sz="3600" dirty="0">
                <a:latin typeface="Times New Roman" panose="02020603050405020304" pitchFamily="18" charset="0"/>
                <a:cs typeface="Times New Roman" panose="02020603050405020304" pitchFamily="18" charset="0"/>
              </a:rPr>
              <a:t>Learning Objectives continued…</a:t>
            </a:r>
          </a:p>
          <a:p>
            <a:pPr marL="201168" lvl="1" indent="0">
              <a:buNone/>
            </a:pPr>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 To understand particular legal and ethical concerns when providing treatment.</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 To identify the training needs</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 To describe different types of treatment and interventions for adolescents and families</a:t>
            </a:r>
          </a:p>
          <a:p>
            <a:pPr marL="201168" lvl="1" indent="0">
              <a:buNone/>
            </a:pPr>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68AB6BA8-DE7E-43CB-8F8B-AE0B43E6FE0A}"/>
              </a:ext>
            </a:extLst>
          </p:cNvPr>
          <p:cNvSpPr txBox="1">
            <a:spLocks/>
          </p:cNvSpPr>
          <p:nvPr/>
        </p:nvSpPr>
        <p:spPr>
          <a:xfrm>
            <a:off x="1249680" y="263527"/>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b="1" dirty="0">
                <a:solidFill>
                  <a:schemeClr val="accent2"/>
                </a:solidFill>
                <a:latin typeface="Times New Roman" panose="02020603050405020304" pitchFamily="18" charset="0"/>
                <a:cs typeface="Times New Roman" panose="02020603050405020304" pitchFamily="18" charset="0"/>
              </a:rPr>
              <a:t>ADOLESCENT DRUG TREATMENT INTERVENTION</a:t>
            </a:r>
          </a:p>
        </p:txBody>
      </p:sp>
    </p:spTree>
    <p:extLst>
      <p:ext uri="{BB962C8B-B14F-4D97-AF65-F5344CB8AC3E}">
        <p14:creationId xmlns:p14="http://schemas.microsoft.com/office/powerpoint/2010/main" val="186046215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sz="4000" b="1" dirty="0">
                <a:solidFill>
                  <a:schemeClr val="accent2"/>
                </a:solidFill>
                <a:latin typeface="Times New Roman" panose="02020603050405020304" pitchFamily="18" charset="0"/>
                <a:cs typeface="Times New Roman" panose="02020603050405020304" pitchFamily="18" charset="0"/>
              </a:rPr>
              <a:t>ADOLESCENT DRUG TREATMENT INTERVENTION</a:t>
            </a:r>
            <a:endParaRPr lang="es-ES" sz="4000" dirty="0"/>
          </a:p>
        </p:txBody>
      </p:sp>
      <p:sp>
        <p:nvSpPr>
          <p:cNvPr id="3" name="Marcador de contenido 2"/>
          <p:cNvSpPr>
            <a:spLocks noGrp="1"/>
          </p:cNvSpPr>
          <p:nvPr>
            <p:ph idx="1"/>
          </p:nvPr>
        </p:nvSpPr>
        <p:spPr/>
        <p:txBody>
          <a:bodyPr>
            <a:normAutofit fontScale="85000" lnSpcReduction="10000"/>
          </a:bodyPr>
          <a:lstStyle/>
          <a:p>
            <a:pPr marL="201168" lvl="1" indent="0">
              <a:buNone/>
            </a:pPr>
            <a:r>
              <a:rPr lang="en-US" sz="4200" dirty="0">
                <a:latin typeface="Times New Roman" panose="02020603050405020304" pitchFamily="18" charset="0"/>
                <a:cs typeface="Times New Roman" panose="02020603050405020304" pitchFamily="18" charset="0"/>
              </a:rPr>
              <a:t>Learning Objectives continued…</a:t>
            </a:r>
          </a:p>
          <a:p>
            <a:pPr marL="201168" lvl="1" indent="0">
              <a:buNone/>
            </a:pPr>
            <a:endParaRPr lang="en-US" sz="4200" dirty="0">
              <a:latin typeface="Times New Roman" panose="02020603050405020304" pitchFamily="18" charset="0"/>
              <a:cs typeface="Times New Roman" panose="02020603050405020304" pitchFamily="18" charset="0"/>
            </a:endParaRPr>
          </a:p>
          <a:p>
            <a:pPr lvl="1" algn="just">
              <a:buFont typeface="Arial" panose="020B0604020202020204" pitchFamily="34" charset="0"/>
              <a:buChar char="•"/>
            </a:pPr>
            <a:r>
              <a:rPr lang="en-US" sz="4200" dirty="0">
                <a:latin typeface="Times New Roman" panose="02020603050405020304" pitchFamily="18" charset="0"/>
                <a:cs typeface="Times New Roman" panose="02020603050405020304" pitchFamily="18" charset="0"/>
              </a:rPr>
              <a:t> To u</a:t>
            </a:r>
            <a:r>
              <a:rPr lang="en-US" altLang="es-ES_tradnl" sz="4200" dirty="0">
                <a:latin typeface="Times New Roman" panose="02020603050405020304" pitchFamily="18" charset="0"/>
                <a:ea typeface="Arial Narrow" panose="020B0606020202030204" pitchFamily="34" charset="0"/>
                <a:cs typeface="Times New Roman" panose="02020603050405020304" pitchFamily="18" charset="0"/>
              </a:rPr>
              <a:t>nderstand the role of family therapy in the treatment of adolescents.</a:t>
            </a:r>
          </a:p>
          <a:p>
            <a:pPr lvl="1" algn="just">
              <a:buFont typeface="Arial" panose="020B0604020202020204" pitchFamily="34" charset="0"/>
              <a:buChar char="•"/>
            </a:pPr>
            <a:r>
              <a:rPr lang="en-US" sz="4200" dirty="0">
                <a:latin typeface="Times New Roman" panose="02020603050405020304" pitchFamily="18" charset="0"/>
                <a:cs typeface="Times New Roman" panose="02020603050405020304" pitchFamily="18" charset="0"/>
              </a:rPr>
              <a:t> To describe general impact of drugs use on families.</a:t>
            </a:r>
            <a:endParaRPr lang="es-ES" sz="4200" dirty="0">
              <a:latin typeface="Times New Roman" panose="02020603050405020304" pitchFamily="18" charset="0"/>
              <a:cs typeface="Times New Roman" panose="02020603050405020304" pitchFamily="18" charset="0"/>
            </a:endParaRPr>
          </a:p>
          <a:p>
            <a:pPr lvl="1" algn="just">
              <a:buFont typeface="Arial" panose="020B0604020202020204" pitchFamily="34" charset="0"/>
              <a:buChar char="•"/>
            </a:pPr>
            <a:r>
              <a:rPr lang="es-ES" sz="4200" dirty="0">
                <a:latin typeface="Times New Roman" panose="02020603050405020304" pitchFamily="18" charset="0"/>
                <a:cs typeface="Times New Roman" panose="02020603050405020304" pitchFamily="18" charset="0"/>
              </a:rPr>
              <a:t> </a:t>
            </a:r>
            <a:r>
              <a:rPr lang="en-US" sz="4200" dirty="0">
                <a:latin typeface="Times New Roman" panose="02020603050405020304" pitchFamily="18" charset="0"/>
                <a:cs typeface="Times New Roman" panose="02020603050405020304" pitchFamily="18" charset="0"/>
              </a:rPr>
              <a:t>To</a:t>
            </a:r>
            <a:r>
              <a:rPr lang="es-ES" sz="4200" dirty="0">
                <a:latin typeface="Times New Roman" panose="02020603050405020304" pitchFamily="18" charset="0"/>
                <a:cs typeface="Times New Roman" panose="02020603050405020304" pitchFamily="18" charset="0"/>
              </a:rPr>
              <a:t> describe </a:t>
            </a:r>
            <a:r>
              <a:rPr lang="en-US" sz="4200" dirty="0">
                <a:latin typeface="Times New Roman" panose="02020603050405020304" pitchFamily="18" charset="0"/>
                <a:cs typeface="Times New Roman" panose="02020603050405020304" pitchFamily="18" charset="0"/>
              </a:rPr>
              <a:t>family</a:t>
            </a:r>
            <a:r>
              <a:rPr lang="es-ES" sz="4200" dirty="0">
                <a:latin typeface="Times New Roman" panose="02020603050405020304" pitchFamily="18" charset="0"/>
                <a:cs typeface="Times New Roman" panose="02020603050405020304" pitchFamily="18" charset="0"/>
              </a:rPr>
              <a:t> roles and rules</a:t>
            </a:r>
          </a:p>
          <a:p>
            <a:pPr lvl="1" algn="just">
              <a:buFont typeface="Arial" panose="020B0604020202020204" pitchFamily="34" charset="0"/>
              <a:buChar char="•"/>
            </a:pPr>
            <a:r>
              <a:rPr lang="es-ES" sz="4200" dirty="0">
                <a:latin typeface="Times New Roman" panose="02020603050405020304" pitchFamily="18" charset="0"/>
                <a:cs typeface="Times New Roman" panose="02020603050405020304" pitchFamily="18" charset="0"/>
              </a:rPr>
              <a:t> To explain </a:t>
            </a:r>
            <a:r>
              <a:rPr lang="en-US" sz="4200" dirty="0">
                <a:latin typeface="Times New Roman" panose="02020603050405020304" pitchFamily="18" charset="0"/>
                <a:cs typeface="Times New Roman" panose="02020603050405020304" pitchFamily="18" charset="0"/>
              </a:rPr>
              <a:t>level of involvement </a:t>
            </a:r>
            <a:r>
              <a:rPr lang="en-US" sz="3900" dirty="0">
                <a:latin typeface="Times New Roman" panose="02020603050405020304" pitchFamily="18" charset="0"/>
                <a:cs typeface="Times New Roman" panose="02020603050405020304" pitchFamily="18" charset="0"/>
              </a:rPr>
              <a:t>of families in adolescentsˈ treatment</a:t>
            </a:r>
            <a:endParaRPr lang="es-ES" sz="3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771288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n-US" sz="4000" b="1" dirty="0">
                <a:solidFill>
                  <a:schemeClr val="accent2"/>
                </a:solidFill>
                <a:latin typeface="Times New Roman" panose="02020603050405020304" pitchFamily="18" charset="0"/>
                <a:cs typeface="Times New Roman" panose="02020603050405020304" pitchFamily="18" charset="0"/>
              </a:rPr>
              <a:t>PRINCIPLES OF ADOLESCENTS AOD TREATMENT</a:t>
            </a:r>
            <a:endParaRPr lang="en-US" sz="4000"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097280" y="2258110"/>
            <a:ext cx="9785873" cy="3515160"/>
          </a:xfrm>
        </p:spPr>
        <p:txBody>
          <a:bodyPr>
            <a:normAutofit/>
          </a:bodyPr>
          <a:lstStyle/>
          <a:p>
            <a:pPr algn="just">
              <a:buFont typeface="Wingdings" panose="05000000000000000000" pitchFamily="2" charset="2"/>
              <a:buChar char="v"/>
            </a:pPr>
            <a:r>
              <a:rPr lang="en-US" altLang="es-ES_tradnl" sz="3200" dirty="0">
                <a:latin typeface="Times New Roman" panose="02020603050405020304" pitchFamily="18" charset="0"/>
                <a:ea typeface="Arial Narrow" panose="020B0606020202030204" pitchFamily="34" charset="0"/>
                <a:cs typeface="Times New Roman" panose="02020603050405020304" pitchFamily="18" charset="0"/>
              </a:rPr>
              <a:t> </a:t>
            </a: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Adolescent substance use must be identified and addressed as soon as possible.</a:t>
            </a:r>
          </a:p>
          <a:p>
            <a:pPr marL="0" indent="0" algn="just">
              <a:buNone/>
            </a:pPr>
            <a:endPar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endParaRPr>
          </a:p>
          <a:p>
            <a:pPr algn="just">
              <a:buFont typeface="Wingdings" panose="05000000000000000000" pitchFamily="2" charset="2"/>
              <a:buChar char="v"/>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 Adolescents can benefit from an intervention even if they are not addicted to a drug.</a:t>
            </a:r>
          </a:p>
          <a:p>
            <a:pPr marL="0" indent="0" algn="just">
              <a:buNone/>
            </a:pPr>
            <a:endPar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endParaRPr>
          </a:p>
        </p:txBody>
      </p:sp>
      <p:sp>
        <p:nvSpPr>
          <p:cNvPr id="4" name="CuadroTexto 3"/>
          <p:cNvSpPr txBox="1"/>
          <p:nvPr/>
        </p:nvSpPr>
        <p:spPr>
          <a:xfrm>
            <a:off x="7582829" y="6284303"/>
            <a:ext cx="4609171"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(National Institute on Drug Abuse 2014)</a:t>
            </a:r>
          </a:p>
        </p:txBody>
      </p:sp>
    </p:spTree>
    <p:extLst>
      <p:ext uri="{BB962C8B-B14F-4D97-AF65-F5344CB8AC3E}">
        <p14:creationId xmlns:p14="http://schemas.microsoft.com/office/powerpoint/2010/main" val="384049545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n-US" sz="4000" b="1" dirty="0">
                <a:solidFill>
                  <a:schemeClr val="accent2"/>
                </a:solidFill>
                <a:latin typeface="Times New Roman" panose="02020603050405020304" pitchFamily="18" charset="0"/>
                <a:cs typeface="Times New Roman" panose="02020603050405020304" pitchFamily="18" charset="0"/>
              </a:rPr>
              <a:t>PRINCIPLES OF ADOLESCENTS AOD TREATMENT</a:t>
            </a:r>
            <a:endParaRPr lang="en-US" sz="4000"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097280" y="2114675"/>
            <a:ext cx="10058400" cy="3766172"/>
          </a:xfrm>
        </p:spPr>
        <p:txBody>
          <a:bodyPr>
            <a:normAutofit/>
          </a:bodyPr>
          <a:lstStyle/>
          <a:p>
            <a:pPr algn="just">
              <a:buFont typeface="Wingdings" panose="05000000000000000000" pitchFamily="2" charset="2"/>
              <a:buChar char="v"/>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 Routine medical/mental health visits are an opportunity to screen adolescents about substance use.</a:t>
            </a:r>
          </a:p>
          <a:p>
            <a:pPr marL="0" indent="0" algn="just">
              <a:buNone/>
            </a:pPr>
            <a:endPar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endParaRPr>
          </a:p>
          <a:p>
            <a:pPr algn="just">
              <a:buFont typeface="Wingdings" panose="05000000000000000000" pitchFamily="2" charset="2"/>
              <a:buChar char="v"/>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 Testing adolescents for STDs/HIV is an important part of AOD treatment.</a:t>
            </a:r>
          </a:p>
          <a:p>
            <a:pPr marL="0" indent="0" algn="just">
              <a:buNone/>
            </a:pPr>
            <a:endPar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endParaRPr>
          </a:p>
        </p:txBody>
      </p:sp>
      <p:sp>
        <p:nvSpPr>
          <p:cNvPr id="4" name="CuadroTexto 3"/>
          <p:cNvSpPr txBox="1"/>
          <p:nvPr/>
        </p:nvSpPr>
        <p:spPr>
          <a:xfrm>
            <a:off x="7582829" y="6284303"/>
            <a:ext cx="4609171"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(National Institute on Drug Abuse 2014)</a:t>
            </a:r>
          </a:p>
        </p:txBody>
      </p:sp>
    </p:spTree>
    <p:extLst>
      <p:ext uri="{BB962C8B-B14F-4D97-AF65-F5344CB8AC3E}">
        <p14:creationId xmlns:p14="http://schemas.microsoft.com/office/powerpoint/2010/main" val="15180333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n-US" sz="4000" b="1" dirty="0">
                <a:solidFill>
                  <a:schemeClr val="accent2"/>
                </a:solidFill>
                <a:latin typeface="Times New Roman" panose="02020603050405020304" pitchFamily="18" charset="0"/>
                <a:cs typeface="Times New Roman" panose="02020603050405020304" pitchFamily="18" charset="0"/>
              </a:rPr>
              <a:t>PRINCIPLES OF ADOLESCENTS AOD TREATMENT</a:t>
            </a:r>
            <a:endParaRPr lang="en-US" sz="4000" dirty="0"/>
          </a:p>
        </p:txBody>
      </p:sp>
      <p:sp>
        <p:nvSpPr>
          <p:cNvPr id="3" name="Marcador de contenido 2"/>
          <p:cNvSpPr>
            <a:spLocks noGrp="1"/>
          </p:cNvSpPr>
          <p:nvPr>
            <p:ph idx="1"/>
          </p:nvPr>
        </p:nvSpPr>
        <p:spPr>
          <a:xfrm>
            <a:off x="1097280" y="2007886"/>
            <a:ext cx="10058400" cy="4023360"/>
          </a:xfrm>
        </p:spPr>
        <p:txBody>
          <a:bodyPr/>
          <a:lstStyle/>
          <a:p>
            <a:pPr algn="just">
              <a:buFont typeface="Wingdings" panose="05000000000000000000" pitchFamily="2" charset="2"/>
              <a:buChar char="v"/>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 Legal interventions/sanctions or family pressure may play an important role in getting adolescents to enter, stay in and complete treatment.</a:t>
            </a:r>
          </a:p>
          <a:p>
            <a:pPr marL="0" indent="0" algn="just">
              <a:buNone/>
            </a:pPr>
            <a:endPar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endParaRPr>
          </a:p>
          <a:p>
            <a:pPr algn="just">
              <a:buFont typeface="Wingdings" panose="05000000000000000000" pitchFamily="2" charset="2"/>
              <a:buChar char="v"/>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 Treatment should be tailored to the unique needs of the adolescent.</a:t>
            </a:r>
          </a:p>
          <a:p>
            <a:pPr>
              <a:buFont typeface="Wingdings" panose="05000000000000000000" pitchFamily="2" charset="2"/>
              <a:buChar char="v"/>
            </a:pPr>
            <a:endParaRPr lang="en-US" altLang="es-ES_tradnl" dirty="0">
              <a:latin typeface="Arial Narrow" panose="020B0606020202030204" pitchFamily="34" charset="0"/>
              <a:ea typeface="Arial Narrow" panose="020B0606020202030204" pitchFamily="34" charset="0"/>
              <a:cs typeface="Arial Narrow" panose="020B0606020202030204" pitchFamily="34" charset="0"/>
            </a:endParaRPr>
          </a:p>
          <a:p>
            <a:pPr>
              <a:buFont typeface="Wingdings" panose="05000000000000000000" pitchFamily="2" charset="2"/>
              <a:buChar char="v"/>
            </a:pPr>
            <a:endParaRPr lang="en-US" dirty="0"/>
          </a:p>
        </p:txBody>
      </p:sp>
      <p:sp>
        <p:nvSpPr>
          <p:cNvPr id="5" name="CuadroTexto 4"/>
          <p:cNvSpPr txBox="1"/>
          <p:nvPr/>
        </p:nvSpPr>
        <p:spPr>
          <a:xfrm>
            <a:off x="7582829" y="6301773"/>
            <a:ext cx="4609171"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(National Institute on Drug Abuse 2014)</a:t>
            </a:r>
          </a:p>
        </p:txBody>
      </p:sp>
    </p:spTree>
    <p:extLst>
      <p:ext uri="{BB962C8B-B14F-4D97-AF65-F5344CB8AC3E}">
        <p14:creationId xmlns:p14="http://schemas.microsoft.com/office/powerpoint/2010/main" val="1662053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9E80720-23E6-4B89-B77E-04A7689F1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D1D3CA1-3EB6-41F3-A419-8424B56BE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3D50FC1-E52A-415A-B2B8-30A25A10CD0B}"/>
              </a:ext>
            </a:extLst>
          </p:cNvPr>
          <p:cNvSpPr>
            <a:spLocks noGrp="1"/>
          </p:cNvSpPr>
          <p:nvPr>
            <p:ph type="title"/>
          </p:nvPr>
        </p:nvSpPr>
        <p:spPr>
          <a:xfrm>
            <a:off x="546926" y="5194685"/>
            <a:ext cx="11271337" cy="1083856"/>
          </a:xfrm>
        </p:spPr>
        <p:txBody>
          <a:bodyPr>
            <a:norm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ADOLESCENT DEVELOPMENT &amp; SUBSTANCE USE</a:t>
            </a:r>
          </a:p>
        </p:txBody>
      </p:sp>
      <p:sp>
        <p:nvSpPr>
          <p:cNvPr id="32" name="Rectangle 31">
            <a:extLst>
              <a:ext uri="{FF2B5EF4-FFF2-40B4-BE49-F238E27FC236}">
                <a16:creationId xmlns:a16="http://schemas.microsoft.com/office/drawing/2014/main" id="{4D87F7B2-AA36-4B58-BC2C-1BBA135E8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3D4442AC-FB86-4D90-90CD-9FF789590751}"/>
              </a:ext>
            </a:extLst>
          </p:cNvPr>
          <p:cNvGraphicFramePr>
            <a:graphicFrameLocks noGrp="1"/>
          </p:cNvGraphicFramePr>
          <p:nvPr>
            <p:ph idx="1"/>
            <p:extLst>
              <p:ext uri="{D42A27DB-BD31-4B8C-83A1-F6EECF244321}">
                <p14:modId xmlns:p14="http://schemas.microsoft.com/office/powerpoint/2010/main" val="2763783807"/>
              </p:ext>
            </p:extLst>
          </p:nvPr>
        </p:nvGraphicFramePr>
        <p:xfrm>
          <a:off x="917786" y="579459"/>
          <a:ext cx="10900477" cy="3619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655382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n-US" sz="4000" b="1" dirty="0">
                <a:solidFill>
                  <a:schemeClr val="accent2"/>
                </a:solidFill>
                <a:latin typeface="Times New Roman" panose="02020603050405020304" pitchFamily="18" charset="0"/>
                <a:cs typeface="Times New Roman" panose="02020603050405020304" pitchFamily="18" charset="0"/>
              </a:rPr>
              <a:t>PRINCIPLES OF ADOLESCENTS AOD TREATMENT</a:t>
            </a:r>
            <a:endParaRPr lang="en-US" sz="4000" dirty="0"/>
          </a:p>
        </p:txBody>
      </p:sp>
      <p:sp>
        <p:nvSpPr>
          <p:cNvPr id="3" name="Marcador de contenido 2"/>
          <p:cNvSpPr>
            <a:spLocks noGrp="1"/>
          </p:cNvSpPr>
          <p:nvPr>
            <p:ph idx="1"/>
          </p:nvPr>
        </p:nvSpPr>
        <p:spPr>
          <a:xfrm>
            <a:off x="1097280" y="2240181"/>
            <a:ext cx="10058400" cy="3622737"/>
          </a:xfrm>
        </p:spPr>
        <p:txBody>
          <a:bodyPr>
            <a:normAutofit/>
          </a:bodyPr>
          <a:lstStyle/>
          <a:p>
            <a:pPr algn="just">
              <a:lnSpc>
                <a:spcPct val="100000"/>
              </a:lnSpc>
              <a:spcBef>
                <a:spcPct val="0"/>
              </a:spcBef>
              <a:buFont typeface="Wingdings" panose="05000000000000000000" pitchFamily="2" charset="2"/>
              <a:buChar char="v"/>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 Treatment should address the needs of the whole person, not just his/her AOD use.</a:t>
            </a:r>
          </a:p>
          <a:p>
            <a:pPr marL="0" indent="0" algn="just">
              <a:lnSpc>
                <a:spcPct val="100000"/>
              </a:lnSpc>
              <a:spcBef>
                <a:spcPct val="0"/>
              </a:spcBef>
              <a:buNone/>
            </a:pPr>
            <a:endPar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endParaRPr>
          </a:p>
          <a:p>
            <a:pPr algn="just">
              <a:lnSpc>
                <a:spcPct val="100000"/>
              </a:lnSpc>
              <a:spcBef>
                <a:spcPct val="0"/>
              </a:spcBef>
              <a:buFont typeface="Wingdings" panose="05000000000000000000" pitchFamily="2" charset="2"/>
              <a:buChar char="v"/>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 Behavioral therapies are effective in addressing adolescent AOD use.</a:t>
            </a:r>
          </a:p>
        </p:txBody>
      </p:sp>
      <p:sp>
        <p:nvSpPr>
          <p:cNvPr id="6" name="CuadroTexto 5"/>
          <p:cNvSpPr txBox="1"/>
          <p:nvPr/>
        </p:nvSpPr>
        <p:spPr>
          <a:xfrm>
            <a:off x="7582829" y="6284303"/>
            <a:ext cx="4609171"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(National Institute on Drug Abuse 2014)</a:t>
            </a:r>
          </a:p>
        </p:txBody>
      </p:sp>
    </p:spTree>
    <p:extLst>
      <p:ext uri="{BB962C8B-B14F-4D97-AF65-F5344CB8AC3E}">
        <p14:creationId xmlns:p14="http://schemas.microsoft.com/office/powerpoint/2010/main" val="278148522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n-US" sz="4000" b="1" dirty="0">
                <a:solidFill>
                  <a:schemeClr val="accent2"/>
                </a:solidFill>
                <a:latin typeface="Times New Roman" panose="02020603050405020304" pitchFamily="18" charset="0"/>
                <a:cs typeface="Times New Roman" panose="02020603050405020304" pitchFamily="18" charset="0"/>
              </a:rPr>
              <a:t>PRINCIPLES OF ADOLESCENTS AOD TREATMENT</a:t>
            </a:r>
            <a:endParaRPr lang="en-US" sz="4000" dirty="0"/>
          </a:p>
        </p:txBody>
      </p:sp>
      <p:sp>
        <p:nvSpPr>
          <p:cNvPr id="3" name="Marcador de contenido 2"/>
          <p:cNvSpPr>
            <a:spLocks noGrp="1"/>
          </p:cNvSpPr>
          <p:nvPr>
            <p:ph idx="1"/>
          </p:nvPr>
        </p:nvSpPr>
        <p:spPr/>
        <p:txBody>
          <a:bodyPr>
            <a:normAutofit/>
          </a:bodyPr>
          <a:lstStyle/>
          <a:p>
            <a:pPr algn="just">
              <a:lnSpc>
                <a:spcPct val="100000"/>
              </a:lnSpc>
              <a:spcBef>
                <a:spcPct val="0"/>
              </a:spcBef>
              <a:buFont typeface="Wingdings" panose="05000000000000000000" pitchFamily="2" charset="2"/>
              <a:buChar char="v"/>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 Families and the community are important aspects of treatment.</a:t>
            </a:r>
          </a:p>
          <a:p>
            <a:pPr marL="0" indent="0" algn="just">
              <a:lnSpc>
                <a:spcPct val="100000"/>
              </a:lnSpc>
              <a:spcBef>
                <a:spcPct val="0"/>
              </a:spcBef>
              <a:buNone/>
            </a:pPr>
            <a:endPar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endParaRPr>
          </a:p>
          <a:p>
            <a:pPr algn="just">
              <a:lnSpc>
                <a:spcPct val="100000"/>
              </a:lnSpc>
              <a:spcBef>
                <a:spcPct val="0"/>
              </a:spcBef>
              <a:buFont typeface="Wingdings" panose="05000000000000000000" pitchFamily="2" charset="2"/>
              <a:buChar char="v"/>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Effectively treating AOD use in adolescents requires also identifying and treating other mental health conditions they might have.</a:t>
            </a:r>
          </a:p>
          <a:p>
            <a:pPr algn="just">
              <a:lnSpc>
                <a:spcPct val="100000"/>
              </a:lnSpc>
              <a:spcBef>
                <a:spcPct val="0"/>
              </a:spcBef>
              <a:buFont typeface="Wingdings" panose="05000000000000000000" pitchFamily="2" charset="2"/>
              <a:buChar char="v"/>
            </a:pPr>
            <a:endParaRPr lang="en-US" sz="3600" dirty="0">
              <a:latin typeface="Times New Roman" panose="02020603050405020304" pitchFamily="18" charset="0"/>
              <a:cs typeface="Times New Roman" panose="02020603050405020304" pitchFamily="18" charset="0"/>
            </a:endParaRPr>
          </a:p>
        </p:txBody>
      </p:sp>
      <p:sp>
        <p:nvSpPr>
          <p:cNvPr id="6" name="CuadroTexto 5"/>
          <p:cNvSpPr txBox="1"/>
          <p:nvPr/>
        </p:nvSpPr>
        <p:spPr>
          <a:xfrm>
            <a:off x="7582829" y="6284303"/>
            <a:ext cx="4609171"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(National Institute on Drug Abuse 2014)</a:t>
            </a:r>
          </a:p>
        </p:txBody>
      </p:sp>
    </p:spTree>
    <p:extLst>
      <p:ext uri="{BB962C8B-B14F-4D97-AF65-F5344CB8AC3E}">
        <p14:creationId xmlns:p14="http://schemas.microsoft.com/office/powerpoint/2010/main" val="66492693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n-US" sz="4000" b="1" dirty="0">
                <a:solidFill>
                  <a:schemeClr val="accent2"/>
                </a:solidFill>
                <a:latin typeface="Times New Roman" panose="02020603050405020304" pitchFamily="18" charset="0"/>
                <a:cs typeface="Times New Roman" panose="02020603050405020304" pitchFamily="18" charset="0"/>
              </a:rPr>
              <a:t>PRINCIPLES OF ADOLESCENTS AOD TREATMENT</a:t>
            </a:r>
            <a:endParaRPr lang="en-US" sz="4000" dirty="0"/>
          </a:p>
        </p:txBody>
      </p:sp>
      <p:sp>
        <p:nvSpPr>
          <p:cNvPr id="3" name="Marcador de contenido 2"/>
          <p:cNvSpPr>
            <a:spLocks noGrp="1"/>
          </p:cNvSpPr>
          <p:nvPr>
            <p:ph idx="1"/>
          </p:nvPr>
        </p:nvSpPr>
        <p:spPr>
          <a:xfrm>
            <a:off x="784860" y="2014703"/>
            <a:ext cx="10683240" cy="4300705"/>
          </a:xfrm>
        </p:spPr>
        <p:txBody>
          <a:bodyPr>
            <a:normAutofit/>
          </a:bodyPr>
          <a:lstStyle/>
          <a:p>
            <a:pPr algn="just">
              <a:spcBef>
                <a:spcPct val="0"/>
              </a:spcBef>
              <a:buFont typeface="Wingdings" panose="05000000000000000000" pitchFamily="2" charset="2"/>
              <a:buChar char="v"/>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Sensitive issues, such as violence and child abuse, or risk of suicide should be identified and addressed.</a:t>
            </a:r>
          </a:p>
          <a:p>
            <a:pPr marL="0" indent="0" algn="just">
              <a:spcBef>
                <a:spcPct val="0"/>
              </a:spcBef>
              <a:buNone/>
            </a:pPr>
            <a:endPar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endParaRPr>
          </a:p>
          <a:p>
            <a:pPr algn="just">
              <a:spcBef>
                <a:spcPct val="0"/>
              </a:spcBef>
              <a:buFont typeface="Wingdings" panose="05000000000000000000" pitchFamily="2" charset="2"/>
              <a:buChar char="v"/>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 It is important to monitor substance use during treatment.</a:t>
            </a:r>
          </a:p>
          <a:p>
            <a:pPr marL="0" indent="0" algn="just">
              <a:spcBef>
                <a:spcPct val="0"/>
              </a:spcBef>
              <a:buNone/>
            </a:pPr>
            <a:endPar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endParaRPr>
          </a:p>
          <a:p>
            <a:pPr algn="just">
              <a:spcBef>
                <a:spcPct val="0"/>
              </a:spcBef>
              <a:buFont typeface="Wingdings" panose="05000000000000000000" pitchFamily="2" charset="2"/>
              <a:buChar char="v"/>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 Staying in treatment for an adequate period of time and continuity of care afterward are important.</a:t>
            </a:r>
          </a:p>
          <a:p>
            <a:pPr algn="just">
              <a:spcBef>
                <a:spcPct val="0"/>
              </a:spcBef>
              <a:buFont typeface="Wingdings" panose="05000000000000000000" pitchFamily="2" charset="2"/>
              <a:buChar char="v"/>
            </a:pPr>
            <a:endPar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endParaRPr>
          </a:p>
          <a:p>
            <a:pPr algn="just">
              <a:buFont typeface="Wingdings" panose="05000000000000000000" pitchFamily="2" charset="2"/>
              <a:buChar char="v"/>
            </a:pPr>
            <a:endParaRPr lang="en-US" sz="3600"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7582829" y="6284303"/>
            <a:ext cx="4609171"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(National Institute on Drug Abuse 2014)</a:t>
            </a:r>
          </a:p>
        </p:txBody>
      </p:sp>
    </p:spTree>
    <p:extLst>
      <p:ext uri="{BB962C8B-B14F-4D97-AF65-F5344CB8AC3E}">
        <p14:creationId xmlns:p14="http://schemas.microsoft.com/office/powerpoint/2010/main" val="65688929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86603"/>
            <a:ext cx="10058400" cy="993557"/>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FACTORS FOR CONSIDERATION</a:t>
            </a:r>
            <a:endParaRPr lang="en-US" dirty="0"/>
          </a:p>
        </p:txBody>
      </p:sp>
      <p:sp>
        <p:nvSpPr>
          <p:cNvPr id="3" name="Marcador de contenido 2"/>
          <p:cNvSpPr>
            <a:spLocks noGrp="1"/>
          </p:cNvSpPr>
          <p:nvPr>
            <p:ph idx="1"/>
          </p:nvPr>
        </p:nvSpPr>
        <p:spPr>
          <a:xfrm>
            <a:off x="1097280" y="2266277"/>
            <a:ext cx="10058400" cy="3560781"/>
          </a:xfrm>
        </p:spPr>
        <p:txBody>
          <a:bodyPr>
            <a:normAutofit/>
          </a:bodyPr>
          <a:lstStyle/>
          <a:p>
            <a:pPr algn="just">
              <a:spcBef>
                <a:spcPct val="0"/>
              </a:spcBef>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Engaging young people requires a special set of skills and patience.</a:t>
            </a:r>
          </a:p>
          <a:p>
            <a:pPr marL="0" indent="0">
              <a:spcBef>
                <a:spcPct val="0"/>
              </a:spcBef>
              <a:buNone/>
            </a:pPr>
            <a:endPar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endParaRPr>
          </a:p>
          <a:p>
            <a:pPr algn="just">
              <a:spcBef>
                <a:spcPct val="0"/>
              </a:spcBef>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Delays in normal cognitive and social-emotional development are associated with adolescent substance use.</a:t>
            </a:r>
          </a:p>
          <a:p>
            <a:endParaRPr lang="en-US" dirty="0"/>
          </a:p>
        </p:txBody>
      </p:sp>
    </p:spTree>
    <p:extLst>
      <p:ext uri="{BB962C8B-B14F-4D97-AF65-F5344CB8AC3E}">
        <p14:creationId xmlns:p14="http://schemas.microsoft.com/office/powerpoint/2010/main" val="298454724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86603"/>
            <a:ext cx="10058400" cy="993557"/>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FACTORS FOR CONSIDERATION</a:t>
            </a:r>
            <a:endParaRPr lang="en-US" dirty="0"/>
          </a:p>
        </p:txBody>
      </p:sp>
      <p:sp>
        <p:nvSpPr>
          <p:cNvPr id="3" name="Marcador de contenido 2"/>
          <p:cNvSpPr>
            <a:spLocks noGrp="1"/>
          </p:cNvSpPr>
          <p:nvPr>
            <p:ph idx="1"/>
          </p:nvPr>
        </p:nvSpPr>
        <p:spPr>
          <a:xfrm>
            <a:off x="1097280" y="2606936"/>
            <a:ext cx="10058400" cy="2879464"/>
          </a:xfrm>
        </p:spPr>
        <p:txBody>
          <a:bodyPr>
            <a:normAutofit/>
          </a:bodyPr>
          <a:lstStyle/>
          <a:p>
            <a:pPr>
              <a:spcBef>
                <a:spcPct val="0"/>
              </a:spcBef>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Role of the family is pivotal</a:t>
            </a:r>
          </a:p>
          <a:p>
            <a:pPr marL="0" indent="0">
              <a:spcBef>
                <a:spcPct val="0"/>
              </a:spcBef>
              <a:buNone/>
            </a:pPr>
            <a:endPar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endParaRPr>
          </a:p>
          <a:p>
            <a:pPr algn="just">
              <a:spcBef>
                <a:spcPct val="0"/>
              </a:spcBef>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Treatment should be age-appropriate, and separate from adults.</a:t>
            </a:r>
          </a:p>
          <a:p>
            <a:endParaRPr lang="en-US" dirty="0"/>
          </a:p>
        </p:txBody>
      </p:sp>
    </p:spTree>
    <p:extLst>
      <p:ext uri="{BB962C8B-B14F-4D97-AF65-F5344CB8AC3E}">
        <p14:creationId xmlns:p14="http://schemas.microsoft.com/office/powerpoint/2010/main" val="235806383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7280" y="2401545"/>
            <a:ext cx="10058400" cy="3156572"/>
          </a:xfrm>
        </p:spPr>
        <p:txBody>
          <a:bodyPr>
            <a:normAutofit/>
          </a:bodyPr>
          <a:lstStyle/>
          <a:p>
            <a:pPr algn="just">
              <a:spcBef>
                <a:spcPct val="0"/>
              </a:spcBef>
              <a:buFont typeface="Wingdings" panose="05000000000000000000" pitchFamily="2" charset="2"/>
              <a:buChar char="Ø"/>
            </a:pPr>
            <a:r>
              <a:rPr lang="en-US" altLang="es-ES_tradnl" sz="4000" dirty="0">
                <a:latin typeface="Times New Roman" panose="02020603050405020304" pitchFamily="18" charset="0"/>
                <a:ea typeface="Arial Narrow" panose="020B0606020202030204" pitchFamily="34" charset="0"/>
                <a:cs typeface="Times New Roman" panose="02020603050405020304" pitchFamily="18" charset="0"/>
              </a:rPr>
              <a:t>Many adolescents have been pressured into treatment.</a:t>
            </a:r>
          </a:p>
          <a:p>
            <a:pPr marL="0" indent="0" algn="just">
              <a:spcBef>
                <a:spcPct val="0"/>
              </a:spcBef>
              <a:buNone/>
            </a:pPr>
            <a:endParaRPr lang="en-US" altLang="es-ES_tradnl" sz="4000" dirty="0">
              <a:latin typeface="Times New Roman" panose="02020603050405020304" pitchFamily="18" charset="0"/>
              <a:ea typeface="Arial Narrow" panose="020B0606020202030204" pitchFamily="34" charset="0"/>
              <a:cs typeface="Times New Roman" panose="02020603050405020304" pitchFamily="18" charset="0"/>
            </a:endParaRPr>
          </a:p>
          <a:p>
            <a:pPr algn="just">
              <a:spcBef>
                <a:spcPct val="0"/>
              </a:spcBef>
              <a:buFont typeface="Wingdings" panose="05000000000000000000" pitchFamily="2" charset="2"/>
              <a:buChar char="Ø"/>
            </a:pPr>
            <a:r>
              <a:rPr lang="en-US" altLang="es-ES_tradnl" sz="4000" dirty="0">
                <a:latin typeface="Times New Roman" panose="02020603050405020304" pitchFamily="18" charset="0"/>
                <a:ea typeface="Arial Narrow" panose="020B0606020202030204" pitchFamily="34" charset="0"/>
                <a:cs typeface="Times New Roman" panose="02020603050405020304" pitchFamily="18" charset="0"/>
              </a:rPr>
              <a:t>Confidentiality issues must be clarified.</a:t>
            </a:r>
            <a:endParaRPr lang="en-US" altLang="es-ES_tradnl" sz="4000" dirty="0">
              <a:latin typeface="Times New Roman" panose="02020603050405020304" pitchFamily="18" charset="0"/>
              <a:cs typeface="Times New Roman" panose="02020603050405020304" pitchFamily="18" charset="0"/>
            </a:endParaRPr>
          </a:p>
          <a:p>
            <a:pPr>
              <a:spcBef>
                <a:spcPct val="0"/>
              </a:spcBef>
              <a:buFont typeface="Wingdings" panose="05000000000000000000" pitchFamily="2" charset="2"/>
              <a:buChar char="Ø"/>
            </a:pPr>
            <a:endParaRPr lang="en-US" altLang="es-ES_tradnl" dirty="0">
              <a:latin typeface="Times New Roman" panose="02020603050405020304" pitchFamily="18" charset="0"/>
              <a:ea typeface="Arial Narrow" panose="020B0606020202030204" pitchFamily="34" charset="0"/>
              <a:cs typeface="Times New Roman" panose="02020603050405020304" pitchFamily="18" charset="0"/>
            </a:endParaRPr>
          </a:p>
        </p:txBody>
      </p:sp>
      <p:sp>
        <p:nvSpPr>
          <p:cNvPr id="4" name="Título 1"/>
          <p:cNvSpPr>
            <a:spLocks noGrp="1"/>
          </p:cNvSpPr>
          <p:nvPr>
            <p:ph type="title"/>
          </p:nvPr>
        </p:nvSpPr>
        <p:spPr>
          <a:xfrm>
            <a:off x="1097280" y="286604"/>
            <a:ext cx="10058400" cy="1132294"/>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FACTORS FOR CONSIDERATION</a:t>
            </a:r>
            <a:endParaRPr lang="en-US" dirty="0"/>
          </a:p>
        </p:txBody>
      </p:sp>
    </p:spTree>
    <p:extLst>
      <p:ext uri="{BB962C8B-B14F-4D97-AF65-F5344CB8AC3E}">
        <p14:creationId xmlns:p14="http://schemas.microsoft.com/office/powerpoint/2010/main" val="38247217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7280" y="1845734"/>
            <a:ext cx="10058400" cy="4189306"/>
          </a:xfrm>
        </p:spPr>
        <p:txBody>
          <a:bodyPr>
            <a:normAutofit/>
          </a:bodyPr>
          <a:lstStyle/>
          <a:p>
            <a:pPr algn="just">
              <a:spcBef>
                <a:spcPct val="0"/>
              </a:spcBef>
              <a:buFont typeface="Wingdings" panose="05000000000000000000" pitchFamily="2" charset="2"/>
              <a:buChar char="Ø"/>
            </a:pPr>
            <a:r>
              <a:rPr lang="en-US" altLang="es-ES_tradnl" sz="4000" dirty="0">
                <a:latin typeface="Times New Roman" panose="02020603050405020304" pitchFamily="18" charset="0"/>
                <a:ea typeface="Arial Narrow" panose="020B0606020202030204" pitchFamily="34" charset="0"/>
                <a:cs typeface="Times New Roman" panose="02020603050405020304" pitchFamily="18" charset="0"/>
              </a:rPr>
              <a:t>High level of subcultural acceptance of AOD use</a:t>
            </a:r>
          </a:p>
          <a:p>
            <a:pPr marL="0" indent="0" algn="just">
              <a:spcBef>
                <a:spcPct val="0"/>
              </a:spcBef>
              <a:buNone/>
            </a:pPr>
            <a:endParaRPr lang="en-US" altLang="es-ES_tradnl" sz="4000" dirty="0">
              <a:latin typeface="Times New Roman" panose="02020603050405020304" pitchFamily="18" charset="0"/>
              <a:ea typeface="Arial Narrow" panose="020B0606020202030204" pitchFamily="34" charset="0"/>
              <a:cs typeface="Times New Roman" panose="02020603050405020304" pitchFamily="18" charset="0"/>
            </a:endParaRPr>
          </a:p>
          <a:p>
            <a:pPr algn="just">
              <a:spcBef>
                <a:spcPct val="0"/>
              </a:spcBef>
              <a:buFont typeface="Wingdings" panose="05000000000000000000" pitchFamily="2" charset="2"/>
              <a:buChar char="Ø"/>
            </a:pPr>
            <a:r>
              <a:rPr lang="en-US" altLang="es-ES_tradnl" sz="4000" dirty="0">
                <a:latin typeface="Times New Roman" panose="02020603050405020304" pitchFamily="18" charset="0"/>
                <a:ea typeface="Arial Narrow" panose="020B0606020202030204" pitchFamily="34" charset="0"/>
                <a:cs typeface="Times New Roman" panose="02020603050405020304" pitchFamily="18" charset="0"/>
              </a:rPr>
              <a:t>Societal acceptance of alcohol and tobacco</a:t>
            </a:r>
          </a:p>
          <a:p>
            <a:pPr marL="0" indent="0" algn="just">
              <a:spcBef>
                <a:spcPct val="0"/>
              </a:spcBef>
              <a:buNone/>
            </a:pPr>
            <a:endParaRPr lang="en-US" altLang="es-ES_tradnl" sz="4000" dirty="0">
              <a:latin typeface="Times New Roman" panose="02020603050405020304" pitchFamily="18" charset="0"/>
              <a:ea typeface="Arial Narrow" panose="020B0606020202030204" pitchFamily="34" charset="0"/>
              <a:cs typeface="Times New Roman" panose="02020603050405020304" pitchFamily="18" charset="0"/>
            </a:endParaRPr>
          </a:p>
          <a:p>
            <a:pPr algn="just">
              <a:spcBef>
                <a:spcPct val="0"/>
              </a:spcBef>
              <a:buFont typeface="Wingdings" panose="05000000000000000000" pitchFamily="2" charset="2"/>
              <a:buChar char="Ø"/>
            </a:pPr>
            <a:r>
              <a:rPr lang="en-US" altLang="es-ES_tradnl" sz="4000" dirty="0">
                <a:latin typeface="Times New Roman" panose="02020603050405020304" pitchFamily="18" charset="0"/>
                <a:ea typeface="Arial Narrow" panose="020B0606020202030204" pitchFamily="34" charset="0"/>
                <a:cs typeface="Times New Roman" panose="02020603050405020304" pitchFamily="18" charset="0"/>
              </a:rPr>
              <a:t>Enforcement of existing laws varies</a:t>
            </a:r>
          </a:p>
          <a:p>
            <a:pPr>
              <a:spcBef>
                <a:spcPct val="0"/>
              </a:spcBef>
              <a:buFont typeface="Wingdings" panose="05000000000000000000" pitchFamily="2" charset="2"/>
              <a:buChar char="Ø"/>
            </a:pPr>
            <a:endParaRPr lang="en-US" altLang="es-ES_tradnl" dirty="0">
              <a:latin typeface="Times New Roman" panose="02020603050405020304" pitchFamily="18" charset="0"/>
              <a:ea typeface="Arial Narrow" panose="020B0606020202030204" pitchFamily="34" charset="0"/>
              <a:cs typeface="Times New Roman" panose="02020603050405020304" pitchFamily="18" charset="0"/>
            </a:endParaRPr>
          </a:p>
        </p:txBody>
      </p:sp>
      <p:sp>
        <p:nvSpPr>
          <p:cNvPr id="4" name="Título 1"/>
          <p:cNvSpPr>
            <a:spLocks noGrp="1"/>
          </p:cNvSpPr>
          <p:nvPr>
            <p:ph type="title"/>
          </p:nvPr>
        </p:nvSpPr>
        <p:spPr>
          <a:xfrm>
            <a:off x="1097280" y="286604"/>
            <a:ext cx="10058400" cy="1132294"/>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FACTORS FOR CONSIDERATION</a:t>
            </a:r>
            <a:endParaRPr lang="en-US" dirty="0"/>
          </a:p>
        </p:txBody>
      </p:sp>
    </p:spTree>
    <p:extLst>
      <p:ext uri="{BB962C8B-B14F-4D97-AF65-F5344CB8AC3E}">
        <p14:creationId xmlns:p14="http://schemas.microsoft.com/office/powerpoint/2010/main" val="212710996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7280" y="2028614"/>
            <a:ext cx="10058400" cy="4128346"/>
          </a:xfrm>
        </p:spPr>
        <p:txBody>
          <a:bodyPr>
            <a:normAutofit fontScale="92500"/>
          </a:bodyPr>
          <a:lstStyle/>
          <a:p>
            <a:pPr>
              <a:lnSpc>
                <a:spcPct val="150000"/>
              </a:lnSpc>
              <a:spcBef>
                <a:spcPct val="0"/>
              </a:spcBef>
              <a:buFont typeface="Wingdings" panose="05000000000000000000" pitchFamily="2" charset="2"/>
              <a:buChar char="Ø"/>
            </a:pPr>
            <a:r>
              <a:rPr lang="en-US" altLang="es-ES_tradnl" sz="3900" dirty="0">
                <a:latin typeface="Times New Roman" panose="02020603050405020304" pitchFamily="18" charset="0"/>
                <a:ea typeface="Arial Narrow" panose="020B0606020202030204" pitchFamily="34" charset="0"/>
                <a:cs typeface="Times New Roman" panose="02020603050405020304" pitchFamily="18" charset="0"/>
              </a:rPr>
              <a:t>Stigmatization of AOD use</a:t>
            </a:r>
          </a:p>
          <a:p>
            <a:pPr>
              <a:lnSpc>
                <a:spcPct val="150000"/>
              </a:lnSpc>
              <a:spcBef>
                <a:spcPct val="0"/>
              </a:spcBef>
              <a:buFont typeface="Wingdings" panose="05000000000000000000" pitchFamily="2" charset="2"/>
              <a:buChar char="Ø"/>
            </a:pPr>
            <a:r>
              <a:rPr lang="en-US" altLang="es-ES_tradnl" sz="3900" dirty="0">
                <a:latin typeface="Times New Roman" panose="02020603050405020304" pitchFamily="18" charset="0"/>
                <a:ea typeface="Arial Narrow" panose="020B0606020202030204" pitchFamily="34" charset="0"/>
                <a:cs typeface="Times New Roman" panose="02020603050405020304" pitchFamily="18" charset="0"/>
              </a:rPr>
              <a:t>Language/discourse on AOD use is crucial</a:t>
            </a:r>
          </a:p>
          <a:p>
            <a:pPr>
              <a:lnSpc>
                <a:spcPct val="150000"/>
              </a:lnSpc>
              <a:spcBef>
                <a:spcPct val="0"/>
              </a:spcBef>
              <a:buFont typeface="Wingdings" panose="05000000000000000000" pitchFamily="2" charset="2"/>
              <a:buChar char="Ø"/>
            </a:pPr>
            <a:r>
              <a:rPr lang="en-US" altLang="es-ES_tradnl" sz="3900" dirty="0">
                <a:latin typeface="Times New Roman" panose="02020603050405020304" pitchFamily="18" charset="0"/>
                <a:ea typeface="Arial Narrow" panose="020B0606020202030204" pitchFamily="34" charset="0"/>
                <a:cs typeface="Times New Roman" panose="02020603050405020304" pitchFamily="18" charset="0"/>
              </a:rPr>
              <a:t>Societal controversies and double standards</a:t>
            </a:r>
          </a:p>
          <a:p>
            <a:pPr>
              <a:lnSpc>
                <a:spcPct val="150000"/>
              </a:lnSpc>
              <a:spcBef>
                <a:spcPct val="0"/>
              </a:spcBef>
              <a:buFont typeface="Wingdings" panose="05000000000000000000" pitchFamily="2" charset="2"/>
              <a:buChar char="Ø"/>
            </a:pPr>
            <a:r>
              <a:rPr lang="en-US" altLang="es-ES_tradnl" sz="3900" dirty="0">
                <a:latin typeface="Times New Roman" panose="02020603050405020304" pitchFamily="18" charset="0"/>
                <a:ea typeface="Arial Narrow" panose="020B0606020202030204" pitchFamily="34" charset="0"/>
                <a:cs typeface="Times New Roman" panose="02020603050405020304" pitchFamily="18" charset="0"/>
              </a:rPr>
              <a:t>Drug use is viewed through a criminal justice lens</a:t>
            </a:r>
          </a:p>
          <a:p>
            <a:pPr marL="0" indent="0">
              <a:spcBef>
                <a:spcPct val="0"/>
              </a:spcBef>
              <a:buNone/>
            </a:pPr>
            <a:endPar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endParaRPr>
          </a:p>
          <a:p>
            <a:pPr>
              <a:buFont typeface="Wingdings" panose="05000000000000000000" pitchFamily="2" charset="2"/>
              <a:buChar char="Ø"/>
            </a:pPr>
            <a:endParaRPr lang="en-US" sz="3600" dirty="0">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a:xfrm>
            <a:off x="1097280" y="252248"/>
            <a:ext cx="10058400" cy="1075208"/>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FACTORS FOR CONSIDERATION</a:t>
            </a:r>
            <a:endParaRPr lang="en-US" dirty="0"/>
          </a:p>
        </p:txBody>
      </p:sp>
    </p:spTree>
    <p:extLst>
      <p:ext uri="{BB962C8B-B14F-4D97-AF65-F5344CB8AC3E}">
        <p14:creationId xmlns:p14="http://schemas.microsoft.com/office/powerpoint/2010/main" val="120493133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92500"/>
          </a:bodyPr>
          <a:lstStyle/>
          <a:p>
            <a:pPr algn="just">
              <a:lnSpc>
                <a:spcPct val="150000"/>
              </a:lnSpc>
              <a:spcBef>
                <a:spcPct val="0"/>
              </a:spcBef>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No understanding that drug use exists on a continuum, and is not all or nothing</a:t>
            </a:r>
          </a:p>
          <a:p>
            <a:pPr algn="just">
              <a:lnSpc>
                <a:spcPct val="150000"/>
              </a:lnSpc>
              <a:spcBef>
                <a:spcPct val="0"/>
              </a:spcBef>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Drugs used in region do not lend themselves to substitution therapy</a:t>
            </a:r>
          </a:p>
          <a:p>
            <a:pPr algn="just">
              <a:lnSpc>
                <a:spcPct val="150000"/>
              </a:lnSpc>
              <a:spcBef>
                <a:spcPct val="0"/>
              </a:spcBef>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Lack of available options for treatment and other services</a:t>
            </a:r>
          </a:p>
          <a:p>
            <a:endParaRPr lang="en-US" dirty="0"/>
          </a:p>
        </p:txBody>
      </p:sp>
      <p:sp>
        <p:nvSpPr>
          <p:cNvPr id="4" name="Título 1"/>
          <p:cNvSpPr>
            <a:spLocks noGrp="1"/>
          </p:cNvSpPr>
          <p:nvPr>
            <p:ph type="title"/>
          </p:nvPr>
        </p:nvSpPr>
        <p:spPr>
          <a:xfrm>
            <a:off x="1097280" y="252248"/>
            <a:ext cx="10058400" cy="1138270"/>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FACTORS FOR CONSIDERATION</a:t>
            </a:r>
            <a:endParaRPr lang="en-US" dirty="0"/>
          </a:p>
        </p:txBody>
      </p:sp>
    </p:spTree>
    <p:extLst>
      <p:ext uri="{BB962C8B-B14F-4D97-AF65-F5344CB8AC3E}">
        <p14:creationId xmlns:p14="http://schemas.microsoft.com/office/powerpoint/2010/main" val="171497732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7280" y="1845734"/>
            <a:ext cx="4602480" cy="4023360"/>
          </a:xfrm>
        </p:spPr>
        <p:txBody>
          <a:bodyPr>
            <a:normAutofit/>
          </a:bodyPr>
          <a:lstStyle/>
          <a:p>
            <a:pPr algn="ctr"/>
            <a:r>
              <a:rPr lang="en-US" altLang="es-ES_tradnl" sz="4000" dirty="0">
                <a:latin typeface="Times New Roman" panose="02020603050405020304" pitchFamily="18" charset="0"/>
                <a:ea typeface="Arial Narrow" panose="020B0606020202030204" pitchFamily="34" charset="0"/>
                <a:cs typeface="Times New Roman" panose="02020603050405020304" pitchFamily="18" charset="0"/>
              </a:rPr>
              <a:t>What are some of the age-specific factors to take into account when planning treatment for an adolescent?</a:t>
            </a:r>
          </a:p>
          <a:p>
            <a:pPr algn="ctr"/>
            <a:endParaRPr lang="en-US" sz="4000" dirty="0">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a:xfrm>
            <a:off x="1097280" y="220717"/>
            <a:ext cx="10058400" cy="1169801"/>
          </a:xfrm>
        </p:spPr>
        <p:txBody>
          <a:bodyPr/>
          <a:lstStyle/>
          <a:p>
            <a:pPr algn="ctr"/>
            <a:r>
              <a:rPr lang="es-ES" b="1" dirty="0">
                <a:solidFill>
                  <a:schemeClr val="accent2"/>
                </a:solidFill>
                <a:latin typeface="Times New Roman" panose="02020603050405020304" pitchFamily="18" charset="0"/>
                <a:cs typeface="Times New Roman" panose="02020603050405020304" pitchFamily="18" charset="0"/>
              </a:rPr>
              <a:t>ADOLESCENT AND TREATMENT</a:t>
            </a:r>
            <a:endParaRPr lang="en-US" dirty="0"/>
          </a:p>
        </p:txBody>
      </p:sp>
      <p:pic>
        <p:nvPicPr>
          <p:cNvPr id="5" name="Imagen 4"/>
          <p:cNvPicPr>
            <a:picLocks noChangeAspect="1"/>
          </p:cNvPicPr>
          <p:nvPr/>
        </p:nvPicPr>
        <p:blipFill>
          <a:blip r:embed="rId3"/>
          <a:stretch>
            <a:fillRect/>
          </a:stretch>
        </p:blipFill>
        <p:spPr>
          <a:xfrm>
            <a:off x="6807220" y="2284836"/>
            <a:ext cx="4874558" cy="3232044"/>
          </a:xfrm>
          <a:prstGeom prst="rect">
            <a:avLst/>
          </a:prstGeom>
        </p:spPr>
      </p:pic>
    </p:spTree>
    <p:extLst>
      <p:ext uri="{BB962C8B-B14F-4D97-AF65-F5344CB8AC3E}">
        <p14:creationId xmlns:p14="http://schemas.microsoft.com/office/powerpoint/2010/main" val="355099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85AB10-C15F-40ED-ADB6-1F38B7B9C0C0}"/>
              </a:ext>
            </a:extLst>
          </p:cNvPr>
          <p:cNvSpPr/>
          <p:nvPr/>
        </p:nvSpPr>
        <p:spPr>
          <a:xfrm>
            <a:off x="420414" y="624110"/>
            <a:ext cx="10806385" cy="1280890"/>
          </a:xfrm>
          <a:prstGeom prst="rect">
            <a:avLst/>
          </a:prstGeom>
        </p:spPr>
        <p:txBody>
          <a:bodyPr vert="horz" lIns="91440" tIns="45720" rIns="91440" bIns="45720" rtlCol="0" anchor="t">
            <a:normAutofit/>
          </a:bodyPr>
          <a:lstStyle/>
          <a:p>
            <a:pPr algn="ctr">
              <a:spcBef>
                <a:spcPct val="0"/>
              </a:spcBef>
              <a:spcAft>
                <a:spcPts val="600"/>
              </a:spcAft>
              <a:defRPr/>
            </a:pPr>
            <a:r>
              <a:rPr lang="en-US" altLang="es-ES_tradnl" sz="3600" b="1" cap="all" dirty="0">
                <a:solidFill>
                  <a:schemeClr val="accent2"/>
                </a:solidFill>
                <a:effectLst>
                  <a:outerShdw blurRad="50800" dist="63500" dir="2700000" algn="tl" rotWithShape="0">
                    <a:srgbClr val="000000">
                      <a:alpha val="48000"/>
                    </a:srgbClr>
                  </a:outerShdw>
                </a:effectLst>
                <a:latin typeface="+mj-lt"/>
                <a:ea typeface="+mj-ea"/>
                <a:cs typeface="+mj-cs"/>
              </a:rPr>
              <a:t>CICAD Inter-American Drug Abuse Control Commission</a:t>
            </a:r>
          </a:p>
        </p:txBody>
      </p:sp>
      <p:graphicFrame>
        <p:nvGraphicFramePr>
          <p:cNvPr id="6" name="Content Placeholder 2">
            <a:extLst>
              <a:ext uri="{FF2B5EF4-FFF2-40B4-BE49-F238E27FC236}">
                <a16:creationId xmlns:a16="http://schemas.microsoft.com/office/drawing/2014/main" id="{CCC5118B-D3BB-4A09-98AE-FAF19B24CB3F}"/>
              </a:ext>
            </a:extLst>
          </p:cNvPr>
          <p:cNvGraphicFramePr>
            <a:graphicFrameLocks noGrp="1"/>
          </p:cNvGraphicFramePr>
          <p:nvPr>
            <p:ph idx="1"/>
          </p:nvPr>
        </p:nvGraphicFramePr>
        <p:xfrm>
          <a:off x="-225468" y="2129425"/>
          <a:ext cx="12417468" cy="3945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7512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68791C-50F0-4F67-8F8E-3E2568E7D8EA}"/>
              </a:ext>
            </a:extLst>
          </p:cNvPr>
          <p:cNvSpPr txBox="1"/>
          <p:nvPr/>
        </p:nvSpPr>
        <p:spPr>
          <a:xfrm>
            <a:off x="373103" y="351714"/>
            <a:ext cx="11504129" cy="2000548"/>
          </a:xfrm>
          <a:prstGeom prst="rect">
            <a:avLst/>
          </a:prstGeom>
          <a:noFill/>
        </p:spPr>
        <p:txBody>
          <a:bodyPr wrap="square" rtlCol="0">
            <a:spAutoFit/>
          </a:bodyPr>
          <a:lstStyle/>
          <a:p>
            <a:pPr algn="ctr"/>
            <a:r>
              <a:rPr lang="en-US" sz="4400" b="1" dirty="0">
                <a:solidFill>
                  <a:schemeClr val="accent1">
                    <a:lumMod val="75000"/>
                  </a:schemeClr>
                </a:solidFill>
                <a:latin typeface="Times New Roman" panose="02020603050405020304" pitchFamily="18" charset="0"/>
                <a:cs typeface="Times New Roman" panose="02020603050405020304" pitchFamily="18" charset="0"/>
              </a:rPr>
              <a:t>ADOLESCENT DEVELOPMENT &amp; SUSBTANCE USE</a:t>
            </a:r>
          </a:p>
          <a:p>
            <a:endParaRPr lang="en-US" sz="3600" dirty="0">
              <a:solidFill>
                <a:schemeClr val="accent2"/>
              </a:solidFill>
            </a:endParaRPr>
          </a:p>
        </p:txBody>
      </p:sp>
      <p:sp>
        <p:nvSpPr>
          <p:cNvPr id="5" name="Content Placeholder 4">
            <a:extLst>
              <a:ext uri="{FF2B5EF4-FFF2-40B4-BE49-F238E27FC236}">
                <a16:creationId xmlns:a16="http://schemas.microsoft.com/office/drawing/2014/main" id="{F681B03D-451E-453F-9A9E-73E8B76E3732}"/>
              </a:ext>
            </a:extLst>
          </p:cNvPr>
          <p:cNvSpPr>
            <a:spLocks noGrp="1"/>
          </p:cNvSpPr>
          <p:nvPr>
            <p:ph idx="1"/>
          </p:nvPr>
        </p:nvSpPr>
        <p:spPr>
          <a:xfrm>
            <a:off x="339214" y="1533566"/>
            <a:ext cx="11710218" cy="4734499"/>
          </a:xfrm>
        </p:spPr>
        <p:txBody>
          <a:bodyPr>
            <a:normAutofit fontScale="92500" lnSpcReduction="20000"/>
          </a:bodyPr>
          <a:lstStyle/>
          <a:p>
            <a:pPr marL="0" indent="0">
              <a:lnSpc>
                <a:spcPct val="150000"/>
              </a:lnSpc>
              <a:spcBef>
                <a:spcPts val="0"/>
              </a:spcBef>
              <a:spcAft>
                <a:spcPts val="0"/>
              </a:spcAft>
              <a:buNone/>
            </a:pPr>
            <a:r>
              <a:rPr lang="en-US" sz="3600" dirty="0">
                <a:latin typeface="Times New Roman" panose="02020603050405020304" pitchFamily="18" charset="0"/>
                <a:cs typeface="Times New Roman" panose="02020603050405020304" pitchFamily="18" charset="0"/>
              </a:rPr>
              <a:t>Learning Objectives: </a:t>
            </a:r>
          </a:p>
          <a:p>
            <a:pPr lvl="1">
              <a:lnSpc>
                <a:spcPct val="150000"/>
              </a:lnSpc>
              <a:spcBef>
                <a:spcPts val="0"/>
              </a:spcBef>
              <a:spcAft>
                <a:spcPts val="0"/>
              </a:spcAft>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prioritize adolescent substance abuse as a global public health problem.</a:t>
            </a:r>
            <a:endParaRPr lang="en-US" sz="3600" dirty="0">
              <a:solidFill>
                <a:schemeClr val="accent2"/>
              </a:solidFill>
              <a:latin typeface="Times New Roman" panose="02020603050405020304" pitchFamily="18" charset="0"/>
              <a:cs typeface="Times New Roman" panose="02020603050405020304" pitchFamily="18" charset="0"/>
            </a:endParaRPr>
          </a:p>
          <a:p>
            <a:pPr lvl="1">
              <a:lnSpc>
                <a:spcPct val="150000"/>
              </a:lnSpc>
              <a:spcBef>
                <a:spcPts val="0"/>
              </a:spcBef>
              <a:spcAft>
                <a:spcPts val="0"/>
              </a:spcAft>
              <a:buFont typeface="Arial" panose="020B0604020202020204" pitchFamily="34" charset="0"/>
              <a:buChar char="•"/>
            </a:pPr>
            <a:r>
              <a:rPr lang="en-US" sz="3600" dirty="0">
                <a:solidFill>
                  <a:schemeClr val="accent2"/>
                </a:solidFill>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To understand the issue of adolescent substance use and its impact to societies. </a:t>
            </a:r>
          </a:p>
          <a:p>
            <a:pPr lvl="1">
              <a:lnSpc>
                <a:spcPct val="150000"/>
              </a:lnSpc>
              <a:spcBef>
                <a:spcPts val="0"/>
              </a:spcBef>
              <a:spcAft>
                <a:spcPts val="0"/>
              </a:spcAft>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learn about the prevalence of different types of substances adolescents are exposed to across the globe. </a:t>
            </a:r>
            <a:endParaRPr lang="en-US" sz="3200" dirty="0"/>
          </a:p>
          <a:p>
            <a:endParaRPr lang="en-US" dirty="0"/>
          </a:p>
        </p:txBody>
      </p:sp>
    </p:spTree>
    <p:extLst>
      <p:ext uri="{BB962C8B-B14F-4D97-AF65-F5344CB8AC3E}">
        <p14:creationId xmlns:p14="http://schemas.microsoft.com/office/powerpoint/2010/main" val="271343590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7280" y="2139648"/>
            <a:ext cx="10058400" cy="3836609"/>
          </a:xfrm>
        </p:spPr>
        <p:txBody>
          <a:bodyPr>
            <a:noAutofit/>
          </a:bodyPr>
          <a:lstStyle/>
          <a:p>
            <a:pPr>
              <a:spcBef>
                <a:spcPct val="0"/>
              </a:spcBef>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Drug use at an early age is an important predictor of development of a substance use disorder later.</a:t>
            </a:r>
          </a:p>
          <a:p>
            <a:pPr>
              <a:spcBef>
                <a:spcPct val="0"/>
              </a:spcBef>
              <a:buFont typeface="Wingdings" panose="05000000000000000000" pitchFamily="2" charset="2"/>
              <a:buChar char="Ø"/>
            </a:pPr>
            <a:endPar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endParaRPr>
          </a:p>
          <a:p>
            <a:pPr>
              <a:spcBef>
                <a:spcPct val="0"/>
              </a:spcBef>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At the same time, consider that experimentation of substances is common in adolescence and might not require invasive treatment. </a:t>
            </a:r>
          </a:p>
          <a:p>
            <a:pPr marL="0" indent="0" algn="just">
              <a:spcBef>
                <a:spcPct val="0"/>
              </a:spcBef>
              <a:buNone/>
            </a:pPr>
            <a:endParaRPr lang="en-US" altLang="es-ES_tradnl" sz="4000" dirty="0">
              <a:latin typeface="Times New Roman" panose="02020603050405020304" pitchFamily="18" charset="0"/>
              <a:ea typeface="Arial Narrow" panose="020B0606020202030204" pitchFamily="34" charset="0"/>
              <a:cs typeface="Times New Roman" panose="02020603050405020304" pitchFamily="18" charset="0"/>
            </a:endParaRPr>
          </a:p>
        </p:txBody>
      </p:sp>
      <p:sp>
        <p:nvSpPr>
          <p:cNvPr id="5" name="Título 1"/>
          <p:cNvSpPr>
            <a:spLocks noGrp="1"/>
          </p:cNvSpPr>
          <p:nvPr>
            <p:ph type="title"/>
          </p:nvPr>
        </p:nvSpPr>
        <p:spPr>
          <a:xfrm>
            <a:off x="1097280" y="220717"/>
            <a:ext cx="10058400" cy="1138270"/>
          </a:xfrm>
        </p:spPr>
        <p:txBody>
          <a:bodyPr/>
          <a:lstStyle/>
          <a:p>
            <a:pPr algn="ctr"/>
            <a:r>
              <a:rPr lang="es-ES" b="1" dirty="0">
                <a:solidFill>
                  <a:schemeClr val="accent2"/>
                </a:solidFill>
                <a:latin typeface="Times New Roman" panose="02020603050405020304" pitchFamily="18" charset="0"/>
                <a:cs typeface="Times New Roman" panose="02020603050405020304" pitchFamily="18" charset="0"/>
              </a:rPr>
              <a:t>ADOLESCENT AND TREATMENT</a:t>
            </a:r>
            <a:endParaRPr lang="en-US" dirty="0"/>
          </a:p>
        </p:txBody>
      </p:sp>
      <p:sp>
        <p:nvSpPr>
          <p:cNvPr id="7" name="CuadroTexto 6"/>
          <p:cNvSpPr txBox="1"/>
          <p:nvPr/>
        </p:nvSpPr>
        <p:spPr>
          <a:xfrm>
            <a:off x="7582829" y="6284303"/>
            <a:ext cx="4609171"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(National Institute on Drug Abuse 2014)</a:t>
            </a:r>
          </a:p>
        </p:txBody>
      </p:sp>
    </p:spTree>
    <p:extLst>
      <p:ext uri="{BB962C8B-B14F-4D97-AF65-F5344CB8AC3E}">
        <p14:creationId xmlns:p14="http://schemas.microsoft.com/office/powerpoint/2010/main" val="14584956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18074" y="1784556"/>
            <a:ext cx="11616812" cy="4291780"/>
          </a:xfrm>
        </p:spPr>
        <p:txBody>
          <a:bodyPr>
            <a:noAutofit/>
          </a:bodyPr>
          <a:lstStyle/>
          <a:p>
            <a:pPr algn="just">
              <a:spcBef>
                <a:spcPct val="0"/>
              </a:spcBef>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Impaired memory/thinking ability and other problems caused by drug use can derail a young person’s social and educational development.</a:t>
            </a:r>
          </a:p>
          <a:p>
            <a:pPr algn="just">
              <a:spcBef>
                <a:spcPct val="0"/>
              </a:spcBef>
              <a:buFont typeface="Wingdings" panose="05000000000000000000" pitchFamily="2" charset="2"/>
              <a:buChar char="Ø"/>
            </a:pPr>
            <a:endPar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endParaRPr>
          </a:p>
          <a:p>
            <a:pPr algn="just">
              <a:spcBef>
                <a:spcPct val="0"/>
              </a:spcBef>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Adolescents in treatment report using different substances than adult patients do.</a:t>
            </a:r>
          </a:p>
          <a:p>
            <a:pPr algn="just">
              <a:spcBef>
                <a:spcPct val="0"/>
              </a:spcBef>
              <a:buFont typeface="Wingdings" panose="05000000000000000000" pitchFamily="2" charset="2"/>
              <a:buChar char="Ø"/>
            </a:pPr>
            <a:endPar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endParaRPr>
          </a:p>
          <a:p>
            <a:pPr algn="just">
              <a:spcBef>
                <a:spcPct val="0"/>
              </a:spcBef>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Adolescents may be less likely to feel they need help or to seek treatment on their own.</a:t>
            </a:r>
          </a:p>
          <a:p>
            <a:pPr algn="just">
              <a:buFont typeface="Wingdings" panose="05000000000000000000" pitchFamily="2" charset="2"/>
              <a:buChar char="Ø"/>
            </a:pPr>
            <a:endParaRPr lang="en-US" sz="3600" dirty="0">
              <a:latin typeface="Times New Roman" panose="02020603050405020304" pitchFamily="18" charset="0"/>
              <a:cs typeface="Times New Roman" panose="02020603050405020304" pitchFamily="18" charset="0"/>
            </a:endParaRPr>
          </a:p>
        </p:txBody>
      </p:sp>
      <p:sp>
        <p:nvSpPr>
          <p:cNvPr id="5" name="Título 1"/>
          <p:cNvSpPr>
            <a:spLocks noGrp="1"/>
          </p:cNvSpPr>
          <p:nvPr>
            <p:ph type="title"/>
          </p:nvPr>
        </p:nvSpPr>
        <p:spPr>
          <a:xfrm>
            <a:off x="1097280" y="220717"/>
            <a:ext cx="10058400" cy="1138270"/>
          </a:xfrm>
        </p:spPr>
        <p:txBody>
          <a:bodyPr/>
          <a:lstStyle/>
          <a:p>
            <a:pPr algn="ctr"/>
            <a:r>
              <a:rPr lang="es-ES" b="1" dirty="0">
                <a:solidFill>
                  <a:schemeClr val="accent2"/>
                </a:solidFill>
                <a:latin typeface="Times New Roman" panose="02020603050405020304" pitchFamily="18" charset="0"/>
                <a:cs typeface="Times New Roman" panose="02020603050405020304" pitchFamily="18" charset="0"/>
              </a:rPr>
              <a:t>ADOLESCENT AND TREATMENT</a:t>
            </a:r>
            <a:endParaRPr lang="en-US" dirty="0"/>
          </a:p>
        </p:txBody>
      </p:sp>
      <p:sp>
        <p:nvSpPr>
          <p:cNvPr id="7" name="CuadroTexto 6"/>
          <p:cNvSpPr txBox="1"/>
          <p:nvPr/>
        </p:nvSpPr>
        <p:spPr>
          <a:xfrm>
            <a:off x="7582829" y="6284303"/>
            <a:ext cx="4609171"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(National Institute on Drug Abuse 2014)</a:t>
            </a:r>
          </a:p>
        </p:txBody>
      </p:sp>
    </p:spTree>
    <p:extLst>
      <p:ext uri="{BB962C8B-B14F-4D97-AF65-F5344CB8AC3E}">
        <p14:creationId xmlns:p14="http://schemas.microsoft.com/office/powerpoint/2010/main" val="115492548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7280" y="1845734"/>
            <a:ext cx="10058400" cy="3999896"/>
          </a:xfrm>
        </p:spPr>
        <p:txBody>
          <a:bodyPr>
            <a:normAutofit/>
          </a:bodyPr>
          <a:lstStyle/>
          <a:p>
            <a:pPr algn="just">
              <a:spcBef>
                <a:spcPct val="0"/>
              </a:spcBef>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 The largest proportion of adolescents who receive treatment are referred from juvenile justice system.</a:t>
            </a:r>
          </a:p>
          <a:p>
            <a:pPr marL="0" indent="0" algn="just">
              <a:spcBef>
                <a:spcPct val="0"/>
              </a:spcBef>
              <a:buNone/>
            </a:pPr>
            <a:endPar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endParaRPr>
          </a:p>
          <a:p>
            <a:pPr algn="just">
              <a:spcBef>
                <a:spcPct val="0"/>
              </a:spcBef>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 Effective treatment for adolescents requires some form of behavioral therapy. </a:t>
            </a:r>
          </a:p>
          <a:p>
            <a:pPr algn="just"/>
            <a:endParaRPr lang="en-US" dirty="0"/>
          </a:p>
        </p:txBody>
      </p:sp>
      <p:sp>
        <p:nvSpPr>
          <p:cNvPr id="5" name="Título 1"/>
          <p:cNvSpPr>
            <a:spLocks noGrp="1"/>
          </p:cNvSpPr>
          <p:nvPr>
            <p:ph type="title"/>
          </p:nvPr>
        </p:nvSpPr>
        <p:spPr>
          <a:xfrm>
            <a:off x="1097280" y="401520"/>
            <a:ext cx="10058400" cy="1075208"/>
          </a:xfrm>
        </p:spPr>
        <p:txBody>
          <a:bodyPr/>
          <a:lstStyle/>
          <a:p>
            <a:pPr algn="ctr"/>
            <a:r>
              <a:rPr lang="es-ES" b="1" dirty="0">
                <a:solidFill>
                  <a:schemeClr val="accent2"/>
                </a:solidFill>
                <a:latin typeface="Times New Roman" panose="02020603050405020304" pitchFamily="18" charset="0"/>
                <a:cs typeface="Times New Roman" panose="02020603050405020304" pitchFamily="18" charset="0"/>
              </a:rPr>
              <a:t>ADOLESCENT AND TREATMENT</a:t>
            </a:r>
            <a:endParaRPr lang="en-US" dirty="0"/>
          </a:p>
        </p:txBody>
      </p:sp>
      <p:sp>
        <p:nvSpPr>
          <p:cNvPr id="6" name="CuadroTexto 5"/>
          <p:cNvSpPr txBox="1"/>
          <p:nvPr/>
        </p:nvSpPr>
        <p:spPr>
          <a:xfrm>
            <a:off x="7582829" y="6284303"/>
            <a:ext cx="4609171"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(National Institute on Drug Abuse 2014)</a:t>
            </a:r>
          </a:p>
        </p:txBody>
      </p:sp>
    </p:spTree>
    <p:extLst>
      <p:ext uri="{BB962C8B-B14F-4D97-AF65-F5344CB8AC3E}">
        <p14:creationId xmlns:p14="http://schemas.microsoft.com/office/powerpoint/2010/main" val="406540568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7280" y="1845733"/>
            <a:ext cx="10058400" cy="4469675"/>
          </a:xfrm>
        </p:spPr>
        <p:txBody>
          <a:bodyPr>
            <a:normAutofit/>
          </a:bodyPr>
          <a:lstStyle/>
          <a:p>
            <a:pPr algn="just">
              <a:spcBef>
                <a:spcPct val="0"/>
              </a:spcBef>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Treatment must be individualized so as to consider:	</a:t>
            </a:r>
          </a:p>
          <a:p>
            <a:pPr lvl="1" algn="just">
              <a:spcBef>
                <a:spcPct val="0"/>
              </a:spcBef>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Developmental Stage</a:t>
            </a:r>
          </a:p>
          <a:p>
            <a:pPr lvl="1" algn="just">
              <a:spcBef>
                <a:spcPct val="0"/>
              </a:spcBef>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Cognitive Ability</a:t>
            </a:r>
          </a:p>
          <a:p>
            <a:pPr lvl="1" algn="just">
              <a:spcBef>
                <a:spcPct val="0"/>
              </a:spcBef>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Influence of family, friends and others</a:t>
            </a:r>
          </a:p>
          <a:p>
            <a:pPr lvl="1" algn="just">
              <a:spcBef>
                <a:spcPct val="0"/>
              </a:spcBef>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Mental/Physical health concerns</a:t>
            </a:r>
          </a:p>
          <a:p>
            <a:pPr lvl="1" algn="just">
              <a:spcBef>
                <a:spcPct val="0"/>
              </a:spcBef>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Academic performance</a:t>
            </a:r>
          </a:p>
          <a:p>
            <a:pPr algn="just"/>
            <a:endParaRPr lang="en-US" dirty="0"/>
          </a:p>
        </p:txBody>
      </p:sp>
      <p:sp>
        <p:nvSpPr>
          <p:cNvPr id="5" name="Título 1"/>
          <p:cNvSpPr>
            <a:spLocks noGrp="1"/>
          </p:cNvSpPr>
          <p:nvPr>
            <p:ph type="title"/>
          </p:nvPr>
        </p:nvSpPr>
        <p:spPr>
          <a:xfrm>
            <a:off x="1097280" y="401520"/>
            <a:ext cx="10058400" cy="1075208"/>
          </a:xfrm>
        </p:spPr>
        <p:txBody>
          <a:bodyPr/>
          <a:lstStyle/>
          <a:p>
            <a:pPr algn="ctr"/>
            <a:r>
              <a:rPr lang="es-ES" b="1" dirty="0">
                <a:solidFill>
                  <a:schemeClr val="accent2"/>
                </a:solidFill>
                <a:latin typeface="Times New Roman" panose="02020603050405020304" pitchFamily="18" charset="0"/>
                <a:cs typeface="Times New Roman" panose="02020603050405020304" pitchFamily="18" charset="0"/>
              </a:rPr>
              <a:t>ADOLESCENT AND TREATMENT</a:t>
            </a:r>
            <a:endParaRPr lang="en-US" dirty="0"/>
          </a:p>
        </p:txBody>
      </p:sp>
      <p:sp>
        <p:nvSpPr>
          <p:cNvPr id="6" name="CuadroTexto 5"/>
          <p:cNvSpPr txBox="1"/>
          <p:nvPr/>
        </p:nvSpPr>
        <p:spPr>
          <a:xfrm>
            <a:off x="7582829" y="6284303"/>
            <a:ext cx="4609171"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(National Institute on Drug Abuse 2014)</a:t>
            </a:r>
          </a:p>
        </p:txBody>
      </p:sp>
    </p:spTree>
    <p:extLst>
      <p:ext uri="{BB962C8B-B14F-4D97-AF65-F5344CB8AC3E}">
        <p14:creationId xmlns:p14="http://schemas.microsoft.com/office/powerpoint/2010/main" val="101240015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n-US" sz="4000" b="1" dirty="0">
                <a:solidFill>
                  <a:schemeClr val="accent2"/>
                </a:solidFill>
                <a:latin typeface="Times New Roman" panose="02020603050405020304" pitchFamily="18" charset="0"/>
                <a:cs typeface="Times New Roman" panose="02020603050405020304" pitchFamily="18" charset="0"/>
              </a:rPr>
              <a:t>COMPONENTS OF COMPREHENSIVE DRUG ABUSE TREATMENT</a:t>
            </a:r>
            <a:endParaRPr lang="en-US" sz="4000" dirty="0">
              <a:solidFill>
                <a:schemeClr val="accent2"/>
              </a:solidFill>
              <a:latin typeface="Times New Roman" panose="02020603050405020304" pitchFamily="18" charset="0"/>
              <a:cs typeface="Times New Roman" panose="02020603050405020304" pitchFamily="18" charset="0"/>
            </a:endParaRPr>
          </a:p>
        </p:txBody>
      </p:sp>
      <p:pic>
        <p:nvPicPr>
          <p:cNvPr id="4" name="Marcador de contenido 3"/>
          <p:cNvPicPr>
            <a:picLocks noGrp="1" noChangeAspect="1"/>
          </p:cNvPicPr>
          <p:nvPr>
            <p:ph idx="1"/>
          </p:nvPr>
        </p:nvPicPr>
        <p:blipFill>
          <a:blip r:embed="rId3"/>
          <a:stretch>
            <a:fillRect/>
          </a:stretch>
        </p:blipFill>
        <p:spPr>
          <a:xfrm>
            <a:off x="3863814" y="2029143"/>
            <a:ext cx="3976057" cy="4022725"/>
          </a:xfrm>
          <a:prstGeom prst="rect">
            <a:avLst/>
          </a:prstGeom>
        </p:spPr>
      </p:pic>
      <p:sp>
        <p:nvSpPr>
          <p:cNvPr id="7" name="CuadroTexto 6"/>
          <p:cNvSpPr txBox="1"/>
          <p:nvPr/>
        </p:nvSpPr>
        <p:spPr>
          <a:xfrm>
            <a:off x="7582829" y="6457890"/>
            <a:ext cx="4609171"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(National Institute on Drug Abuse 2014)</a:t>
            </a:r>
          </a:p>
        </p:txBody>
      </p:sp>
    </p:spTree>
    <p:extLst>
      <p:ext uri="{BB962C8B-B14F-4D97-AF65-F5344CB8AC3E}">
        <p14:creationId xmlns:p14="http://schemas.microsoft.com/office/powerpoint/2010/main" val="413171710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92947"/>
            <a:ext cx="10058400" cy="1106739"/>
          </a:xfrm>
        </p:spPr>
        <p:txBody>
          <a:bodyPr/>
          <a:lstStyle/>
          <a:p>
            <a:pPr algn="ctr"/>
            <a:r>
              <a:rPr lang="es-ES" b="1" dirty="0">
                <a:solidFill>
                  <a:schemeClr val="accent2"/>
                </a:solidFill>
                <a:latin typeface="Times New Roman" panose="02020603050405020304" pitchFamily="18" charset="0"/>
                <a:cs typeface="Times New Roman" panose="02020603050405020304" pitchFamily="18" charset="0"/>
              </a:rPr>
              <a:t>LEGAL AND ETHICAL CONCERNS</a:t>
            </a:r>
            <a:endParaRPr lang="en-US" dirty="0"/>
          </a:p>
        </p:txBody>
      </p:sp>
      <p:sp>
        <p:nvSpPr>
          <p:cNvPr id="3" name="Marcador de contenido 2"/>
          <p:cNvSpPr>
            <a:spLocks noGrp="1"/>
          </p:cNvSpPr>
          <p:nvPr>
            <p:ph idx="1"/>
          </p:nvPr>
        </p:nvSpPr>
        <p:spPr/>
        <p:txBody>
          <a:bodyPr>
            <a:normAutofit/>
          </a:bodyPr>
          <a:lstStyle/>
          <a:p>
            <a:pPr algn="just"/>
            <a:r>
              <a:rPr lang="en-US" sz="3200" dirty="0">
                <a:latin typeface="Times New Roman" panose="02020603050405020304" pitchFamily="18" charset="0"/>
                <a:cs typeface="Times New Roman" panose="02020603050405020304" pitchFamily="18" charset="0"/>
              </a:rPr>
              <a:t>Some important concerns to take account are:</a:t>
            </a:r>
          </a:p>
          <a:p>
            <a:pPr algn="just">
              <a:buFont typeface="Courier New" panose="02070309020205020404" pitchFamily="49" charset="0"/>
              <a:buChar char="o"/>
            </a:pPr>
            <a:r>
              <a:rPr lang="en-US" sz="3200" dirty="0">
                <a:latin typeface="Times New Roman" panose="02020603050405020304" pitchFamily="18" charset="0"/>
                <a:cs typeface="Times New Roman" panose="02020603050405020304" pitchFamily="18" charset="0"/>
              </a:rPr>
              <a:t> Confidentiality restrictions</a:t>
            </a:r>
          </a:p>
          <a:p>
            <a:pPr algn="just">
              <a:buFont typeface="Courier New" panose="02070309020205020404" pitchFamily="49" charset="0"/>
              <a:buChar char="o"/>
            </a:pPr>
            <a:r>
              <a:rPr lang="es-ES"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When may confidential information be shared with others</a:t>
            </a:r>
          </a:p>
          <a:p>
            <a:pPr algn="just">
              <a:buFont typeface="Courier New" panose="02070309020205020404" pitchFamily="49" charset="0"/>
              <a:buChar char="o"/>
            </a:pPr>
            <a:r>
              <a:rPr lang="es-ES"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Rules about obtaining adolescent consent to disclose treatment information</a:t>
            </a:r>
          </a:p>
          <a:p>
            <a:pPr algn="just">
              <a:buFont typeface="Courier New" panose="02070309020205020404" pitchFamily="49" charset="0"/>
              <a:buChar char="o"/>
            </a:pPr>
            <a:r>
              <a:rPr lang="en-US" sz="3200" dirty="0">
                <a:latin typeface="Times New Roman" panose="02020603050405020304" pitchFamily="18" charset="0"/>
                <a:cs typeface="Times New Roman" panose="02020603050405020304" pitchFamily="18" charset="0"/>
              </a:rPr>
              <a:t>The signature of the adolescent (and the issue of parental consent)</a:t>
            </a:r>
          </a:p>
          <a:p>
            <a:pPr marL="0" indent="0">
              <a:buNone/>
            </a:pPr>
            <a:endParaRPr lang="en-US" sz="3200" b="1" dirty="0"/>
          </a:p>
          <a:p>
            <a:pPr>
              <a:buFont typeface="Courier New" panose="02070309020205020404" pitchFamily="49" charset="0"/>
              <a:buChar char="o"/>
            </a:pPr>
            <a:endParaRPr lang="en-US" sz="3200" dirty="0">
              <a:latin typeface="Times New Roman" panose="02020603050405020304" pitchFamily="18" charset="0"/>
              <a:cs typeface="Times New Roman" panose="02020603050405020304" pitchFamily="18" charset="0"/>
            </a:endParaRPr>
          </a:p>
          <a:p>
            <a:pPr marL="0" indent="0">
              <a:buNone/>
            </a:pPr>
            <a:endParaRPr lang="en-US" sz="3200" dirty="0">
              <a:latin typeface="Times New Roman" panose="02020603050405020304" pitchFamily="18" charset="0"/>
              <a:cs typeface="Times New Roman" panose="02020603050405020304" pitchFamily="18" charset="0"/>
            </a:endParaRPr>
          </a:p>
          <a:p>
            <a:pPr>
              <a:buFont typeface="Courier New" panose="02070309020205020404" pitchFamily="49" charset="0"/>
              <a:buChar char="o"/>
            </a:pPr>
            <a:endParaRPr lang="en-US" sz="32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7560527" y="6315142"/>
            <a:ext cx="4631473"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(Treatment Improvement Protocol 1999)</a:t>
            </a:r>
          </a:p>
        </p:txBody>
      </p:sp>
    </p:spTree>
    <p:extLst>
      <p:ext uri="{BB962C8B-B14F-4D97-AF65-F5344CB8AC3E}">
        <p14:creationId xmlns:p14="http://schemas.microsoft.com/office/powerpoint/2010/main" val="343167089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1"/>
            <a:ext cx="10058400" cy="1845734"/>
          </a:xfrm>
        </p:spPr>
        <p:txBody>
          <a:bodyPr>
            <a:normAutofit fontScale="90000"/>
          </a:bodyPr>
          <a:lstStyle/>
          <a:p>
            <a:pPr algn="ctr"/>
            <a:r>
              <a:rPr lang="en-US" altLang="es-ES_tradnl" b="1" dirty="0">
                <a:solidFill>
                  <a:schemeClr val="accent2"/>
                </a:solidFill>
                <a:latin typeface="Times New Roman" panose="02020603050405020304" pitchFamily="18" charset="0"/>
                <a:cs typeface="Times New Roman" panose="02020603050405020304" pitchFamily="18" charset="0"/>
              </a:rPr>
              <a:t>AREAS OF TRAINING NEEDS TO DEVELOP TREATMENT PROFESSIONALS</a:t>
            </a:r>
            <a:r>
              <a:rPr lang="en-US" altLang="es-ES_tradnl" dirty="0"/>
              <a:t>.</a:t>
            </a:r>
            <a:endParaRPr lang="en-US" dirty="0"/>
          </a:p>
        </p:txBody>
      </p:sp>
      <p:sp>
        <p:nvSpPr>
          <p:cNvPr id="3" name="Marcador de contenido 2"/>
          <p:cNvSpPr>
            <a:spLocks noGrp="1"/>
          </p:cNvSpPr>
          <p:nvPr>
            <p:ph idx="1"/>
          </p:nvPr>
        </p:nvSpPr>
        <p:spPr>
          <a:xfrm>
            <a:off x="1097280" y="1845735"/>
            <a:ext cx="5532120" cy="4233332"/>
          </a:xfrm>
        </p:spPr>
        <p:txBody>
          <a:bodyPr>
            <a:noAutofit/>
          </a:bodyPr>
          <a:lstStyle/>
          <a:p>
            <a:pPr>
              <a:spcBef>
                <a:spcPct val="0"/>
              </a:spcBef>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Changes/updates in ICD</a:t>
            </a:r>
          </a:p>
          <a:p>
            <a:pPr>
              <a:spcBef>
                <a:spcPct val="0"/>
              </a:spcBef>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New practices</a:t>
            </a:r>
          </a:p>
          <a:p>
            <a:pPr>
              <a:spcBef>
                <a:spcPct val="0"/>
              </a:spcBef>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Family dynamics</a:t>
            </a:r>
          </a:p>
          <a:p>
            <a:pPr>
              <a:spcBef>
                <a:spcPct val="0"/>
              </a:spcBef>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Adolescent development</a:t>
            </a:r>
          </a:p>
          <a:p>
            <a:pPr>
              <a:spcBef>
                <a:spcPct val="0"/>
              </a:spcBef>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Sexual/physical abuse</a:t>
            </a:r>
          </a:p>
          <a:p>
            <a:pPr>
              <a:spcBef>
                <a:spcPct val="0"/>
              </a:spcBef>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Gender issues</a:t>
            </a:r>
          </a:p>
          <a:p>
            <a:pPr>
              <a:spcBef>
                <a:spcPct val="0"/>
              </a:spcBef>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Mental health issues</a:t>
            </a:r>
          </a:p>
          <a:p>
            <a:pPr>
              <a:spcBef>
                <a:spcPct val="0"/>
              </a:spcBef>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Grief and loss</a:t>
            </a:r>
          </a:p>
          <a:p>
            <a:endParaRPr lang="en-US" sz="3100"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3"/>
          <a:stretch>
            <a:fillRect/>
          </a:stretch>
        </p:blipFill>
        <p:spPr>
          <a:xfrm>
            <a:off x="6923858" y="2486026"/>
            <a:ext cx="4921248" cy="2952749"/>
          </a:xfrm>
          <a:prstGeom prst="rect">
            <a:avLst/>
          </a:prstGeom>
        </p:spPr>
      </p:pic>
    </p:spTree>
    <p:extLst>
      <p:ext uri="{BB962C8B-B14F-4D97-AF65-F5344CB8AC3E}">
        <p14:creationId xmlns:p14="http://schemas.microsoft.com/office/powerpoint/2010/main" val="315684932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1"/>
            <a:ext cx="10058400" cy="1845734"/>
          </a:xfrm>
        </p:spPr>
        <p:txBody>
          <a:bodyPr>
            <a:normAutofit fontScale="90000"/>
          </a:bodyPr>
          <a:lstStyle/>
          <a:p>
            <a:pPr algn="ctr"/>
            <a:r>
              <a:rPr lang="en-US" altLang="es-ES_tradnl" b="1" dirty="0">
                <a:solidFill>
                  <a:schemeClr val="accent2"/>
                </a:solidFill>
                <a:latin typeface="Times New Roman" panose="02020603050405020304" pitchFamily="18" charset="0"/>
                <a:cs typeface="Times New Roman" panose="02020603050405020304" pitchFamily="18" charset="0"/>
              </a:rPr>
              <a:t>AREAS OF TRAINING NEEDS TO DEVELOP TREATMENT PROFESSIONALS</a:t>
            </a:r>
            <a:r>
              <a:rPr lang="en-US" altLang="es-ES_tradnl" dirty="0"/>
              <a:t>.</a:t>
            </a:r>
            <a:endParaRPr lang="en-US" dirty="0"/>
          </a:p>
        </p:txBody>
      </p:sp>
      <p:sp>
        <p:nvSpPr>
          <p:cNvPr id="4" name="Marcador de contenido 2"/>
          <p:cNvSpPr txBox="1">
            <a:spLocks/>
          </p:cNvSpPr>
          <p:nvPr/>
        </p:nvSpPr>
        <p:spPr>
          <a:xfrm>
            <a:off x="3092631" y="1845735"/>
            <a:ext cx="7324998" cy="426115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ct val="0"/>
              </a:spcBef>
              <a:buFont typeface="Wingdings" panose="05000000000000000000" pitchFamily="2" charset="2"/>
              <a:buChar char="Ø"/>
            </a:pPr>
            <a:r>
              <a:rPr lang="en-US" altLang="es-ES_tradnl" sz="4000" dirty="0">
                <a:latin typeface="Times New Roman" panose="02020603050405020304" pitchFamily="18" charset="0"/>
                <a:ea typeface="Arial Narrow" panose="020B0606020202030204" pitchFamily="34" charset="0"/>
                <a:cs typeface="Times New Roman" panose="02020603050405020304" pitchFamily="18" charset="0"/>
              </a:rPr>
              <a:t>Cultural competency</a:t>
            </a:r>
          </a:p>
          <a:p>
            <a:pPr>
              <a:spcBef>
                <a:spcPct val="0"/>
              </a:spcBef>
              <a:buFont typeface="Wingdings" panose="05000000000000000000" pitchFamily="2" charset="2"/>
              <a:buChar char="Ø"/>
            </a:pPr>
            <a:r>
              <a:rPr lang="en-US" altLang="es-ES_tradnl" sz="4000" dirty="0">
                <a:latin typeface="Times New Roman" panose="02020603050405020304" pitchFamily="18" charset="0"/>
                <a:ea typeface="Arial Narrow" panose="020B0606020202030204" pitchFamily="34" charset="0"/>
                <a:cs typeface="Times New Roman" panose="02020603050405020304" pitchFamily="18" charset="0"/>
              </a:rPr>
              <a:t>Recreational/pro-social activities</a:t>
            </a:r>
          </a:p>
          <a:p>
            <a:pPr>
              <a:spcBef>
                <a:spcPct val="0"/>
              </a:spcBef>
              <a:buFont typeface="Wingdings" panose="05000000000000000000" pitchFamily="2" charset="2"/>
              <a:buChar char="Ø"/>
            </a:pPr>
            <a:r>
              <a:rPr lang="en-US" altLang="es-ES_tradnl" sz="4000" dirty="0">
                <a:latin typeface="Times New Roman" panose="02020603050405020304" pitchFamily="18" charset="0"/>
                <a:ea typeface="Arial Narrow" panose="020B0606020202030204" pitchFamily="34" charset="0"/>
                <a:cs typeface="Times New Roman" panose="02020603050405020304" pitchFamily="18" charset="0"/>
              </a:rPr>
              <a:t>Psychopharmacology</a:t>
            </a:r>
          </a:p>
          <a:p>
            <a:pPr>
              <a:spcBef>
                <a:spcPct val="0"/>
              </a:spcBef>
              <a:buFont typeface="Wingdings" panose="05000000000000000000" pitchFamily="2" charset="2"/>
              <a:buChar char="Ø"/>
            </a:pPr>
            <a:r>
              <a:rPr lang="en-US" altLang="es-ES_tradnl" sz="4000" dirty="0">
                <a:latin typeface="Times New Roman" panose="02020603050405020304" pitchFamily="18" charset="0"/>
                <a:ea typeface="Arial Narrow" panose="020B0606020202030204" pitchFamily="34" charset="0"/>
                <a:cs typeface="Times New Roman" panose="02020603050405020304" pitchFamily="18" charset="0"/>
              </a:rPr>
              <a:t>Group dynamics/therapy</a:t>
            </a:r>
          </a:p>
          <a:p>
            <a:pPr>
              <a:spcBef>
                <a:spcPct val="0"/>
              </a:spcBef>
              <a:buFont typeface="Wingdings" panose="05000000000000000000" pitchFamily="2" charset="2"/>
              <a:buChar char="Ø"/>
            </a:pPr>
            <a:r>
              <a:rPr lang="en-US" altLang="es-ES_tradnl" sz="4000" dirty="0">
                <a:latin typeface="Times New Roman" panose="02020603050405020304" pitchFamily="18" charset="0"/>
                <a:ea typeface="Arial Narrow" panose="020B0606020202030204" pitchFamily="34" charset="0"/>
                <a:cs typeface="Times New Roman" panose="02020603050405020304" pitchFamily="18" charset="0"/>
              </a:rPr>
              <a:t>Referral/resources</a:t>
            </a:r>
          </a:p>
          <a:p>
            <a:pPr>
              <a:spcBef>
                <a:spcPct val="0"/>
              </a:spcBef>
              <a:buFont typeface="Wingdings" panose="05000000000000000000" pitchFamily="2" charset="2"/>
              <a:buChar char="Ø"/>
            </a:pPr>
            <a:r>
              <a:rPr lang="en-US" altLang="es-ES_tradnl" sz="4000" dirty="0" err="1">
                <a:latin typeface="Times New Roman" panose="02020603050405020304" pitchFamily="18" charset="0"/>
                <a:ea typeface="Arial Narrow" panose="020B0606020202030204" pitchFamily="34" charset="0"/>
                <a:cs typeface="Times New Roman" panose="02020603050405020304" pitchFamily="18" charset="0"/>
              </a:rPr>
              <a:t>Tx</a:t>
            </a:r>
            <a:r>
              <a:rPr lang="en-US" altLang="es-ES_tradnl" sz="4000" dirty="0">
                <a:latin typeface="Times New Roman" panose="02020603050405020304" pitchFamily="18" charset="0"/>
                <a:ea typeface="Arial Narrow" panose="020B0606020202030204" pitchFamily="34" charset="0"/>
                <a:cs typeface="Times New Roman" panose="02020603050405020304" pitchFamily="18" charset="0"/>
              </a:rPr>
              <a:t> planning/documentation</a:t>
            </a:r>
          </a:p>
          <a:p>
            <a:pPr>
              <a:spcBef>
                <a:spcPct val="0"/>
              </a:spcBef>
              <a:buFont typeface="Wingdings" panose="05000000000000000000" pitchFamily="2" charset="2"/>
              <a:buChar char="Ø"/>
            </a:pPr>
            <a:r>
              <a:rPr lang="en-US" altLang="es-ES_tradnl" sz="4000" dirty="0">
                <a:latin typeface="Times New Roman" panose="02020603050405020304" pitchFamily="18" charset="0"/>
                <a:ea typeface="Arial Narrow" panose="020B0606020202030204" pitchFamily="34" charset="0"/>
                <a:cs typeface="Times New Roman" panose="02020603050405020304" pitchFamily="18" charset="0"/>
              </a:rPr>
              <a:t>Related health issues</a:t>
            </a: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705417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GENOGRAM IN THERAPY</a:t>
            </a:r>
          </a:p>
        </p:txBody>
      </p:sp>
      <p:sp>
        <p:nvSpPr>
          <p:cNvPr id="3" name="Marcador de contenido 2"/>
          <p:cNvSpPr>
            <a:spLocks noGrp="1"/>
          </p:cNvSpPr>
          <p:nvPr>
            <p:ph idx="1"/>
          </p:nvPr>
        </p:nvSpPr>
        <p:spPr>
          <a:xfrm>
            <a:off x="1097280" y="2168463"/>
            <a:ext cx="10058400" cy="3712384"/>
          </a:xfrm>
        </p:spPr>
        <p:txBody>
          <a:bodyPr>
            <a:normAutofit/>
          </a:bodyPr>
          <a:lstStyle/>
          <a:p>
            <a:pPr algn="ctr"/>
            <a:r>
              <a:rPr lang="en-US" sz="4000" dirty="0">
                <a:latin typeface="Times New Roman" panose="02020603050405020304" pitchFamily="18" charset="0"/>
                <a:cs typeface="Times New Roman" panose="02020603050405020304" pitchFamily="18" charset="0"/>
              </a:rPr>
              <a:t>A genogram is a popular tool among therapists delving in therapy. The graphic tool provides detailed information on the interpersonal relationship within a family unit. It takes into account the past and present aspects that impact the current situation</a:t>
            </a:r>
          </a:p>
        </p:txBody>
      </p:sp>
      <p:sp>
        <p:nvSpPr>
          <p:cNvPr id="4" name="CuadroTexto 3"/>
          <p:cNvSpPr txBox="1"/>
          <p:nvPr/>
        </p:nvSpPr>
        <p:spPr>
          <a:xfrm>
            <a:off x="9796692" y="6412930"/>
            <a:ext cx="2717975" cy="400110"/>
          </a:xfrm>
          <a:prstGeom prst="rect">
            <a:avLst/>
          </a:prstGeom>
          <a:noFill/>
        </p:spPr>
        <p:txBody>
          <a:bodyPr wrap="square" rtlCol="0">
            <a:spAutoFit/>
          </a:bodyPr>
          <a:lstStyle/>
          <a:p>
            <a:r>
              <a:rPr lang="en-US" dirty="0">
                <a:solidFill>
                  <a:schemeClr val="bg1"/>
                </a:solidFill>
              </a:rPr>
              <a:t>(</a:t>
            </a:r>
            <a:r>
              <a:rPr lang="en-US" sz="2000" b="1" dirty="0">
                <a:solidFill>
                  <a:schemeClr val="bg1"/>
                </a:solidFill>
                <a:latin typeface="Times New Roman" panose="02020603050405020304" pitchFamily="18" charset="0"/>
                <a:cs typeface="Times New Roman" panose="02020603050405020304" pitchFamily="18" charset="0"/>
              </a:rPr>
              <a:t>www.genopro.com)</a:t>
            </a:r>
          </a:p>
        </p:txBody>
      </p:sp>
    </p:spTree>
    <p:extLst>
      <p:ext uri="{BB962C8B-B14F-4D97-AF65-F5344CB8AC3E}">
        <p14:creationId xmlns:p14="http://schemas.microsoft.com/office/powerpoint/2010/main" val="248637255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86604"/>
            <a:ext cx="10058400" cy="974638"/>
          </a:xfrm>
        </p:spPr>
        <p:txBody>
          <a:bodyPr>
            <a:normAutofit/>
          </a:bodyPr>
          <a:lstStyle/>
          <a:p>
            <a:r>
              <a:rPr lang="en-US" b="1" dirty="0">
                <a:solidFill>
                  <a:schemeClr val="accent2"/>
                </a:solidFill>
                <a:latin typeface="Times New Roman" panose="02020603050405020304" pitchFamily="18" charset="0"/>
                <a:cs typeface="Times New Roman" panose="02020603050405020304" pitchFamily="18" charset="0"/>
              </a:rPr>
              <a:t>HOW TO CREATE A GENOGRAM</a:t>
            </a:r>
          </a:p>
        </p:txBody>
      </p:sp>
      <p:sp>
        <p:nvSpPr>
          <p:cNvPr id="3" name="Marcador de contenido 2"/>
          <p:cNvSpPr>
            <a:spLocks noGrp="1"/>
          </p:cNvSpPr>
          <p:nvPr>
            <p:ph idx="1"/>
          </p:nvPr>
        </p:nvSpPr>
        <p:spPr>
          <a:xfrm>
            <a:off x="1097280" y="1971858"/>
            <a:ext cx="10058400" cy="4023360"/>
          </a:xfrm>
        </p:spPr>
        <p:txBody>
          <a:bodyPr>
            <a:normAutofit fontScale="92500"/>
          </a:bodyPr>
          <a:lstStyle/>
          <a:p>
            <a:pPr algn="just" fontAlgn="base"/>
            <a:r>
              <a:rPr lang="en-US" sz="3600" dirty="0">
                <a:latin typeface="Times New Roman" panose="02020603050405020304" pitchFamily="18" charset="0"/>
                <a:cs typeface="Times New Roman" panose="02020603050405020304" pitchFamily="18" charset="0"/>
              </a:rPr>
              <a:t>Genograms use a combination of special rules and symbols to depict a lot of information about families as succinctly as possible. Some of these rules and practices have been standardized, and should be followed so future readers can understand your documentation.</a:t>
            </a:r>
          </a:p>
          <a:p>
            <a:pPr algn="just" fontAlgn="base"/>
            <a:r>
              <a:rPr lang="en-US" sz="3600" dirty="0">
                <a:latin typeface="Times New Roman" panose="02020603050405020304" pitchFamily="18" charset="0"/>
                <a:cs typeface="Times New Roman" panose="02020603050405020304" pitchFamily="18" charset="0"/>
              </a:rPr>
              <a:t>Other rules and symbols used in genograms differ depending on who you ask, or what reference you use.</a:t>
            </a:r>
          </a:p>
          <a:p>
            <a:pPr algn="just"/>
            <a:endParaRPr lang="en-US" dirty="0"/>
          </a:p>
        </p:txBody>
      </p:sp>
      <p:sp>
        <p:nvSpPr>
          <p:cNvPr id="4" name="CuadroTexto 3"/>
          <p:cNvSpPr txBox="1"/>
          <p:nvPr/>
        </p:nvSpPr>
        <p:spPr>
          <a:xfrm>
            <a:off x="9228083" y="6305724"/>
            <a:ext cx="2963917"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(www.therapistaid.com)</a:t>
            </a:r>
          </a:p>
        </p:txBody>
      </p:sp>
    </p:spTree>
    <p:extLst>
      <p:ext uri="{BB962C8B-B14F-4D97-AF65-F5344CB8AC3E}">
        <p14:creationId xmlns:p14="http://schemas.microsoft.com/office/powerpoint/2010/main" val="3775157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33A96B-2462-4A2D-9725-6DF201D857E6}"/>
              </a:ext>
            </a:extLst>
          </p:cNvPr>
          <p:cNvSpPr>
            <a:spLocks noGrp="1"/>
          </p:cNvSpPr>
          <p:nvPr>
            <p:ph idx="1"/>
          </p:nvPr>
        </p:nvSpPr>
        <p:spPr/>
        <p:txBody>
          <a:bodyPr/>
          <a:lstStyle/>
          <a:p>
            <a:pPr lvl="1">
              <a:lnSpc>
                <a:spcPct val="150000"/>
              </a:lnSpc>
              <a:spcBef>
                <a:spcPts val="0"/>
              </a:spcBef>
              <a:spcAft>
                <a:spcPts val="0"/>
              </a:spcAft>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understand the differences between use, misuse and abuse of substances among adolescents.</a:t>
            </a:r>
          </a:p>
          <a:p>
            <a:pPr lvl="1">
              <a:lnSpc>
                <a:spcPct val="150000"/>
              </a:lnSpc>
              <a:spcBef>
                <a:spcPts val="0"/>
              </a:spcBef>
              <a:spcAft>
                <a:spcPts val="0"/>
              </a:spcAft>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learn about the factors that impact future adolescent substance use. </a:t>
            </a:r>
          </a:p>
          <a:p>
            <a:endParaRPr lang="en-US" dirty="0"/>
          </a:p>
        </p:txBody>
      </p:sp>
      <p:sp>
        <p:nvSpPr>
          <p:cNvPr id="4" name="TextBox 3">
            <a:extLst>
              <a:ext uri="{FF2B5EF4-FFF2-40B4-BE49-F238E27FC236}">
                <a16:creationId xmlns:a16="http://schemas.microsoft.com/office/drawing/2014/main" id="{ED577AC6-FD22-4083-9E38-A59F87CE7C90}"/>
              </a:ext>
            </a:extLst>
          </p:cNvPr>
          <p:cNvSpPr txBox="1"/>
          <p:nvPr/>
        </p:nvSpPr>
        <p:spPr>
          <a:xfrm>
            <a:off x="373103" y="351714"/>
            <a:ext cx="11504129" cy="2000548"/>
          </a:xfrm>
          <a:prstGeom prst="rect">
            <a:avLst/>
          </a:prstGeom>
          <a:noFill/>
        </p:spPr>
        <p:txBody>
          <a:bodyPr wrap="square" rtlCol="0">
            <a:spAutoFit/>
          </a:bodyPr>
          <a:lstStyle/>
          <a:p>
            <a:pPr algn="ctr"/>
            <a:r>
              <a:rPr lang="en-US" sz="4400" b="1" dirty="0">
                <a:solidFill>
                  <a:schemeClr val="accent1">
                    <a:lumMod val="75000"/>
                  </a:schemeClr>
                </a:solidFill>
                <a:latin typeface="Times New Roman" panose="02020603050405020304" pitchFamily="18" charset="0"/>
                <a:cs typeface="Times New Roman" panose="02020603050405020304" pitchFamily="18" charset="0"/>
              </a:rPr>
              <a:t>ADOLESCENT DEVELOPMENT &amp; SUSBTANCE USE</a:t>
            </a:r>
          </a:p>
          <a:p>
            <a:endParaRPr lang="en-US" sz="3600" dirty="0">
              <a:solidFill>
                <a:schemeClr val="accent2"/>
              </a:solidFill>
            </a:endParaRPr>
          </a:p>
        </p:txBody>
      </p:sp>
    </p:spTree>
    <p:extLst>
      <p:ext uri="{BB962C8B-B14F-4D97-AF65-F5344CB8AC3E}">
        <p14:creationId xmlns:p14="http://schemas.microsoft.com/office/powerpoint/2010/main" val="143608256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86604"/>
            <a:ext cx="10058400" cy="974638"/>
          </a:xfrm>
        </p:spPr>
        <p:txBody>
          <a:bodyPr>
            <a:normAutofit/>
          </a:bodyPr>
          <a:lstStyle/>
          <a:p>
            <a:r>
              <a:rPr lang="en-US" b="1" dirty="0">
                <a:solidFill>
                  <a:schemeClr val="accent2"/>
                </a:solidFill>
                <a:latin typeface="Times New Roman" panose="02020603050405020304" pitchFamily="18" charset="0"/>
                <a:cs typeface="Times New Roman" panose="02020603050405020304" pitchFamily="18" charset="0"/>
              </a:rPr>
              <a:t>HOW TO CREATE A GENOGRAM</a:t>
            </a:r>
          </a:p>
        </p:txBody>
      </p:sp>
      <p:sp>
        <p:nvSpPr>
          <p:cNvPr id="4" name="CuadroTexto 3"/>
          <p:cNvSpPr txBox="1"/>
          <p:nvPr/>
        </p:nvSpPr>
        <p:spPr>
          <a:xfrm>
            <a:off x="9228083" y="6305724"/>
            <a:ext cx="2963917"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(www.therapistaid.com)</a:t>
            </a:r>
          </a:p>
        </p:txBody>
      </p:sp>
      <p:sp>
        <p:nvSpPr>
          <p:cNvPr id="7" name="Rectángulo 6"/>
          <p:cNvSpPr/>
          <p:nvPr/>
        </p:nvSpPr>
        <p:spPr>
          <a:xfrm>
            <a:off x="579120" y="1800687"/>
            <a:ext cx="11094720" cy="584775"/>
          </a:xfrm>
          <a:prstGeom prst="rect">
            <a:avLst/>
          </a:prstGeom>
        </p:spPr>
        <p:txBody>
          <a:bodyPr wrap="square">
            <a:spAutoFit/>
          </a:bodyPr>
          <a:lstStyle/>
          <a:p>
            <a:pPr fontAlgn="base"/>
            <a:r>
              <a:rPr lang="en-US" sz="3200" b="1" u="sng" dirty="0">
                <a:solidFill>
                  <a:srgbClr val="000000"/>
                </a:solidFill>
                <a:latin typeface="Times New Roman" panose="02020603050405020304" pitchFamily="18" charset="0"/>
                <a:cs typeface="Times New Roman" panose="02020603050405020304" pitchFamily="18" charset="0"/>
              </a:rPr>
              <a:t>Gender</a:t>
            </a:r>
          </a:p>
        </p:txBody>
      </p:sp>
      <p:pic>
        <p:nvPicPr>
          <p:cNvPr id="1030" name="Picture 6" descr="Genogram gender symbo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731" y="3417350"/>
            <a:ext cx="8890831" cy="2100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80397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86604"/>
            <a:ext cx="10058400" cy="974638"/>
          </a:xfrm>
        </p:spPr>
        <p:txBody>
          <a:bodyPr>
            <a:normAutofit/>
          </a:bodyPr>
          <a:lstStyle/>
          <a:p>
            <a:r>
              <a:rPr lang="en-US" b="1" dirty="0">
                <a:solidFill>
                  <a:schemeClr val="accent2"/>
                </a:solidFill>
                <a:latin typeface="Times New Roman" panose="02020603050405020304" pitchFamily="18" charset="0"/>
                <a:cs typeface="Times New Roman" panose="02020603050405020304" pitchFamily="18" charset="0"/>
              </a:rPr>
              <a:t>HOW TO CREATE A GENOGRAM</a:t>
            </a:r>
          </a:p>
        </p:txBody>
      </p:sp>
      <p:sp>
        <p:nvSpPr>
          <p:cNvPr id="4" name="CuadroTexto 3"/>
          <p:cNvSpPr txBox="1"/>
          <p:nvPr/>
        </p:nvSpPr>
        <p:spPr>
          <a:xfrm>
            <a:off x="9228083" y="6305724"/>
            <a:ext cx="2963917"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(www.therapistaid.com)</a:t>
            </a:r>
          </a:p>
        </p:txBody>
      </p:sp>
      <p:sp>
        <p:nvSpPr>
          <p:cNvPr id="7" name="Rectángulo 6"/>
          <p:cNvSpPr/>
          <p:nvPr/>
        </p:nvSpPr>
        <p:spPr>
          <a:xfrm>
            <a:off x="579120" y="1800687"/>
            <a:ext cx="11094720" cy="1077218"/>
          </a:xfrm>
          <a:prstGeom prst="rect">
            <a:avLst/>
          </a:prstGeom>
        </p:spPr>
        <p:txBody>
          <a:bodyPr wrap="square">
            <a:spAutoFit/>
          </a:bodyPr>
          <a:lstStyle/>
          <a:p>
            <a:pPr algn="just" fontAlgn="base"/>
            <a:r>
              <a:rPr lang="en-US" sz="3200" b="1" u="sng" dirty="0">
                <a:latin typeface="Times New Roman" panose="02020603050405020304" pitchFamily="18" charset="0"/>
                <a:cs typeface="Times New Roman" panose="02020603050405020304" pitchFamily="18" charset="0"/>
              </a:rPr>
              <a:t>Family Relationships</a:t>
            </a:r>
          </a:p>
          <a:p>
            <a:pPr algn="just" fontAlgn="base"/>
            <a:endParaRPr lang="en-US" sz="3200"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3"/>
          <a:stretch>
            <a:fillRect/>
          </a:stretch>
        </p:blipFill>
        <p:spPr>
          <a:xfrm>
            <a:off x="1643097" y="2433889"/>
            <a:ext cx="8573596" cy="3462414"/>
          </a:xfrm>
          <a:prstGeom prst="rect">
            <a:avLst/>
          </a:prstGeom>
        </p:spPr>
      </p:pic>
    </p:spTree>
    <p:extLst>
      <p:ext uri="{BB962C8B-B14F-4D97-AF65-F5344CB8AC3E}">
        <p14:creationId xmlns:p14="http://schemas.microsoft.com/office/powerpoint/2010/main" val="376121813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86604"/>
            <a:ext cx="10058400" cy="974638"/>
          </a:xfrm>
        </p:spPr>
        <p:txBody>
          <a:bodyPr>
            <a:normAutofit/>
          </a:bodyPr>
          <a:lstStyle/>
          <a:p>
            <a:r>
              <a:rPr lang="en-US" b="1" dirty="0">
                <a:solidFill>
                  <a:schemeClr val="accent2"/>
                </a:solidFill>
                <a:latin typeface="Times New Roman" panose="02020603050405020304" pitchFamily="18" charset="0"/>
                <a:cs typeface="Times New Roman" panose="02020603050405020304" pitchFamily="18" charset="0"/>
              </a:rPr>
              <a:t>HOW TO CREATE A GENOGRAM</a:t>
            </a:r>
          </a:p>
        </p:txBody>
      </p:sp>
      <p:sp>
        <p:nvSpPr>
          <p:cNvPr id="4" name="CuadroTexto 3"/>
          <p:cNvSpPr txBox="1"/>
          <p:nvPr/>
        </p:nvSpPr>
        <p:spPr>
          <a:xfrm>
            <a:off x="9228083" y="6305724"/>
            <a:ext cx="2963917"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(www.therapistaid.com)</a:t>
            </a:r>
          </a:p>
        </p:txBody>
      </p:sp>
      <p:sp>
        <p:nvSpPr>
          <p:cNvPr id="7" name="Rectángulo 6"/>
          <p:cNvSpPr/>
          <p:nvPr/>
        </p:nvSpPr>
        <p:spPr>
          <a:xfrm>
            <a:off x="579120" y="1800687"/>
            <a:ext cx="11094720" cy="1077218"/>
          </a:xfrm>
          <a:prstGeom prst="rect">
            <a:avLst/>
          </a:prstGeom>
        </p:spPr>
        <p:txBody>
          <a:bodyPr wrap="square">
            <a:spAutoFit/>
          </a:bodyPr>
          <a:lstStyle/>
          <a:p>
            <a:pPr algn="just" fontAlgn="base"/>
            <a:r>
              <a:rPr lang="en-US" sz="3200" b="1" u="sng" dirty="0">
                <a:latin typeface="Times New Roman" panose="02020603050405020304" pitchFamily="18" charset="0"/>
                <a:cs typeface="Times New Roman" panose="02020603050405020304" pitchFamily="18" charset="0"/>
              </a:rPr>
              <a:t>Family Relationships</a:t>
            </a:r>
          </a:p>
          <a:p>
            <a:pPr algn="just" fontAlgn="base"/>
            <a:endParaRPr lang="en-US" sz="3200"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3"/>
          <a:stretch>
            <a:fillRect/>
          </a:stretch>
        </p:blipFill>
        <p:spPr>
          <a:xfrm>
            <a:off x="2129498" y="2339296"/>
            <a:ext cx="7993963" cy="3730516"/>
          </a:xfrm>
          <a:prstGeom prst="rect">
            <a:avLst/>
          </a:prstGeom>
        </p:spPr>
      </p:pic>
    </p:spTree>
    <p:extLst>
      <p:ext uri="{BB962C8B-B14F-4D97-AF65-F5344CB8AC3E}">
        <p14:creationId xmlns:p14="http://schemas.microsoft.com/office/powerpoint/2010/main" val="379685538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954924" y="2166000"/>
            <a:ext cx="7827842" cy="4139724"/>
          </a:xfrm>
          <a:prstGeom prst="rect">
            <a:avLst/>
          </a:prstGeom>
        </p:spPr>
      </p:pic>
      <p:sp>
        <p:nvSpPr>
          <p:cNvPr id="2" name="Título 1"/>
          <p:cNvSpPr>
            <a:spLocks noGrp="1"/>
          </p:cNvSpPr>
          <p:nvPr>
            <p:ph type="title"/>
          </p:nvPr>
        </p:nvSpPr>
        <p:spPr>
          <a:xfrm>
            <a:off x="1097280" y="286604"/>
            <a:ext cx="10058400" cy="974638"/>
          </a:xfrm>
        </p:spPr>
        <p:txBody>
          <a:bodyPr>
            <a:normAutofit/>
          </a:bodyPr>
          <a:lstStyle/>
          <a:p>
            <a:r>
              <a:rPr lang="en-US" b="1" dirty="0">
                <a:solidFill>
                  <a:schemeClr val="accent2"/>
                </a:solidFill>
                <a:latin typeface="Times New Roman" panose="02020603050405020304" pitchFamily="18" charset="0"/>
                <a:cs typeface="Times New Roman" panose="02020603050405020304" pitchFamily="18" charset="0"/>
              </a:rPr>
              <a:t>HOW TO CREATE A GENOGRAM</a:t>
            </a:r>
          </a:p>
        </p:txBody>
      </p:sp>
      <p:sp>
        <p:nvSpPr>
          <p:cNvPr id="4" name="CuadroTexto 3"/>
          <p:cNvSpPr txBox="1"/>
          <p:nvPr/>
        </p:nvSpPr>
        <p:spPr>
          <a:xfrm>
            <a:off x="9228083" y="6305724"/>
            <a:ext cx="2963917"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(www.therapistaid.com)</a:t>
            </a:r>
          </a:p>
        </p:txBody>
      </p:sp>
      <p:sp>
        <p:nvSpPr>
          <p:cNvPr id="7" name="Rectángulo 6"/>
          <p:cNvSpPr/>
          <p:nvPr/>
        </p:nvSpPr>
        <p:spPr>
          <a:xfrm>
            <a:off x="579120" y="1800687"/>
            <a:ext cx="4749625" cy="1077218"/>
          </a:xfrm>
          <a:prstGeom prst="rect">
            <a:avLst/>
          </a:prstGeom>
        </p:spPr>
        <p:txBody>
          <a:bodyPr wrap="square">
            <a:spAutoFit/>
          </a:bodyPr>
          <a:lstStyle/>
          <a:p>
            <a:pPr algn="just" fontAlgn="base"/>
            <a:r>
              <a:rPr lang="en-US" sz="3200" b="1" u="sng" dirty="0">
                <a:latin typeface="Times New Roman" panose="02020603050405020304" pitchFamily="18" charset="0"/>
                <a:cs typeface="Times New Roman" panose="02020603050405020304" pitchFamily="18" charset="0"/>
              </a:rPr>
              <a:t>Emotional Relationships</a:t>
            </a:r>
          </a:p>
          <a:p>
            <a:pPr algn="just" fontAlgn="base"/>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875824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86604"/>
            <a:ext cx="10058400" cy="974638"/>
          </a:xfrm>
        </p:spPr>
        <p:txBody>
          <a:bodyPr>
            <a:normAutofit/>
          </a:bodyPr>
          <a:lstStyle/>
          <a:p>
            <a:r>
              <a:rPr lang="en-US" b="1" dirty="0">
                <a:solidFill>
                  <a:schemeClr val="accent2"/>
                </a:solidFill>
                <a:latin typeface="Times New Roman" panose="02020603050405020304" pitchFamily="18" charset="0"/>
                <a:cs typeface="Times New Roman" panose="02020603050405020304" pitchFamily="18" charset="0"/>
              </a:rPr>
              <a:t>HOW TO CREATE A GENOGRAM</a:t>
            </a:r>
          </a:p>
        </p:txBody>
      </p:sp>
      <p:sp>
        <p:nvSpPr>
          <p:cNvPr id="4" name="CuadroTexto 3"/>
          <p:cNvSpPr txBox="1"/>
          <p:nvPr/>
        </p:nvSpPr>
        <p:spPr>
          <a:xfrm>
            <a:off x="9228083" y="6305724"/>
            <a:ext cx="2963917"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(www.therapistaid.com)</a:t>
            </a:r>
          </a:p>
        </p:txBody>
      </p:sp>
      <p:sp>
        <p:nvSpPr>
          <p:cNvPr id="7" name="Rectángulo 6"/>
          <p:cNvSpPr/>
          <p:nvPr/>
        </p:nvSpPr>
        <p:spPr>
          <a:xfrm>
            <a:off x="579120" y="1800687"/>
            <a:ext cx="4749625" cy="1077218"/>
          </a:xfrm>
          <a:prstGeom prst="rect">
            <a:avLst/>
          </a:prstGeom>
        </p:spPr>
        <p:txBody>
          <a:bodyPr wrap="square">
            <a:spAutoFit/>
          </a:bodyPr>
          <a:lstStyle/>
          <a:p>
            <a:pPr algn="just" fontAlgn="base"/>
            <a:r>
              <a:rPr lang="en-US" sz="3200" b="1" u="sng" dirty="0">
                <a:latin typeface="Times New Roman" panose="02020603050405020304" pitchFamily="18" charset="0"/>
                <a:cs typeface="Times New Roman" panose="02020603050405020304" pitchFamily="18" charset="0"/>
              </a:rPr>
              <a:t>Children</a:t>
            </a:r>
          </a:p>
          <a:p>
            <a:pPr algn="just" fontAlgn="base"/>
            <a:endParaRPr lang="en-US" sz="3200"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3"/>
          <a:stretch>
            <a:fillRect/>
          </a:stretch>
        </p:blipFill>
        <p:spPr>
          <a:xfrm>
            <a:off x="2115458" y="2339296"/>
            <a:ext cx="8022044" cy="3441481"/>
          </a:xfrm>
          <a:prstGeom prst="rect">
            <a:avLst/>
          </a:prstGeom>
        </p:spPr>
      </p:pic>
    </p:spTree>
    <p:extLst>
      <p:ext uri="{BB962C8B-B14F-4D97-AF65-F5344CB8AC3E}">
        <p14:creationId xmlns:p14="http://schemas.microsoft.com/office/powerpoint/2010/main" val="189253698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86604"/>
            <a:ext cx="10058400" cy="974638"/>
          </a:xfrm>
        </p:spPr>
        <p:txBody>
          <a:bodyPr>
            <a:normAutofit/>
          </a:bodyPr>
          <a:lstStyle/>
          <a:p>
            <a:r>
              <a:rPr lang="en-US" b="1" dirty="0">
                <a:solidFill>
                  <a:schemeClr val="accent2"/>
                </a:solidFill>
                <a:latin typeface="Times New Roman" panose="02020603050405020304" pitchFamily="18" charset="0"/>
                <a:cs typeface="Times New Roman" panose="02020603050405020304" pitchFamily="18" charset="0"/>
              </a:rPr>
              <a:t>HOW TO CREATE A GENOGRAM</a:t>
            </a:r>
          </a:p>
        </p:txBody>
      </p:sp>
      <p:sp>
        <p:nvSpPr>
          <p:cNvPr id="4" name="CuadroTexto 3"/>
          <p:cNvSpPr txBox="1"/>
          <p:nvPr/>
        </p:nvSpPr>
        <p:spPr>
          <a:xfrm>
            <a:off x="9228083" y="6305724"/>
            <a:ext cx="2963917"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(www.therapistaid.com)</a:t>
            </a:r>
          </a:p>
        </p:txBody>
      </p:sp>
      <p:sp>
        <p:nvSpPr>
          <p:cNvPr id="7" name="Rectángulo 6"/>
          <p:cNvSpPr/>
          <p:nvPr/>
        </p:nvSpPr>
        <p:spPr>
          <a:xfrm>
            <a:off x="579120" y="1800687"/>
            <a:ext cx="4749625" cy="1077218"/>
          </a:xfrm>
          <a:prstGeom prst="rect">
            <a:avLst/>
          </a:prstGeom>
        </p:spPr>
        <p:txBody>
          <a:bodyPr wrap="square">
            <a:spAutoFit/>
          </a:bodyPr>
          <a:lstStyle/>
          <a:p>
            <a:pPr algn="just" fontAlgn="base"/>
            <a:r>
              <a:rPr lang="en-US" sz="3200" b="1" u="sng" dirty="0">
                <a:latin typeface="Times New Roman" panose="02020603050405020304" pitchFamily="18" charset="0"/>
                <a:cs typeface="Times New Roman" panose="02020603050405020304" pitchFamily="18" charset="0"/>
              </a:rPr>
              <a:t>Lifespan</a:t>
            </a:r>
          </a:p>
          <a:p>
            <a:pPr algn="just" fontAlgn="base"/>
            <a:endParaRPr lang="en-US" sz="3200"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3"/>
          <a:stretch>
            <a:fillRect/>
          </a:stretch>
        </p:blipFill>
        <p:spPr>
          <a:xfrm>
            <a:off x="1627541" y="2938385"/>
            <a:ext cx="8313932" cy="1690195"/>
          </a:xfrm>
          <a:prstGeom prst="rect">
            <a:avLst/>
          </a:prstGeom>
        </p:spPr>
      </p:pic>
    </p:spTree>
    <p:extLst>
      <p:ext uri="{BB962C8B-B14F-4D97-AF65-F5344CB8AC3E}">
        <p14:creationId xmlns:p14="http://schemas.microsoft.com/office/powerpoint/2010/main" val="177668212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3"/>
          <a:stretch>
            <a:fillRect/>
          </a:stretch>
        </p:blipFill>
        <p:spPr>
          <a:xfrm>
            <a:off x="3540906" y="320440"/>
            <a:ext cx="5130127" cy="5643141"/>
          </a:xfrm>
          <a:prstGeom prst="rect">
            <a:avLst/>
          </a:prstGeom>
        </p:spPr>
      </p:pic>
      <p:sp>
        <p:nvSpPr>
          <p:cNvPr id="4" name="CuadroTexto 3"/>
          <p:cNvSpPr txBox="1"/>
          <p:nvPr/>
        </p:nvSpPr>
        <p:spPr>
          <a:xfrm>
            <a:off x="9796692" y="6412930"/>
            <a:ext cx="2717975" cy="400110"/>
          </a:xfrm>
          <a:prstGeom prst="rect">
            <a:avLst/>
          </a:prstGeom>
          <a:noFill/>
        </p:spPr>
        <p:txBody>
          <a:bodyPr wrap="square" rtlCol="0">
            <a:spAutoFit/>
          </a:bodyPr>
          <a:lstStyle/>
          <a:p>
            <a:r>
              <a:rPr lang="en-US" dirty="0">
                <a:solidFill>
                  <a:schemeClr val="bg1"/>
                </a:solidFill>
              </a:rPr>
              <a:t>(</a:t>
            </a:r>
            <a:r>
              <a:rPr lang="en-US" sz="2000" b="1" dirty="0">
                <a:solidFill>
                  <a:schemeClr val="bg1"/>
                </a:solidFill>
                <a:latin typeface="Times New Roman" panose="02020603050405020304" pitchFamily="18" charset="0"/>
                <a:cs typeface="Times New Roman" panose="02020603050405020304" pitchFamily="18" charset="0"/>
              </a:rPr>
              <a:t>www.genopro.com)</a:t>
            </a:r>
          </a:p>
        </p:txBody>
      </p:sp>
    </p:spTree>
    <p:extLst>
      <p:ext uri="{BB962C8B-B14F-4D97-AF65-F5344CB8AC3E}">
        <p14:creationId xmlns:p14="http://schemas.microsoft.com/office/powerpoint/2010/main" val="181733340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9796692" y="6412930"/>
            <a:ext cx="2717975" cy="400110"/>
          </a:xfrm>
          <a:prstGeom prst="rect">
            <a:avLst/>
          </a:prstGeom>
          <a:noFill/>
        </p:spPr>
        <p:txBody>
          <a:bodyPr wrap="square" rtlCol="0">
            <a:spAutoFit/>
          </a:bodyPr>
          <a:lstStyle/>
          <a:p>
            <a:r>
              <a:rPr lang="en-US" dirty="0">
                <a:solidFill>
                  <a:schemeClr val="bg1"/>
                </a:solidFill>
              </a:rPr>
              <a:t>(</a:t>
            </a:r>
            <a:r>
              <a:rPr lang="en-US" sz="2000" b="1" dirty="0">
                <a:solidFill>
                  <a:schemeClr val="bg1"/>
                </a:solidFill>
                <a:latin typeface="Times New Roman" panose="02020603050405020304" pitchFamily="18" charset="0"/>
                <a:cs typeface="Times New Roman" panose="02020603050405020304" pitchFamily="18" charset="0"/>
              </a:rPr>
              <a:t>www.genopro.com)</a:t>
            </a:r>
          </a:p>
        </p:txBody>
      </p:sp>
      <p:sp>
        <p:nvSpPr>
          <p:cNvPr id="2" name="Marcador de contenido 1"/>
          <p:cNvSpPr>
            <a:spLocks noGrp="1"/>
          </p:cNvSpPr>
          <p:nvPr>
            <p:ph idx="1"/>
          </p:nvPr>
        </p:nvSpPr>
        <p:spPr>
          <a:xfrm>
            <a:off x="1097280" y="1845733"/>
            <a:ext cx="10162391" cy="4334349"/>
          </a:xfrm>
        </p:spPr>
        <p:txBody>
          <a:bodyPr>
            <a:noAutofit/>
          </a:bodyPr>
          <a:lstStyle/>
          <a:p>
            <a:pPr algn="just">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 genogram helps clients gain a wider perspective in tackling their family problems. </a:t>
            </a:r>
          </a:p>
          <a:p>
            <a:pPr algn="just">
              <a:buFont typeface="Wingdings" panose="05000000000000000000" pitchFamily="2" charset="2"/>
              <a:buChar char="Ø"/>
            </a:pPr>
            <a:r>
              <a:rPr lang="en-US" sz="3600" dirty="0">
                <a:latin typeface="Times New Roman" panose="02020603050405020304" pitchFamily="18" charset="0"/>
                <a:cs typeface="Times New Roman" panose="02020603050405020304" pitchFamily="18" charset="0"/>
              </a:rPr>
              <a:t> A genogram isn’t all about pointing the weaknesses in the family relationship. </a:t>
            </a:r>
          </a:p>
          <a:p>
            <a:pPr algn="just">
              <a:buFont typeface="Wingdings" panose="05000000000000000000" pitchFamily="2" charset="2"/>
              <a:buChar char="Ø"/>
            </a:pPr>
            <a:r>
              <a:rPr lang="en-US" sz="3600" dirty="0">
                <a:latin typeface="Times New Roman" panose="02020603050405020304" pitchFamily="18" charset="0"/>
                <a:cs typeface="Times New Roman" panose="02020603050405020304" pitchFamily="18" charset="0"/>
              </a:rPr>
              <a:t> Can also be used to identify strengths that will act as the client’s support toward recovery from trauma or similar stressful circumstances.</a:t>
            </a:r>
          </a:p>
        </p:txBody>
      </p:sp>
      <p:sp>
        <p:nvSpPr>
          <p:cNvPr id="3" name="CuadroTexto 2"/>
          <p:cNvSpPr txBox="1"/>
          <p:nvPr/>
        </p:nvSpPr>
        <p:spPr>
          <a:xfrm>
            <a:off x="2125191" y="470901"/>
            <a:ext cx="8002577" cy="830997"/>
          </a:xfrm>
          <a:prstGeom prst="rect">
            <a:avLst/>
          </a:prstGeom>
          <a:noFill/>
        </p:spPr>
        <p:txBody>
          <a:bodyPr wrap="square" rtlCol="0">
            <a:spAutoFit/>
          </a:bodyPr>
          <a:lstStyle/>
          <a:p>
            <a:pPr algn="ctr"/>
            <a:r>
              <a:rPr lang="en-US" sz="4800" b="1" dirty="0">
                <a:solidFill>
                  <a:schemeClr val="accent2"/>
                </a:solidFill>
                <a:latin typeface="Times New Roman" panose="02020603050405020304" pitchFamily="18" charset="0"/>
                <a:cs typeface="Times New Roman" panose="02020603050405020304" pitchFamily="18" charset="0"/>
              </a:rPr>
              <a:t>POINTS OUT STRENGTHS</a:t>
            </a:r>
          </a:p>
        </p:txBody>
      </p:sp>
    </p:spTree>
    <p:extLst>
      <p:ext uri="{BB962C8B-B14F-4D97-AF65-F5344CB8AC3E}">
        <p14:creationId xmlns:p14="http://schemas.microsoft.com/office/powerpoint/2010/main" val="140907069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304800"/>
            <a:ext cx="10058400" cy="1091901"/>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Exercise: FAMILY GENOGRAM</a:t>
            </a:r>
            <a:endParaRPr lang="en-US" dirty="0"/>
          </a:p>
        </p:txBody>
      </p:sp>
      <p:sp>
        <p:nvSpPr>
          <p:cNvPr id="3" name="Marcador de contenido 2"/>
          <p:cNvSpPr>
            <a:spLocks noGrp="1"/>
          </p:cNvSpPr>
          <p:nvPr>
            <p:ph idx="1"/>
          </p:nvPr>
        </p:nvSpPr>
        <p:spPr>
          <a:xfrm>
            <a:off x="1220251" y="2034919"/>
            <a:ext cx="9812458" cy="4334349"/>
          </a:xfrm>
        </p:spPr>
        <p:txBody>
          <a:bodyPr>
            <a:normAutofit lnSpcReduction="10000"/>
          </a:bodyPr>
          <a:lstStyle/>
          <a:p>
            <a:pPr algn="just"/>
            <a:r>
              <a:rPr lang="en-US" sz="2800" dirty="0">
                <a:latin typeface="Times New Roman" panose="02020603050405020304" pitchFamily="18" charset="0"/>
                <a:cs typeface="Times New Roman" panose="02020603050405020304" pitchFamily="18" charset="0"/>
              </a:rPr>
              <a:t>1.Draw your genogram for at least 3 generations. Label anything that seems important to you. See if you can locate pictures of family members to go with the circles and squares on your page.</a:t>
            </a:r>
          </a:p>
          <a:p>
            <a:pPr algn="just"/>
            <a:r>
              <a:rPr lang="en-US" sz="2800" dirty="0">
                <a:latin typeface="Times New Roman" panose="02020603050405020304" pitchFamily="18" charset="0"/>
                <a:cs typeface="Times New Roman" panose="02020603050405020304" pitchFamily="18" charset="0"/>
              </a:rPr>
              <a:t>2. Try to identify any addictions, family tension, conflicts, or incidents of children parenting their parents. What patterns emerge? What do you now know about yourself that you failed to see before? What stories are important enough to be handed down? Who/what is the family proud of? What secrets does the family hide from others? </a:t>
            </a:r>
          </a:p>
          <a:p>
            <a:pPr algn="just"/>
            <a:r>
              <a:rPr lang="en-US" sz="2800" dirty="0">
                <a:latin typeface="Times New Roman" panose="02020603050405020304" pitchFamily="18" charset="0"/>
                <a:cs typeface="Times New Roman" panose="02020603050405020304" pitchFamily="18" charset="0"/>
              </a:rPr>
              <a:t>3. Discuss your genogram with 2 other people in your class that you choose.</a:t>
            </a:r>
          </a:p>
        </p:txBody>
      </p:sp>
    </p:spTree>
    <p:extLst>
      <p:ext uri="{BB962C8B-B14F-4D97-AF65-F5344CB8AC3E}">
        <p14:creationId xmlns:p14="http://schemas.microsoft.com/office/powerpoint/2010/main" val="212980868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3"/>
          <a:stretch>
            <a:fillRect/>
          </a:stretch>
        </p:blipFill>
        <p:spPr>
          <a:xfrm>
            <a:off x="3728432" y="2059623"/>
            <a:ext cx="4796095" cy="4022725"/>
          </a:xfrm>
          <a:prstGeom prst="rect">
            <a:avLst/>
          </a:prstGeom>
        </p:spPr>
      </p:pic>
      <p:sp>
        <p:nvSpPr>
          <p:cNvPr id="4" name="Título 1"/>
          <p:cNvSpPr>
            <a:spLocks noGrp="1"/>
          </p:cNvSpPr>
          <p:nvPr>
            <p:ph type="title"/>
          </p:nvPr>
        </p:nvSpPr>
        <p:spPr>
          <a:xfrm>
            <a:off x="1097279" y="252248"/>
            <a:ext cx="10058400" cy="1088989"/>
          </a:xfrm>
        </p:spPr>
        <p:txBody>
          <a:bodyPr>
            <a:normAutofit/>
          </a:bodyPr>
          <a:lstStyle/>
          <a:p>
            <a:pPr algn="ctr"/>
            <a:r>
              <a:rPr lang="en-US" altLang="es-ES_tradnl" b="1" dirty="0">
                <a:solidFill>
                  <a:schemeClr val="accent2"/>
                </a:solidFill>
                <a:latin typeface="Times New Roman" panose="02020603050405020304" pitchFamily="18" charset="0"/>
                <a:cs typeface="Times New Roman" panose="02020603050405020304" pitchFamily="18" charset="0"/>
              </a:rPr>
              <a:t>INTERVENTIONS</a:t>
            </a:r>
            <a:endParaRPr lang="en-US" dirty="0"/>
          </a:p>
        </p:txBody>
      </p:sp>
    </p:spTree>
    <p:extLst>
      <p:ext uri="{BB962C8B-B14F-4D97-AF65-F5344CB8AC3E}">
        <p14:creationId xmlns:p14="http://schemas.microsoft.com/office/powerpoint/2010/main" val="3655971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58953F-1C3C-40DC-BDDD-969B29D7CA47}"/>
              </a:ext>
            </a:extLst>
          </p:cNvPr>
          <p:cNvSpPr>
            <a:spLocks noGrp="1"/>
          </p:cNvSpPr>
          <p:nvPr>
            <p:ph idx="1"/>
          </p:nvPr>
        </p:nvSpPr>
        <p:spPr>
          <a:xfrm>
            <a:off x="1097280" y="1845733"/>
            <a:ext cx="10513194" cy="4410687"/>
          </a:xfrm>
        </p:spPr>
        <p:txBody>
          <a:bodyPr>
            <a:normAutofit lnSpcReduction="10000"/>
          </a:bodyPr>
          <a:lstStyle/>
          <a:p>
            <a:r>
              <a:rPr lang="en-US" sz="3600" dirty="0">
                <a:latin typeface="Times New Roman" panose="02020603050405020304" pitchFamily="18" charset="0"/>
                <a:cs typeface="Times New Roman" panose="02020603050405020304" pitchFamily="18" charset="0"/>
              </a:rPr>
              <a:t>Learning Objectives</a:t>
            </a:r>
          </a:p>
          <a:p>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conceptualize the adolescence experience.</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learn about stages of adolescent development at the physical, emotional, cognitive, mental, and psychological levels. </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learn about the adolescent brain and most recent research on development. </a:t>
            </a:r>
          </a:p>
          <a:p>
            <a:endParaRPr lang="en-US" dirty="0"/>
          </a:p>
        </p:txBody>
      </p:sp>
      <p:sp>
        <p:nvSpPr>
          <p:cNvPr id="7" name="TextBox 6">
            <a:extLst>
              <a:ext uri="{FF2B5EF4-FFF2-40B4-BE49-F238E27FC236}">
                <a16:creationId xmlns:a16="http://schemas.microsoft.com/office/drawing/2014/main" id="{80055E12-3995-4991-AFB8-D3FE89EF4E7C}"/>
              </a:ext>
            </a:extLst>
          </p:cNvPr>
          <p:cNvSpPr txBox="1"/>
          <p:nvPr/>
        </p:nvSpPr>
        <p:spPr>
          <a:xfrm>
            <a:off x="373103" y="351714"/>
            <a:ext cx="11504129" cy="2000548"/>
          </a:xfrm>
          <a:prstGeom prst="rect">
            <a:avLst/>
          </a:prstGeom>
          <a:noFill/>
        </p:spPr>
        <p:txBody>
          <a:bodyPr wrap="square" rtlCol="0">
            <a:spAutoFit/>
          </a:bodyPr>
          <a:lstStyle/>
          <a:p>
            <a:pPr algn="ctr"/>
            <a:r>
              <a:rPr lang="en-US" sz="4400" b="1" dirty="0">
                <a:solidFill>
                  <a:schemeClr val="accent1">
                    <a:lumMod val="75000"/>
                  </a:schemeClr>
                </a:solidFill>
                <a:latin typeface="Times New Roman" panose="02020603050405020304" pitchFamily="18" charset="0"/>
                <a:cs typeface="Times New Roman" panose="02020603050405020304" pitchFamily="18" charset="0"/>
              </a:rPr>
              <a:t>ADOLESCENT DEVELOPMENT &amp; SUSBTANCE USE</a:t>
            </a:r>
          </a:p>
          <a:p>
            <a:endParaRPr lang="en-US" sz="3600" dirty="0">
              <a:solidFill>
                <a:schemeClr val="accent2"/>
              </a:solidFill>
            </a:endParaRPr>
          </a:p>
        </p:txBody>
      </p:sp>
    </p:spTree>
    <p:extLst>
      <p:ext uri="{BB962C8B-B14F-4D97-AF65-F5344CB8AC3E}">
        <p14:creationId xmlns:p14="http://schemas.microsoft.com/office/powerpoint/2010/main" val="318283341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39483" y="2056750"/>
            <a:ext cx="10058400" cy="4023360"/>
          </a:xfrm>
        </p:spPr>
        <p:txBody>
          <a:bodyPr>
            <a:noAutofit/>
          </a:bodyPr>
          <a:lstStyle/>
          <a:p>
            <a:pPr algn="just"/>
            <a:r>
              <a:rPr lang="en-US" sz="4400" dirty="0">
                <a:latin typeface="Times New Roman" panose="02020603050405020304" pitchFamily="18" charset="0"/>
                <a:cs typeface="Times New Roman" panose="02020603050405020304" pitchFamily="18" charset="0"/>
              </a:rPr>
              <a:t>This model recognizes that different people are in different stages of readiness for change. </a:t>
            </a:r>
          </a:p>
          <a:p>
            <a:pPr algn="just"/>
            <a:r>
              <a:rPr lang="en-US" sz="4400" dirty="0">
                <a:latin typeface="Times New Roman" panose="02020603050405020304" pitchFamily="18" charset="0"/>
                <a:cs typeface="Times New Roman" panose="02020603050405020304" pitchFamily="18" charset="0"/>
              </a:rPr>
              <a:t>It is important not to assume that people are ready for or want to make an immediate or permanent behavior change. </a:t>
            </a:r>
          </a:p>
        </p:txBody>
      </p:sp>
      <p:sp>
        <p:nvSpPr>
          <p:cNvPr id="4" name="Título 1"/>
          <p:cNvSpPr>
            <a:spLocks noGrp="1"/>
          </p:cNvSpPr>
          <p:nvPr>
            <p:ph type="title"/>
          </p:nvPr>
        </p:nvSpPr>
        <p:spPr>
          <a:xfrm>
            <a:off x="1097280" y="0"/>
            <a:ext cx="10058400" cy="1450757"/>
          </a:xfrm>
        </p:spPr>
        <p:txBody>
          <a:bodyPr>
            <a:normAutofit/>
          </a:bodyPr>
          <a:lstStyle/>
          <a:p>
            <a:pPr algn="ctr"/>
            <a:r>
              <a:rPr lang="en-US" altLang="es-ES_tradnl" b="1" dirty="0">
                <a:solidFill>
                  <a:schemeClr val="accent2"/>
                </a:solidFill>
                <a:latin typeface="Times New Roman" panose="02020603050405020304" pitchFamily="18" charset="0"/>
                <a:cs typeface="Times New Roman" panose="02020603050405020304" pitchFamily="18" charset="0"/>
              </a:rPr>
              <a:t>STAGES OF CHANGE</a:t>
            </a:r>
            <a:endParaRPr lang="en-US" dirty="0"/>
          </a:p>
        </p:txBody>
      </p:sp>
      <p:sp>
        <p:nvSpPr>
          <p:cNvPr id="5" name="Rectángulo 4"/>
          <p:cNvSpPr/>
          <p:nvPr/>
        </p:nvSpPr>
        <p:spPr>
          <a:xfrm>
            <a:off x="8083183" y="6352926"/>
            <a:ext cx="4185761" cy="374077"/>
          </a:xfrm>
          <a:prstGeom prst="rect">
            <a:avLst/>
          </a:prstGeom>
        </p:spPr>
        <p:txBody>
          <a:bodyPr wrap="none">
            <a:spAutoFit/>
          </a:bodyPr>
          <a:lstStyle/>
          <a:p>
            <a:pPr>
              <a:lnSpc>
                <a:spcPct val="107000"/>
              </a:lnSpc>
              <a:spcAft>
                <a:spcPts val="0"/>
              </a:spcAft>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(Australian Government of Health 2004)</a:t>
            </a:r>
            <a:endParaRPr lang="en-US"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851287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704231" y="776134"/>
            <a:ext cx="8639919" cy="5547937"/>
          </a:xfrm>
          <a:prstGeom prst="rect">
            <a:avLst/>
          </a:prstGeom>
        </p:spPr>
      </p:pic>
      <p:pic>
        <p:nvPicPr>
          <p:cNvPr id="3" name="Imagen 2"/>
          <p:cNvPicPr>
            <a:picLocks noChangeAspect="1"/>
          </p:cNvPicPr>
          <p:nvPr/>
        </p:nvPicPr>
        <p:blipFill>
          <a:blip r:embed="rId4"/>
          <a:stretch>
            <a:fillRect/>
          </a:stretch>
        </p:blipFill>
        <p:spPr>
          <a:xfrm>
            <a:off x="1863899" y="0"/>
            <a:ext cx="8320581" cy="971551"/>
          </a:xfrm>
          <a:prstGeom prst="rect">
            <a:avLst/>
          </a:prstGeom>
        </p:spPr>
      </p:pic>
    </p:spTree>
    <p:extLst>
      <p:ext uri="{BB962C8B-B14F-4D97-AF65-F5344CB8AC3E}">
        <p14:creationId xmlns:p14="http://schemas.microsoft.com/office/powerpoint/2010/main" val="402896395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60095" y="1066801"/>
            <a:ext cx="10732770" cy="1545166"/>
          </a:xfrm>
        </p:spPr>
        <p:txBody>
          <a:bodyPr>
            <a:normAutofit/>
          </a:bodyPr>
          <a:lstStyle/>
          <a:p>
            <a:pPr algn="just"/>
            <a:r>
              <a:rPr lang="en-US" sz="2400" dirty="0">
                <a:latin typeface="Times New Roman" panose="02020603050405020304" pitchFamily="18" charset="0"/>
                <a:cs typeface="Times New Roman" panose="02020603050405020304" pitchFamily="18" charset="0"/>
              </a:rPr>
              <a:t>Ten processes of change have been identified with some processes being more relevant to a specific stage of change than other processes. </a:t>
            </a:r>
          </a:p>
          <a:p>
            <a:endParaRPr lang="en-US" dirty="0"/>
          </a:p>
        </p:txBody>
      </p:sp>
      <p:sp>
        <p:nvSpPr>
          <p:cNvPr id="5" name="Título 1"/>
          <p:cNvSpPr>
            <a:spLocks noGrp="1"/>
          </p:cNvSpPr>
          <p:nvPr>
            <p:ph type="title"/>
          </p:nvPr>
        </p:nvSpPr>
        <p:spPr>
          <a:xfrm>
            <a:off x="2028305" y="1"/>
            <a:ext cx="8196349" cy="1066800"/>
          </a:xfrm>
        </p:spPr>
        <p:txBody>
          <a:bodyPr>
            <a:normAutofit/>
          </a:bodyPr>
          <a:lstStyle/>
          <a:p>
            <a:pPr algn="ctr"/>
            <a:r>
              <a:rPr lang="en-US" altLang="es-ES_tradnl" b="1" dirty="0">
                <a:solidFill>
                  <a:schemeClr val="accent2"/>
                </a:solidFill>
                <a:latin typeface="Times New Roman" panose="02020603050405020304" pitchFamily="18" charset="0"/>
                <a:cs typeface="Times New Roman" panose="02020603050405020304" pitchFamily="18" charset="0"/>
              </a:rPr>
              <a:t>STAGES OF CHANGE</a:t>
            </a:r>
            <a:endParaRPr lang="en-US" dirty="0"/>
          </a:p>
        </p:txBody>
      </p:sp>
      <p:graphicFrame>
        <p:nvGraphicFramePr>
          <p:cNvPr id="6" name="Diagrama 5"/>
          <p:cNvGraphicFramePr/>
          <p:nvPr/>
        </p:nvGraphicFramePr>
        <p:xfrm>
          <a:off x="166255" y="731520"/>
          <a:ext cx="11853949" cy="6126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p:cNvSpPr txBox="1"/>
          <p:nvPr/>
        </p:nvSpPr>
        <p:spPr>
          <a:xfrm>
            <a:off x="7220989" y="6416326"/>
            <a:ext cx="4971011" cy="400110"/>
          </a:xfrm>
          <a:prstGeom prst="rect">
            <a:avLst/>
          </a:prstGeom>
          <a:noFill/>
        </p:spPr>
        <p:txBody>
          <a:bodyPr wrap="square" rtlCol="0">
            <a:spAutoFit/>
          </a:bodyPr>
          <a:lstStyle/>
          <a:p>
            <a:r>
              <a:rPr lang="fr-FR" sz="2000" b="1" dirty="0">
                <a:solidFill>
                  <a:schemeClr val="bg1"/>
                </a:solidFill>
                <a:latin typeface="Times New Roman" panose="02020603050405020304" pitchFamily="18" charset="0"/>
                <a:cs typeface="Times New Roman" panose="02020603050405020304" pitchFamily="18" charset="0"/>
              </a:rPr>
              <a:t>(Wayne W. </a:t>
            </a:r>
            <a:r>
              <a:rPr lang="fr-FR" sz="2000" b="1" dirty="0" err="1">
                <a:solidFill>
                  <a:schemeClr val="bg1"/>
                </a:solidFill>
                <a:latin typeface="Times New Roman" panose="02020603050405020304" pitchFamily="18" charset="0"/>
                <a:cs typeface="Times New Roman" panose="02020603050405020304" pitchFamily="18" charset="0"/>
              </a:rPr>
              <a:t>LaMorte</a:t>
            </a:r>
            <a:r>
              <a:rPr lang="fr-FR" sz="2000" b="1" dirty="0">
                <a:solidFill>
                  <a:schemeClr val="bg1"/>
                </a:solidFill>
                <a:latin typeface="Times New Roman" panose="02020603050405020304" pitchFamily="18" charset="0"/>
                <a:cs typeface="Times New Roman" panose="02020603050405020304" pitchFamily="18" charset="0"/>
              </a:rPr>
              <a:t>, MD, </a:t>
            </a:r>
            <a:r>
              <a:rPr lang="fr-FR" sz="2000" b="1" dirty="0" err="1">
                <a:solidFill>
                  <a:schemeClr val="bg1"/>
                </a:solidFill>
                <a:latin typeface="Times New Roman" panose="02020603050405020304" pitchFamily="18" charset="0"/>
                <a:cs typeface="Times New Roman" panose="02020603050405020304" pitchFamily="18" charset="0"/>
              </a:rPr>
              <a:t>PhD</a:t>
            </a:r>
            <a:r>
              <a:rPr lang="fr-FR" sz="2000" b="1" dirty="0">
                <a:solidFill>
                  <a:schemeClr val="bg1"/>
                </a:solidFill>
                <a:latin typeface="Times New Roman" panose="02020603050405020304" pitchFamily="18" charset="0"/>
                <a:cs typeface="Times New Roman" panose="02020603050405020304" pitchFamily="18" charset="0"/>
              </a:rPr>
              <a:t>, MPH 2019)</a:t>
            </a:r>
            <a:endParaRPr lang="en-US"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074413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24419" y="213012"/>
            <a:ext cx="5127171" cy="1450757"/>
          </a:xfrm>
        </p:spPr>
        <p:txBody>
          <a:bodyPr>
            <a:normAutofit/>
          </a:bodyPr>
          <a:lstStyle/>
          <a:p>
            <a:r>
              <a:rPr lang="en-US" b="1" dirty="0">
                <a:solidFill>
                  <a:schemeClr val="accent2"/>
                </a:solidFill>
                <a:latin typeface="Times New Roman" panose="02020603050405020304" pitchFamily="18" charset="0"/>
                <a:cs typeface="Times New Roman" panose="02020603050405020304" pitchFamily="18" charset="0"/>
              </a:rPr>
              <a:t>CASE STUDY</a:t>
            </a:r>
          </a:p>
        </p:txBody>
      </p:sp>
      <p:pic>
        <p:nvPicPr>
          <p:cNvPr id="5" name="Imagen 4" descr="A person sitting on a couch&#10;&#10;Description automatically generated"/>
          <p:cNvPicPr>
            <a:picLocks noChangeAspect="1"/>
          </p:cNvPicPr>
          <p:nvPr/>
        </p:nvPicPr>
        <p:blipFill>
          <a:blip r:embed="rId3"/>
          <a:stretch>
            <a:fillRect/>
          </a:stretch>
        </p:blipFill>
        <p:spPr>
          <a:xfrm>
            <a:off x="643192" y="1455075"/>
            <a:ext cx="5451627" cy="3627809"/>
          </a:xfrm>
          <a:prstGeom prst="rect">
            <a:avLst/>
          </a:prstGeom>
        </p:spPr>
      </p:pic>
      <p:sp>
        <p:nvSpPr>
          <p:cNvPr id="3" name="Marcador de contenido 2"/>
          <p:cNvSpPr>
            <a:spLocks noGrp="1"/>
          </p:cNvSpPr>
          <p:nvPr>
            <p:ph idx="1"/>
          </p:nvPr>
        </p:nvSpPr>
        <p:spPr>
          <a:xfrm>
            <a:off x="6411684" y="2198914"/>
            <a:ext cx="5127172" cy="3670180"/>
          </a:xfrm>
        </p:spPr>
        <p:txBody>
          <a:bodyPr>
            <a:normAutofit/>
          </a:bodyPr>
          <a:lstStyle/>
          <a:p>
            <a:r>
              <a:rPr lang="en-US" dirty="0">
                <a:latin typeface="Times New Roman" panose="02020603050405020304" pitchFamily="18" charset="0"/>
                <a:cs typeface="Times New Roman" panose="02020603050405020304" pitchFamily="18" charset="0"/>
              </a:rPr>
              <a:t>Case study - Which stage of readiness for change seems to fit each young person?</a:t>
            </a:r>
          </a:p>
          <a:p>
            <a:r>
              <a:rPr lang="en-US" b="1" dirty="0">
                <a:latin typeface="Times New Roman" panose="02020603050405020304" pitchFamily="18" charset="0"/>
                <a:cs typeface="Times New Roman" panose="02020603050405020304" pitchFamily="18" charset="0"/>
              </a:rPr>
              <a:t>Sarah</a:t>
            </a:r>
            <a:r>
              <a:rPr lang="en-US" dirty="0">
                <a:latin typeface="Times New Roman" panose="02020603050405020304" pitchFamily="18" charset="0"/>
                <a:cs typeface="Times New Roman" panose="02020603050405020304" pitchFamily="18" charset="0"/>
              </a:rPr>
              <a:t> is a 16-year-old girl who has been using marihuana for about two years. On assessment, Sarah tells you that she has been trying to cut down on her use and has even had a period of two weeks where she didn't use it. She appears to be high when you meet with her.</a:t>
            </a:r>
          </a:p>
          <a:p>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6" name="Rectángulo 5"/>
          <p:cNvSpPr/>
          <p:nvPr/>
        </p:nvSpPr>
        <p:spPr>
          <a:xfrm>
            <a:off x="8083183" y="6352926"/>
            <a:ext cx="4185761" cy="374077"/>
          </a:xfrm>
          <a:prstGeom prst="rect">
            <a:avLst/>
          </a:prstGeom>
        </p:spPr>
        <p:txBody>
          <a:bodyPr wrap="none">
            <a:spAutoFit/>
          </a:bodyPr>
          <a:lstStyle/>
          <a:p>
            <a:pPr>
              <a:lnSpc>
                <a:spcPct val="107000"/>
              </a:lnSpc>
              <a:spcAft>
                <a:spcPts val="600"/>
              </a:spcAft>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(Australian Government of Health 2004)</a:t>
            </a:r>
            <a:endParaRPr lang="en-US"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646374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36946" y="130997"/>
            <a:ext cx="5127171" cy="1450757"/>
          </a:xfrm>
        </p:spPr>
        <p:txBody>
          <a:bodyPr>
            <a:normAutofit/>
          </a:bodyPr>
          <a:lstStyle/>
          <a:p>
            <a:r>
              <a:rPr lang="en-US" b="1" dirty="0">
                <a:solidFill>
                  <a:schemeClr val="accent2"/>
                </a:solidFill>
                <a:latin typeface="Times New Roman" panose="02020603050405020304" pitchFamily="18" charset="0"/>
                <a:cs typeface="Times New Roman" panose="02020603050405020304" pitchFamily="18" charset="0"/>
              </a:rPr>
              <a:t>CASE STUDY</a:t>
            </a:r>
          </a:p>
        </p:txBody>
      </p:sp>
      <p:pic>
        <p:nvPicPr>
          <p:cNvPr id="4" name="Imagen 3" descr="A group of people sitting around each other&#10;&#10;Description automatically generated"/>
          <p:cNvPicPr>
            <a:picLocks noChangeAspect="1"/>
          </p:cNvPicPr>
          <p:nvPr/>
        </p:nvPicPr>
        <p:blipFill>
          <a:blip r:embed="rId3"/>
          <a:stretch>
            <a:fillRect/>
          </a:stretch>
        </p:blipFill>
        <p:spPr>
          <a:xfrm>
            <a:off x="643192" y="1438506"/>
            <a:ext cx="5451627" cy="3660946"/>
          </a:xfrm>
          <a:prstGeom prst="rect">
            <a:avLst/>
          </a:prstGeom>
        </p:spPr>
      </p:pic>
      <p:sp>
        <p:nvSpPr>
          <p:cNvPr id="3" name="Marcador de contenido 2"/>
          <p:cNvSpPr>
            <a:spLocks noGrp="1"/>
          </p:cNvSpPr>
          <p:nvPr>
            <p:ph idx="1"/>
          </p:nvPr>
        </p:nvSpPr>
        <p:spPr>
          <a:xfrm>
            <a:off x="6411684" y="2198914"/>
            <a:ext cx="5127172" cy="3670180"/>
          </a:xfrm>
        </p:spPr>
        <p:txBody>
          <a:bodyPr>
            <a:normAutofit/>
          </a:bodyPr>
          <a:lstStyle/>
          <a:p>
            <a:r>
              <a:rPr lang="en-US" dirty="0">
                <a:latin typeface="Times New Roman" panose="02020603050405020304" pitchFamily="18" charset="0"/>
                <a:cs typeface="Times New Roman" panose="02020603050405020304" pitchFamily="18" charset="0"/>
              </a:rPr>
              <a:t>Case study Which stage of readiness for change seems to fit each young person?</a:t>
            </a:r>
          </a:p>
          <a:p>
            <a:br>
              <a:rPr lang="en-US"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James</a:t>
            </a:r>
            <a:r>
              <a:rPr lang="en-US" dirty="0">
                <a:latin typeface="Times New Roman" panose="02020603050405020304" pitchFamily="18" charset="0"/>
                <a:cs typeface="Times New Roman" panose="02020603050405020304" pitchFamily="18" charset="0"/>
              </a:rPr>
              <a:t> is a 14-year-old boy who smokes cannabis and tobacco. On assessment of his cannabis use, he states that he can 'take it or leave it'. He tends to smoke with friends on the weekend. James smokes cigarettes whenever he can afford them. He also drinks alcohol to the point where he 'blacks-out' about once a month.</a:t>
            </a:r>
          </a:p>
        </p:txBody>
      </p:sp>
      <p:sp>
        <p:nvSpPr>
          <p:cNvPr id="5" name="Rectángulo 4"/>
          <p:cNvSpPr/>
          <p:nvPr/>
        </p:nvSpPr>
        <p:spPr>
          <a:xfrm>
            <a:off x="8083183" y="6352926"/>
            <a:ext cx="4185761" cy="374077"/>
          </a:xfrm>
          <a:prstGeom prst="rect">
            <a:avLst/>
          </a:prstGeom>
        </p:spPr>
        <p:txBody>
          <a:bodyPr wrap="none">
            <a:spAutoFit/>
          </a:bodyPr>
          <a:lstStyle/>
          <a:p>
            <a:pPr>
              <a:lnSpc>
                <a:spcPct val="107000"/>
              </a:lnSpc>
              <a:spcAft>
                <a:spcPts val="600"/>
              </a:spcAft>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(Australian Government of Health 2004)</a:t>
            </a:r>
            <a:endParaRPr lang="en-US"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505804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11684" y="0"/>
            <a:ext cx="5127171" cy="1450757"/>
          </a:xfrm>
        </p:spPr>
        <p:txBody>
          <a:bodyPr>
            <a:normAutofit/>
          </a:bodyPr>
          <a:lstStyle/>
          <a:p>
            <a:r>
              <a:rPr lang="en-US" b="1" dirty="0">
                <a:solidFill>
                  <a:schemeClr val="accent2"/>
                </a:solidFill>
                <a:latin typeface="Times New Roman" panose="02020603050405020304" pitchFamily="18" charset="0"/>
                <a:cs typeface="Times New Roman" panose="02020603050405020304" pitchFamily="18" charset="0"/>
              </a:rPr>
              <a:t>CASE STUDY</a:t>
            </a:r>
          </a:p>
        </p:txBody>
      </p:sp>
      <p:pic>
        <p:nvPicPr>
          <p:cNvPr id="1026" name="Picture 2" descr="Beyond Experimentation: Teens and Alcoholism | HowStuffWorks">
            <a:extLst>
              <a:ext uri="{FF2B5EF4-FFF2-40B4-BE49-F238E27FC236}">
                <a16:creationId xmlns:a16="http://schemas.microsoft.com/office/drawing/2014/main" id="{7655891E-E512-4583-B63D-A6C1A056914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5132" y="645106"/>
            <a:ext cx="5247747" cy="5247747"/>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6411684" y="2198914"/>
            <a:ext cx="5127172" cy="3670180"/>
          </a:xfrm>
        </p:spPr>
        <p:txBody>
          <a:bodyPr>
            <a:normAutofit/>
          </a:bodyPr>
          <a:lstStyle/>
          <a:p>
            <a:r>
              <a:rPr lang="en-US" sz="1700" dirty="0">
                <a:latin typeface="Times New Roman" panose="02020603050405020304" pitchFamily="18" charset="0"/>
                <a:cs typeface="Times New Roman" panose="02020603050405020304" pitchFamily="18" charset="0"/>
              </a:rPr>
              <a:t>Case study –  Which stage of readiness for change seems to fit each young person?</a:t>
            </a:r>
          </a:p>
          <a:p>
            <a:br>
              <a:rPr lang="en-US" sz="1700" dirty="0">
                <a:latin typeface="Times New Roman" panose="02020603050405020304" pitchFamily="18" charset="0"/>
                <a:cs typeface="Times New Roman" panose="02020603050405020304" pitchFamily="18" charset="0"/>
              </a:rPr>
            </a:br>
            <a:r>
              <a:rPr lang="en-US" sz="1700" b="1" dirty="0">
                <a:latin typeface="Times New Roman" panose="02020603050405020304" pitchFamily="18" charset="0"/>
                <a:cs typeface="Times New Roman" panose="02020603050405020304" pitchFamily="18" charset="0"/>
              </a:rPr>
              <a:t>Sammie</a:t>
            </a:r>
            <a:r>
              <a:rPr lang="en-US" sz="1700" dirty="0">
                <a:latin typeface="Times New Roman" panose="02020603050405020304" pitchFamily="18" charset="0"/>
                <a:cs typeface="Times New Roman" panose="02020603050405020304" pitchFamily="18" charset="0"/>
              </a:rPr>
              <a:t> is an 18-year-old male who has been heavily using for about three years. He drinks on a daily basis and also smokes marihuana when drunk sometimes. Sammie has been in numerous incidents while drunk. His family are very worried about his use and the trouble he is in. Sammie has no desire to stop. He states, 'It's a hassle sometimes, but at least I’m not doing hard drugs'.</a:t>
            </a:r>
          </a:p>
          <a:p>
            <a:br>
              <a:rPr lang="en-US" sz="1700" dirty="0">
                <a:latin typeface="Times New Roman" panose="02020603050405020304" pitchFamily="18" charset="0"/>
                <a:cs typeface="Times New Roman" panose="02020603050405020304" pitchFamily="18" charset="0"/>
              </a:rPr>
            </a:br>
            <a:br>
              <a:rPr lang="en-US" sz="1700" dirty="0">
                <a:latin typeface="Times New Roman" panose="02020603050405020304" pitchFamily="18" charset="0"/>
                <a:cs typeface="Times New Roman" panose="02020603050405020304" pitchFamily="18" charset="0"/>
              </a:rPr>
            </a:br>
            <a:endParaRPr lang="en-US" sz="1700" dirty="0">
              <a:latin typeface="Times New Roman" panose="02020603050405020304" pitchFamily="18" charset="0"/>
              <a:cs typeface="Times New Roman" panose="02020603050405020304" pitchFamily="18" charset="0"/>
            </a:endParaRPr>
          </a:p>
        </p:txBody>
      </p:sp>
      <p:sp>
        <p:nvSpPr>
          <p:cNvPr id="6" name="Rectángulo 5"/>
          <p:cNvSpPr/>
          <p:nvPr/>
        </p:nvSpPr>
        <p:spPr>
          <a:xfrm>
            <a:off x="8083183" y="6352926"/>
            <a:ext cx="4185761" cy="374077"/>
          </a:xfrm>
          <a:prstGeom prst="rect">
            <a:avLst/>
          </a:prstGeom>
        </p:spPr>
        <p:txBody>
          <a:bodyPr wrap="none">
            <a:spAutoFit/>
          </a:bodyPr>
          <a:lstStyle/>
          <a:p>
            <a:pPr>
              <a:lnSpc>
                <a:spcPct val="107000"/>
              </a:lnSpc>
              <a:spcAft>
                <a:spcPts val="600"/>
              </a:spcAft>
            </a:pPr>
            <a:r>
              <a:rPr lang="en-US"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(Australian Government of Health 2004)</a:t>
            </a:r>
            <a:endParaRPr lang="en-US"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437651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24419" y="263527"/>
            <a:ext cx="5127171" cy="1450757"/>
          </a:xfrm>
        </p:spPr>
        <p:txBody>
          <a:bodyPr>
            <a:normAutofit/>
          </a:bodyPr>
          <a:lstStyle/>
          <a:p>
            <a:r>
              <a:rPr lang="en-US" b="1" dirty="0">
                <a:solidFill>
                  <a:schemeClr val="accent2"/>
                </a:solidFill>
                <a:latin typeface="Times New Roman" panose="02020603050405020304" pitchFamily="18" charset="0"/>
                <a:cs typeface="Times New Roman" panose="02020603050405020304" pitchFamily="18" charset="0"/>
              </a:rPr>
              <a:t>CASE STUDY</a:t>
            </a:r>
          </a:p>
        </p:txBody>
      </p:sp>
      <p:pic>
        <p:nvPicPr>
          <p:cNvPr id="4" name="Imagen 3"/>
          <p:cNvPicPr>
            <a:picLocks noChangeAspect="1"/>
          </p:cNvPicPr>
          <p:nvPr/>
        </p:nvPicPr>
        <p:blipFill>
          <a:blip r:embed="rId3"/>
          <a:stretch>
            <a:fillRect/>
          </a:stretch>
        </p:blipFill>
        <p:spPr>
          <a:xfrm>
            <a:off x="643192" y="1227250"/>
            <a:ext cx="5451627" cy="4083458"/>
          </a:xfrm>
          <a:prstGeom prst="rect">
            <a:avLst/>
          </a:prstGeom>
        </p:spPr>
      </p:pic>
      <p:sp>
        <p:nvSpPr>
          <p:cNvPr id="3" name="Marcador de contenido 2"/>
          <p:cNvSpPr>
            <a:spLocks noGrp="1"/>
          </p:cNvSpPr>
          <p:nvPr>
            <p:ph idx="1"/>
          </p:nvPr>
        </p:nvSpPr>
        <p:spPr>
          <a:xfrm>
            <a:off x="6411684" y="2198914"/>
            <a:ext cx="5127172" cy="3670180"/>
          </a:xfrm>
        </p:spPr>
        <p:txBody>
          <a:bodyPr>
            <a:normAutofit/>
          </a:bodyPr>
          <a:lstStyle/>
          <a:p>
            <a:r>
              <a:rPr lang="en-US" sz="1900" dirty="0">
                <a:latin typeface="Times New Roman" panose="02020603050405020304" pitchFamily="18" charset="0"/>
                <a:cs typeface="Times New Roman" panose="02020603050405020304" pitchFamily="18" charset="0"/>
              </a:rPr>
              <a:t>Case study –  Which stage of readiness for change seems to fit each young person?</a:t>
            </a:r>
          </a:p>
          <a:p>
            <a:r>
              <a:rPr lang="en-US" sz="1900" b="1" dirty="0">
                <a:latin typeface="Times New Roman" panose="02020603050405020304" pitchFamily="18" charset="0"/>
                <a:cs typeface="Times New Roman" panose="02020603050405020304" pitchFamily="18" charset="0"/>
              </a:rPr>
              <a:t>Gracie</a:t>
            </a:r>
            <a:r>
              <a:rPr lang="en-US" sz="1900" dirty="0">
                <a:latin typeface="Times New Roman" panose="02020603050405020304" pitchFamily="18" charset="0"/>
                <a:cs typeface="Times New Roman" panose="02020603050405020304" pitchFamily="18" charset="0"/>
              </a:rPr>
              <a:t> is a 17-year-old female who is involved in a Drug Court program. She has a history of poly-drug use and has worked as a sex worker. Gracie has been trying to stay off cocaine and speed. She continues to drink heavily a couple of times a week and also takes street benzos as she says this helps her to sleep. Gracie's latest urinalysis reveals cannabis, benzodiazepines and amphetamines. She is pretty worried that she will be taken off the Drug Court Program and she states she really wants to stay out of trouble.</a:t>
            </a:r>
          </a:p>
        </p:txBody>
      </p:sp>
      <p:sp>
        <p:nvSpPr>
          <p:cNvPr id="5" name="Rectángulo 4"/>
          <p:cNvSpPr/>
          <p:nvPr/>
        </p:nvSpPr>
        <p:spPr>
          <a:xfrm>
            <a:off x="8083183" y="6352926"/>
            <a:ext cx="4185761" cy="374077"/>
          </a:xfrm>
          <a:prstGeom prst="rect">
            <a:avLst/>
          </a:prstGeom>
        </p:spPr>
        <p:txBody>
          <a:bodyPr wrap="none">
            <a:spAutoFit/>
          </a:bodyPr>
          <a:lstStyle/>
          <a:p>
            <a:pPr>
              <a:lnSpc>
                <a:spcPct val="107000"/>
              </a:lnSpc>
              <a:spcAft>
                <a:spcPts val="600"/>
              </a:spcAft>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(Australian Government of Health 2004)</a:t>
            </a:r>
            <a:endParaRPr lang="en-US"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996132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31767" y="1795549"/>
            <a:ext cx="10540538" cy="4106796"/>
          </a:xfrm>
        </p:spPr>
        <p:txBody>
          <a:bodyPr>
            <a:noAutofit/>
          </a:bodyPr>
          <a:lstStyle/>
          <a:p>
            <a:pPr algn="just">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The theory ignores the social context in which change occurs.</a:t>
            </a:r>
          </a:p>
          <a:p>
            <a:pPr algn="just">
              <a:buFont typeface="Wingdings" panose="05000000000000000000" pitchFamily="2" charset="2"/>
              <a:buChar char="v"/>
            </a:pPr>
            <a:r>
              <a:rPr lang="en-US" sz="3200" dirty="0">
                <a:latin typeface="Times New Roman" panose="02020603050405020304" pitchFamily="18" charset="0"/>
                <a:cs typeface="Times New Roman" panose="02020603050405020304" pitchFamily="18" charset="0"/>
              </a:rPr>
              <a:t> The questionnaires that have been developed to assign a person to a stage of change are not always standardized or validated.</a:t>
            </a:r>
          </a:p>
          <a:p>
            <a:pPr algn="just">
              <a:buFont typeface="Wingdings" panose="05000000000000000000" pitchFamily="2" charset="2"/>
              <a:buChar char="v"/>
            </a:pPr>
            <a:r>
              <a:rPr lang="en-US" sz="3200" dirty="0">
                <a:latin typeface="Times New Roman" panose="02020603050405020304" pitchFamily="18" charset="0"/>
                <a:cs typeface="Times New Roman" panose="02020603050405020304" pitchFamily="18" charset="0"/>
              </a:rPr>
              <a:t> There is no clear sense for how much time is needed for each stage, or how long a person can remain in a stage.  </a:t>
            </a:r>
          </a:p>
          <a:p>
            <a:pPr algn="just">
              <a:buFont typeface="Wingdings" panose="05000000000000000000" pitchFamily="2" charset="2"/>
              <a:buChar char="v"/>
            </a:pPr>
            <a:r>
              <a:rPr lang="en-US" sz="3200" dirty="0">
                <a:latin typeface="Times New Roman" panose="02020603050405020304" pitchFamily="18" charset="0"/>
                <a:cs typeface="Times New Roman" panose="02020603050405020304" pitchFamily="18" charset="0"/>
              </a:rPr>
              <a:t>The model assumes that individuals make coherent and logical plans in their decision-making process when this is not always true.</a:t>
            </a:r>
          </a:p>
          <a:p>
            <a:pPr algn="just">
              <a:buFont typeface="Wingdings" panose="05000000000000000000" pitchFamily="2" charset="2"/>
              <a:buChar char="v"/>
            </a:pPr>
            <a:endParaRPr lang="en-US" sz="2800" dirty="0">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a:xfrm>
            <a:off x="1562792" y="424653"/>
            <a:ext cx="8678487" cy="1113905"/>
          </a:xfrm>
        </p:spPr>
        <p:txBody>
          <a:bodyPr>
            <a:normAutofit fontScale="90000"/>
          </a:bodyPr>
          <a:lstStyle/>
          <a:p>
            <a:pPr algn="ctr"/>
            <a:r>
              <a:rPr lang="en-US" altLang="es-ES_tradnl" b="1" dirty="0">
                <a:solidFill>
                  <a:schemeClr val="accent2"/>
                </a:solidFill>
                <a:latin typeface="Times New Roman" panose="02020603050405020304" pitchFamily="18" charset="0"/>
                <a:cs typeface="Times New Roman" panose="02020603050405020304" pitchFamily="18" charset="0"/>
              </a:rPr>
              <a:t>LIMITATIONS OF THE STAGES OF CHANGE</a:t>
            </a:r>
            <a:endParaRPr lang="en-US" dirty="0"/>
          </a:p>
        </p:txBody>
      </p:sp>
      <p:sp>
        <p:nvSpPr>
          <p:cNvPr id="5" name="CuadroTexto 4"/>
          <p:cNvSpPr txBox="1"/>
          <p:nvPr/>
        </p:nvSpPr>
        <p:spPr>
          <a:xfrm>
            <a:off x="7220989" y="6416326"/>
            <a:ext cx="4971011" cy="400110"/>
          </a:xfrm>
          <a:prstGeom prst="rect">
            <a:avLst/>
          </a:prstGeom>
          <a:noFill/>
        </p:spPr>
        <p:txBody>
          <a:bodyPr wrap="square" rtlCol="0">
            <a:spAutoFit/>
          </a:bodyPr>
          <a:lstStyle/>
          <a:p>
            <a:r>
              <a:rPr lang="fr-FR" sz="2000" b="1" dirty="0">
                <a:solidFill>
                  <a:schemeClr val="bg1"/>
                </a:solidFill>
                <a:latin typeface="Times New Roman" panose="02020603050405020304" pitchFamily="18" charset="0"/>
                <a:cs typeface="Times New Roman" panose="02020603050405020304" pitchFamily="18" charset="0"/>
              </a:rPr>
              <a:t>(Wayne W. </a:t>
            </a:r>
            <a:r>
              <a:rPr lang="fr-FR" sz="2000" b="1" dirty="0" err="1">
                <a:solidFill>
                  <a:schemeClr val="bg1"/>
                </a:solidFill>
                <a:latin typeface="Times New Roman" panose="02020603050405020304" pitchFamily="18" charset="0"/>
                <a:cs typeface="Times New Roman" panose="02020603050405020304" pitchFamily="18" charset="0"/>
              </a:rPr>
              <a:t>LaMorte</a:t>
            </a:r>
            <a:r>
              <a:rPr lang="fr-FR" sz="2000" b="1" dirty="0">
                <a:solidFill>
                  <a:schemeClr val="bg1"/>
                </a:solidFill>
                <a:latin typeface="Times New Roman" panose="02020603050405020304" pitchFamily="18" charset="0"/>
                <a:cs typeface="Times New Roman" panose="02020603050405020304" pitchFamily="18" charset="0"/>
              </a:rPr>
              <a:t>, MD, </a:t>
            </a:r>
            <a:r>
              <a:rPr lang="fr-FR" sz="2000" b="1" dirty="0" err="1">
                <a:solidFill>
                  <a:schemeClr val="bg1"/>
                </a:solidFill>
                <a:latin typeface="Times New Roman" panose="02020603050405020304" pitchFamily="18" charset="0"/>
                <a:cs typeface="Times New Roman" panose="02020603050405020304" pitchFamily="18" charset="0"/>
              </a:rPr>
              <a:t>PhD</a:t>
            </a:r>
            <a:r>
              <a:rPr lang="fr-FR" sz="2000" b="1" dirty="0">
                <a:solidFill>
                  <a:schemeClr val="bg1"/>
                </a:solidFill>
                <a:latin typeface="Times New Roman" panose="02020603050405020304" pitchFamily="18" charset="0"/>
                <a:cs typeface="Times New Roman" panose="02020603050405020304" pitchFamily="18" charset="0"/>
              </a:rPr>
              <a:t>, MPH 2019)</a:t>
            </a:r>
            <a:endParaRPr lang="en-US"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296883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B3D9-B58B-42EB-A0E9-C308E84F5DF4}"/>
              </a:ext>
            </a:extLst>
          </p:cNvPr>
          <p:cNvSpPr>
            <a:spLocks noGrp="1"/>
          </p:cNvSpPr>
          <p:nvPr>
            <p:ph type="title"/>
          </p:nvPr>
        </p:nvSpPr>
        <p:spPr>
          <a:xfrm>
            <a:off x="1066800" y="2100655"/>
            <a:ext cx="10058400" cy="1450757"/>
          </a:xfrm>
        </p:spPr>
        <p:txBody>
          <a:bodyPr>
            <a:normAutofit fontScale="90000"/>
          </a:bodyPr>
          <a:lstStyle/>
          <a:p>
            <a:pPr algn="ctr"/>
            <a:r>
              <a:rPr lang="en-US" sz="5400" b="1" dirty="0">
                <a:solidFill>
                  <a:schemeClr val="accent2"/>
                </a:solidFill>
                <a:latin typeface="Times New Roman" panose="02020603050405020304" pitchFamily="18" charset="0"/>
                <a:cs typeface="Times New Roman" panose="02020603050405020304" pitchFamily="18" charset="0"/>
              </a:rPr>
              <a:t>MOTIVATIONAL INTERVIEWING </a:t>
            </a:r>
          </a:p>
        </p:txBody>
      </p:sp>
    </p:spTree>
    <p:extLst>
      <p:ext uri="{BB962C8B-B14F-4D97-AF65-F5344CB8AC3E}">
        <p14:creationId xmlns:p14="http://schemas.microsoft.com/office/powerpoint/2010/main" val="319036270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7280" y="2580840"/>
            <a:ext cx="10058400" cy="3048995"/>
          </a:xfrm>
        </p:spPr>
        <p:txBody>
          <a:bodyPr>
            <a:normAutofit/>
          </a:bodyPr>
          <a:lstStyle/>
          <a:p>
            <a:pPr algn="just"/>
            <a:r>
              <a:rPr lang="en-US" sz="3200" dirty="0">
                <a:latin typeface="Times New Roman" panose="02020603050405020304" pitchFamily="18" charset="0"/>
                <a:cs typeface="Times New Roman" panose="02020603050405020304" pitchFamily="18" charset="0"/>
              </a:rPr>
              <a:t>Motivational interviewing is a psychotherapeutic approach that </a:t>
            </a:r>
            <a:r>
              <a:rPr lang="en-US" sz="3200" b="1" dirty="0">
                <a:latin typeface="Times New Roman" panose="02020603050405020304" pitchFamily="18" charset="0"/>
                <a:cs typeface="Times New Roman" panose="02020603050405020304" pitchFamily="18" charset="0"/>
              </a:rPr>
              <a:t>attempts to move an individual </a:t>
            </a:r>
            <a:r>
              <a:rPr lang="en-US" sz="3200" dirty="0">
                <a:latin typeface="Times New Roman" panose="02020603050405020304" pitchFamily="18" charset="0"/>
                <a:cs typeface="Times New Roman" panose="02020603050405020304" pitchFamily="18" charset="0"/>
              </a:rPr>
              <a:t>away from a state of indecision or uncertainty and towards </a:t>
            </a:r>
            <a:r>
              <a:rPr lang="en-US" sz="3200" b="1" dirty="0">
                <a:latin typeface="Times New Roman" panose="02020603050405020304" pitchFamily="18" charset="0"/>
                <a:cs typeface="Times New Roman" panose="02020603050405020304" pitchFamily="18" charset="0"/>
              </a:rPr>
              <a:t>finding motivation to making positive decisions and accomplishing established goals</a:t>
            </a:r>
            <a:r>
              <a:rPr lang="en-US" sz="3200" b="1" dirty="0"/>
              <a:t>.</a:t>
            </a:r>
          </a:p>
        </p:txBody>
      </p:sp>
      <p:sp>
        <p:nvSpPr>
          <p:cNvPr id="4" name="Título 1"/>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MOTIVATIONAL INTERVIEWING</a:t>
            </a:r>
          </a:p>
        </p:txBody>
      </p:sp>
      <p:sp>
        <p:nvSpPr>
          <p:cNvPr id="5" name="Rectángulo 4"/>
          <p:cNvSpPr/>
          <p:nvPr/>
        </p:nvSpPr>
        <p:spPr>
          <a:xfrm>
            <a:off x="7835038" y="6337936"/>
            <a:ext cx="4356962" cy="388696"/>
          </a:xfrm>
          <a:prstGeom prst="rect">
            <a:avLst/>
          </a:prstGeom>
        </p:spPr>
        <p:txBody>
          <a:bodyPr wrap="none">
            <a:spAutoFit/>
          </a:bodyPr>
          <a:lstStyle/>
          <a:p>
            <a:pPr>
              <a:lnSpc>
                <a:spcPct val="107000"/>
              </a:lnSpc>
              <a:spcAft>
                <a:spcPts val="0"/>
              </a:spcAft>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(Erick Patterson, MSCP, NCC, LPC 2018)</a:t>
            </a:r>
            <a:endParaRPr lang="en-US"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2307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E7F3C2-495A-4FE7-B961-C4C7DF465E79}"/>
              </a:ext>
            </a:extLst>
          </p:cNvPr>
          <p:cNvSpPr>
            <a:spLocks noGrp="1"/>
          </p:cNvSpPr>
          <p:nvPr>
            <p:ph idx="1"/>
          </p:nvPr>
        </p:nvSpPr>
        <p:spPr/>
        <p:txBody>
          <a:bodyPr/>
          <a:lstStyle/>
          <a:p>
            <a:pPr marL="201168" lvl="1" indent="0">
              <a:buNone/>
            </a:pPr>
            <a:r>
              <a:rPr lang="en-US" sz="3600" dirty="0">
                <a:latin typeface="Times New Roman" panose="02020603050405020304" pitchFamily="18" charset="0"/>
                <a:cs typeface="Times New Roman" panose="02020603050405020304" pitchFamily="18" charset="0"/>
              </a:rPr>
              <a:t>Learning Objectives continued…</a:t>
            </a:r>
          </a:p>
          <a:p>
            <a:pPr marL="201168" lvl="1" indent="0">
              <a:buNone/>
            </a:pPr>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review the bio-psychosocial model </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understand the impact of substance use/abuse's on neurological development.  </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learn about developmental factors that promote wellness in youth.</a:t>
            </a:r>
          </a:p>
          <a:p>
            <a:endParaRPr lang="en-US" dirty="0"/>
          </a:p>
        </p:txBody>
      </p:sp>
      <p:sp>
        <p:nvSpPr>
          <p:cNvPr id="5" name="TextBox 4">
            <a:extLst>
              <a:ext uri="{FF2B5EF4-FFF2-40B4-BE49-F238E27FC236}">
                <a16:creationId xmlns:a16="http://schemas.microsoft.com/office/drawing/2014/main" id="{8919992D-4D4D-4FAF-BF71-AE1A11B73FEB}"/>
              </a:ext>
            </a:extLst>
          </p:cNvPr>
          <p:cNvSpPr txBox="1"/>
          <p:nvPr/>
        </p:nvSpPr>
        <p:spPr>
          <a:xfrm>
            <a:off x="373103" y="351714"/>
            <a:ext cx="11504129" cy="2000548"/>
          </a:xfrm>
          <a:prstGeom prst="rect">
            <a:avLst/>
          </a:prstGeom>
          <a:noFill/>
        </p:spPr>
        <p:txBody>
          <a:bodyPr wrap="square" rtlCol="0">
            <a:spAutoFit/>
          </a:bodyPr>
          <a:lstStyle/>
          <a:p>
            <a:pPr algn="ctr"/>
            <a:r>
              <a:rPr lang="en-US" sz="4400" b="1" dirty="0">
                <a:solidFill>
                  <a:schemeClr val="accent1">
                    <a:lumMod val="75000"/>
                  </a:schemeClr>
                </a:solidFill>
                <a:latin typeface="Times New Roman" panose="02020603050405020304" pitchFamily="18" charset="0"/>
                <a:cs typeface="Times New Roman" panose="02020603050405020304" pitchFamily="18" charset="0"/>
              </a:rPr>
              <a:t>ADOLESCENT DEVELOPMENT &amp; SUSBTANCE USE</a:t>
            </a:r>
          </a:p>
          <a:p>
            <a:endParaRPr lang="en-US" sz="3600" dirty="0">
              <a:solidFill>
                <a:schemeClr val="accent2"/>
              </a:solidFill>
            </a:endParaRPr>
          </a:p>
        </p:txBody>
      </p:sp>
    </p:spTree>
    <p:extLst>
      <p:ext uri="{BB962C8B-B14F-4D97-AF65-F5344CB8AC3E}">
        <p14:creationId xmlns:p14="http://schemas.microsoft.com/office/powerpoint/2010/main" val="231738911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KEY ELEMENTS OF</a:t>
            </a:r>
            <a:br>
              <a:rPr lang="en-US" b="1" dirty="0">
                <a:solidFill>
                  <a:schemeClr val="accent2"/>
                </a:solidFill>
                <a:latin typeface="Times New Roman" panose="02020603050405020304" pitchFamily="18" charset="0"/>
                <a:cs typeface="Times New Roman" panose="02020603050405020304" pitchFamily="18" charset="0"/>
              </a:rPr>
            </a:br>
            <a:r>
              <a:rPr lang="en-US" b="1" dirty="0">
                <a:solidFill>
                  <a:schemeClr val="accent2"/>
                </a:solidFill>
                <a:latin typeface="Times New Roman" panose="02020603050405020304" pitchFamily="18" charset="0"/>
                <a:cs typeface="Times New Roman" panose="02020603050405020304" pitchFamily="18" charset="0"/>
              </a:rPr>
              <a:t>MOTIVATIONAL INTERVIEWING</a:t>
            </a:r>
          </a:p>
        </p:txBody>
      </p:sp>
      <p:sp>
        <p:nvSpPr>
          <p:cNvPr id="5" name="Rectángulo 4"/>
          <p:cNvSpPr/>
          <p:nvPr/>
        </p:nvSpPr>
        <p:spPr>
          <a:xfrm>
            <a:off x="7835038" y="6337936"/>
            <a:ext cx="4356962" cy="388696"/>
          </a:xfrm>
          <a:prstGeom prst="rect">
            <a:avLst/>
          </a:prstGeom>
        </p:spPr>
        <p:txBody>
          <a:bodyPr wrap="none">
            <a:spAutoFit/>
          </a:bodyPr>
          <a:lstStyle/>
          <a:p>
            <a:pPr>
              <a:lnSpc>
                <a:spcPct val="107000"/>
              </a:lnSpc>
              <a:spcAft>
                <a:spcPts val="0"/>
              </a:spcAft>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(Erick Patterson, MSCP, NCC, LPC 2018)</a:t>
            </a:r>
            <a:endParaRPr lang="en-US"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Image result for collaborati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97280" y="2437448"/>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rotWithShape="1">
          <a:blip r:embed="rId4"/>
          <a:srcRect b="12295"/>
          <a:stretch/>
        </p:blipFill>
        <p:spPr>
          <a:xfrm>
            <a:off x="4697730" y="3513320"/>
            <a:ext cx="2857500" cy="1403454"/>
          </a:xfrm>
          <a:prstGeom prst="rect">
            <a:avLst/>
          </a:prstGeom>
        </p:spPr>
      </p:pic>
      <p:pic>
        <p:nvPicPr>
          <p:cNvPr id="6" name="Imagen 5"/>
          <p:cNvPicPr>
            <a:picLocks noChangeAspect="1"/>
          </p:cNvPicPr>
          <p:nvPr/>
        </p:nvPicPr>
        <p:blipFill>
          <a:blip r:embed="rId5"/>
          <a:stretch>
            <a:fillRect/>
          </a:stretch>
        </p:blipFill>
        <p:spPr>
          <a:xfrm>
            <a:off x="8703831" y="2366010"/>
            <a:ext cx="2619375" cy="1743075"/>
          </a:xfrm>
          <a:prstGeom prst="rect">
            <a:avLst/>
          </a:prstGeom>
        </p:spPr>
      </p:pic>
    </p:spTree>
    <p:extLst>
      <p:ext uri="{BB962C8B-B14F-4D97-AF65-F5344CB8AC3E}">
        <p14:creationId xmlns:p14="http://schemas.microsoft.com/office/powerpoint/2010/main" val="296888087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GOALS OF THE THERAPIST IN MOTIVATIONAL INTERVIEWING</a:t>
            </a:r>
          </a:p>
        </p:txBody>
      </p:sp>
      <p:sp>
        <p:nvSpPr>
          <p:cNvPr id="5" name="Rectángulo 4"/>
          <p:cNvSpPr/>
          <p:nvPr/>
        </p:nvSpPr>
        <p:spPr>
          <a:xfrm>
            <a:off x="7835038" y="6337936"/>
            <a:ext cx="4356962" cy="388696"/>
          </a:xfrm>
          <a:prstGeom prst="rect">
            <a:avLst/>
          </a:prstGeom>
        </p:spPr>
        <p:txBody>
          <a:bodyPr wrap="none">
            <a:spAutoFit/>
          </a:bodyPr>
          <a:lstStyle/>
          <a:p>
            <a:pPr>
              <a:lnSpc>
                <a:spcPct val="107000"/>
              </a:lnSpc>
              <a:spcAft>
                <a:spcPts val="0"/>
              </a:spcAft>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(Erick Patterson, MSCP, NCC, LPC 2018)</a:t>
            </a:r>
            <a:endParaRPr lang="en-US"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Marcador de contenido 8"/>
          <p:cNvPicPr>
            <a:picLocks noGrp="1" noChangeAspect="1"/>
          </p:cNvPicPr>
          <p:nvPr>
            <p:ph idx="1"/>
          </p:nvPr>
        </p:nvPicPr>
        <p:blipFill>
          <a:blip r:embed="rId3"/>
          <a:stretch>
            <a:fillRect/>
          </a:stretch>
        </p:blipFill>
        <p:spPr>
          <a:xfrm>
            <a:off x="1489562" y="2066958"/>
            <a:ext cx="9273836" cy="3941380"/>
          </a:xfrm>
          <a:prstGeom prst="rect">
            <a:avLst/>
          </a:prstGeom>
        </p:spPr>
      </p:pic>
    </p:spTree>
    <p:extLst>
      <p:ext uri="{BB962C8B-B14F-4D97-AF65-F5344CB8AC3E}">
        <p14:creationId xmlns:p14="http://schemas.microsoft.com/office/powerpoint/2010/main" val="43498010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MOTIVATIONAL"INTERVIEWING"SKILLS"</a:t>
            </a:r>
          </a:p>
        </p:txBody>
      </p:sp>
      <p:sp>
        <p:nvSpPr>
          <p:cNvPr id="3" name="Marcador de contenido 2"/>
          <p:cNvSpPr>
            <a:spLocks noGrp="1"/>
          </p:cNvSpPr>
          <p:nvPr>
            <p:ph idx="1"/>
          </p:nvPr>
        </p:nvSpPr>
        <p:spPr/>
        <p:txBody>
          <a:bodyPr>
            <a:normAutofit/>
          </a:bodyPr>
          <a:lstStyle/>
          <a:p>
            <a:pP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 Open" Ended" Questions</a:t>
            </a:r>
          </a:p>
          <a:p>
            <a:pP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 Affirmations</a:t>
            </a:r>
          </a:p>
          <a:p>
            <a:pP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 Reflections</a:t>
            </a:r>
          </a:p>
          <a:p>
            <a:pP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 Summaries</a:t>
            </a:r>
          </a:p>
          <a:p>
            <a:pPr marL="0" indent="0">
              <a:buNone/>
            </a:pPr>
            <a:r>
              <a:rPr lang="en-US" sz="3200" dirty="0">
                <a:latin typeface="Times New Roman" panose="02020603050405020304" pitchFamily="18" charset="0"/>
                <a:cs typeface="Times New Roman" panose="02020603050405020304" pitchFamily="18" charset="0"/>
              </a:rPr>
              <a:t>Are core counselor behaviors employed to move the process forward by establishing a therapeutic alliance and eliciting discussion about change.</a:t>
            </a:r>
          </a:p>
        </p:txBody>
      </p:sp>
      <p:sp>
        <p:nvSpPr>
          <p:cNvPr id="5" name="Rectángulo 4"/>
          <p:cNvSpPr/>
          <p:nvPr/>
        </p:nvSpPr>
        <p:spPr>
          <a:xfrm>
            <a:off x="7554961" y="6348708"/>
            <a:ext cx="4733219" cy="369332"/>
          </a:xfrm>
          <a:prstGeom prst="rect">
            <a:avLst/>
          </a:prstGeom>
        </p:spPr>
        <p:txBody>
          <a:bodyPr wrap="none">
            <a:spAutoFit/>
          </a:bodyPr>
          <a:lstStyle/>
          <a:p>
            <a:r>
              <a:rPr lang="en-US" b="1" dirty="0">
                <a:solidFill>
                  <a:schemeClr val="bg1"/>
                </a:solidFill>
                <a:latin typeface="Times New Roman" panose="02020603050405020304" pitchFamily="18" charset="0"/>
                <a:cs typeface="Times New Roman" panose="02020603050405020304" pitchFamily="18" charset="0"/>
              </a:rPr>
              <a:t>(A MI Definition Principles &amp; Approach 2011)</a:t>
            </a:r>
          </a:p>
        </p:txBody>
      </p:sp>
    </p:spTree>
    <p:extLst>
      <p:ext uri="{BB962C8B-B14F-4D97-AF65-F5344CB8AC3E}">
        <p14:creationId xmlns:p14="http://schemas.microsoft.com/office/powerpoint/2010/main" val="149400530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n-US" b="1" dirty="0">
                <a:solidFill>
                  <a:schemeClr val="accent2"/>
                </a:solidFill>
                <a:latin typeface="Times New Roman" panose="02020603050405020304" pitchFamily="18" charset="0"/>
                <a:cs typeface="Times New Roman" panose="02020603050405020304" pitchFamily="18" charset="0"/>
              </a:rPr>
              <a:t>CHANGE TALK</a:t>
            </a:r>
            <a:br>
              <a:rPr lang="en-US" b="1" dirty="0">
                <a:solidFill>
                  <a:schemeClr val="accent2"/>
                </a:solidFill>
                <a:latin typeface="Times New Roman" panose="02020603050405020304" pitchFamily="18" charset="0"/>
                <a:cs typeface="Times New Roman" panose="02020603050405020304" pitchFamily="18" charset="0"/>
              </a:rPr>
            </a:br>
            <a:endParaRPr lang="en-US" b="1" dirty="0">
              <a:solidFill>
                <a:schemeClr val="accent2"/>
              </a:solidFill>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097280" y="2418678"/>
            <a:ext cx="4221169" cy="3622737"/>
          </a:xfrm>
        </p:spPr>
        <p:txBody>
          <a:bodyPr>
            <a:normAutofit/>
          </a:bodyPr>
          <a:lstStyle/>
          <a:p>
            <a:r>
              <a:rPr lang="en-US" sz="2800" dirty="0">
                <a:latin typeface="Times New Roman" panose="02020603050405020304" pitchFamily="18" charset="0"/>
                <a:cs typeface="Times New Roman" panose="02020603050405020304" pitchFamily="18" charset="0"/>
              </a:rPr>
              <a:t>Preparatory Change Talk</a:t>
            </a:r>
          </a:p>
          <a:p>
            <a:r>
              <a:rPr lang="en-US" sz="2800" b="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esire (I want to change) </a:t>
            </a:r>
          </a:p>
          <a:p>
            <a:pPr marL="0" indent="0">
              <a:buNone/>
            </a:pP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bility (I can change) </a:t>
            </a:r>
          </a:p>
          <a:p>
            <a:r>
              <a:rPr lang="en-US" sz="2800" b="1" dirty="0">
                <a:latin typeface="Times New Roman" panose="02020603050405020304" pitchFamily="18" charset="0"/>
                <a:cs typeface="Times New Roman" panose="02020603050405020304" pitchFamily="18" charset="0"/>
              </a:rPr>
              <a:t>R</a:t>
            </a:r>
            <a:r>
              <a:rPr lang="en-US" sz="2800" dirty="0">
                <a:latin typeface="Times New Roman" panose="02020603050405020304" pitchFamily="18" charset="0"/>
                <a:cs typeface="Times New Roman" panose="02020603050405020304" pitchFamily="18" charset="0"/>
              </a:rPr>
              <a:t>eason (It’s important to change)</a:t>
            </a:r>
          </a:p>
          <a:p>
            <a:r>
              <a:rPr lang="en-US" sz="2800" b="1" dirty="0">
                <a:latin typeface="Times New Roman" panose="02020603050405020304" pitchFamily="18" charset="0"/>
                <a:cs typeface="Times New Roman" panose="02020603050405020304" pitchFamily="18" charset="0"/>
              </a:rPr>
              <a:t>N</a:t>
            </a:r>
            <a:r>
              <a:rPr lang="en-US" sz="2800" dirty="0">
                <a:latin typeface="Times New Roman" panose="02020603050405020304" pitchFamily="18" charset="0"/>
                <a:cs typeface="Times New Roman" panose="02020603050405020304" pitchFamily="18" charset="0"/>
              </a:rPr>
              <a:t>eed (I should change)</a:t>
            </a:r>
          </a:p>
        </p:txBody>
      </p:sp>
      <p:sp>
        <p:nvSpPr>
          <p:cNvPr id="5" name="Marcador de contenido 2"/>
          <p:cNvSpPr txBox="1">
            <a:spLocks/>
          </p:cNvSpPr>
          <p:nvPr/>
        </p:nvSpPr>
        <p:spPr>
          <a:xfrm>
            <a:off x="6126480" y="2418678"/>
            <a:ext cx="5331512" cy="353388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800" dirty="0"/>
              <a:t>Implementing Change Talk </a:t>
            </a:r>
          </a:p>
          <a:p>
            <a:r>
              <a:rPr lang="en-US" sz="2800" b="1" dirty="0"/>
              <a:t>C</a:t>
            </a:r>
            <a:r>
              <a:rPr lang="en-US" sz="2800" dirty="0"/>
              <a:t>ommitment(I will make changes) </a:t>
            </a:r>
          </a:p>
          <a:p>
            <a:r>
              <a:rPr lang="en-US" sz="2800" b="1" dirty="0"/>
              <a:t>A</a:t>
            </a:r>
            <a:r>
              <a:rPr lang="en-US" sz="2800" dirty="0"/>
              <a:t>ctivation (I am ready, prepared, willing to change)</a:t>
            </a:r>
          </a:p>
          <a:p>
            <a:r>
              <a:rPr lang="en-US" sz="2800" b="1" dirty="0"/>
              <a:t>T</a:t>
            </a:r>
            <a:r>
              <a:rPr lang="en-US" sz="2800" dirty="0"/>
              <a:t>aking Steps (I am taking specific actions to change)</a:t>
            </a:r>
            <a:endParaRPr lang="en-US" sz="2800" dirty="0">
              <a:latin typeface="Times New Roman" panose="02020603050405020304" pitchFamily="18" charset="0"/>
              <a:cs typeface="Times New Roman" panose="02020603050405020304" pitchFamily="18" charset="0"/>
            </a:endParaRPr>
          </a:p>
        </p:txBody>
      </p:sp>
      <p:sp>
        <p:nvSpPr>
          <p:cNvPr id="7" name="Rectángulo 6"/>
          <p:cNvSpPr/>
          <p:nvPr/>
        </p:nvSpPr>
        <p:spPr>
          <a:xfrm>
            <a:off x="7554961" y="6348708"/>
            <a:ext cx="4733219" cy="369332"/>
          </a:xfrm>
          <a:prstGeom prst="rect">
            <a:avLst/>
          </a:prstGeom>
        </p:spPr>
        <p:txBody>
          <a:bodyPr wrap="none">
            <a:spAutoFit/>
          </a:bodyPr>
          <a:lstStyle/>
          <a:p>
            <a:r>
              <a:rPr lang="en-US" b="1" dirty="0">
                <a:solidFill>
                  <a:schemeClr val="bg1"/>
                </a:solidFill>
                <a:latin typeface="Times New Roman" panose="02020603050405020304" pitchFamily="18" charset="0"/>
                <a:cs typeface="Times New Roman" panose="02020603050405020304" pitchFamily="18" charset="0"/>
              </a:rPr>
              <a:t>(A MI Definition Principles &amp; Approach 2011)</a:t>
            </a:r>
          </a:p>
        </p:txBody>
      </p:sp>
    </p:spTree>
    <p:extLst>
      <p:ext uri="{BB962C8B-B14F-4D97-AF65-F5344CB8AC3E}">
        <p14:creationId xmlns:p14="http://schemas.microsoft.com/office/powerpoint/2010/main" val="244045580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0"/>
            <a:ext cx="10058400" cy="1450757"/>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BENEFITS OF MOTIVATIONAL INTERVIEWING</a:t>
            </a:r>
          </a:p>
        </p:txBody>
      </p:sp>
      <p:sp>
        <p:nvSpPr>
          <p:cNvPr id="3" name="Marcador de contenido 2"/>
          <p:cNvSpPr>
            <a:spLocks noGrp="1"/>
          </p:cNvSpPr>
          <p:nvPr>
            <p:ph idx="1"/>
          </p:nvPr>
        </p:nvSpPr>
        <p:spPr>
          <a:xfrm>
            <a:off x="917985" y="1918447"/>
            <a:ext cx="6809591" cy="3621741"/>
          </a:xfrm>
        </p:spPr>
        <p:txBody>
          <a:bodyPr>
            <a:noAutofit/>
          </a:bodyPr>
          <a:lstStyle/>
          <a:p>
            <a:pPr marL="0" indent="0" algn="just">
              <a:buNone/>
            </a:pPr>
            <a:endParaRPr lang="en-US" sz="2800" b="1" dirty="0">
              <a:solidFill>
                <a:srgbClr val="000000"/>
              </a:solidFill>
              <a:latin typeface="Times New Roman" panose="02020603050405020304" pitchFamily="18" charset="0"/>
            </a:endParaRPr>
          </a:p>
          <a:p>
            <a:pPr algn="just">
              <a:buFont typeface="Arial" panose="020B0604020202020204" pitchFamily="34" charset="0"/>
              <a:buChar char="•"/>
            </a:pPr>
            <a:r>
              <a:rPr lang="en-US" sz="4400" b="1" dirty="0">
                <a:solidFill>
                  <a:srgbClr val="000000"/>
                </a:solidFill>
                <a:latin typeface="Times New Roman" panose="02020603050405020304" pitchFamily="18" charset="0"/>
              </a:rPr>
              <a:t> Low cost</a:t>
            </a:r>
            <a:endParaRPr lang="en-US" sz="4400" dirty="0">
              <a:solidFill>
                <a:srgbClr val="000000"/>
              </a:solidFill>
              <a:latin typeface="Times New Roman" panose="02020603050405020304" pitchFamily="18" charset="0"/>
            </a:endParaRPr>
          </a:p>
          <a:p>
            <a:pPr algn="just">
              <a:buFont typeface="Arial" panose="020B0604020202020204" pitchFamily="34" charset="0"/>
              <a:buChar char="•"/>
            </a:pPr>
            <a:r>
              <a:rPr lang="en-US" sz="4400" b="1" dirty="0">
                <a:solidFill>
                  <a:srgbClr val="000000"/>
                </a:solidFill>
                <a:latin typeface="Times New Roman" panose="02020603050405020304" pitchFamily="18" charset="0"/>
              </a:rPr>
              <a:t> Efficacy</a:t>
            </a:r>
            <a:r>
              <a:rPr lang="en-US" sz="4400" dirty="0">
                <a:solidFill>
                  <a:srgbClr val="000000"/>
                </a:solidFill>
                <a:latin typeface="Times New Roman" panose="02020603050405020304" pitchFamily="18" charset="0"/>
              </a:rPr>
              <a:t> </a:t>
            </a:r>
          </a:p>
          <a:p>
            <a:pPr algn="just">
              <a:buFont typeface="Arial" panose="020B0604020202020204" pitchFamily="34" charset="0"/>
              <a:buChar char="•"/>
            </a:pPr>
            <a:r>
              <a:rPr lang="en-US" sz="4400" b="1" dirty="0">
                <a:solidFill>
                  <a:srgbClr val="000000"/>
                </a:solidFill>
                <a:latin typeface="Times New Roman" panose="02020603050405020304" pitchFamily="18" charset="0"/>
              </a:rPr>
              <a:t> Effectiveness</a:t>
            </a:r>
          </a:p>
          <a:p>
            <a:pPr algn="just">
              <a:buFont typeface="Arial" panose="020B0604020202020204" pitchFamily="34" charset="0"/>
              <a:buChar char="•"/>
            </a:pPr>
            <a:r>
              <a:rPr lang="en-US" sz="4400" b="1" dirty="0">
                <a:solidFill>
                  <a:srgbClr val="000000"/>
                </a:solidFill>
                <a:latin typeface="Times New Roman" panose="02020603050405020304" pitchFamily="18" charset="0"/>
              </a:rPr>
              <a:t> Mobilizing client resources</a:t>
            </a:r>
            <a:endParaRPr lang="en-US" sz="3600" dirty="0"/>
          </a:p>
        </p:txBody>
      </p:sp>
      <p:sp>
        <p:nvSpPr>
          <p:cNvPr id="5" name="CuadroTexto 4"/>
          <p:cNvSpPr txBox="1"/>
          <p:nvPr/>
        </p:nvSpPr>
        <p:spPr>
          <a:xfrm>
            <a:off x="7560527" y="6315142"/>
            <a:ext cx="4631473"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Tretment</a:t>
            </a:r>
            <a:r>
              <a:rPr lang="en-US" sz="2000" b="1" dirty="0">
                <a:solidFill>
                  <a:schemeClr val="bg1"/>
                </a:solidFill>
                <a:latin typeface="Times New Roman" panose="02020603050405020304" pitchFamily="18" charset="0"/>
                <a:cs typeface="Times New Roman" panose="02020603050405020304" pitchFamily="18" charset="0"/>
              </a:rPr>
              <a:t> Improvement Protocol 1999)</a:t>
            </a:r>
          </a:p>
        </p:txBody>
      </p:sp>
      <p:pic>
        <p:nvPicPr>
          <p:cNvPr id="4" name="Imagen 3"/>
          <p:cNvPicPr>
            <a:picLocks noChangeAspect="1"/>
          </p:cNvPicPr>
          <p:nvPr/>
        </p:nvPicPr>
        <p:blipFill>
          <a:blip r:embed="rId3"/>
          <a:stretch>
            <a:fillRect/>
          </a:stretch>
        </p:blipFill>
        <p:spPr>
          <a:xfrm>
            <a:off x="6126480" y="2058141"/>
            <a:ext cx="4318188" cy="2811482"/>
          </a:xfrm>
          <a:prstGeom prst="rect">
            <a:avLst/>
          </a:prstGeom>
        </p:spPr>
      </p:pic>
    </p:spTree>
    <p:extLst>
      <p:ext uri="{BB962C8B-B14F-4D97-AF65-F5344CB8AC3E}">
        <p14:creationId xmlns:p14="http://schemas.microsoft.com/office/powerpoint/2010/main" val="384775167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0"/>
            <a:ext cx="10058400" cy="1450757"/>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BENEFITS OF MOTIVATIONAL INTERVIEWING</a:t>
            </a:r>
          </a:p>
        </p:txBody>
      </p:sp>
      <p:sp>
        <p:nvSpPr>
          <p:cNvPr id="3" name="Marcador de contenido 2"/>
          <p:cNvSpPr>
            <a:spLocks noGrp="1"/>
          </p:cNvSpPr>
          <p:nvPr>
            <p:ph idx="1"/>
          </p:nvPr>
        </p:nvSpPr>
        <p:spPr>
          <a:xfrm>
            <a:off x="1097280" y="2078815"/>
            <a:ext cx="9068696" cy="2403537"/>
          </a:xfrm>
        </p:spPr>
        <p:txBody>
          <a:bodyPr>
            <a:noAutofit/>
          </a:bodyPr>
          <a:lstStyle/>
          <a:p>
            <a:pPr algn="just">
              <a:buFont typeface="Arial" panose="020B0604020202020204" pitchFamily="34" charset="0"/>
              <a:buChar char="•"/>
            </a:pPr>
            <a:r>
              <a:rPr lang="en-US" sz="4000" b="1" dirty="0">
                <a:solidFill>
                  <a:srgbClr val="000000"/>
                </a:solidFill>
                <a:latin typeface="Times New Roman" panose="02020603050405020304" pitchFamily="18" charset="0"/>
              </a:rPr>
              <a:t>Compatibility with health care delivery</a:t>
            </a:r>
            <a:endParaRPr lang="en-US" sz="4000" dirty="0">
              <a:solidFill>
                <a:srgbClr val="000000"/>
              </a:solidFill>
              <a:latin typeface="Times New Roman" panose="02020603050405020304" pitchFamily="18" charset="0"/>
            </a:endParaRPr>
          </a:p>
          <a:p>
            <a:pPr algn="just">
              <a:buFont typeface="Arial" panose="020B0604020202020204" pitchFamily="34" charset="0"/>
              <a:buChar char="•"/>
            </a:pPr>
            <a:r>
              <a:rPr lang="en-US" sz="4000" b="1" dirty="0">
                <a:solidFill>
                  <a:srgbClr val="000000"/>
                </a:solidFill>
                <a:latin typeface="Times New Roman" panose="02020603050405020304" pitchFamily="18" charset="0"/>
              </a:rPr>
              <a:t>Emphasizing client motivation</a:t>
            </a:r>
          </a:p>
          <a:p>
            <a:pPr algn="just">
              <a:buFont typeface="Arial" panose="020B0604020202020204" pitchFamily="34" charset="0"/>
              <a:buChar char="•"/>
            </a:pPr>
            <a:r>
              <a:rPr lang="en-US" sz="4000" b="1" dirty="0">
                <a:solidFill>
                  <a:srgbClr val="000000"/>
                </a:solidFill>
                <a:latin typeface="Times New Roman" panose="02020603050405020304" pitchFamily="18" charset="0"/>
              </a:rPr>
              <a:t>Enhancing adherence</a:t>
            </a:r>
          </a:p>
          <a:p>
            <a:pPr marL="0" indent="0" algn="just">
              <a:buNone/>
            </a:pPr>
            <a:endParaRPr lang="en-US" dirty="0"/>
          </a:p>
        </p:txBody>
      </p:sp>
      <p:sp>
        <p:nvSpPr>
          <p:cNvPr id="4" name="CuadroTexto 3"/>
          <p:cNvSpPr txBox="1"/>
          <p:nvPr/>
        </p:nvSpPr>
        <p:spPr>
          <a:xfrm>
            <a:off x="7560527" y="6315142"/>
            <a:ext cx="4631473"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(Treatment Improvement Protocol 1999)</a:t>
            </a:r>
          </a:p>
        </p:txBody>
      </p:sp>
      <p:pic>
        <p:nvPicPr>
          <p:cNvPr id="5" name="Imagen 4"/>
          <p:cNvPicPr>
            <a:picLocks noChangeAspect="1"/>
          </p:cNvPicPr>
          <p:nvPr/>
        </p:nvPicPr>
        <p:blipFill>
          <a:blip r:embed="rId3"/>
          <a:stretch>
            <a:fillRect/>
          </a:stretch>
        </p:blipFill>
        <p:spPr>
          <a:xfrm>
            <a:off x="6278384" y="3586162"/>
            <a:ext cx="4877296" cy="2438648"/>
          </a:xfrm>
          <a:prstGeom prst="rect">
            <a:avLst/>
          </a:prstGeom>
        </p:spPr>
      </p:pic>
    </p:spTree>
    <p:extLst>
      <p:ext uri="{BB962C8B-B14F-4D97-AF65-F5344CB8AC3E}">
        <p14:creationId xmlns:p14="http://schemas.microsoft.com/office/powerpoint/2010/main" val="36328704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7859485" y="634946"/>
            <a:ext cx="3690257"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spcAft>
                <a:spcPts val="600"/>
              </a:spcAft>
            </a:pPr>
            <a:r>
              <a:rPr lang="en-US" b="1" dirty="0">
                <a:solidFill>
                  <a:schemeClr val="accent2"/>
                </a:solidFill>
                <a:latin typeface="Times New Roman" panose="02020603050405020304" pitchFamily="18" charset="0"/>
                <a:cs typeface="Times New Roman" panose="02020603050405020304" pitchFamily="18" charset="0"/>
              </a:rPr>
              <a:t>ROLE PLAY</a:t>
            </a:r>
          </a:p>
        </p:txBody>
      </p:sp>
      <p:pic>
        <p:nvPicPr>
          <p:cNvPr id="21" name="Picture 2" descr="Image result for role play">
            <a:extLst>
              <a:ext uri="{FF2B5EF4-FFF2-40B4-BE49-F238E27FC236}">
                <a16:creationId xmlns:a16="http://schemas.microsoft.com/office/drawing/2014/main" id="{A466F609-3909-4D48-AF08-1495B176FFF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4000" y="820186"/>
            <a:ext cx="6397534" cy="458691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7388942" y="3144918"/>
            <a:ext cx="4513005" cy="2724176"/>
          </a:xfrm>
          <a:prstGeom prst="rect">
            <a:avLst/>
          </a:prstGeom>
        </p:spPr>
        <p:txBody>
          <a:bodyPr vert="horz" lIns="0" tIns="45720" rIns="0" bIns="45720" rtlCol="0">
            <a:normAutofit/>
          </a:bodyPr>
          <a:lstStyle/>
          <a:p>
            <a:pPr algn="ctr" defTabSz="914400">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Hi, (insert person’s name), tell me a little about why you are here? (We are trying to learn our client’s goal. Ask more questions if necessary, to obtain this information.) </a:t>
            </a:r>
          </a:p>
          <a:p>
            <a:pPr algn="ctr" defTabSz="914400">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Times New Roman" panose="02020603050405020304" pitchFamily="18" charset="0"/>
              <a:cs typeface="Times New Roman" panose="02020603050405020304" pitchFamily="18" charset="0"/>
            </a:endParaRPr>
          </a:p>
          <a:p>
            <a:pPr algn="ctr" defTabSz="914400">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Times New Roman" panose="02020603050405020304" pitchFamily="18" charset="0"/>
              <a:cs typeface="Times New Roman" panose="02020603050405020304" pitchFamily="18" charset="0"/>
            </a:endParaRPr>
          </a:p>
          <a:p>
            <a:pPr algn="ctr" defTabSz="914400">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(See handout questions)</a:t>
            </a:r>
          </a:p>
        </p:txBody>
      </p:sp>
    </p:spTree>
    <p:extLst>
      <p:ext uri="{BB962C8B-B14F-4D97-AF65-F5344CB8AC3E}">
        <p14:creationId xmlns:p14="http://schemas.microsoft.com/office/powerpoint/2010/main" val="356397962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COGNITIVE BEHAVIORAL THERAPY (CBT)</a:t>
            </a:r>
          </a:p>
        </p:txBody>
      </p:sp>
      <p:sp>
        <p:nvSpPr>
          <p:cNvPr id="3" name="Marcador de contenido 2"/>
          <p:cNvSpPr>
            <a:spLocks noGrp="1"/>
          </p:cNvSpPr>
          <p:nvPr>
            <p:ph idx="1"/>
          </p:nvPr>
        </p:nvSpPr>
        <p:spPr>
          <a:xfrm>
            <a:off x="1097280" y="2168463"/>
            <a:ext cx="10538908" cy="3676526"/>
          </a:xfrm>
        </p:spPr>
        <p:txBody>
          <a:bodyPr>
            <a:noAutofit/>
          </a:bodyPr>
          <a:lstStyle/>
          <a:p>
            <a:pPr lvl="0" algn="just" eaLnBrk="0" fontAlgn="base" hangingPunct="0">
              <a:lnSpc>
                <a:spcPct val="100000"/>
              </a:lnSpc>
              <a:spcBef>
                <a:spcPct val="20000"/>
              </a:spcBef>
              <a:spcAft>
                <a:spcPct val="0"/>
              </a:spcAft>
              <a:buSzTx/>
              <a:buFont typeface="Wingdings" panose="05000000000000000000" pitchFamily="2" charset="2"/>
              <a:buChar char="Ø"/>
            </a:pPr>
            <a:r>
              <a:rPr lang="en-US" altLang="es-ES_tradnl" sz="3200" kern="0" dirty="0">
                <a:solidFill>
                  <a:srgbClr val="595959"/>
                </a:solidFill>
                <a:latin typeface="Times New Roman" panose="02020603050405020304" pitchFamily="18" charset="0"/>
                <a:ea typeface="Arial Narrow" panose="020B0606020202030204" pitchFamily="34" charset="0"/>
                <a:cs typeface="Times New Roman" panose="02020603050405020304" pitchFamily="18" charset="0"/>
              </a:rPr>
              <a:t>Based on theory that learning processes play an important role in the development of maladaptive behaviors.</a:t>
            </a:r>
          </a:p>
          <a:p>
            <a:pPr lvl="0" eaLnBrk="0" fontAlgn="base" hangingPunct="0">
              <a:lnSpc>
                <a:spcPct val="100000"/>
              </a:lnSpc>
              <a:spcBef>
                <a:spcPct val="20000"/>
              </a:spcBef>
              <a:spcAft>
                <a:spcPct val="0"/>
              </a:spcAft>
              <a:buSzTx/>
              <a:buFont typeface="Wingdings" panose="05000000000000000000" pitchFamily="2" charset="2"/>
              <a:buChar char="Ø"/>
            </a:pPr>
            <a:r>
              <a:rPr lang="en-US" altLang="es-ES_tradnl" sz="3200" kern="0" dirty="0">
                <a:solidFill>
                  <a:srgbClr val="595959"/>
                </a:solidFill>
                <a:latin typeface="Times New Roman" panose="02020603050405020304" pitchFamily="18" charset="0"/>
                <a:ea typeface="Arial Narrow" panose="020B0606020202030204" pitchFamily="34" charset="0"/>
                <a:cs typeface="Times New Roman" panose="02020603050405020304" pitchFamily="18" charset="0"/>
              </a:rPr>
              <a:t>Anticipation of likely problems and enhancement of self-control by helping develop effective coping skills</a:t>
            </a:r>
          </a:p>
          <a:p>
            <a:pPr lvl="0" eaLnBrk="0" fontAlgn="base" hangingPunct="0">
              <a:lnSpc>
                <a:spcPct val="100000"/>
              </a:lnSpc>
              <a:spcBef>
                <a:spcPct val="20000"/>
              </a:spcBef>
              <a:spcAft>
                <a:spcPct val="0"/>
              </a:spcAft>
              <a:buSzTx/>
              <a:buFont typeface="Wingdings" panose="05000000000000000000" pitchFamily="2" charset="2"/>
              <a:buChar char="Ø"/>
            </a:pPr>
            <a:r>
              <a:rPr lang="en-US" altLang="es-ES_tradnl" sz="3200" kern="0" dirty="0">
                <a:solidFill>
                  <a:srgbClr val="595959"/>
                </a:solidFill>
                <a:latin typeface="Times New Roman" panose="02020603050405020304" pitchFamily="18" charset="0"/>
                <a:ea typeface="Arial Narrow" panose="020B0606020202030204" pitchFamily="34" charset="0"/>
                <a:cs typeface="Times New Roman" panose="02020603050405020304" pitchFamily="18" charset="0"/>
              </a:rPr>
              <a:t>Skills-building around AOD use and other problems which co-occur</a:t>
            </a:r>
          </a:p>
          <a:p>
            <a:endParaRPr lang="en-US" sz="3200"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3"/>
          <a:stretch>
            <a:fillRect/>
          </a:stretch>
        </p:blipFill>
        <p:spPr>
          <a:xfrm>
            <a:off x="7515963" y="6315409"/>
            <a:ext cx="4676037" cy="542591"/>
          </a:xfrm>
          <a:prstGeom prst="rect">
            <a:avLst/>
          </a:prstGeom>
        </p:spPr>
      </p:pic>
    </p:spTree>
    <p:extLst>
      <p:ext uri="{BB962C8B-B14F-4D97-AF65-F5344CB8AC3E}">
        <p14:creationId xmlns:p14="http://schemas.microsoft.com/office/powerpoint/2010/main" val="390281470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7280" y="2010248"/>
            <a:ext cx="10520979" cy="4023360"/>
          </a:xfrm>
        </p:spPr>
        <p:txBody>
          <a:bodyPr>
            <a:normAutofit/>
          </a:bodyPr>
          <a:lstStyle/>
          <a:p>
            <a:pPr algn="just" fontAlgn="base">
              <a:lnSpc>
                <a:spcPct val="100000"/>
              </a:lnSpc>
              <a:spcBef>
                <a:spcPct val="20000"/>
              </a:spcBef>
              <a:spcAft>
                <a:spcPct val="0"/>
              </a:spcAft>
              <a:buSzTx/>
              <a:buFont typeface="Wingdings" panose="05000000000000000000" pitchFamily="2" charset="2"/>
              <a:buChar char="Ø"/>
            </a:pPr>
            <a:r>
              <a:rPr lang="en-US" altLang="es-ES_tradnl" sz="3600" kern="0" dirty="0">
                <a:solidFill>
                  <a:srgbClr val="595959"/>
                </a:solidFill>
                <a:latin typeface="Times New Roman" panose="02020603050405020304" pitchFamily="18" charset="0"/>
                <a:ea typeface="Arial Narrow" panose="020B0606020202030204" pitchFamily="34" charset="0"/>
                <a:cs typeface="Times New Roman" panose="02020603050405020304" pitchFamily="18" charset="0"/>
              </a:rPr>
              <a:t>Utilization of specific techniques by trained personnel in non-structured intervention</a:t>
            </a:r>
          </a:p>
          <a:p>
            <a:pPr fontAlgn="base">
              <a:lnSpc>
                <a:spcPct val="100000"/>
              </a:lnSpc>
              <a:spcBef>
                <a:spcPct val="20000"/>
              </a:spcBef>
              <a:spcAft>
                <a:spcPct val="0"/>
              </a:spcAft>
              <a:buSzTx/>
              <a:buFont typeface="Wingdings" panose="05000000000000000000" pitchFamily="2" charset="2"/>
              <a:buChar char="Ø"/>
            </a:pPr>
            <a:r>
              <a:rPr lang="en-US" altLang="es-ES_tradnl" sz="3600" kern="0" dirty="0">
                <a:solidFill>
                  <a:srgbClr val="595959"/>
                </a:solidFill>
                <a:latin typeface="Times New Roman" panose="02020603050405020304" pitchFamily="18" charset="0"/>
                <a:ea typeface="Arial Narrow" panose="020B0606020202030204" pitchFamily="34" charset="0"/>
                <a:cs typeface="Times New Roman" panose="02020603050405020304" pitchFamily="18" charset="0"/>
              </a:rPr>
              <a:t>Provides critical concepts of addiction and how to not use drugs</a:t>
            </a:r>
          </a:p>
          <a:p>
            <a:pPr fontAlgn="base">
              <a:lnSpc>
                <a:spcPct val="100000"/>
              </a:lnSpc>
              <a:spcBef>
                <a:spcPct val="20000"/>
              </a:spcBef>
              <a:spcAft>
                <a:spcPct val="0"/>
              </a:spcAft>
              <a:buSzTx/>
              <a:buFont typeface="Wingdings" panose="05000000000000000000" pitchFamily="2" charset="2"/>
              <a:buChar char="Ø"/>
            </a:pPr>
            <a:r>
              <a:rPr lang="en-US" altLang="es-ES_tradnl" sz="3600" kern="0" dirty="0">
                <a:solidFill>
                  <a:srgbClr val="595959"/>
                </a:solidFill>
                <a:latin typeface="Times New Roman" panose="02020603050405020304" pitchFamily="18" charset="0"/>
                <a:ea typeface="Arial Narrow" panose="020B0606020202030204" pitchFamily="34" charset="0"/>
                <a:cs typeface="Times New Roman" panose="02020603050405020304" pitchFamily="18" charset="0"/>
              </a:rPr>
              <a:t>Emphasizes the development of new skills</a:t>
            </a:r>
          </a:p>
          <a:p>
            <a:pPr fontAlgn="base">
              <a:lnSpc>
                <a:spcPct val="100000"/>
              </a:lnSpc>
              <a:spcBef>
                <a:spcPct val="20000"/>
              </a:spcBef>
              <a:spcAft>
                <a:spcPct val="0"/>
              </a:spcAft>
              <a:buSzTx/>
              <a:buFont typeface="Wingdings" panose="05000000000000000000" pitchFamily="2" charset="2"/>
              <a:buChar char="Ø"/>
            </a:pPr>
            <a:r>
              <a:rPr lang="en-US" altLang="es-ES_tradnl" sz="3600" kern="0" dirty="0">
                <a:solidFill>
                  <a:srgbClr val="595959"/>
                </a:solidFill>
                <a:latin typeface="Times New Roman" panose="02020603050405020304" pitchFamily="18" charset="0"/>
                <a:ea typeface="Arial Narrow" panose="020B0606020202030204" pitchFamily="34" charset="0"/>
                <a:cs typeface="Times New Roman" panose="02020603050405020304" pitchFamily="18" charset="0"/>
              </a:rPr>
              <a:t>Involves the mastery of skills through practice</a:t>
            </a:r>
          </a:p>
        </p:txBody>
      </p:sp>
      <p:sp>
        <p:nvSpPr>
          <p:cNvPr id="4" name="Título 1"/>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COGNITIVE BEHAVIORAL THERAPY (CBT)</a:t>
            </a:r>
          </a:p>
        </p:txBody>
      </p:sp>
      <p:sp>
        <p:nvSpPr>
          <p:cNvPr id="5" name="Rectángulo 4"/>
          <p:cNvSpPr/>
          <p:nvPr/>
        </p:nvSpPr>
        <p:spPr>
          <a:xfrm>
            <a:off x="6936058" y="6306496"/>
            <a:ext cx="5255941" cy="400110"/>
          </a:xfrm>
          <a:prstGeom prst="rect">
            <a:avLst/>
          </a:prstGeom>
        </p:spPr>
        <p:txBody>
          <a:bodyPr wrap="square">
            <a:spAutoFit/>
          </a:bodyPr>
          <a:lstStyle/>
          <a:p>
            <a:r>
              <a:rPr lang="en-US" sz="2000" b="1" dirty="0">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Treatnet</a:t>
            </a:r>
            <a:r>
              <a:rPr lang="en-US" sz="2000" b="1" dirty="0">
                <a:solidFill>
                  <a:schemeClr val="bg1"/>
                </a:solidFill>
                <a:latin typeface="Times New Roman" panose="02020603050405020304" pitchFamily="18" charset="0"/>
                <a:cs typeface="Times New Roman" panose="02020603050405020304" pitchFamily="18" charset="0"/>
              </a:rPr>
              <a:t> Training Volume B, Module 3. 2007)</a:t>
            </a:r>
          </a:p>
        </p:txBody>
      </p:sp>
    </p:spTree>
    <p:extLst>
      <p:ext uri="{BB962C8B-B14F-4D97-AF65-F5344CB8AC3E}">
        <p14:creationId xmlns:p14="http://schemas.microsoft.com/office/powerpoint/2010/main" val="47107306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l="-517" b="20762"/>
          <a:stretch/>
        </p:blipFill>
        <p:spPr>
          <a:xfrm>
            <a:off x="9195267" y="1845733"/>
            <a:ext cx="2996733" cy="3766173"/>
          </a:xfrm>
          <a:prstGeom prst="rect">
            <a:avLst/>
          </a:prstGeom>
        </p:spPr>
      </p:pic>
      <p:sp>
        <p:nvSpPr>
          <p:cNvPr id="3" name="Marcador de contenido 2"/>
          <p:cNvSpPr>
            <a:spLocks noGrp="1"/>
          </p:cNvSpPr>
          <p:nvPr>
            <p:ph idx="1"/>
          </p:nvPr>
        </p:nvSpPr>
        <p:spPr>
          <a:xfrm>
            <a:off x="1097280" y="1845733"/>
            <a:ext cx="7867426" cy="4469675"/>
          </a:xfrm>
        </p:spPr>
        <p:txBody>
          <a:bodyPr>
            <a:noAutofit/>
          </a:bodyPr>
          <a:lstStyle/>
          <a:p>
            <a:pPr algn="just">
              <a:spcBef>
                <a:spcPct val="0"/>
              </a:spcBef>
              <a:buFont typeface="Wingdings" panose="05000000000000000000" pitchFamily="2" charset="2"/>
              <a:buChar char="§"/>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CBT is a counseling-teaching approach </a:t>
            </a:r>
          </a:p>
          <a:p>
            <a:pPr marL="0" indent="0" algn="just">
              <a:spcBef>
                <a:spcPct val="0"/>
              </a:spcBef>
              <a:buNone/>
            </a:pPr>
            <a:endPar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endParaRPr>
          </a:p>
          <a:p>
            <a:pPr algn="just">
              <a:spcBef>
                <a:spcPct val="0"/>
              </a:spcBef>
              <a:buFont typeface="Wingdings" panose="05000000000000000000" pitchFamily="2" charset="2"/>
              <a:buChar char="§"/>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CBT is structured, goal-oriented, and focused on the immediate problems </a:t>
            </a:r>
          </a:p>
          <a:p>
            <a:pPr marL="0" indent="0" algn="just">
              <a:spcBef>
                <a:spcPct val="0"/>
              </a:spcBef>
              <a:buNone/>
            </a:pPr>
            <a:endPar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endParaRPr>
          </a:p>
          <a:p>
            <a:pPr algn="just">
              <a:spcBef>
                <a:spcPct val="0"/>
              </a:spcBef>
              <a:buFont typeface="Wingdings" panose="05000000000000000000" pitchFamily="2" charset="2"/>
              <a:buChar char="§"/>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CBT is compatible with a range of other treatments</a:t>
            </a:r>
            <a:endParaRPr lang="en-US" sz="3600" dirty="0">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COGNITIVE BEHAVIORAL THERAPY (CBT)</a:t>
            </a:r>
          </a:p>
        </p:txBody>
      </p:sp>
      <p:pic>
        <p:nvPicPr>
          <p:cNvPr id="6" name="Imagen 5"/>
          <p:cNvPicPr>
            <a:picLocks noChangeAspect="1"/>
          </p:cNvPicPr>
          <p:nvPr/>
        </p:nvPicPr>
        <p:blipFill>
          <a:blip r:embed="rId4"/>
          <a:stretch>
            <a:fillRect/>
          </a:stretch>
        </p:blipFill>
        <p:spPr>
          <a:xfrm>
            <a:off x="6869731" y="6315409"/>
            <a:ext cx="5322269" cy="542591"/>
          </a:xfrm>
          <a:prstGeom prst="rect">
            <a:avLst/>
          </a:prstGeom>
        </p:spPr>
      </p:pic>
    </p:spTree>
    <p:extLst>
      <p:ext uri="{BB962C8B-B14F-4D97-AF65-F5344CB8AC3E}">
        <p14:creationId xmlns:p14="http://schemas.microsoft.com/office/powerpoint/2010/main" val="3746188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65F2B-88AC-4647-9368-322AF9D99AB8}"/>
              </a:ext>
            </a:extLst>
          </p:cNvPr>
          <p:cNvSpPr>
            <a:spLocks noGrp="1"/>
          </p:cNvSpPr>
          <p:nvPr>
            <p:ph type="title"/>
          </p:nvPr>
        </p:nvSpPr>
        <p:spPr>
          <a:xfrm>
            <a:off x="536188" y="0"/>
            <a:ext cx="11241544" cy="1715643"/>
          </a:xfrm>
        </p:spPr>
        <p:txBody>
          <a:bodyPr>
            <a:normAutofit/>
          </a:bodyPr>
          <a:lstStyle/>
          <a:p>
            <a:pPr algn="ctr"/>
            <a:r>
              <a:rPr lang="en-US" sz="3600" b="1" dirty="0">
                <a:solidFill>
                  <a:schemeClr val="accent2"/>
                </a:solidFill>
                <a:latin typeface="Times New Roman" panose="02020603050405020304" pitchFamily="18" charset="0"/>
                <a:cs typeface="Times New Roman" panose="02020603050405020304" pitchFamily="18" charset="0"/>
              </a:rPr>
              <a:t>ADOLESCENT SUSBTANCE USE AS A PUBLIC HEALTH CRISIS</a:t>
            </a:r>
          </a:p>
        </p:txBody>
      </p:sp>
      <p:sp>
        <p:nvSpPr>
          <p:cNvPr id="3" name="Content Placeholder 2">
            <a:extLst>
              <a:ext uri="{FF2B5EF4-FFF2-40B4-BE49-F238E27FC236}">
                <a16:creationId xmlns:a16="http://schemas.microsoft.com/office/drawing/2014/main" id="{1DC58069-92AE-47AF-B545-1DBB99A433E4}"/>
              </a:ext>
            </a:extLst>
          </p:cNvPr>
          <p:cNvSpPr>
            <a:spLocks noGrp="1"/>
          </p:cNvSpPr>
          <p:nvPr>
            <p:ph idx="1"/>
          </p:nvPr>
        </p:nvSpPr>
        <p:spPr>
          <a:xfrm>
            <a:off x="383458" y="1806974"/>
            <a:ext cx="11808542" cy="4602589"/>
          </a:xfrm>
        </p:spPr>
        <p:txBody>
          <a:bodyPr>
            <a:normAutofit/>
          </a:bodyPr>
          <a:lstStyle/>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Adolescent substance use is a global public health problem. The harmful use of alcohol causes disease, social and economic burdens in societies.</a:t>
            </a: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Drug use and health consequences is highest among young people. </a:t>
            </a:r>
          </a:p>
          <a:p>
            <a:pPr>
              <a:buFont typeface="Arial" panose="020B0604020202020204" pitchFamily="34" charset="0"/>
              <a:buChar char="•"/>
            </a:pPr>
            <a:r>
              <a:rPr lang="en-US" sz="3200" dirty="0">
                <a:solidFill>
                  <a:schemeClr val="tx1"/>
                </a:solidFill>
                <a:latin typeface="Times New Roman" panose="02020603050405020304" pitchFamily="18" charset="0"/>
                <a:cs typeface="Times New Roman" panose="02020603050405020304" pitchFamily="18" charset="0"/>
              </a:rPr>
              <a:t>Early use of substances increases a person’s chances of developing an addiction.  Drugs change brains—and this can lead to serious neurological damage, drug misuse and other serious problems. </a:t>
            </a:r>
          </a:p>
        </p:txBody>
      </p:sp>
      <p:sp>
        <p:nvSpPr>
          <p:cNvPr id="4" name="Rectangle 3">
            <a:extLst>
              <a:ext uri="{FF2B5EF4-FFF2-40B4-BE49-F238E27FC236}">
                <a16:creationId xmlns:a16="http://schemas.microsoft.com/office/drawing/2014/main" id="{41CE0D85-DE45-4474-9487-324444D3F9B0}"/>
              </a:ext>
            </a:extLst>
          </p:cNvPr>
          <p:cNvSpPr/>
          <p:nvPr/>
        </p:nvSpPr>
        <p:spPr>
          <a:xfrm>
            <a:off x="6156960" y="6409563"/>
            <a:ext cx="5776261" cy="369332"/>
          </a:xfrm>
          <a:prstGeom prst="rect">
            <a:avLst/>
          </a:prstGeom>
        </p:spPr>
        <p:txBody>
          <a:bodyPr wrap="none">
            <a:spAutoFit/>
          </a:bodyPr>
          <a:lstStyle/>
          <a:p>
            <a:r>
              <a:rPr lang="en-US" dirty="0">
                <a:solidFill>
                  <a:schemeClr val="bg1"/>
                </a:solidFill>
              </a:rPr>
              <a:t>(</a:t>
            </a:r>
            <a:r>
              <a:rPr lang="en-US" b="1" dirty="0">
                <a:solidFill>
                  <a:schemeClr val="bg1"/>
                </a:solidFill>
                <a:latin typeface="Times New Roman" panose="02020603050405020304" pitchFamily="18" charset="0"/>
                <a:cs typeface="Times New Roman" panose="02020603050405020304" pitchFamily="18" charset="0"/>
              </a:rPr>
              <a:t>PLNDP, 2001, UNODC, 2018; WHO, 2001, WHO, 2014) </a:t>
            </a:r>
          </a:p>
        </p:txBody>
      </p:sp>
    </p:spTree>
    <p:extLst>
      <p:ext uri="{BB962C8B-B14F-4D97-AF65-F5344CB8AC3E}">
        <p14:creationId xmlns:p14="http://schemas.microsoft.com/office/powerpoint/2010/main" val="253600315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7280" y="2132604"/>
            <a:ext cx="10058400" cy="4023360"/>
          </a:xfrm>
        </p:spPr>
        <p:txBody>
          <a:bodyPr>
            <a:noAutofit/>
          </a:bodyPr>
          <a:lstStyle/>
          <a:p>
            <a:pPr>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 Exploration of the positive and negative consequences of AOD use</a:t>
            </a:r>
          </a:p>
          <a:p>
            <a:pPr>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 Self-monitoring to recognize cravings and situations that might increase risk of use</a:t>
            </a:r>
          </a:p>
          <a:p>
            <a:pPr>
              <a:buFont typeface="Wingdings" panose="05000000000000000000" pitchFamily="2" charset="2"/>
              <a:buChar char="Ø"/>
            </a:pPr>
            <a:r>
              <a:rPr lang="en-US" altLang="es-ES_tradnl" sz="3600" dirty="0">
                <a:latin typeface="Times New Roman" panose="02020603050405020304" pitchFamily="18" charset="0"/>
                <a:ea typeface="Arial Narrow" panose="020B0606020202030204" pitchFamily="34" charset="0"/>
                <a:cs typeface="Times New Roman" panose="02020603050405020304" pitchFamily="18" charset="0"/>
              </a:rPr>
              <a:t> Development of strategies for coping with cravings and high-risk situations</a:t>
            </a:r>
          </a:p>
          <a:p>
            <a:pPr algn="just">
              <a:buFont typeface="Wingdings" panose="05000000000000000000" pitchFamily="2" charset="2"/>
              <a:buChar char="§"/>
            </a:pPr>
            <a:endParaRPr lang="en-US" sz="3600" dirty="0">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a:xfrm>
            <a:off x="1097280" y="271659"/>
            <a:ext cx="10058400" cy="1127760"/>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CBT TECHNIQUES</a:t>
            </a:r>
          </a:p>
        </p:txBody>
      </p:sp>
      <p:pic>
        <p:nvPicPr>
          <p:cNvPr id="6" name="Imagen 5"/>
          <p:cNvPicPr>
            <a:picLocks noChangeAspect="1"/>
          </p:cNvPicPr>
          <p:nvPr/>
        </p:nvPicPr>
        <p:blipFill>
          <a:blip r:embed="rId3"/>
          <a:stretch>
            <a:fillRect/>
          </a:stretch>
        </p:blipFill>
        <p:spPr>
          <a:xfrm>
            <a:off x="6869731" y="6315409"/>
            <a:ext cx="5322269" cy="542591"/>
          </a:xfrm>
          <a:prstGeom prst="rect">
            <a:avLst/>
          </a:prstGeom>
        </p:spPr>
      </p:pic>
    </p:spTree>
    <p:extLst>
      <p:ext uri="{BB962C8B-B14F-4D97-AF65-F5344CB8AC3E}">
        <p14:creationId xmlns:p14="http://schemas.microsoft.com/office/powerpoint/2010/main" val="88574757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304800"/>
            <a:ext cx="10058400" cy="1280160"/>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ROLE OF THE CLINICIAN IN CBT</a:t>
            </a:r>
          </a:p>
        </p:txBody>
      </p:sp>
      <p:sp>
        <p:nvSpPr>
          <p:cNvPr id="3" name="Marcador de contenido 2"/>
          <p:cNvSpPr>
            <a:spLocks noGrp="1"/>
          </p:cNvSpPr>
          <p:nvPr>
            <p:ph idx="1"/>
          </p:nvPr>
        </p:nvSpPr>
        <p:spPr>
          <a:xfrm>
            <a:off x="1097280" y="1864320"/>
            <a:ext cx="10216179" cy="4474034"/>
          </a:xfrm>
        </p:spPr>
        <p:txBody>
          <a:bodyPr>
            <a:noAutofit/>
          </a:bodyPr>
          <a:lstStyle/>
          <a:p>
            <a:pPr marL="0" indent="0" algn="just">
              <a:buNone/>
            </a:pPr>
            <a:r>
              <a:rPr lang="en-US" sz="3600" dirty="0">
                <a:latin typeface="Times New Roman" panose="02020603050405020304" pitchFamily="18" charset="0"/>
                <a:cs typeface="Times New Roman" panose="02020603050405020304" pitchFamily="18" charset="0"/>
              </a:rPr>
              <a:t>The CBT clinician has to strike a balance between:</a:t>
            </a:r>
          </a:p>
          <a:p>
            <a:pPr algn="just">
              <a:buFont typeface="Wingdings" panose="05000000000000000000" pitchFamily="2" charset="2"/>
              <a:buChar char="q"/>
            </a:pPr>
            <a:r>
              <a:rPr lang="en-US" sz="3600" dirty="0">
                <a:latin typeface="Times New Roman" panose="02020603050405020304" pitchFamily="18" charset="0"/>
                <a:cs typeface="Times New Roman" panose="02020603050405020304" pitchFamily="18" charset="0"/>
              </a:rPr>
              <a:t> Being a good listener and asking good questions in order to understand the client </a:t>
            </a:r>
          </a:p>
          <a:p>
            <a:pPr algn="just">
              <a:buFont typeface="Wingdings" panose="05000000000000000000" pitchFamily="2" charset="2"/>
              <a:buChar char="q"/>
            </a:pPr>
            <a:endParaRPr lang="en-US" sz="36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q"/>
            </a:pPr>
            <a:r>
              <a:rPr lang="en-US" sz="3600" dirty="0">
                <a:latin typeface="Times New Roman" panose="02020603050405020304" pitchFamily="18" charset="0"/>
                <a:cs typeface="Times New Roman" panose="02020603050405020304" pitchFamily="18" charset="0"/>
              </a:rPr>
              <a:t> Teaching new information and skills</a:t>
            </a:r>
          </a:p>
          <a:p>
            <a:pPr marL="0" indent="0" algn="just">
              <a:buNone/>
            </a:pPr>
            <a:endParaRPr lang="en-US" sz="36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q"/>
            </a:pPr>
            <a:r>
              <a:rPr lang="en-US" sz="3600" dirty="0">
                <a:latin typeface="Times New Roman" panose="02020603050405020304" pitchFamily="18" charset="0"/>
                <a:cs typeface="Times New Roman" panose="02020603050405020304" pitchFamily="18" charset="0"/>
              </a:rPr>
              <a:t> Providing direction and creating expectations </a:t>
            </a:r>
          </a:p>
        </p:txBody>
      </p:sp>
      <p:pic>
        <p:nvPicPr>
          <p:cNvPr id="4" name="Imagen 3"/>
          <p:cNvPicPr>
            <a:picLocks noChangeAspect="1"/>
          </p:cNvPicPr>
          <p:nvPr/>
        </p:nvPicPr>
        <p:blipFill>
          <a:blip r:embed="rId3"/>
          <a:stretch>
            <a:fillRect/>
          </a:stretch>
        </p:blipFill>
        <p:spPr>
          <a:xfrm>
            <a:off x="6869731" y="6338354"/>
            <a:ext cx="5322269" cy="542591"/>
          </a:xfrm>
          <a:prstGeom prst="rect">
            <a:avLst/>
          </a:prstGeom>
        </p:spPr>
      </p:pic>
    </p:spTree>
    <p:extLst>
      <p:ext uri="{BB962C8B-B14F-4D97-AF65-F5344CB8AC3E}">
        <p14:creationId xmlns:p14="http://schemas.microsoft.com/office/powerpoint/2010/main" val="277588990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304800"/>
            <a:ext cx="10058400" cy="1280160"/>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ROLE OF THE CLINICIAN IN CBT</a:t>
            </a:r>
          </a:p>
        </p:txBody>
      </p:sp>
      <p:sp>
        <p:nvSpPr>
          <p:cNvPr id="3" name="Marcador de contenido 2"/>
          <p:cNvSpPr>
            <a:spLocks noGrp="1"/>
          </p:cNvSpPr>
          <p:nvPr>
            <p:ph idx="1"/>
          </p:nvPr>
        </p:nvSpPr>
        <p:spPr>
          <a:xfrm>
            <a:off x="1097280" y="1864320"/>
            <a:ext cx="10476199" cy="4474034"/>
          </a:xfrm>
        </p:spPr>
        <p:txBody>
          <a:bodyPr>
            <a:noAutofit/>
          </a:bodyPr>
          <a:lstStyle/>
          <a:p>
            <a:pPr marL="0" indent="0">
              <a:buNone/>
            </a:pPr>
            <a:r>
              <a:rPr lang="en-US" sz="3600" dirty="0">
                <a:latin typeface="Times New Roman" panose="02020603050405020304" pitchFamily="18" charset="0"/>
                <a:cs typeface="Times New Roman" panose="02020603050405020304" pitchFamily="18" charset="0"/>
              </a:rPr>
              <a:t>The CBT clinician has to strike a balance between:</a:t>
            </a:r>
          </a:p>
          <a:p>
            <a:pPr>
              <a:buFont typeface="Wingdings" panose="05000000000000000000" pitchFamily="2" charset="2"/>
              <a:buChar char="q"/>
            </a:pPr>
            <a:r>
              <a:rPr lang="en-US" sz="3600" dirty="0">
                <a:latin typeface="Times New Roman" panose="02020603050405020304" pitchFamily="18" charset="0"/>
                <a:cs typeface="Times New Roman" panose="02020603050405020304" pitchFamily="18" charset="0"/>
              </a:rPr>
              <a:t>Reinforcing small steps of progress and providing support and hope in cases of relapse.</a:t>
            </a:r>
          </a:p>
          <a:p>
            <a:pPr marL="0" indent="0">
              <a:buNone/>
            </a:pPr>
            <a:endParaRPr lang="en-US" sz="36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sz="3600" dirty="0">
                <a:latin typeface="Times New Roman" panose="02020603050405020304" pitchFamily="18" charset="0"/>
                <a:cs typeface="Times New Roman" panose="02020603050405020304" pitchFamily="18" charset="0"/>
              </a:rPr>
              <a:t>CBT is a very active form of CBT is a very active form of counselling.</a:t>
            </a:r>
          </a:p>
          <a:p>
            <a:pPr algn="just">
              <a:buFont typeface="Wingdings" panose="05000000000000000000" pitchFamily="2" charset="2"/>
              <a:buChar char="q"/>
            </a:pPr>
            <a:endParaRPr lang="en-US" sz="3600"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3"/>
          <a:stretch>
            <a:fillRect/>
          </a:stretch>
        </p:blipFill>
        <p:spPr>
          <a:xfrm>
            <a:off x="6869731" y="6338354"/>
            <a:ext cx="5322269" cy="542591"/>
          </a:xfrm>
          <a:prstGeom prst="rect">
            <a:avLst/>
          </a:prstGeom>
        </p:spPr>
      </p:pic>
    </p:spTree>
    <p:extLst>
      <p:ext uri="{BB962C8B-B14F-4D97-AF65-F5344CB8AC3E}">
        <p14:creationId xmlns:p14="http://schemas.microsoft.com/office/powerpoint/2010/main" val="45751151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304800"/>
            <a:ext cx="10058400" cy="1280160"/>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ROLE OF THE CLINICIAN IN CBT</a:t>
            </a:r>
          </a:p>
        </p:txBody>
      </p:sp>
      <p:sp>
        <p:nvSpPr>
          <p:cNvPr id="3" name="Marcador de contenido 2"/>
          <p:cNvSpPr>
            <a:spLocks noGrp="1"/>
          </p:cNvSpPr>
          <p:nvPr>
            <p:ph idx="1"/>
          </p:nvPr>
        </p:nvSpPr>
        <p:spPr>
          <a:xfrm>
            <a:off x="923321" y="1986240"/>
            <a:ext cx="10232360" cy="3774480"/>
          </a:xfrm>
        </p:spPr>
        <p:txBody>
          <a:bodyPr>
            <a:noAutofit/>
          </a:bodyPr>
          <a:lstStyle/>
          <a:p>
            <a:pPr>
              <a:buFont typeface="Wingdings" panose="05000000000000000000" pitchFamily="2" charset="2"/>
              <a:buChar char="q"/>
            </a:pPr>
            <a:r>
              <a:rPr lang="en-US" sz="3200" dirty="0">
                <a:latin typeface="Times New Roman" panose="02020603050405020304" pitchFamily="18" charset="0"/>
                <a:cs typeface="Times New Roman" panose="02020603050405020304" pitchFamily="18" charset="0"/>
              </a:rPr>
              <a:t>A good CBT clinician is a teacher, a coach, a “guide” to recovery, a source reinforcement and support, and a source of corrective information. </a:t>
            </a:r>
          </a:p>
          <a:p>
            <a:pPr>
              <a:buFont typeface="Wingdings" panose="05000000000000000000" pitchFamily="2" charset="2"/>
              <a:buChar char="q"/>
            </a:pPr>
            <a:endParaRPr lang="en-US" sz="3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sz="3200" dirty="0">
                <a:latin typeface="Times New Roman" panose="02020603050405020304" pitchFamily="18" charset="0"/>
                <a:cs typeface="Times New Roman" panose="02020603050405020304" pitchFamily="18" charset="0"/>
              </a:rPr>
              <a:t>Effective CBT requires an empathetic clinician who can truly understand the  difficult challenges of addiction recovery</a:t>
            </a:r>
          </a:p>
        </p:txBody>
      </p:sp>
      <p:pic>
        <p:nvPicPr>
          <p:cNvPr id="4" name="Imagen 3"/>
          <p:cNvPicPr>
            <a:picLocks noChangeAspect="1"/>
          </p:cNvPicPr>
          <p:nvPr/>
        </p:nvPicPr>
        <p:blipFill>
          <a:blip r:embed="rId3"/>
          <a:stretch>
            <a:fillRect/>
          </a:stretch>
        </p:blipFill>
        <p:spPr>
          <a:xfrm>
            <a:off x="6869731" y="6338354"/>
            <a:ext cx="5322269" cy="542591"/>
          </a:xfrm>
          <a:prstGeom prst="rect">
            <a:avLst/>
          </a:prstGeom>
        </p:spPr>
      </p:pic>
    </p:spTree>
    <p:extLst>
      <p:ext uri="{BB962C8B-B14F-4D97-AF65-F5344CB8AC3E}">
        <p14:creationId xmlns:p14="http://schemas.microsoft.com/office/powerpoint/2010/main" val="186621702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altLang="es-ES_tradnl" b="1" dirty="0">
                <a:solidFill>
                  <a:schemeClr val="accent2"/>
                </a:solidFill>
                <a:latin typeface="Times New Roman" panose="02020603050405020304" pitchFamily="18" charset="0"/>
                <a:ea typeface="Arial Narrow" panose="020B0606020202030204" pitchFamily="34" charset="0"/>
                <a:cs typeface="Times New Roman" panose="02020603050405020304" pitchFamily="18" charset="0"/>
              </a:rPr>
              <a:t>DEVELOPMENT OF NEW STRATEGIES</a:t>
            </a:r>
            <a:endParaRPr lang="en-US" b="1" dirty="0">
              <a:solidFill>
                <a:schemeClr val="accent2"/>
              </a:solidFill>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p:txBody>
          <a:bodyPr>
            <a:normAutofit fontScale="92500" lnSpcReduction="20000"/>
          </a:bodyPr>
          <a:lstStyle/>
          <a:p>
            <a:pPr>
              <a:buFont typeface="Wingdings" panose="05000000000000000000" pitchFamily="2" charset="2"/>
              <a:buChar char="Ø"/>
            </a:pPr>
            <a:r>
              <a:rPr lang="en-US" sz="3600" dirty="0">
                <a:latin typeface="Times New Roman" panose="02020603050405020304" pitchFamily="18" charset="0"/>
                <a:cs typeface="Times New Roman" panose="02020603050405020304" pitchFamily="18" charset="0"/>
              </a:rPr>
              <a:t>CBT techniques must be accompanied by instructions and encouragement</a:t>
            </a:r>
          </a:p>
          <a:p>
            <a:pPr marL="0" indent="0">
              <a:buNone/>
            </a:pPr>
            <a:endParaRPr lang="en-US" sz="36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600" dirty="0">
                <a:latin typeface="Times New Roman" panose="02020603050405020304" pitchFamily="18" charset="0"/>
                <a:cs typeface="Times New Roman" panose="02020603050405020304" pitchFamily="18" charset="0"/>
              </a:rPr>
              <a:t> Many clients have poor or non-existent repertoires of drug-free activities.</a:t>
            </a:r>
          </a:p>
          <a:p>
            <a:pPr marL="0" indent="0">
              <a:buNone/>
            </a:pPr>
            <a:endParaRPr lang="en-US" sz="36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3600" dirty="0">
                <a:latin typeface="Times New Roman" panose="02020603050405020304" pitchFamily="18" charset="0"/>
                <a:cs typeface="Times New Roman" panose="02020603050405020304" pitchFamily="18" charset="0"/>
              </a:rPr>
              <a:t> Efforts to “shape and reinforce” attempts to try new behaviors</a:t>
            </a:r>
            <a:endParaRPr lang="en-US" dirty="0"/>
          </a:p>
        </p:txBody>
      </p:sp>
      <p:pic>
        <p:nvPicPr>
          <p:cNvPr id="5" name="Imagen 4"/>
          <p:cNvPicPr>
            <a:picLocks noChangeAspect="1"/>
          </p:cNvPicPr>
          <p:nvPr/>
        </p:nvPicPr>
        <p:blipFill>
          <a:blip r:embed="rId3"/>
          <a:stretch>
            <a:fillRect/>
          </a:stretch>
        </p:blipFill>
        <p:spPr>
          <a:xfrm>
            <a:off x="6869731" y="6315409"/>
            <a:ext cx="5322269" cy="542591"/>
          </a:xfrm>
          <a:prstGeom prst="rect">
            <a:avLst/>
          </a:prstGeom>
        </p:spPr>
      </p:pic>
    </p:spTree>
    <p:extLst>
      <p:ext uri="{BB962C8B-B14F-4D97-AF65-F5344CB8AC3E}">
        <p14:creationId xmlns:p14="http://schemas.microsoft.com/office/powerpoint/2010/main" val="235030227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A650A-B285-48AC-870E-1F92DE969E54}"/>
              </a:ext>
            </a:extLst>
          </p:cNvPr>
          <p:cNvSpPr>
            <a:spLocks noGrp="1"/>
          </p:cNvSpPr>
          <p:nvPr>
            <p:ph type="title"/>
          </p:nvPr>
        </p:nvSpPr>
        <p:spPr>
          <a:xfrm>
            <a:off x="721086" y="5382188"/>
            <a:ext cx="10909073" cy="1057655"/>
          </a:xfrm>
        </p:spPr>
        <p:txBody>
          <a:bodyPr vert="horz" lIns="91440" tIns="45720" rIns="91440" bIns="45720" rtlCol="0" anchor="b">
            <a:normAutofit/>
          </a:bodyPr>
          <a:lstStyle/>
          <a:p>
            <a:pPr algn="ctr"/>
            <a:r>
              <a:rPr lang="en-US" sz="5400" b="1" dirty="0">
                <a:solidFill>
                  <a:schemeClr val="accent2"/>
                </a:solidFill>
                <a:latin typeface="Times New Roman" panose="02020603050405020304" pitchFamily="18" charset="0"/>
                <a:cs typeface="Times New Roman" panose="02020603050405020304" pitchFamily="18" charset="0"/>
              </a:rPr>
              <a:t>Example</a:t>
            </a:r>
          </a:p>
        </p:txBody>
      </p:sp>
      <p:pic>
        <p:nvPicPr>
          <p:cNvPr id="4" name="Picture 3">
            <a:extLst>
              <a:ext uri="{FF2B5EF4-FFF2-40B4-BE49-F238E27FC236}">
                <a16:creationId xmlns:a16="http://schemas.microsoft.com/office/drawing/2014/main" id="{FDCC5426-D09E-4DD5-BF54-5B4C8D85C701}"/>
              </a:ext>
            </a:extLst>
          </p:cNvPr>
          <p:cNvPicPr>
            <a:picLocks noChangeAspect="1"/>
          </p:cNvPicPr>
          <p:nvPr/>
        </p:nvPicPr>
        <p:blipFill rotWithShape="1">
          <a:blip r:embed="rId3"/>
          <a:srcRect l="17904" t="21505" r="19193" b="25334"/>
          <a:stretch/>
        </p:blipFill>
        <p:spPr>
          <a:xfrm>
            <a:off x="721086" y="282100"/>
            <a:ext cx="11086179" cy="5270186"/>
          </a:xfrm>
          <a:prstGeom prst="rect">
            <a:avLst/>
          </a:prstGeom>
        </p:spPr>
      </p:pic>
    </p:spTree>
    <p:extLst>
      <p:ext uri="{BB962C8B-B14F-4D97-AF65-F5344CB8AC3E}">
        <p14:creationId xmlns:p14="http://schemas.microsoft.com/office/powerpoint/2010/main" val="273379503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7820B-1CE7-4CF8-A760-91CE79B2A6E5}"/>
              </a:ext>
            </a:extLst>
          </p:cNvPr>
          <p:cNvSpPr>
            <a:spLocks noGrp="1"/>
          </p:cNvSpPr>
          <p:nvPr>
            <p:ph type="title"/>
          </p:nvPr>
        </p:nvSpPr>
        <p:spPr>
          <a:xfrm>
            <a:off x="6730000" y="639097"/>
            <a:ext cx="4813072" cy="3686015"/>
          </a:xfrm>
        </p:spPr>
        <p:txBody>
          <a:bodyPr vert="horz" lIns="91440" tIns="45720" rIns="91440" bIns="45720" rtlCol="0" anchor="b">
            <a:normAutofit/>
          </a:bodyPr>
          <a:lstStyle/>
          <a:p>
            <a:pPr algn="ctr"/>
            <a:r>
              <a:rPr lang="en-US" sz="8000" b="1" dirty="0">
                <a:solidFill>
                  <a:schemeClr val="accent2"/>
                </a:solidFill>
                <a:latin typeface="Times New Roman" panose="02020603050405020304" pitchFamily="18" charset="0"/>
                <a:cs typeface="Times New Roman" panose="02020603050405020304" pitchFamily="18" charset="0"/>
              </a:rPr>
              <a:t>Let’s Practice! </a:t>
            </a:r>
          </a:p>
        </p:txBody>
      </p:sp>
      <p:pic>
        <p:nvPicPr>
          <p:cNvPr id="2050" name="Picture 2" descr="Image result for role play">
            <a:extLst>
              <a:ext uri="{FF2B5EF4-FFF2-40B4-BE49-F238E27FC236}">
                <a16:creationId xmlns:a16="http://schemas.microsoft.com/office/drawing/2014/main" id="{CEFEC84D-C2FF-46B5-9257-62285C64E20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999" y="1209083"/>
            <a:ext cx="5462001" cy="391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16021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TRAUMA FOCUSED COGNITIVE BEHAVIORAL THERAPY</a:t>
            </a:r>
          </a:p>
        </p:txBody>
      </p:sp>
      <p:sp>
        <p:nvSpPr>
          <p:cNvPr id="3" name="Marcador de contenido 2"/>
          <p:cNvSpPr>
            <a:spLocks noGrp="1"/>
          </p:cNvSpPr>
          <p:nvPr>
            <p:ph idx="1"/>
          </p:nvPr>
        </p:nvSpPr>
        <p:spPr/>
        <p:txBody>
          <a:bodyPr>
            <a:normAutofit lnSpcReduction="10000"/>
          </a:bodyPr>
          <a:lstStyle/>
          <a:p>
            <a:pPr marL="0" indent="0">
              <a:buNone/>
            </a:pPr>
            <a:r>
              <a:rPr lang="en-US" sz="2800" dirty="0">
                <a:latin typeface="Times New Roman" panose="02020603050405020304" pitchFamily="18" charset="0"/>
                <a:cs typeface="Times New Roman" panose="02020603050405020304" pitchFamily="18" charset="0"/>
              </a:rPr>
              <a:t>TF-CBT is:</a:t>
            </a:r>
          </a:p>
          <a:p>
            <a:pPr algn="just">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An evidence-based treatment for children experiencing trauma related difficulties</a:t>
            </a:r>
          </a:p>
          <a:p>
            <a:pPr marL="0" indent="0" algn="just">
              <a:buNone/>
            </a:pPr>
            <a:endParaRPr lang="en-US" sz="36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US" sz="3600" dirty="0">
                <a:latin typeface="Times New Roman" panose="02020603050405020304" pitchFamily="18" charset="0"/>
                <a:cs typeface="Times New Roman" panose="02020603050405020304" pitchFamily="18" charset="0"/>
              </a:rPr>
              <a:t> Addresses wide range of traumas </a:t>
            </a:r>
          </a:p>
          <a:p>
            <a:pPr marL="0" indent="0" algn="just">
              <a:buNone/>
            </a:pPr>
            <a:endParaRPr lang="en-US" sz="36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US" sz="3600" dirty="0">
                <a:latin typeface="Times New Roman" panose="02020603050405020304" pitchFamily="18" charset="0"/>
                <a:cs typeface="Times New Roman" panose="02020603050405020304" pitchFamily="18" charset="0"/>
              </a:rPr>
              <a:t> Developed for youth ages 3-18 years </a:t>
            </a:r>
          </a:p>
          <a:p>
            <a:pPr marL="0" indent="0">
              <a:buNone/>
            </a:pPr>
            <a:endParaRPr lang="en-US" sz="28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8601308" y="6457890"/>
            <a:ext cx="3590692"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(https://rm.coe.int/1680470eeb)</a:t>
            </a:r>
          </a:p>
        </p:txBody>
      </p:sp>
      <p:pic>
        <p:nvPicPr>
          <p:cNvPr id="5" name="Imagen 4"/>
          <p:cNvPicPr>
            <a:picLocks noChangeAspect="1"/>
          </p:cNvPicPr>
          <p:nvPr/>
        </p:nvPicPr>
        <p:blipFill rotWithShape="1">
          <a:blip r:embed="rId3"/>
          <a:srcRect l="1037" b="15352"/>
          <a:stretch/>
        </p:blipFill>
        <p:spPr>
          <a:xfrm>
            <a:off x="8426823" y="3070972"/>
            <a:ext cx="3424517" cy="2254063"/>
          </a:xfrm>
          <a:prstGeom prst="rect">
            <a:avLst/>
          </a:prstGeom>
        </p:spPr>
      </p:pic>
    </p:spTree>
    <p:extLst>
      <p:ext uri="{BB962C8B-B14F-4D97-AF65-F5344CB8AC3E}">
        <p14:creationId xmlns:p14="http://schemas.microsoft.com/office/powerpoint/2010/main" val="344219699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TRAUMA FOCUSED COGNITIVE BEHAVIORAL THERAPY</a:t>
            </a:r>
          </a:p>
        </p:txBody>
      </p:sp>
      <p:sp>
        <p:nvSpPr>
          <p:cNvPr id="3" name="Marcador de contenido 2"/>
          <p:cNvSpPr>
            <a:spLocks noGrp="1"/>
          </p:cNvSpPr>
          <p:nvPr>
            <p:ph idx="1"/>
          </p:nvPr>
        </p:nvSpPr>
        <p:spPr>
          <a:xfrm>
            <a:off x="1097280" y="2085945"/>
            <a:ext cx="10058400" cy="4023360"/>
          </a:xfrm>
        </p:spPr>
        <p:txBody>
          <a:bodyPr>
            <a:normAutofit fontScale="92500" lnSpcReduction="10000"/>
          </a:bodyPr>
          <a:lstStyle/>
          <a:p>
            <a:pPr marL="0" indent="0">
              <a:buNone/>
            </a:pPr>
            <a:r>
              <a:rPr lang="en-US" sz="4000" dirty="0">
                <a:latin typeface="Times New Roman" panose="02020603050405020304" pitchFamily="18" charset="0"/>
                <a:cs typeface="Times New Roman" panose="02020603050405020304" pitchFamily="18" charset="0"/>
              </a:rPr>
              <a:t>TF-CBT is:</a:t>
            </a:r>
          </a:p>
          <a:p>
            <a:pPr>
              <a:buFont typeface="Wingdings" panose="05000000000000000000" pitchFamily="2" charset="2"/>
              <a:buChar char="Ø"/>
            </a:pPr>
            <a:r>
              <a:rPr lang="en-US" sz="4000" dirty="0">
                <a:latin typeface="Times New Roman" panose="02020603050405020304" pitchFamily="18" charset="0"/>
                <a:cs typeface="Times New Roman" panose="02020603050405020304" pitchFamily="18" charset="0"/>
              </a:rPr>
              <a:t> Components-based treatment protocol </a:t>
            </a:r>
          </a:p>
          <a:p>
            <a:pPr marL="0" indent="0">
              <a:buNone/>
            </a:pPr>
            <a:endParaRPr lang="en-US" sz="4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4000" dirty="0">
                <a:latin typeface="Times New Roman" panose="02020603050405020304" pitchFamily="18" charset="0"/>
                <a:cs typeface="Times New Roman" panose="02020603050405020304" pitchFamily="18" charset="0"/>
              </a:rPr>
              <a:t> Time limited, structured (12-20 sessions) </a:t>
            </a:r>
          </a:p>
          <a:p>
            <a:pPr marL="0" indent="0">
              <a:buNone/>
            </a:pPr>
            <a:endParaRPr lang="en-US" sz="4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4000" dirty="0">
                <a:latin typeface="Times New Roman" panose="02020603050405020304" pitchFamily="18" charset="0"/>
                <a:cs typeface="Times New Roman" panose="02020603050405020304" pitchFamily="18" charset="0"/>
              </a:rPr>
              <a:t> Parents are an integral part of treatment</a:t>
            </a:r>
          </a:p>
          <a:p>
            <a:pPr marL="0" indent="0">
              <a:buNone/>
            </a:pPr>
            <a:endParaRPr lang="en-US" sz="4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8601308" y="6457890"/>
            <a:ext cx="3590692"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(https://rm.coe.int/1680470eeb)</a:t>
            </a:r>
          </a:p>
        </p:txBody>
      </p:sp>
    </p:spTree>
    <p:extLst>
      <p:ext uri="{BB962C8B-B14F-4D97-AF65-F5344CB8AC3E}">
        <p14:creationId xmlns:p14="http://schemas.microsoft.com/office/powerpoint/2010/main" val="311563454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TRAUMA FOCUSED COGNITIVE BEHAVIORAL THERAPY</a:t>
            </a:r>
          </a:p>
        </p:txBody>
      </p:sp>
      <p:sp>
        <p:nvSpPr>
          <p:cNvPr id="3" name="Marcador de contenido 2"/>
          <p:cNvSpPr>
            <a:spLocks noGrp="1"/>
          </p:cNvSpPr>
          <p:nvPr>
            <p:ph idx="1"/>
          </p:nvPr>
        </p:nvSpPr>
        <p:spPr>
          <a:xfrm>
            <a:off x="1097280" y="1845734"/>
            <a:ext cx="9786310" cy="4376646"/>
          </a:xfrm>
        </p:spPr>
        <p:txBody>
          <a:bodyPr>
            <a:normAutofit fontScale="92500" lnSpcReduction="10000"/>
          </a:bodyPr>
          <a:lstStyle/>
          <a:p>
            <a:pPr marL="0" indent="0">
              <a:buNone/>
            </a:pPr>
            <a:r>
              <a:rPr lang="en-US" sz="2800" dirty="0">
                <a:latin typeface="Times New Roman" panose="02020603050405020304" pitchFamily="18" charset="0"/>
                <a:cs typeface="Times New Roman" panose="02020603050405020304" pitchFamily="18" charset="0"/>
              </a:rPr>
              <a:t>Components </a:t>
            </a:r>
          </a:p>
          <a:p>
            <a:pPr>
              <a:buFont typeface="Wingdings" panose="05000000000000000000" pitchFamily="2" charset="2"/>
              <a:buChar char="ü"/>
            </a:pP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P</a:t>
            </a:r>
            <a:r>
              <a:rPr lang="en-US" sz="2800" dirty="0">
                <a:latin typeface="Times New Roman" panose="02020603050405020304" pitchFamily="18" charset="0"/>
                <a:cs typeface="Times New Roman" panose="02020603050405020304" pitchFamily="18" charset="0"/>
              </a:rPr>
              <a:t>sychoeducation and Parenting skills</a:t>
            </a:r>
          </a:p>
          <a:p>
            <a:pPr>
              <a:buFont typeface="Wingdings" panose="05000000000000000000" pitchFamily="2" charset="2"/>
              <a:buChar char="ü"/>
            </a:pP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R</a:t>
            </a:r>
            <a:r>
              <a:rPr lang="en-US" sz="2800" dirty="0">
                <a:latin typeface="Times New Roman" panose="02020603050405020304" pitchFamily="18" charset="0"/>
                <a:cs typeface="Times New Roman" panose="02020603050405020304" pitchFamily="18" charset="0"/>
              </a:rPr>
              <a:t>elaxation skills </a:t>
            </a:r>
          </a:p>
          <a:p>
            <a:pPr>
              <a:buFont typeface="Wingdings" panose="05000000000000000000" pitchFamily="2" charset="2"/>
              <a:buChar char="ü"/>
            </a:pP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ffective Modulation skills </a:t>
            </a:r>
          </a:p>
          <a:p>
            <a:pPr>
              <a:buFont typeface="Wingdings" panose="05000000000000000000" pitchFamily="2" charset="2"/>
              <a:buChar char="ü"/>
            </a:pP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ognitive coping skills </a:t>
            </a:r>
          </a:p>
          <a:p>
            <a:pPr>
              <a:buFont typeface="Wingdings" panose="05000000000000000000" pitchFamily="2" charset="2"/>
              <a:buChar char="ü"/>
            </a:pP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T</a:t>
            </a:r>
            <a:r>
              <a:rPr lang="en-US" sz="2800" dirty="0">
                <a:latin typeface="Times New Roman" panose="02020603050405020304" pitchFamily="18" charset="0"/>
                <a:cs typeface="Times New Roman" panose="02020603050405020304" pitchFamily="18" charset="0"/>
              </a:rPr>
              <a:t>rauma narrative and cognitive processing of the traumatic event(s) </a:t>
            </a:r>
          </a:p>
          <a:p>
            <a:pPr>
              <a:buFont typeface="Wingdings" panose="05000000000000000000" pitchFamily="2" charset="2"/>
              <a:buChar char="ü"/>
            </a:pP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I</a:t>
            </a:r>
            <a:r>
              <a:rPr lang="en-US" sz="2800" dirty="0">
                <a:latin typeface="Times New Roman" panose="02020603050405020304" pitchFamily="18" charset="0"/>
                <a:cs typeface="Times New Roman" panose="02020603050405020304" pitchFamily="18" charset="0"/>
              </a:rPr>
              <a:t>n vivo mastery of trauma reminders </a:t>
            </a:r>
          </a:p>
          <a:p>
            <a:pPr>
              <a:buFont typeface="Wingdings" panose="05000000000000000000" pitchFamily="2" charset="2"/>
              <a:buChar char="ü"/>
            </a:pP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onjoint child-parent sessions </a:t>
            </a:r>
          </a:p>
          <a:p>
            <a:pPr>
              <a:buFont typeface="Wingdings" panose="05000000000000000000" pitchFamily="2" charset="2"/>
              <a:buChar char="ü"/>
            </a:pP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nhancing safety and future developmental trajectory </a:t>
            </a:r>
          </a:p>
        </p:txBody>
      </p:sp>
      <p:sp>
        <p:nvSpPr>
          <p:cNvPr id="4" name="CuadroTexto 3"/>
          <p:cNvSpPr txBox="1"/>
          <p:nvPr/>
        </p:nvSpPr>
        <p:spPr>
          <a:xfrm>
            <a:off x="8601308" y="6457890"/>
            <a:ext cx="3590692"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(https://rm.coe.int/1680470eeb)</a:t>
            </a:r>
          </a:p>
        </p:txBody>
      </p:sp>
    </p:spTree>
    <p:extLst>
      <p:ext uri="{BB962C8B-B14F-4D97-AF65-F5344CB8AC3E}">
        <p14:creationId xmlns:p14="http://schemas.microsoft.com/office/powerpoint/2010/main" val="2424154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62E067-EC52-47B7-982B-4B63ACA3EAC2}"/>
              </a:ext>
            </a:extLst>
          </p:cNvPr>
          <p:cNvSpPr>
            <a:spLocks noGrp="1"/>
          </p:cNvSpPr>
          <p:nvPr>
            <p:ph idx="1"/>
          </p:nvPr>
        </p:nvSpPr>
        <p:spPr>
          <a:xfrm>
            <a:off x="505707" y="2061781"/>
            <a:ext cx="11241543" cy="4023360"/>
          </a:xfrm>
        </p:spPr>
        <p:txBody>
          <a:bodyPr>
            <a:normAutofit fontScale="92500"/>
          </a:bodyPr>
          <a:lstStyle/>
          <a:p>
            <a:pPr>
              <a:lnSpc>
                <a:spcPct val="150000"/>
              </a:lnSpc>
              <a:spcBef>
                <a:spcPts val="0"/>
              </a:spcBef>
              <a:spcAft>
                <a:spcPts val="0"/>
              </a:spcAft>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Often during adolescence there, is exposure to substances such as cigarettes and alcohol for the first time. </a:t>
            </a:r>
          </a:p>
          <a:p>
            <a:pPr>
              <a:lnSpc>
                <a:spcPct val="150000"/>
              </a:lnSpc>
              <a:spcBef>
                <a:spcPts val="0"/>
              </a:spcBef>
              <a:spcAft>
                <a:spcPts val="0"/>
              </a:spcAft>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The goal is to build international treatment capacity through; psychoeducation, counseling, training, professionalizing, and expanding the regional treatment workforce</a:t>
            </a:r>
            <a:endParaRPr lang="en-US" sz="3600" dirty="0">
              <a:latin typeface="Times New Roman" panose="02020603050405020304" pitchFamily="18" charset="0"/>
              <a:cs typeface="Times New Roman" panose="02020603050405020304" pitchFamily="18" charset="0"/>
            </a:endParaRPr>
          </a:p>
          <a:p>
            <a:endParaRPr lang="en-US" dirty="0"/>
          </a:p>
        </p:txBody>
      </p:sp>
      <p:sp>
        <p:nvSpPr>
          <p:cNvPr id="4" name="Title 1">
            <a:extLst>
              <a:ext uri="{FF2B5EF4-FFF2-40B4-BE49-F238E27FC236}">
                <a16:creationId xmlns:a16="http://schemas.microsoft.com/office/drawing/2014/main" id="{7CBB0EA7-ABA6-426C-8323-5BE667A9A03D}"/>
              </a:ext>
            </a:extLst>
          </p:cNvPr>
          <p:cNvSpPr txBox="1">
            <a:spLocks/>
          </p:cNvSpPr>
          <p:nvPr/>
        </p:nvSpPr>
        <p:spPr>
          <a:xfrm>
            <a:off x="505708" y="21717"/>
            <a:ext cx="11241544" cy="171564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a:solidFill>
                  <a:schemeClr val="accent2"/>
                </a:solidFill>
                <a:latin typeface="Times New Roman" panose="02020603050405020304" pitchFamily="18" charset="0"/>
                <a:cs typeface="Times New Roman" panose="02020603050405020304" pitchFamily="18" charset="0"/>
              </a:rPr>
              <a:t>ADOLESCENT SUSBTANCE USE AS A PUBLIC HEALTH CRISIS</a:t>
            </a:r>
            <a:endParaRPr lang="en-US" sz="3600" b="1" dirty="0">
              <a:solidFill>
                <a:schemeClr val="accent2"/>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EDAC368-C642-4E8E-9A8D-296721C8E3D9}"/>
              </a:ext>
            </a:extLst>
          </p:cNvPr>
          <p:cNvSpPr/>
          <p:nvPr/>
        </p:nvSpPr>
        <p:spPr>
          <a:xfrm>
            <a:off x="6156960" y="6409563"/>
            <a:ext cx="5776261" cy="369332"/>
          </a:xfrm>
          <a:prstGeom prst="rect">
            <a:avLst/>
          </a:prstGeom>
        </p:spPr>
        <p:txBody>
          <a:bodyPr wrap="none">
            <a:spAutoFit/>
          </a:bodyPr>
          <a:lstStyle/>
          <a:p>
            <a:r>
              <a:rPr lang="en-US" dirty="0">
                <a:solidFill>
                  <a:schemeClr val="bg1"/>
                </a:solidFill>
              </a:rPr>
              <a:t>(</a:t>
            </a:r>
            <a:r>
              <a:rPr lang="en-US" b="1" dirty="0">
                <a:solidFill>
                  <a:schemeClr val="bg1"/>
                </a:solidFill>
                <a:latin typeface="Times New Roman" panose="02020603050405020304" pitchFamily="18" charset="0"/>
                <a:cs typeface="Times New Roman" panose="02020603050405020304" pitchFamily="18" charset="0"/>
              </a:rPr>
              <a:t>PLNDP, 2001, UNODC, 2018; WHO, 2001, WHO, 2014) </a:t>
            </a:r>
          </a:p>
        </p:txBody>
      </p:sp>
    </p:spTree>
    <p:extLst>
      <p:ext uri="{BB962C8B-B14F-4D97-AF65-F5344CB8AC3E}">
        <p14:creationId xmlns:p14="http://schemas.microsoft.com/office/powerpoint/2010/main" val="388766181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TRAUMA FOCUSED COGNITIVE BEHAVIORAL THERAPY</a:t>
            </a:r>
            <a:endParaRPr lang="en-US" dirty="0"/>
          </a:p>
        </p:txBody>
      </p:sp>
      <p:sp>
        <p:nvSpPr>
          <p:cNvPr id="3" name="Marcador de contenido 2"/>
          <p:cNvSpPr>
            <a:spLocks noGrp="1"/>
          </p:cNvSpPr>
          <p:nvPr>
            <p:ph idx="1"/>
          </p:nvPr>
        </p:nvSpPr>
        <p:spPr>
          <a:xfrm>
            <a:off x="1097279" y="1821102"/>
            <a:ext cx="10419217" cy="4451157"/>
          </a:xfrm>
        </p:spPr>
        <p:txBody>
          <a:bodyPr>
            <a:normAutofit fontScale="92500" lnSpcReduction="10000"/>
          </a:bodyPr>
          <a:lstStyle/>
          <a:p>
            <a:pPr marL="0" indent="0">
              <a:buNone/>
            </a:pPr>
            <a:r>
              <a:rPr lang="en-US" sz="3600" dirty="0">
                <a:latin typeface="Times New Roman" panose="02020603050405020304" pitchFamily="18" charset="0"/>
                <a:cs typeface="Times New Roman" panose="02020603050405020304" pitchFamily="18" charset="0"/>
              </a:rPr>
              <a:t>The first adaptation simply changed the labels for the various steps, in order to facilitate ease of understanding:</a:t>
            </a:r>
          </a:p>
          <a:p>
            <a:pPr marL="0" indent="0">
              <a:buNone/>
            </a:pPr>
            <a:r>
              <a:rPr lang="en-US" sz="3600" dirty="0">
                <a:latin typeface="Times New Roman" panose="02020603050405020304" pitchFamily="18" charset="0"/>
                <a:cs typeface="Times New Roman" panose="02020603050405020304" pitchFamily="18" charset="0"/>
              </a:rPr>
              <a:t>10 steps to work with TF-CBT</a:t>
            </a:r>
          </a:p>
          <a:p>
            <a:pPr marL="0" indent="0">
              <a:buNone/>
            </a:pPr>
            <a:r>
              <a:rPr lang="en-US" sz="3600" dirty="0">
                <a:latin typeface="Times New Roman" panose="02020603050405020304" pitchFamily="18" charset="0"/>
                <a:cs typeface="Times New Roman" panose="02020603050405020304" pitchFamily="18" charset="0"/>
              </a:rPr>
              <a:t>Step 1: Gathering</a:t>
            </a:r>
          </a:p>
          <a:p>
            <a:pPr marL="0" indent="0">
              <a:buNone/>
            </a:pPr>
            <a:r>
              <a:rPr lang="en-US" sz="3600" dirty="0">
                <a:latin typeface="Times New Roman" panose="02020603050405020304" pitchFamily="18" charset="0"/>
                <a:cs typeface="Times New Roman" panose="02020603050405020304" pitchFamily="18" charset="0"/>
              </a:rPr>
              <a:t>Step 2: Learning</a:t>
            </a:r>
          </a:p>
          <a:p>
            <a:pPr marL="0" indent="0">
              <a:buNone/>
            </a:pPr>
            <a:r>
              <a:rPr lang="en-US" sz="3600" dirty="0">
                <a:latin typeface="Times New Roman" panose="02020603050405020304" pitchFamily="18" charset="0"/>
                <a:cs typeface="Times New Roman" panose="02020603050405020304" pitchFamily="18" charset="0"/>
              </a:rPr>
              <a:t>Step 3: Helping</a:t>
            </a:r>
          </a:p>
          <a:p>
            <a:pPr marL="0" indent="0">
              <a:buNone/>
            </a:pPr>
            <a:r>
              <a:rPr lang="en-US" sz="3600" dirty="0">
                <a:latin typeface="Times New Roman" panose="02020603050405020304" pitchFamily="18" charset="0"/>
                <a:cs typeface="Times New Roman" panose="02020603050405020304" pitchFamily="18" charset="0"/>
              </a:rPr>
              <a:t>Step 4: Relaxing</a:t>
            </a:r>
          </a:p>
          <a:p>
            <a:pPr marL="0" indent="0">
              <a:buNone/>
            </a:pPr>
            <a:r>
              <a:rPr lang="en-US" sz="3600" dirty="0">
                <a:latin typeface="Times New Roman" panose="02020603050405020304" pitchFamily="18" charset="0"/>
                <a:cs typeface="Times New Roman" panose="02020603050405020304" pitchFamily="18" charset="0"/>
              </a:rPr>
              <a:t>Step 5: Feeling</a:t>
            </a:r>
          </a:p>
        </p:txBody>
      </p:sp>
      <p:sp>
        <p:nvSpPr>
          <p:cNvPr id="5" name="Marcador de contenido 2"/>
          <p:cNvSpPr txBox="1">
            <a:spLocks/>
          </p:cNvSpPr>
          <p:nvPr/>
        </p:nvSpPr>
        <p:spPr>
          <a:xfrm>
            <a:off x="4586154" y="3518920"/>
            <a:ext cx="7333998" cy="3059502"/>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3600" dirty="0">
                <a:latin typeface="Times New Roman" panose="02020603050405020304" pitchFamily="18" charset="0"/>
                <a:cs typeface="Times New Roman" panose="02020603050405020304" pitchFamily="18" charset="0"/>
              </a:rPr>
              <a:t>Step 6: Thinking</a:t>
            </a:r>
          </a:p>
          <a:p>
            <a:pPr marL="0" indent="0">
              <a:buFont typeface="Calibri" panose="020F0502020204030204" pitchFamily="34" charset="0"/>
              <a:buNone/>
            </a:pPr>
            <a:r>
              <a:rPr lang="en-US" sz="3600" dirty="0">
                <a:latin typeface="Times New Roman" panose="02020603050405020304" pitchFamily="18" charset="0"/>
                <a:cs typeface="Times New Roman" panose="02020603050405020304" pitchFamily="18" charset="0"/>
              </a:rPr>
              <a:t>Step 7: Sharing 1 (trauma narrative)</a:t>
            </a:r>
          </a:p>
          <a:p>
            <a:pPr marL="0" indent="0">
              <a:buFont typeface="Calibri" panose="020F0502020204030204" pitchFamily="34" charset="0"/>
              <a:buNone/>
            </a:pPr>
            <a:r>
              <a:rPr lang="en-US" sz="3600" dirty="0">
                <a:latin typeface="Times New Roman" panose="02020603050405020304" pitchFamily="18" charset="0"/>
                <a:cs typeface="Times New Roman" panose="02020603050405020304" pitchFamily="18" charset="0"/>
              </a:rPr>
              <a:t>Step 8: Evaluating</a:t>
            </a:r>
          </a:p>
          <a:p>
            <a:pPr marL="0" indent="0">
              <a:buNone/>
            </a:pPr>
            <a:r>
              <a:rPr lang="en-US" sz="3600" dirty="0">
                <a:latin typeface="Times New Roman" panose="02020603050405020304" pitchFamily="18" charset="0"/>
                <a:cs typeface="Times New Roman" panose="02020603050405020304" pitchFamily="18" charset="0"/>
              </a:rPr>
              <a:t>Step 9: Sharing 2</a:t>
            </a:r>
          </a:p>
          <a:p>
            <a:pPr marL="0" indent="0">
              <a:buFont typeface="Calibri" panose="020F0502020204030204" pitchFamily="34" charset="0"/>
              <a:buNone/>
            </a:pPr>
            <a:r>
              <a:rPr lang="en-US" sz="3600" dirty="0">
                <a:latin typeface="Times New Roman" panose="02020603050405020304" pitchFamily="18" charset="0"/>
                <a:cs typeface="Times New Roman" panose="02020603050405020304" pitchFamily="18" charset="0"/>
              </a:rPr>
              <a:t>Step 10: Living</a:t>
            </a:r>
          </a:p>
        </p:txBody>
      </p:sp>
      <p:sp>
        <p:nvSpPr>
          <p:cNvPr id="7" name="CuadroTexto 6"/>
          <p:cNvSpPr txBox="1"/>
          <p:nvPr/>
        </p:nvSpPr>
        <p:spPr>
          <a:xfrm>
            <a:off x="8830962" y="6378367"/>
            <a:ext cx="3361038"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Becca</a:t>
            </a:r>
            <a:r>
              <a:rPr lang="en-US" sz="2000" b="1" dirty="0">
                <a:solidFill>
                  <a:schemeClr val="bg1"/>
                </a:solidFill>
                <a:latin typeface="Times New Roman" panose="02020603050405020304" pitchFamily="18" charset="0"/>
                <a:cs typeface="Times New Roman" panose="02020603050405020304" pitchFamily="18" charset="0"/>
              </a:rPr>
              <a:t> Johnson, </a:t>
            </a:r>
            <a:r>
              <a:rPr lang="en-US" sz="2000" b="1" dirty="0" err="1">
                <a:solidFill>
                  <a:schemeClr val="bg1"/>
                </a:solidFill>
                <a:latin typeface="Times New Roman" panose="02020603050405020304" pitchFamily="18" charset="0"/>
                <a:cs typeface="Times New Roman" panose="02020603050405020304" pitchFamily="18" charset="0"/>
              </a:rPr>
              <a:t>Ph.D</a:t>
            </a:r>
            <a:r>
              <a:rPr lang="en-US" sz="2000" b="1" dirty="0">
                <a:solidFill>
                  <a:schemeClr val="bg1"/>
                </a:solidFill>
                <a:latin typeface="Times New Roman" panose="02020603050405020304" pitchFamily="18" charset="0"/>
                <a:cs typeface="Times New Roman" panose="02020603050405020304" pitchFamily="18" charset="0"/>
              </a:rPr>
              <a:t>, 2012)</a:t>
            </a:r>
          </a:p>
        </p:txBody>
      </p:sp>
    </p:spTree>
    <p:extLst>
      <p:ext uri="{BB962C8B-B14F-4D97-AF65-F5344CB8AC3E}">
        <p14:creationId xmlns:p14="http://schemas.microsoft.com/office/powerpoint/2010/main" val="45185594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TRAUMA FOCUSED COGNITIVE BEHAVIORAL THERAPY</a:t>
            </a:r>
            <a:endParaRPr lang="en-US" dirty="0"/>
          </a:p>
        </p:txBody>
      </p:sp>
      <p:sp>
        <p:nvSpPr>
          <p:cNvPr id="3" name="Marcador de contenido 2"/>
          <p:cNvSpPr>
            <a:spLocks noGrp="1"/>
          </p:cNvSpPr>
          <p:nvPr>
            <p:ph idx="1"/>
          </p:nvPr>
        </p:nvSpPr>
        <p:spPr>
          <a:xfrm>
            <a:off x="1097280" y="1845734"/>
            <a:ext cx="10058400" cy="4555066"/>
          </a:xfrm>
        </p:spPr>
        <p:txBody>
          <a:bodyPr>
            <a:normAutofit/>
          </a:bodyPr>
          <a:lstStyle/>
          <a:p>
            <a:pPr algn="just"/>
            <a:r>
              <a:rPr lang="en-US" sz="2800" b="1" cap="all" dirty="0">
                <a:latin typeface="Times New Roman" panose="02020603050405020304" pitchFamily="18" charset="0"/>
                <a:cs typeface="Times New Roman" panose="02020603050405020304" pitchFamily="18" charset="0"/>
              </a:rPr>
              <a:t>TF-CBT Step 1: Gathering</a:t>
            </a:r>
            <a:endParaRPr lang="en-US" sz="2800"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Objective: </a:t>
            </a:r>
            <a:r>
              <a:rPr lang="en-US" sz="3200" dirty="0">
                <a:latin typeface="Times New Roman" panose="02020603050405020304" pitchFamily="18" charset="0"/>
                <a:cs typeface="Times New Roman" panose="02020603050405020304" pitchFamily="18" charset="0"/>
              </a:rPr>
              <a:t>To develop a positive, safe, therapeutic relationship and to gather needed and helpful information..</a:t>
            </a:r>
            <a:endParaRPr lang="en-US" sz="2800"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Activities:</a:t>
            </a:r>
            <a:r>
              <a:rPr lang="en-US" sz="3200" b="1" dirty="0">
                <a:latin typeface="Times New Roman" panose="02020603050405020304" pitchFamily="18" charset="0"/>
                <a:cs typeface="Times New Roman" panose="02020603050405020304" pitchFamily="18" charset="0"/>
              </a:rPr>
              <a:t> </a:t>
            </a:r>
          </a:p>
          <a:p>
            <a:pP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Establish rapport</a:t>
            </a:r>
          </a:p>
          <a:p>
            <a:pP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Client motivations</a:t>
            </a:r>
          </a:p>
          <a:p>
            <a:pP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Complete initial symptom &amp; clinical assessments</a:t>
            </a:r>
          </a:p>
          <a:p>
            <a:pP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Practice storytelling/recalling a positive memory</a:t>
            </a:r>
            <a:endParaRPr lang="en-US" sz="2800" b="1"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8830962" y="6400800"/>
            <a:ext cx="3361038"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Becca</a:t>
            </a:r>
            <a:r>
              <a:rPr lang="en-US" sz="2000" b="1" dirty="0">
                <a:solidFill>
                  <a:schemeClr val="bg1"/>
                </a:solidFill>
                <a:latin typeface="Times New Roman" panose="02020603050405020304" pitchFamily="18" charset="0"/>
                <a:cs typeface="Times New Roman" panose="02020603050405020304" pitchFamily="18" charset="0"/>
              </a:rPr>
              <a:t> Johnson, </a:t>
            </a:r>
            <a:r>
              <a:rPr lang="en-US" sz="2000" b="1" dirty="0" err="1">
                <a:solidFill>
                  <a:schemeClr val="bg1"/>
                </a:solidFill>
                <a:latin typeface="Times New Roman" panose="02020603050405020304" pitchFamily="18" charset="0"/>
                <a:cs typeface="Times New Roman" panose="02020603050405020304" pitchFamily="18" charset="0"/>
              </a:rPr>
              <a:t>Ph.D</a:t>
            </a:r>
            <a:r>
              <a:rPr lang="en-US" sz="2000" b="1" dirty="0">
                <a:solidFill>
                  <a:schemeClr val="bg1"/>
                </a:solidFill>
                <a:latin typeface="Times New Roman" panose="02020603050405020304" pitchFamily="18" charset="0"/>
                <a:cs typeface="Times New Roman" panose="02020603050405020304" pitchFamily="18" charset="0"/>
              </a:rPr>
              <a:t>, 2012)</a:t>
            </a:r>
          </a:p>
        </p:txBody>
      </p:sp>
    </p:spTree>
    <p:extLst>
      <p:ext uri="{BB962C8B-B14F-4D97-AF65-F5344CB8AC3E}">
        <p14:creationId xmlns:p14="http://schemas.microsoft.com/office/powerpoint/2010/main" val="284815433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TRAUMA FOCUSED COGNITIVE BEHAVIORAL THERAPY</a:t>
            </a:r>
            <a:endParaRPr lang="en-US" dirty="0"/>
          </a:p>
        </p:txBody>
      </p:sp>
      <p:sp>
        <p:nvSpPr>
          <p:cNvPr id="3" name="Marcador de contenido 2"/>
          <p:cNvSpPr>
            <a:spLocks noGrp="1"/>
          </p:cNvSpPr>
          <p:nvPr>
            <p:ph idx="1"/>
          </p:nvPr>
        </p:nvSpPr>
        <p:spPr>
          <a:xfrm>
            <a:off x="1097280" y="1845734"/>
            <a:ext cx="10058400" cy="4555066"/>
          </a:xfrm>
        </p:spPr>
        <p:txBody>
          <a:bodyPr>
            <a:normAutofit/>
          </a:bodyPr>
          <a:lstStyle/>
          <a:p>
            <a:r>
              <a:rPr lang="en-US" sz="2800" b="1" cap="all" dirty="0">
                <a:latin typeface="Times New Roman" panose="02020603050405020304" pitchFamily="18" charset="0"/>
                <a:cs typeface="Times New Roman" panose="02020603050405020304" pitchFamily="18" charset="0"/>
              </a:rPr>
              <a:t>TF-CBT Step 2: Learning</a:t>
            </a:r>
            <a:endParaRPr lang="en-US"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Objective:</a:t>
            </a:r>
            <a:r>
              <a:rPr lang="en-US" sz="2800" dirty="0">
                <a:latin typeface="Times New Roman" panose="02020603050405020304" pitchFamily="18" charset="0"/>
                <a:cs typeface="Times New Roman" panose="02020603050405020304" pitchFamily="18" charset="0"/>
              </a:rPr>
              <a:t> To educate victims about abuse and trauma and other important related topics .</a:t>
            </a:r>
          </a:p>
          <a:p>
            <a:pPr algn="just"/>
            <a:r>
              <a:rPr lang="en-US" sz="2800" b="1" dirty="0">
                <a:latin typeface="Times New Roman" panose="02020603050405020304" pitchFamily="18" charset="0"/>
                <a:cs typeface="Times New Roman" panose="02020603050405020304" pitchFamily="18" charset="0"/>
              </a:rPr>
              <a:t>Activities:</a:t>
            </a:r>
            <a:r>
              <a:rPr lang="en-US" sz="3200" b="1" dirty="0">
                <a:latin typeface="Times New Roman" panose="02020603050405020304" pitchFamily="18" charset="0"/>
                <a:cs typeface="Times New Roman" panose="02020603050405020304" pitchFamily="18" charset="0"/>
              </a:rPr>
              <a:t> </a:t>
            </a:r>
          </a:p>
          <a:p>
            <a:pP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Provide Psychoeducation about abuse, trauma</a:t>
            </a:r>
          </a:p>
          <a:p>
            <a:pP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Provide Psychoeducation on self-esteem and relationships</a:t>
            </a:r>
          </a:p>
          <a:p>
            <a:pP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Other Beneficial Topics (based on individual/group needs)</a:t>
            </a:r>
          </a:p>
        </p:txBody>
      </p:sp>
      <p:sp>
        <p:nvSpPr>
          <p:cNvPr id="5" name="CuadroTexto 4"/>
          <p:cNvSpPr txBox="1"/>
          <p:nvPr/>
        </p:nvSpPr>
        <p:spPr>
          <a:xfrm>
            <a:off x="8830962" y="6400800"/>
            <a:ext cx="3361038"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Becca</a:t>
            </a:r>
            <a:r>
              <a:rPr lang="en-US" sz="2000" b="1" dirty="0">
                <a:solidFill>
                  <a:schemeClr val="bg1"/>
                </a:solidFill>
                <a:latin typeface="Times New Roman" panose="02020603050405020304" pitchFamily="18" charset="0"/>
                <a:cs typeface="Times New Roman" panose="02020603050405020304" pitchFamily="18" charset="0"/>
              </a:rPr>
              <a:t> Johnson, </a:t>
            </a:r>
            <a:r>
              <a:rPr lang="en-US" sz="2000" b="1" dirty="0" err="1">
                <a:solidFill>
                  <a:schemeClr val="bg1"/>
                </a:solidFill>
                <a:latin typeface="Times New Roman" panose="02020603050405020304" pitchFamily="18" charset="0"/>
                <a:cs typeface="Times New Roman" panose="02020603050405020304" pitchFamily="18" charset="0"/>
              </a:rPr>
              <a:t>Ph.D</a:t>
            </a:r>
            <a:r>
              <a:rPr lang="en-US" sz="2000" b="1" dirty="0">
                <a:solidFill>
                  <a:schemeClr val="bg1"/>
                </a:solidFill>
                <a:latin typeface="Times New Roman" panose="02020603050405020304" pitchFamily="18" charset="0"/>
                <a:cs typeface="Times New Roman" panose="02020603050405020304" pitchFamily="18" charset="0"/>
              </a:rPr>
              <a:t>, 2012)</a:t>
            </a:r>
          </a:p>
        </p:txBody>
      </p:sp>
    </p:spTree>
    <p:extLst>
      <p:ext uri="{BB962C8B-B14F-4D97-AF65-F5344CB8AC3E}">
        <p14:creationId xmlns:p14="http://schemas.microsoft.com/office/powerpoint/2010/main" val="26551316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TRAUMA FOCUSED COGNITIVE BEHAVIORAL THERAPY</a:t>
            </a:r>
            <a:endParaRPr lang="en-US" dirty="0"/>
          </a:p>
        </p:txBody>
      </p:sp>
      <p:sp>
        <p:nvSpPr>
          <p:cNvPr id="3" name="Marcador de contenido 2"/>
          <p:cNvSpPr>
            <a:spLocks noGrp="1"/>
          </p:cNvSpPr>
          <p:nvPr>
            <p:ph idx="1"/>
          </p:nvPr>
        </p:nvSpPr>
        <p:spPr>
          <a:xfrm>
            <a:off x="1097280" y="1845734"/>
            <a:ext cx="10058400" cy="4555066"/>
          </a:xfrm>
        </p:spPr>
        <p:txBody>
          <a:bodyPr>
            <a:normAutofit/>
          </a:bodyPr>
          <a:lstStyle/>
          <a:p>
            <a:r>
              <a:rPr lang="en-US" sz="2800" b="1" cap="all" dirty="0">
                <a:latin typeface="Times New Roman" panose="02020603050405020304" pitchFamily="18" charset="0"/>
                <a:cs typeface="Times New Roman" panose="02020603050405020304" pitchFamily="18" charset="0"/>
              </a:rPr>
              <a:t>TF-CBT Step 3: helping (</a:t>
            </a:r>
            <a:r>
              <a:rPr lang="en-US" sz="2800" b="1" dirty="0">
                <a:latin typeface="Times New Roman" panose="02020603050405020304" pitchFamily="18" charset="0"/>
                <a:cs typeface="Times New Roman" panose="02020603050405020304" pitchFamily="18" charset="0"/>
              </a:rPr>
              <a:t>parenting skills</a:t>
            </a:r>
            <a:r>
              <a:rPr lang="en-US" sz="2800" b="1" cap="all" dirty="0">
                <a:latin typeface="Times New Roman" panose="02020603050405020304" pitchFamily="18" charset="0"/>
                <a:cs typeface="Times New Roman" panose="02020603050405020304" pitchFamily="18" charset="0"/>
              </a:rPr>
              <a:t>) </a:t>
            </a:r>
          </a:p>
          <a:p>
            <a:r>
              <a:rPr lang="en-US" sz="2800" b="1" dirty="0">
                <a:latin typeface="Times New Roman" panose="02020603050405020304" pitchFamily="18" charset="0"/>
                <a:cs typeface="Times New Roman" panose="02020603050405020304" pitchFamily="18" charset="0"/>
              </a:rPr>
              <a:t>Objective: </a:t>
            </a:r>
            <a:r>
              <a:rPr lang="en-US" sz="2800" dirty="0">
                <a:latin typeface="Times New Roman" panose="02020603050405020304" pitchFamily="18" charset="0"/>
                <a:cs typeface="Times New Roman" panose="02020603050405020304" pitchFamily="18" charset="0"/>
              </a:rPr>
              <a:t>To help caregivers deal effectively with trauma victims.</a:t>
            </a:r>
          </a:p>
          <a:p>
            <a:pPr algn="just"/>
            <a:r>
              <a:rPr lang="en-US" sz="2800" b="1" dirty="0">
                <a:latin typeface="Times New Roman" panose="02020603050405020304" pitchFamily="18" charset="0"/>
                <a:cs typeface="Times New Roman" panose="02020603050405020304" pitchFamily="18" charset="0"/>
              </a:rPr>
              <a:t>Activities:</a:t>
            </a:r>
            <a:r>
              <a:rPr lang="en-US" sz="3200" b="1" dirty="0">
                <a:latin typeface="Times New Roman" panose="02020603050405020304" pitchFamily="18" charset="0"/>
                <a:cs typeface="Times New Roman" panose="02020603050405020304" pitchFamily="18" charset="0"/>
              </a:rPr>
              <a:t> </a:t>
            </a:r>
          </a:p>
          <a:p>
            <a:pPr algn="just">
              <a:buFont typeface="Wingdings" panose="05000000000000000000" pitchFamily="2" charset="2"/>
              <a:buChar char="Ø"/>
            </a:pP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Educate about child development (if applicable)</a:t>
            </a:r>
          </a:p>
          <a:p>
            <a:pPr algn="just">
              <a:buFont typeface="Wingdings" panose="05000000000000000000" pitchFamily="2" charset="2"/>
              <a:buChar char="Ø"/>
            </a:pP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Discuss caregiver reactions to the victim’s experience(s)</a:t>
            </a:r>
          </a:p>
          <a:p>
            <a:pPr algn="just">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 Help Caregivers anticipate client’s emotionally difficult times</a:t>
            </a:r>
            <a:endParaRPr lang="en-US" sz="3200" b="1"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8830962" y="6400800"/>
            <a:ext cx="3361038"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Becca</a:t>
            </a:r>
            <a:r>
              <a:rPr lang="en-US" sz="2000" b="1" dirty="0">
                <a:solidFill>
                  <a:schemeClr val="bg1"/>
                </a:solidFill>
                <a:latin typeface="Times New Roman" panose="02020603050405020304" pitchFamily="18" charset="0"/>
                <a:cs typeface="Times New Roman" panose="02020603050405020304" pitchFamily="18" charset="0"/>
              </a:rPr>
              <a:t> Johnson, </a:t>
            </a:r>
            <a:r>
              <a:rPr lang="en-US" sz="2000" b="1" dirty="0" err="1">
                <a:solidFill>
                  <a:schemeClr val="bg1"/>
                </a:solidFill>
                <a:latin typeface="Times New Roman" panose="02020603050405020304" pitchFamily="18" charset="0"/>
                <a:cs typeface="Times New Roman" panose="02020603050405020304" pitchFamily="18" charset="0"/>
              </a:rPr>
              <a:t>Ph.D</a:t>
            </a:r>
            <a:r>
              <a:rPr lang="en-US" sz="2000" b="1" dirty="0">
                <a:solidFill>
                  <a:schemeClr val="bg1"/>
                </a:solidFill>
                <a:latin typeface="Times New Roman" panose="02020603050405020304" pitchFamily="18" charset="0"/>
                <a:cs typeface="Times New Roman" panose="02020603050405020304" pitchFamily="18" charset="0"/>
              </a:rPr>
              <a:t>, 2012)</a:t>
            </a:r>
          </a:p>
        </p:txBody>
      </p:sp>
    </p:spTree>
    <p:extLst>
      <p:ext uri="{BB962C8B-B14F-4D97-AF65-F5344CB8AC3E}">
        <p14:creationId xmlns:p14="http://schemas.microsoft.com/office/powerpoint/2010/main" val="87615061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TRAUMA FOCUSED COGNITIVE BEHAVIORAL THERAPY</a:t>
            </a:r>
            <a:endParaRPr lang="en-US" dirty="0"/>
          </a:p>
        </p:txBody>
      </p:sp>
      <p:sp>
        <p:nvSpPr>
          <p:cNvPr id="3" name="Marcador de contenido 2"/>
          <p:cNvSpPr>
            <a:spLocks noGrp="1"/>
          </p:cNvSpPr>
          <p:nvPr>
            <p:ph idx="1"/>
          </p:nvPr>
        </p:nvSpPr>
        <p:spPr>
          <a:xfrm>
            <a:off x="1097280" y="1845734"/>
            <a:ext cx="10058400" cy="4555066"/>
          </a:xfrm>
        </p:spPr>
        <p:txBody>
          <a:bodyPr>
            <a:normAutofit lnSpcReduction="10000"/>
          </a:bodyPr>
          <a:lstStyle/>
          <a:p>
            <a:r>
              <a:rPr lang="en-US" sz="2800" b="1" cap="all" dirty="0">
                <a:latin typeface="Times New Roman" panose="02020603050405020304" pitchFamily="18" charset="0"/>
                <a:cs typeface="Times New Roman" panose="02020603050405020304" pitchFamily="18" charset="0"/>
              </a:rPr>
              <a:t>TF-CBT Step 4: relaxing </a:t>
            </a:r>
          </a:p>
          <a:p>
            <a:r>
              <a:rPr lang="en-US" sz="2800" b="1" dirty="0">
                <a:latin typeface="Times New Roman" panose="02020603050405020304" pitchFamily="18" charset="0"/>
                <a:cs typeface="Times New Roman" panose="02020603050405020304" pitchFamily="18" charset="0"/>
              </a:rPr>
              <a:t>Objective:</a:t>
            </a:r>
            <a:r>
              <a:rPr lang="en-US" sz="2800" dirty="0">
                <a:latin typeface="Times New Roman" panose="02020603050405020304" pitchFamily="18" charset="0"/>
                <a:cs typeface="Times New Roman" panose="02020603050405020304" pitchFamily="18" charset="0"/>
              </a:rPr>
              <a:t> To teach tools to help the individual calm and control unwanted emotion and thoughts.</a:t>
            </a:r>
          </a:p>
          <a:p>
            <a:pPr algn="just"/>
            <a:r>
              <a:rPr lang="en-US" sz="2800" b="1" dirty="0">
                <a:latin typeface="Times New Roman" panose="02020603050405020304" pitchFamily="18" charset="0"/>
                <a:cs typeface="Times New Roman" panose="02020603050405020304" pitchFamily="18" charset="0"/>
              </a:rPr>
              <a:t>Activities:</a:t>
            </a:r>
            <a:r>
              <a:rPr lang="en-US" sz="3200" b="1" dirty="0">
                <a:latin typeface="Times New Roman" panose="02020603050405020304" pitchFamily="18" charset="0"/>
                <a:cs typeface="Times New Roman" panose="02020603050405020304" pitchFamily="18" charset="0"/>
              </a:rPr>
              <a:t> </a:t>
            </a:r>
          </a:p>
          <a:p>
            <a:pPr algn="just">
              <a:buFont typeface="Wingdings" panose="05000000000000000000" pitchFamily="2" charset="2"/>
              <a:buChar char="Ø"/>
            </a:pP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Provide information (</a:t>
            </a:r>
            <a:r>
              <a:rPr lang="en-US" sz="3200" dirty="0" err="1">
                <a:latin typeface="Times New Roman" panose="02020603050405020304" pitchFamily="18" charset="0"/>
                <a:cs typeface="Times New Roman" panose="02020603050405020304" pitchFamily="18" charset="0"/>
              </a:rPr>
              <a:t>psychoeducation</a:t>
            </a:r>
            <a:r>
              <a:rPr lang="en-US" sz="3200" dirty="0">
                <a:latin typeface="Times New Roman" panose="02020603050405020304" pitchFamily="18" charset="0"/>
                <a:cs typeface="Times New Roman" panose="02020603050405020304" pitchFamily="18" charset="0"/>
              </a:rPr>
              <a:t>) about the body’s response to stress </a:t>
            </a:r>
          </a:p>
          <a:p>
            <a:pPr algn="just">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Identify and discuss both negative and positive coping strategies (substance use, risk-taking,…)</a:t>
            </a:r>
          </a:p>
          <a:p>
            <a:pPr algn="just">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Practice relaxation strategies</a:t>
            </a:r>
            <a:endParaRPr lang="en-US" sz="3200" b="1"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8830962" y="6400800"/>
            <a:ext cx="3361038"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Becca</a:t>
            </a:r>
            <a:r>
              <a:rPr lang="en-US" sz="2000" b="1" dirty="0">
                <a:solidFill>
                  <a:schemeClr val="bg1"/>
                </a:solidFill>
                <a:latin typeface="Times New Roman" panose="02020603050405020304" pitchFamily="18" charset="0"/>
                <a:cs typeface="Times New Roman" panose="02020603050405020304" pitchFamily="18" charset="0"/>
              </a:rPr>
              <a:t> Johnson, </a:t>
            </a:r>
            <a:r>
              <a:rPr lang="en-US" sz="2000" b="1" dirty="0" err="1">
                <a:solidFill>
                  <a:schemeClr val="bg1"/>
                </a:solidFill>
                <a:latin typeface="Times New Roman" panose="02020603050405020304" pitchFamily="18" charset="0"/>
                <a:cs typeface="Times New Roman" panose="02020603050405020304" pitchFamily="18" charset="0"/>
              </a:rPr>
              <a:t>Ph.D</a:t>
            </a:r>
            <a:r>
              <a:rPr lang="en-US" sz="2000" b="1" dirty="0">
                <a:solidFill>
                  <a:schemeClr val="bg1"/>
                </a:solidFill>
                <a:latin typeface="Times New Roman" panose="02020603050405020304" pitchFamily="18" charset="0"/>
                <a:cs typeface="Times New Roman" panose="02020603050405020304" pitchFamily="18" charset="0"/>
              </a:rPr>
              <a:t>, 2012)</a:t>
            </a:r>
          </a:p>
        </p:txBody>
      </p:sp>
    </p:spTree>
    <p:extLst>
      <p:ext uri="{BB962C8B-B14F-4D97-AF65-F5344CB8AC3E}">
        <p14:creationId xmlns:p14="http://schemas.microsoft.com/office/powerpoint/2010/main" val="306291607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TRAUMA FOCUSED COGNITIVE BEHAVIORAL THERAPY</a:t>
            </a:r>
            <a:endParaRPr lang="en-US" dirty="0"/>
          </a:p>
        </p:txBody>
      </p:sp>
      <p:sp>
        <p:nvSpPr>
          <p:cNvPr id="3" name="Marcador de contenido 2"/>
          <p:cNvSpPr>
            <a:spLocks noGrp="1"/>
          </p:cNvSpPr>
          <p:nvPr>
            <p:ph idx="1"/>
          </p:nvPr>
        </p:nvSpPr>
        <p:spPr>
          <a:xfrm>
            <a:off x="1097280" y="1845734"/>
            <a:ext cx="10058400" cy="4555066"/>
          </a:xfrm>
        </p:spPr>
        <p:txBody>
          <a:bodyPr>
            <a:normAutofit fontScale="92500" lnSpcReduction="10000"/>
          </a:bodyPr>
          <a:lstStyle/>
          <a:p>
            <a:r>
              <a:rPr lang="en-US" sz="2800" b="1" cap="all" dirty="0">
                <a:latin typeface="Times New Roman" panose="02020603050405020304" pitchFamily="18" charset="0"/>
                <a:cs typeface="Times New Roman" panose="02020603050405020304" pitchFamily="18" charset="0"/>
              </a:rPr>
              <a:t>TF-CBT Step 5: feeling </a:t>
            </a:r>
          </a:p>
          <a:p>
            <a:pPr algn="just"/>
            <a:r>
              <a:rPr lang="en-US" sz="2800" b="1" dirty="0">
                <a:latin typeface="Times New Roman" panose="02020603050405020304" pitchFamily="18" charset="0"/>
                <a:cs typeface="Times New Roman" panose="02020603050405020304" pitchFamily="18" charset="0"/>
              </a:rPr>
              <a:t>Objective:</a:t>
            </a:r>
            <a:r>
              <a:rPr lang="en-US" sz="2800"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To empower the victim to identify and demonstrate a variety of emotions, when they are experienced and at what intensity (affect regulation and attunement skills) and to be aware of personal emotional triggers.</a:t>
            </a:r>
          </a:p>
          <a:p>
            <a:pPr algn="just"/>
            <a:r>
              <a:rPr lang="en-US" sz="2800" b="1" dirty="0">
                <a:latin typeface="Times New Roman" panose="02020603050405020304" pitchFamily="18" charset="0"/>
                <a:cs typeface="Times New Roman" panose="02020603050405020304" pitchFamily="18" charset="0"/>
              </a:rPr>
              <a:t>Activities:</a:t>
            </a:r>
            <a:r>
              <a:rPr lang="en-US" sz="3200" b="1" dirty="0">
                <a:latin typeface="Times New Roman" panose="02020603050405020304" pitchFamily="18" charset="0"/>
                <a:cs typeface="Times New Roman" panose="02020603050405020304" pitchFamily="18" charset="0"/>
              </a:rPr>
              <a:t> </a:t>
            </a:r>
          </a:p>
          <a:p>
            <a:pPr algn="just">
              <a:buFont typeface="Wingdings" panose="05000000000000000000" pitchFamily="2" charset="2"/>
              <a:buChar char="Ø"/>
            </a:pP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Present </a:t>
            </a:r>
            <a:r>
              <a:rPr lang="en-US" sz="3200" dirty="0" err="1">
                <a:latin typeface="Times New Roman" panose="02020603050405020304" pitchFamily="18" charset="0"/>
                <a:cs typeface="Times New Roman" panose="02020603050405020304" pitchFamily="18" charset="0"/>
              </a:rPr>
              <a:t>psychoeducation</a:t>
            </a:r>
            <a:r>
              <a:rPr lang="en-US" sz="3200" dirty="0">
                <a:latin typeface="Times New Roman" panose="02020603050405020304" pitchFamily="18" charset="0"/>
                <a:cs typeface="Times New Roman" panose="02020603050405020304" pitchFamily="18" charset="0"/>
              </a:rPr>
              <a:t> regarding emotional expression including: What, How, When, Why and How much (intensity).</a:t>
            </a:r>
          </a:p>
          <a:p>
            <a:pPr algn="just">
              <a:buFont typeface="Wingdings" panose="05000000000000000000" pitchFamily="2" charset="2"/>
              <a:buChar char="Ø"/>
            </a:pP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Discuss the role of body language and facial expressions in the communication of various emotions. </a:t>
            </a:r>
            <a:endParaRPr lang="en-US" sz="3200" b="1"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8830962" y="6400800"/>
            <a:ext cx="3361038"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Becca</a:t>
            </a:r>
            <a:r>
              <a:rPr lang="en-US" sz="2000" b="1" dirty="0">
                <a:solidFill>
                  <a:schemeClr val="bg1"/>
                </a:solidFill>
                <a:latin typeface="Times New Roman" panose="02020603050405020304" pitchFamily="18" charset="0"/>
                <a:cs typeface="Times New Roman" panose="02020603050405020304" pitchFamily="18" charset="0"/>
              </a:rPr>
              <a:t> Johnson, </a:t>
            </a:r>
            <a:r>
              <a:rPr lang="en-US" sz="2000" b="1" dirty="0" err="1">
                <a:solidFill>
                  <a:schemeClr val="bg1"/>
                </a:solidFill>
                <a:latin typeface="Times New Roman" panose="02020603050405020304" pitchFamily="18" charset="0"/>
                <a:cs typeface="Times New Roman" panose="02020603050405020304" pitchFamily="18" charset="0"/>
              </a:rPr>
              <a:t>Ph.D</a:t>
            </a:r>
            <a:r>
              <a:rPr lang="en-US" sz="2000" b="1" dirty="0">
                <a:solidFill>
                  <a:schemeClr val="bg1"/>
                </a:solidFill>
                <a:latin typeface="Times New Roman" panose="02020603050405020304" pitchFamily="18" charset="0"/>
                <a:cs typeface="Times New Roman" panose="02020603050405020304" pitchFamily="18" charset="0"/>
              </a:rPr>
              <a:t>, 2012)</a:t>
            </a:r>
          </a:p>
        </p:txBody>
      </p:sp>
    </p:spTree>
    <p:extLst>
      <p:ext uri="{BB962C8B-B14F-4D97-AF65-F5344CB8AC3E}">
        <p14:creationId xmlns:p14="http://schemas.microsoft.com/office/powerpoint/2010/main" val="147717586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TRAUMA FOCUSED COGNITIVE BEHAVIORAL THERAPY</a:t>
            </a:r>
            <a:endParaRPr lang="en-US" dirty="0"/>
          </a:p>
        </p:txBody>
      </p:sp>
      <p:sp>
        <p:nvSpPr>
          <p:cNvPr id="3" name="Marcador de contenido 2"/>
          <p:cNvSpPr>
            <a:spLocks noGrp="1"/>
          </p:cNvSpPr>
          <p:nvPr>
            <p:ph idx="1"/>
          </p:nvPr>
        </p:nvSpPr>
        <p:spPr>
          <a:xfrm>
            <a:off x="1097280" y="1845734"/>
            <a:ext cx="10058400" cy="4555066"/>
          </a:xfrm>
        </p:spPr>
        <p:txBody>
          <a:bodyPr>
            <a:normAutofit/>
          </a:bodyPr>
          <a:lstStyle/>
          <a:p>
            <a:r>
              <a:rPr lang="en-US" sz="2800" b="1" cap="all" dirty="0">
                <a:latin typeface="Times New Roman" panose="02020603050405020304" pitchFamily="18" charset="0"/>
                <a:cs typeface="Times New Roman" panose="02020603050405020304" pitchFamily="18" charset="0"/>
              </a:rPr>
              <a:t>TF-CBT Step 6: thinking</a:t>
            </a:r>
          </a:p>
          <a:p>
            <a:r>
              <a:rPr lang="en-US" sz="2800" b="1" dirty="0">
                <a:latin typeface="Times New Roman" panose="02020603050405020304" pitchFamily="18" charset="0"/>
                <a:cs typeface="Times New Roman" panose="02020603050405020304" pitchFamily="18" charset="0"/>
              </a:rPr>
              <a:t>Objective:</a:t>
            </a:r>
            <a:r>
              <a:rPr lang="en-US" sz="2800" dirty="0">
                <a:latin typeface="Times New Roman" panose="02020603050405020304" pitchFamily="18" charset="0"/>
                <a:cs typeface="Times New Roman" panose="02020603050405020304" pitchFamily="18" charset="0"/>
              </a:rPr>
              <a:t>. Help victim identify the difference between thoughts and feelings as well as the relationship between them and behavior.</a:t>
            </a:r>
          </a:p>
          <a:p>
            <a:pPr algn="just"/>
            <a:r>
              <a:rPr lang="en-US" sz="2800" b="1" dirty="0">
                <a:latin typeface="Times New Roman" panose="02020603050405020304" pitchFamily="18" charset="0"/>
                <a:cs typeface="Times New Roman" panose="02020603050405020304" pitchFamily="18" charset="0"/>
              </a:rPr>
              <a:t>Activities:</a:t>
            </a:r>
            <a:r>
              <a:rPr lang="en-US" sz="3200" b="1" dirty="0">
                <a:latin typeface="Times New Roman" panose="02020603050405020304" pitchFamily="18" charset="0"/>
                <a:cs typeface="Times New Roman" panose="02020603050405020304" pitchFamily="18" charset="0"/>
              </a:rPr>
              <a:t> </a:t>
            </a:r>
          </a:p>
          <a:p>
            <a:pPr algn="just">
              <a:buFont typeface="Wingdings" panose="05000000000000000000" pitchFamily="2" charset="2"/>
              <a:buChar char="Ø"/>
            </a:pPr>
            <a:r>
              <a:rPr lang="en-US" sz="32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Explain the difference between “thoughts” and “feelings”</a:t>
            </a:r>
          </a:p>
          <a:p>
            <a:pPr algn="just">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 Teach the Cognitive Triangle: How our Thoughts affect our Feelings, which lead to our Behavior (role play examples)</a:t>
            </a:r>
          </a:p>
          <a:p>
            <a:pPr algn="just">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 Review common inaccurate, unhelpful thoughts</a:t>
            </a:r>
            <a:r>
              <a:rPr lang="en-US" sz="3200" dirty="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8830962" y="6400800"/>
            <a:ext cx="3361038"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Becca</a:t>
            </a:r>
            <a:r>
              <a:rPr lang="en-US" sz="2000" b="1" dirty="0">
                <a:solidFill>
                  <a:schemeClr val="bg1"/>
                </a:solidFill>
                <a:latin typeface="Times New Roman" panose="02020603050405020304" pitchFamily="18" charset="0"/>
                <a:cs typeface="Times New Roman" panose="02020603050405020304" pitchFamily="18" charset="0"/>
              </a:rPr>
              <a:t> Johnson, </a:t>
            </a:r>
            <a:r>
              <a:rPr lang="en-US" sz="2000" b="1" dirty="0" err="1">
                <a:solidFill>
                  <a:schemeClr val="bg1"/>
                </a:solidFill>
                <a:latin typeface="Times New Roman" panose="02020603050405020304" pitchFamily="18" charset="0"/>
                <a:cs typeface="Times New Roman" panose="02020603050405020304" pitchFamily="18" charset="0"/>
              </a:rPr>
              <a:t>Ph.D</a:t>
            </a:r>
            <a:r>
              <a:rPr lang="en-US" sz="2000" b="1" dirty="0">
                <a:solidFill>
                  <a:schemeClr val="bg1"/>
                </a:solidFill>
                <a:latin typeface="Times New Roman" panose="02020603050405020304" pitchFamily="18" charset="0"/>
                <a:cs typeface="Times New Roman" panose="02020603050405020304" pitchFamily="18" charset="0"/>
              </a:rPr>
              <a:t>, 2012)</a:t>
            </a:r>
          </a:p>
        </p:txBody>
      </p:sp>
    </p:spTree>
    <p:extLst>
      <p:ext uri="{BB962C8B-B14F-4D97-AF65-F5344CB8AC3E}">
        <p14:creationId xmlns:p14="http://schemas.microsoft.com/office/powerpoint/2010/main" val="142749156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TRAUMA FOCUSED COGNITIVE BEHAVIORAL THERAPY</a:t>
            </a:r>
            <a:endParaRPr lang="en-US" dirty="0"/>
          </a:p>
        </p:txBody>
      </p:sp>
      <p:sp>
        <p:nvSpPr>
          <p:cNvPr id="3" name="Marcador de contenido 2"/>
          <p:cNvSpPr>
            <a:spLocks noGrp="1"/>
          </p:cNvSpPr>
          <p:nvPr>
            <p:ph idx="1"/>
          </p:nvPr>
        </p:nvSpPr>
        <p:spPr>
          <a:xfrm>
            <a:off x="1097280" y="1845734"/>
            <a:ext cx="10058400" cy="4555066"/>
          </a:xfrm>
        </p:spPr>
        <p:txBody>
          <a:bodyPr>
            <a:normAutofit fontScale="25000" lnSpcReduction="20000"/>
          </a:bodyPr>
          <a:lstStyle/>
          <a:p>
            <a:r>
              <a:rPr lang="en-US" sz="11200" b="1" cap="all" dirty="0">
                <a:latin typeface="Times New Roman" panose="02020603050405020304" pitchFamily="18" charset="0"/>
                <a:cs typeface="Times New Roman" panose="02020603050405020304" pitchFamily="18" charset="0"/>
              </a:rPr>
              <a:t>TF-CBT Step 7:  Sharing 1 </a:t>
            </a:r>
          </a:p>
          <a:p>
            <a:r>
              <a:rPr lang="en-US" sz="11200" b="1" dirty="0">
                <a:latin typeface="Times New Roman" panose="02020603050405020304" pitchFamily="18" charset="0"/>
                <a:cs typeface="Times New Roman" panose="02020603050405020304" pitchFamily="18" charset="0"/>
              </a:rPr>
              <a:t>Objective:</a:t>
            </a:r>
            <a:r>
              <a:rPr lang="en-US" sz="7000" dirty="0">
                <a:latin typeface="Times New Roman" panose="02020603050405020304" pitchFamily="18" charset="0"/>
                <a:cs typeface="Times New Roman" panose="02020603050405020304" pitchFamily="18" charset="0"/>
              </a:rPr>
              <a:t> </a:t>
            </a:r>
            <a:r>
              <a:rPr lang="en-US" sz="11200" dirty="0">
                <a:latin typeface="Times New Roman" panose="02020603050405020304" pitchFamily="18" charset="0"/>
                <a:cs typeface="Times New Roman" panose="02020603050405020304" pitchFamily="18" charset="0"/>
              </a:rPr>
              <a:t>The person shares her/his trauma/abuse story – helping to lessen the pain and shame and its effect.</a:t>
            </a:r>
          </a:p>
          <a:p>
            <a:r>
              <a:rPr lang="en-US" sz="11200" b="1" dirty="0">
                <a:latin typeface="Times New Roman" panose="02020603050405020304" pitchFamily="18" charset="0"/>
                <a:cs typeface="Times New Roman" panose="02020603050405020304" pitchFamily="18" charset="0"/>
              </a:rPr>
              <a:t>Activities: </a:t>
            </a:r>
          </a:p>
          <a:p>
            <a:pPr algn="just">
              <a:buFont typeface="Wingdings" panose="05000000000000000000" pitchFamily="2" charset="2"/>
              <a:buChar char="Ø"/>
            </a:pPr>
            <a:r>
              <a:rPr lang="en-US" sz="11200" b="1" dirty="0">
                <a:latin typeface="Times New Roman" panose="02020603050405020304" pitchFamily="18" charset="0"/>
                <a:cs typeface="Times New Roman" panose="02020603050405020304" pitchFamily="18" charset="0"/>
              </a:rPr>
              <a:t> </a:t>
            </a:r>
            <a:r>
              <a:rPr lang="en-US" sz="11200" dirty="0">
                <a:latin typeface="Times New Roman" panose="02020603050405020304" pitchFamily="18" charset="0"/>
                <a:cs typeface="Times New Roman" panose="02020603050405020304" pitchFamily="18" charset="0"/>
              </a:rPr>
              <a:t>Read a story about someone’s experience of abuse/trauma (to normalize the sharing and provide an example)</a:t>
            </a:r>
          </a:p>
          <a:p>
            <a:pPr algn="just">
              <a:buFont typeface="Wingdings" panose="05000000000000000000" pitchFamily="2" charset="2"/>
              <a:buChar char="Ø"/>
            </a:pPr>
            <a:r>
              <a:rPr lang="en-US" sz="11200" dirty="0">
                <a:latin typeface="Times New Roman" panose="02020603050405020304" pitchFamily="18" charset="0"/>
                <a:cs typeface="Times New Roman" panose="02020603050405020304" pitchFamily="18" charset="0"/>
              </a:rPr>
              <a:t>Have the client tell her story using format personally chosen and age appropriate</a:t>
            </a:r>
          </a:p>
          <a:p>
            <a:pPr algn="just">
              <a:buFont typeface="Wingdings" panose="05000000000000000000" pitchFamily="2" charset="2"/>
              <a:buChar char="Ø"/>
            </a:pPr>
            <a:r>
              <a:rPr lang="en-US" sz="11200" b="1" dirty="0">
                <a:latin typeface="Times New Roman" panose="02020603050405020304" pitchFamily="18" charset="0"/>
                <a:cs typeface="Times New Roman" panose="02020603050405020304" pitchFamily="18" charset="0"/>
              </a:rPr>
              <a:t> </a:t>
            </a:r>
            <a:r>
              <a:rPr lang="en-US" sz="11200" dirty="0">
                <a:latin typeface="Times New Roman" panose="02020603050405020304" pitchFamily="18" charset="0"/>
                <a:cs typeface="Times New Roman" panose="02020603050405020304" pitchFamily="18" charset="0"/>
              </a:rPr>
              <a:t>Praise the client for bravely sharing her personal story of trauma and remind her that it reflects only part of and not the totality of her life’s story</a:t>
            </a:r>
            <a:r>
              <a:rPr lang="en-US" sz="6400" dirty="0">
                <a:latin typeface="Times New Roman" panose="02020603050405020304" pitchFamily="18" charset="0"/>
                <a:cs typeface="Times New Roman" panose="02020603050405020304" pitchFamily="18" charset="0"/>
              </a:rPr>
              <a:t>.</a:t>
            </a:r>
            <a:endParaRPr lang="en-US" sz="6400" b="1"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8830962" y="6400800"/>
            <a:ext cx="3361038"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Becca</a:t>
            </a:r>
            <a:r>
              <a:rPr lang="en-US" sz="2000" b="1" dirty="0">
                <a:solidFill>
                  <a:schemeClr val="bg1"/>
                </a:solidFill>
                <a:latin typeface="Times New Roman" panose="02020603050405020304" pitchFamily="18" charset="0"/>
                <a:cs typeface="Times New Roman" panose="02020603050405020304" pitchFamily="18" charset="0"/>
              </a:rPr>
              <a:t> Johnson, </a:t>
            </a:r>
            <a:r>
              <a:rPr lang="en-US" sz="2000" b="1" dirty="0" err="1">
                <a:solidFill>
                  <a:schemeClr val="bg1"/>
                </a:solidFill>
                <a:latin typeface="Times New Roman" panose="02020603050405020304" pitchFamily="18" charset="0"/>
                <a:cs typeface="Times New Roman" panose="02020603050405020304" pitchFamily="18" charset="0"/>
              </a:rPr>
              <a:t>Ph.D</a:t>
            </a:r>
            <a:r>
              <a:rPr lang="en-US" sz="2000" b="1" dirty="0">
                <a:solidFill>
                  <a:schemeClr val="bg1"/>
                </a:solidFill>
                <a:latin typeface="Times New Roman" panose="02020603050405020304" pitchFamily="18" charset="0"/>
                <a:cs typeface="Times New Roman" panose="02020603050405020304" pitchFamily="18" charset="0"/>
              </a:rPr>
              <a:t>, 2012)</a:t>
            </a:r>
          </a:p>
        </p:txBody>
      </p:sp>
    </p:spTree>
    <p:extLst>
      <p:ext uri="{BB962C8B-B14F-4D97-AF65-F5344CB8AC3E}">
        <p14:creationId xmlns:p14="http://schemas.microsoft.com/office/powerpoint/2010/main" val="421215967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TRAUMA FOCUSED COGNITIVE BEHAVIORAL THERAPY</a:t>
            </a:r>
            <a:endParaRPr lang="en-US" dirty="0"/>
          </a:p>
        </p:txBody>
      </p:sp>
      <p:sp>
        <p:nvSpPr>
          <p:cNvPr id="3" name="Marcador de contenido 2"/>
          <p:cNvSpPr>
            <a:spLocks noGrp="1"/>
          </p:cNvSpPr>
          <p:nvPr>
            <p:ph idx="1"/>
          </p:nvPr>
        </p:nvSpPr>
        <p:spPr>
          <a:xfrm>
            <a:off x="1097280" y="1845734"/>
            <a:ext cx="10058400" cy="4555066"/>
          </a:xfrm>
        </p:spPr>
        <p:txBody>
          <a:bodyPr>
            <a:normAutofit/>
          </a:bodyPr>
          <a:lstStyle/>
          <a:p>
            <a:r>
              <a:rPr lang="en-US" sz="2800" b="1" cap="all" dirty="0">
                <a:latin typeface="Times New Roman" panose="02020603050405020304" pitchFamily="18" charset="0"/>
                <a:cs typeface="Times New Roman" panose="02020603050405020304" pitchFamily="18" charset="0"/>
              </a:rPr>
              <a:t>TF-CBT Step 8: Evaluating </a:t>
            </a:r>
          </a:p>
          <a:p>
            <a:r>
              <a:rPr lang="en-US" sz="2800" b="1" dirty="0">
                <a:latin typeface="Times New Roman" panose="02020603050405020304" pitchFamily="18" charset="0"/>
                <a:cs typeface="Times New Roman" panose="02020603050405020304" pitchFamily="18" charset="0"/>
              </a:rPr>
              <a:t>Objective:</a:t>
            </a:r>
            <a:r>
              <a:rPr lang="en-US" sz="2800" dirty="0">
                <a:latin typeface="Times New Roman" panose="02020603050405020304" pitchFamily="18" charset="0"/>
                <a:cs typeface="Times New Roman" panose="02020603050405020304" pitchFamily="18" charset="0"/>
              </a:rPr>
              <a:t> Use what was taught in Step 6 (identifying and correcting unhelpful, inaccurate thinking) on what was shared in Step 7.</a:t>
            </a:r>
          </a:p>
          <a:p>
            <a:pPr algn="just"/>
            <a:r>
              <a:rPr lang="en-US" sz="2800" b="1" dirty="0">
                <a:latin typeface="Times New Roman" panose="02020603050405020304" pitchFamily="18" charset="0"/>
                <a:cs typeface="Times New Roman" panose="02020603050405020304" pitchFamily="18" charset="0"/>
              </a:rPr>
              <a:t>Activities:</a:t>
            </a:r>
            <a:r>
              <a:rPr lang="en-US" sz="3200" b="1" dirty="0">
                <a:latin typeface="Times New Roman" panose="02020603050405020304" pitchFamily="18" charset="0"/>
                <a:cs typeface="Times New Roman" panose="02020603050405020304" pitchFamily="18" charset="0"/>
              </a:rPr>
              <a:t> </a:t>
            </a:r>
          </a:p>
          <a:p>
            <a:pPr algn="just">
              <a:buFont typeface="Wingdings" panose="05000000000000000000" pitchFamily="2" charset="2"/>
              <a:buChar char="Ø"/>
            </a:pP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Review the client’s story prior to the session(s)</a:t>
            </a:r>
          </a:p>
          <a:p>
            <a:pPr algn="just">
              <a:buFont typeface="Wingdings" panose="05000000000000000000" pitchFamily="2" charset="2"/>
              <a:buChar char="Ø"/>
            </a:pP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Review the story with the client adding thoughts and feelings to further describe</a:t>
            </a:r>
          </a:p>
          <a:p>
            <a:pPr algn="just">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Assist the client in developing accurate/ helpful thoughts</a:t>
            </a:r>
            <a:endParaRPr lang="en-US" sz="3200" b="1"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8830962" y="6400800"/>
            <a:ext cx="3361038"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Becca</a:t>
            </a:r>
            <a:r>
              <a:rPr lang="en-US" sz="2000" b="1" dirty="0">
                <a:solidFill>
                  <a:schemeClr val="bg1"/>
                </a:solidFill>
                <a:latin typeface="Times New Roman" panose="02020603050405020304" pitchFamily="18" charset="0"/>
                <a:cs typeface="Times New Roman" panose="02020603050405020304" pitchFamily="18" charset="0"/>
              </a:rPr>
              <a:t> Johnson, </a:t>
            </a:r>
            <a:r>
              <a:rPr lang="en-US" sz="2000" b="1" dirty="0" err="1">
                <a:solidFill>
                  <a:schemeClr val="bg1"/>
                </a:solidFill>
                <a:latin typeface="Times New Roman" panose="02020603050405020304" pitchFamily="18" charset="0"/>
                <a:cs typeface="Times New Roman" panose="02020603050405020304" pitchFamily="18" charset="0"/>
              </a:rPr>
              <a:t>Ph.D</a:t>
            </a:r>
            <a:r>
              <a:rPr lang="en-US" sz="2000" b="1" dirty="0">
                <a:solidFill>
                  <a:schemeClr val="bg1"/>
                </a:solidFill>
                <a:latin typeface="Times New Roman" panose="02020603050405020304" pitchFamily="18" charset="0"/>
                <a:cs typeface="Times New Roman" panose="02020603050405020304" pitchFamily="18" charset="0"/>
              </a:rPr>
              <a:t>, 2012)</a:t>
            </a:r>
          </a:p>
        </p:txBody>
      </p:sp>
    </p:spTree>
    <p:extLst>
      <p:ext uri="{BB962C8B-B14F-4D97-AF65-F5344CB8AC3E}">
        <p14:creationId xmlns:p14="http://schemas.microsoft.com/office/powerpoint/2010/main" val="227022656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TRAUMA FOCUSED COGNITIVE BEHAVIORAL THERAPY</a:t>
            </a:r>
            <a:endParaRPr lang="en-US" dirty="0"/>
          </a:p>
        </p:txBody>
      </p:sp>
      <p:sp>
        <p:nvSpPr>
          <p:cNvPr id="3" name="Marcador de contenido 2"/>
          <p:cNvSpPr>
            <a:spLocks noGrp="1"/>
          </p:cNvSpPr>
          <p:nvPr>
            <p:ph idx="1"/>
          </p:nvPr>
        </p:nvSpPr>
        <p:spPr>
          <a:xfrm>
            <a:off x="1097280" y="1845734"/>
            <a:ext cx="10058400" cy="4555066"/>
          </a:xfrm>
        </p:spPr>
        <p:txBody>
          <a:bodyPr>
            <a:normAutofit fontScale="70000" lnSpcReduction="20000"/>
          </a:bodyPr>
          <a:lstStyle/>
          <a:p>
            <a:r>
              <a:rPr lang="en-US" sz="4000" b="1" cap="all" dirty="0">
                <a:latin typeface="Times New Roman" panose="02020603050405020304" pitchFamily="18" charset="0"/>
                <a:cs typeface="Times New Roman" panose="02020603050405020304" pitchFamily="18" charset="0"/>
              </a:rPr>
              <a:t>TF-CBT Step 9: sharing 2 </a:t>
            </a:r>
          </a:p>
          <a:p>
            <a:pPr algn="just"/>
            <a:r>
              <a:rPr lang="en-US" sz="4000" b="1" dirty="0">
                <a:latin typeface="Times New Roman" panose="02020603050405020304" pitchFamily="18" charset="0"/>
                <a:cs typeface="Times New Roman" panose="02020603050405020304" pitchFamily="18" charset="0"/>
              </a:rPr>
              <a:t>Objective</a:t>
            </a:r>
            <a:r>
              <a:rPr lang="en-US" sz="5100" b="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The person shares his/her trauma story with someone other than the counselor</a:t>
            </a:r>
          </a:p>
          <a:p>
            <a:pPr algn="just"/>
            <a:r>
              <a:rPr lang="en-US" sz="4000" b="1" dirty="0">
                <a:latin typeface="Times New Roman" panose="02020603050405020304" pitchFamily="18" charset="0"/>
                <a:cs typeface="Times New Roman" panose="02020603050405020304" pitchFamily="18" charset="0"/>
              </a:rPr>
              <a:t>Activities:</a:t>
            </a:r>
            <a:r>
              <a:rPr lang="en-US" sz="4600" b="1" dirty="0">
                <a:latin typeface="Times New Roman" panose="02020603050405020304" pitchFamily="18" charset="0"/>
                <a:cs typeface="Times New Roman" panose="02020603050405020304" pitchFamily="18" charset="0"/>
              </a:rPr>
              <a:t> </a:t>
            </a:r>
          </a:p>
          <a:p>
            <a:pPr algn="just">
              <a:buFont typeface="Wingdings" panose="05000000000000000000" pitchFamily="2" charset="2"/>
              <a:buChar char="Ø"/>
            </a:pPr>
            <a:r>
              <a:rPr lang="en-US" sz="4100" b="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Assess client’s readiness to share his/her story with someone other than the counselor </a:t>
            </a:r>
          </a:p>
          <a:p>
            <a:pPr algn="just">
              <a:buFont typeface="Wingdings" panose="05000000000000000000" pitchFamily="2" charset="2"/>
              <a:buChar char="Ø"/>
            </a:pPr>
            <a:r>
              <a:rPr lang="en-US" sz="4000" dirty="0">
                <a:latin typeface="Times New Roman" panose="02020603050405020304" pitchFamily="18" charset="0"/>
                <a:cs typeface="Times New Roman" panose="02020603050405020304" pitchFamily="18" charset="0"/>
              </a:rPr>
              <a:t>Client identifies a supportive person with whom to share her personal abuse/trauma story </a:t>
            </a:r>
          </a:p>
          <a:p>
            <a:pPr algn="just">
              <a:buFont typeface="Wingdings" panose="05000000000000000000" pitchFamily="2" charset="2"/>
              <a:buChar char="Ø"/>
            </a:pPr>
            <a:r>
              <a:rPr lang="en-US" sz="4000" dirty="0">
                <a:latin typeface="Times New Roman" panose="02020603050405020304" pitchFamily="18" charset="0"/>
                <a:cs typeface="Times New Roman" panose="02020603050405020304" pitchFamily="18" charset="0"/>
              </a:rPr>
              <a:t>Assess the support person’s readiness to hear the client’s trauma story and prepare (‘coach’) the person in how best to respond</a:t>
            </a:r>
            <a:endParaRPr lang="en-US" sz="4000" b="1"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8830962" y="6400800"/>
            <a:ext cx="3361038"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Becca</a:t>
            </a:r>
            <a:r>
              <a:rPr lang="en-US" sz="2000" b="1" dirty="0">
                <a:solidFill>
                  <a:schemeClr val="bg1"/>
                </a:solidFill>
                <a:latin typeface="Times New Roman" panose="02020603050405020304" pitchFamily="18" charset="0"/>
                <a:cs typeface="Times New Roman" panose="02020603050405020304" pitchFamily="18" charset="0"/>
              </a:rPr>
              <a:t> Johnson, </a:t>
            </a:r>
            <a:r>
              <a:rPr lang="en-US" sz="2000" b="1" dirty="0" err="1">
                <a:solidFill>
                  <a:schemeClr val="bg1"/>
                </a:solidFill>
                <a:latin typeface="Times New Roman" panose="02020603050405020304" pitchFamily="18" charset="0"/>
                <a:cs typeface="Times New Roman" panose="02020603050405020304" pitchFamily="18" charset="0"/>
              </a:rPr>
              <a:t>Ph.D</a:t>
            </a:r>
            <a:r>
              <a:rPr lang="en-US" sz="2000" b="1" dirty="0">
                <a:solidFill>
                  <a:schemeClr val="bg1"/>
                </a:solidFill>
                <a:latin typeface="Times New Roman" panose="02020603050405020304" pitchFamily="18" charset="0"/>
                <a:cs typeface="Times New Roman" panose="02020603050405020304" pitchFamily="18" charset="0"/>
              </a:rPr>
              <a:t>, 2012)</a:t>
            </a:r>
          </a:p>
        </p:txBody>
      </p:sp>
    </p:spTree>
    <p:extLst>
      <p:ext uri="{BB962C8B-B14F-4D97-AF65-F5344CB8AC3E}">
        <p14:creationId xmlns:p14="http://schemas.microsoft.com/office/powerpoint/2010/main" val="3895343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BAE53-8A82-4D90-A92A-9E80001F3AB0}"/>
              </a:ext>
            </a:extLst>
          </p:cNvPr>
          <p:cNvSpPr>
            <a:spLocks noGrp="1"/>
          </p:cNvSpPr>
          <p:nvPr>
            <p:ph type="title"/>
          </p:nvPr>
        </p:nvSpPr>
        <p:spPr>
          <a:xfrm>
            <a:off x="339213" y="286603"/>
            <a:ext cx="11724967" cy="1450757"/>
          </a:xfrm>
        </p:spPr>
        <p:txBody>
          <a:bodyPr>
            <a:normAutofit/>
          </a:bodyPr>
          <a:lstStyle/>
          <a:p>
            <a:pPr algn="ctr"/>
            <a:r>
              <a:rPr lang="en-US" b="1" dirty="0">
                <a:solidFill>
                  <a:schemeClr val="accent2"/>
                </a:solidFill>
                <a:latin typeface="Times New Roman" panose="02020603050405020304" pitchFamily="18" charset="0"/>
                <a:cs typeface="Times New Roman" panose="02020603050405020304" pitchFamily="18" charset="0"/>
              </a:rPr>
              <a:t>INTERNATIONAL STANDARDS </a:t>
            </a:r>
          </a:p>
        </p:txBody>
      </p:sp>
      <p:sp>
        <p:nvSpPr>
          <p:cNvPr id="3" name="Content Placeholder 2">
            <a:extLst>
              <a:ext uri="{FF2B5EF4-FFF2-40B4-BE49-F238E27FC236}">
                <a16:creationId xmlns:a16="http://schemas.microsoft.com/office/drawing/2014/main" id="{2787DF78-B491-4F55-AA26-04B0103291B2}"/>
              </a:ext>
            </a:extLst>
          </p:cNvPr>
          <p:cNvSpPr>
            <a:spLocks noGrp="1"/>
          </p:cNvSpPr>
          <p:nvPr>
            <p:ph idx="1"/>
          </p:nvPr>
        </p:nvSpPr>
        <p:spPr>
          <a:xfrm>
            <a:off x="471948" y="2254807"/>
            <a:ext cx="7020233" cy="4028006"/>
          </a:xfrm>
        </p:spPr>
        <p:txBody>
          <a:bodyPr>
            <a:normAutofit/>
          </a:bodyPr>
          <a:lstStyle/>
          <a:p>
            <a:pPr>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The United Nations’ International Standards on Drug Use Prevention state that adolescents should avoid and abstain from substances to encourage health development and benefit societies. </a:t>
            </a:r>
          </a:p>
          <a:p>
            <a:endParaRPr lang="en-US" sz="2400" dirty="0"/>
          </a:p>
          <a:p>
            <a:endParaRPr lang="en-US" sz="2400" dirty="0"/>
          </a:p>
        </p:txBody>
      </p:sp>
      <p:pic>
        <p:nvPicPr>
          <p:cNvPr id="5" name="Picture 4">
            <a:extLst>
              <a:ext uri="{FF2B5EF4-FFF2-40B4-BE49-F238E27FC236}">
                <a16:creationId xmlns:a16="http://schemas.microsoft.com/office/drawing/2014/main" id="{2C2D2BA6-B6AF-443F-A9A1-A9438D090D79}"/>
              </a:ext>
            </a:extLst>
          </p:cNvPr>
          <p:cNvPicPr/>
          <p:nvPr/>
        </p:nvPicPr>
        <p:blipFill rotWithShape="1">
          <a:blip r:embed="rId3"/>
          <a:srcRect l="42838" t="43184" r="44151" b="33686"/>
          <a:stretch/>
        </p:blipFill>
        <p:spPr bwMode="auto">
          <a:xfrm>
            <a:off x="7492181" y="1737359"/>
            <a:ext cx="4572000" cy="4545453"/>
          </a:xfrm>
          <a:prstGeom prst="rect">
            <a:avLst/>
          </a:prstGeom>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7FAD6EE1-7D7B-40D0-8137-FD787F1FA79F}"/>
              </a:ext>
            </a:extLst>
          </p:cNvPr>
          <p:cNvSpPr txBox="1"/>
          <p:nvPr/>
        </p:nvSpPr>
        <p:spPr>
          <a:xfrm>
            <a:off x="10034337" y="6386731"/>
            <a:ext cx="1762021" cy="369332"/>
          </a:xfrm>
          <a:prstGeom prst="rect">
            <a:avLst/>
          </a:prstGeom>
          <a:noFill/>
        </p:spPr>
        <p:txBody>
          <a:bodyPr wrap="none" rtlCol="0">
            <a:spAutoFit/>
          </a:bodyPr>
          <a:lstStyle/>
          <a:p>
            <a:pPr>
              <a:spcAft>
                <a:spcPts val="600"/>
              </a:spcAft>
            </a:pPr>
            <a:r>
              <a:rPr lang="en-US" b="1" dirty="0">
                <a:solidFill>
                  <a:schemeClr val="bg1"/>
                </a:solidFill>
                <a:latin typeface="Times New Roman" panose="02020603050405020304" pitchFamily="18" charset="0"/>
                <a:cs typeface="Times New Roman" panose="02020603050405020304" pitchFamily="18" charset="0"/>
              </a:rPr>
              <a:t>(UNODC, 2015)</a:t>
            </a:r>
            <a:endParaRPr lang="en-US"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571512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TRAUMA FOCUSED COGNITIVE BEHAVIORAL THERAPY</a:t>
            </a:r>
            <a:endParaRPr lang="en-US" dirty="0"/>
          </a:p>
        </p:txBody>
      </p:sp>
      <p:sp>
        <p:nvSpPr>
          <p:cNvPr id="3" name="Marcador de contenido 2"/>
          <p:cNvSpPr>
            <a:spLocks noGrp="1"/>
          </p:cNvSpPr>
          <p:nvPr>
            <p:ph idx="1"/>
          </p:nvPr>
        </p:nvSpPr>
        <p:spPr>
          <a:xfrm>
            <a:off x="1097280" y="1845734"/>
            <a:ext cx="10058400" cy="4555066"/>
          </a:xfrm>
        </p:spPr>
        <p:txBody>
          <a:bodyPr>
            <a:normAutofit/>
          </a:bodyPr>
          <a:lstStyle/>
          <a:p>
            <a:pPr algn="just"/>
            <a:r>
              <a:rPr lang="en-US" sz="2800" b="1" cap="all" dirty="0">
                <a:latin typeface="Times New Roman" panose="02020603050405020304" pitchFamily="18" charset="0"/>
                <a:cs typeface="Times New Roman" panose="02020603050405020304" pitchFamily="18" charset="0"/>
              </a:rPr>
              <a:t>TF-CBT Step 10: living (</a:t>
            </a:r>
            <a:r>
              <a:rPr lang="en-US" sz="2800" dirty="0">
                <a:latin typeface="Times New Roman" panose="02020603050405020304" pitchFamily="18" charset="0"/>
                <a:cs typeface="Times New Roman" panose="02020603050405020304" pitchFamily="18" charset="0"/>
              </a:rPr>
              <a:t>In Vivo Mastery; Enhancing Future Safety)</a:t>
            </a:r>
            <a:endParaRPr lang="en-US" sz="2800" b="1" cap="all"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Objective:</a:t>
            </a:r>
            <a:r>
              <a:rPr lang="en-US" sz="2800" dirty="0">
                <a:latin typeface="Times New Roman" panose="02020603050405020304" pitchFamily="18" charset="0"/>
                <a:cs typeface="Times New Roman" panose="02020603050405020304" pitchFamily="18" charset="0"/>
              </a:rPr>
              <a:t> To live free of fear, with a sense of safety and with future goals.</a:t>
            </a:r>
          </a:p>
          <a:p>
            <a:pPr algn="just"/>
            <a:r>
              <a:rPr lang="en-US" sz="2800" b="1" dirty="0">
                <a:latin typeface="Times New Roman" panose="02020603050405020304" pitchFamily="18" charset="0"/>
                <a:cs typeface="Times New Roman" panose="02020603050405020304" pitchFamily="18" charset="0"/>
              </a:rPr>
              <a:t>Activities: </a:t>
            </a:r>
          </a:p>
          <a:p>
            <a:pPr algn="jus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Identify avoidance areas, develop &amp; implement a gradual desensitization plan</a:t>
            </a:r>
          </a:p>
          <a:p>
            <a:pPr algn="jus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Teach personal safety skills</a:t>
            </a:r>
          </a:p>
          <a:p>
            <a:pPr algn="just">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 Set goals for the future</a:t>
            </a:r>
          </a:p>
          <a:p>
            <a:pPr algn="just">
              <a:buFont typeface="Wingdings" panose="05000000000000000000" pitchFamily="2" charset="2"/>
              <a:buChar char="Ø"/>
            </a:pPr>
            <a:endParaRPr lang="en-US" sz="3200" b="1"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8830962" y="6400800"/>
            <a:ext cx="3361038"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Becca</a:t>
            </a:r>
            <a:r>
              <a:rPr lang="en-US" sz="2000" b="1" dirty="0">
                <a:solidFill>
                  <a:schemeClr val="bg1"/>
                </a:solidFill>
                <a:latin typeface="Times New Roman" panose="02020603050405020304" pitchFamily="18" charset="0"/>
                <a:cs typeface="Times New Roman" panose="02020603050405020304" pitchFamily="18" charset="0"/>
              </a:rPr>
              <a:t> Johnson, </a:t>
            </a:r>
            <a:r>
              <a:rPr lang="en-US" sz="2000" b="1" dirty="0" err="1">
                <a:solidFill>
                  <a:schemeClr val="bg1"/>
                </a:solidFill>
                <a:latin typeface="Times New Roman" panose="02020603050405020304" pitchFamily="18" charset="0"/>
                <a:cs typeface="Times New Roman" panose="02020603050405020304" pitchFamily="18" charset="0"/>
              </a:rPr>
              <a:t>Ph.D</a:t>
            </a:r>
            <a:r>
              <a:rPr lang="en-US" sz="2000" b="1" dirty="0">
                <a:solidFill>
                  <a:schemeClr val="bg1"/>
                </a:solidFill>
                <a:latin typeface="Times New Roman" panose="02020603050405020304" pitchFamily="18" charset="0"/>
                <a:cs typeface="Times New Roman" panose="02020603050405020304" pitchFamily="18" charset="0"/>
              </a:rPr>
              <a:t>, 2012)</a:t>
            </a:r>
          </a:p>
        </p:txBody>
      </p:sp>
    </p:spTree>
    <p:extLst>
      <p:ext uri="{BB962C8B-B14F-4D97-AF65-F5344CB8AC3E}">
        <p14:creationId xmlns:p14="http://schemas.microsoft.com/office/powerpoint/2010/main" val="92130687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OTHER INTERVENTIONS</a:t>
            </a:r>
          </a:p>
        </p:txBody>
      </p:sp>
      <p:sp>
        <p:nvSpPr>
          <p:cNvPr id="3" name="Marcador de contenido 2"/>
          <p:cNvSpPr>
            <a:spLocks noGrp="1"/>
          </p:cNvSpPr>
          <p:nvPr>
            <p:ph idx="1"/>
          </p:nvPr>
        </p:nvSpPr>
        <p:spPr>
          <a:xfrm>
            <a:off x="1097280" y="2204322"/>
            <a:ext cx="10058400" cy="3497231"/>
          </a:xfrm>
        </p:spPr>
        <p:txBody>
          <a:bodyPr/>
          <a:lstStyle/>
          <a:p>
            <a:pPr lvl="1"/>
            <a:r>
              <a:rPr lang="en-US" sz="4000" dirty="0">
                <a:latin typeface="Times New Roman" panose="02020603050405020304" pitchFamily="18" charset="0"/>
                <a:cs typeface="Times New Roman" panose="02020603050405020304" pitchFamily="18" charset="0"/>
              </a:rPr>
              <a:t>Behavioral Therapy</a:t>
            </a:r>
          </a:p>
          <a:p>
            <a:pPr lvl="1"/>
            <a:r>
              <a:rPr lang="en-US" sz="4000" dirty="0">
                <a:latin typeface="Times New Roman" panose="02020603050405020304" pitchFamily="18" charset="0"/>
                <a:cs typeface="Times New Roman" panose="02020603050405020304" pitchFamily="18" charset="0"/>
              </a:rPr>
              <a:t>Adolescent Community Reinforcement Approach (A-CRA)</a:t>
            </a:r>
          </a:p>
          <a:p>
            <a:pPr lvl="1"/>
            <a:r>
              <a:rPr lang="en-US" sz="4000" dirty="0">
                <a:latin typeface="Times New Roman" panose="02020603050405020304" pitchFamily="18" charset="0"/>
                <a:cs typeface="Times New Roman" panose="02020603050405020304" pitchFamily="18" charset="0"/>
              </a:rPr>
              <a:t>Motivational Enhancement Therapy </a:t>
            </a:r>
          </a:p>
          <a:p>
            <a:pPr lvl="1"/>
            <a:r>
              <a:rPr lang="en-US" sz="4000" dirty="0">
                <a:latin typeface="Times New Roman" panose="02020603050405020304" pitchFamily="18" charset="0"/>
                <a:cs typeface="Times New Roman" panose="02020603050405020304" pitchFamily="18" charset="0"/>
              </a:rPr>
              <a:t>Contingency Management</a:t>
            </a:r>
          </a:p>
          <a:p>
            <a:endParaRPr lang="en-US" dirty="0"/>
          </a:p>
        </p:txBody>
      </p:sp>
    </p:spTree>
    <p:extLst>
      <p:ext uri="{BB962C8B-B14F-4D97-AF65-F5344CB8AC3E}">
        <p14:creationId xmlns:p14="http://schemas.microsoft.com/office/powerpoint/2010/main" val="262615376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43841"/>
            <a:ext cx="10058400" cy="1127760"/>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BEHAVIORAL THERAPY</a:t>
            </a:r>
            <a:endParaRPr lang="en-US" b="1" dirty="0">
              <a:solidFill>
                <a:schemeClr val="accent2"/>
              </a:solidFill>
            </a:endParaRPr>
          </a:p>
        </p:txBody>
      </p:sp>
      <p:sp>
        <p:nvSpPr>
          <p:cNvPr id="3" name="Marcador de contenido 2"/>
          <p:cNvSpPr>
            <a:spLocks noGrp="1"/>
          </p:cNvSpPr>
          <p:nvPr>
            <p:ph idx="1"/>
          </p:nvPr>
        </p:nvSpPr>
        <p:spPr>
          <a:xfrm>
            <a:off x="1097280" y="1845733"/>
            <a:ext cx="10058400" cy="4497493"/>
          </a:xfrm>
        </p:spPr>
        <p:txBody>
          <a:bodyPr>
            <a:normAutofit fontScale="92500"/>
          </a:bodyPr>
          <a:lstStyle/>
          <a:p>
            <a:pPr>
              <a:buFont typeface="Wingdings" panose="05000000000000000000" pitchFamily="2" charset="2"/>
              <a:buChar char="§"/>
            </a:pPr>
            <a:r>
              <a:rPr lang="en-TT" altLang="es-ES_tradnl" sz="3600" dirty="0">
                <a:latin typeface="Times New Roman" panose="02020603050405020304" pitchFamily="18" charset="0"/>
                <a:ea typeface="Arial Narrow" panose="020B0606020202030204" pitchFamily="34" charset="0"/>
                <a:cs typeface="Times New Roman" panose="02020603050405020304" pitchFamily="18" charset="0"/>
              </a:rPr>
              <a:t> </a:t>
            </a:r>
            <a:r>
              <a:rPr lang="en-TT" altLang="es-ES_tradnl" sz="3900" dirty="0">
                <a:latin typeface="Times New Roman" panose="02020603050405020304" pitchFamily="18" charset="0"/>
                <a:ea typeface="Arial Narrow" panose="020B0606020202030204" pitchFamily="34" charset="0"/>
                <a:cs typeface="Times New Roman" panose="02020603050405020304" pitchFamily="18" charset="0"/>
              </a:rPr>
              <a:t>Behavior therapy is focused on behavior and feeling. </a:t>
            </a:r>
          </a:p>
          <a:p>
            <a:pPr marL="0" indent="0">
              <a:buNone/>
            </a:pPr>
            <a:endParaRPr lang="en-TT" altLang="es-ES_tradnl" sz="3900" dirty="0">
              <a:latin typeface="Times New Roman" panose="02020603050405020304" pitchFamily="18" charset="0"/>
              <a:ea typeface="Arial Narrow" panose="020B0606020202030204" pitchFamily="34" charset="0"/>
              <a:cs typeface="Times New Roman" panose="02020603050405020304" pitchFamily="18" charset="0"/>
            </a:endParaRPr>
          </a:p>
          <a:p>
            <a:pPr>
              <a:buFont typeface="Wingdings" panose="05000000000000000000" pitchFamily="2" charset="2"/>
              <a:buChar char="§"/>
            </a:pPr>
            <a:r>
              <a:rPr lang="en-TT" altLang="es-ES_tradnl" sz="3900" dirty="0">
                <a:latin typeface="Times New Roman" panose="02020603050405020304" pitchFamily="18" charset="0"/>
                <a:ea typeface="Arial Narrow" panose="020B0606020202030204" pitchFamily="34" charset="0"/>
                <a:cs typeface="Times New Roman" panose="02020603050405020304" pitchFamily="18" charset="0"/>
              </a:rPr>
              <a:t> The goal focused on increasing the person’s engagement in positive activities. </a:t>
            </a:r>
          </a:p>
          <a:p>
            <a:pPr>
              <a:buFont typeface="Wingdings" panose="05000000000000000000" pitchFamily="2" charset="2"/>
              <a:buChar char="§"/>
            </a:pPr>
            <a:endParaRPr lang="en-TT" altLang="es-ES_tradnl" sz="3900" dirty="0">
              <a:latin typeface="Times New Roman" panose="02020603050405020304" pitchFamily="18" charset="0"/>
              <a:ea typeface="Arial Narrow" panose="020B0606020202030204" pitchFamily="34" charset="0"/>
              <a:cs typeface="Times New Roman" panose="02020603050405020304" pitchFamily="18" charset="0"/>
            </a:endParaRPr>
          </a:p>
          <a:p>
            <a:pPr>
              <a:buFont typeface="Wingdings" panose="05000000000000000000" pitchFamily="2" charset="2"/>
              <a:buChar char="§"/>
            </a:pPr>
            <a:r>
              <a:rPr lang="en-TT" altLang="es-ES_tradnl" sz="3900" dirty="0">
                <a:latin typeface="Times New Roman" panose="02020603050405020304" pitchFamily="18" charset="0"/>
                <a:ea typeface="Arial Narrow" panose="020B0606020202030204" pitchFamily="34" charset="0"/>
                <a:cs typeface="Times New Roman" panose="02020603050405020304" pitchFamily="18" charset="0"/>
              </a:rPr>
              <a:t> Behavior therapy seeks to increase chances for positive experience.</a:t>
            </a:r>
          </a:p>
          <a:p>
            <a:pPr algn="just"/>
            <a:endParaRPr lang="en-TT" altLang="es-ES_tradnl" sz="3600" dirty="0">
              <a:latin typeface="Arial Narrow" panose="020B0606020202030204" pitchFamily="34" charset="0"/>
              <a:ea typeface="Arial Narrow" panose="020B0606020202030204" pitchFamily="34" charset="0"/>
              <a:cs typeface="Arial Narrow" panose="020B0606020202030204" pitchFamily="34" charset="0"/>
            </a:endParaRPr>
          </a:p>
          <a:p>
            <a:pPr algn="just">
              <a:buFont typeface="Wingdings" panose="05000000000000000000" pitchFamily="2" charset="2"/>
              <a:buChar char="§"/>
            </a:pPr>
            <a:endParaRPr lang="en-TT" altLang="es-ES_tradnl" sz="3600" dirty="0">
              <a:latin typeface="Times New Roman" panose="02020603050405020304" pitchFamily="18" charset="0"/>
              <a:ea typeface="Arial Narrow" panose="020B0606020202030204" pitchFamily="34" charset="0"/>
              <a:cs typeface="Times New Roman" panose="02020603050405020304" pitchFamily="18" charset="0"/>
            </a:endParaRPr>
          </a:p>
          <a:p>
            <a:pPr>
              <a:buFontTx/>
              <a:buNone/>
            </a:pPr>
            <a:endParaRPr lang="en-US" altLang="es-ES_tradnl" sz="1400" dirty="0">
              <a:latin typeface="Arial Narrow" panose="020B0606020202030204" pitchFamily="34" charset="0"/>
              <a:ea typeface="Arial Narrow" panose="020B0606020202030204" pitchFamily="34" charset="0"/>
              <a:cs typeface="Arial Narrow" panose="020B0606020202030204" pitchFamily="34" charset="0"/>
            </a:endParaRPr>
          </a:p>
          <a:p>
            <a:endParaRPr lang="en-US" dirty="0"/>
          </a:p>
        </p:txBody>
      </p:sp>
      <p:sp>
        <p:nvSpPr>
          <p:cNvPr id="4" name="Rectángulo 3"/>
          <p:cNvSpPr/>
          <p:nvPr/>
        </p:nvSpPr>
        <p:spPr>
          <a:xfrm>
            <a:off x="8775424" y="6343227"/>
            <a:ext cx="3416576" cy="400110"/>
          </a:xfrm>
          <a:prstGeom prst="rect">
            <a:avLst/>
          </a:prstGeom>
        </p:spPr>
        <p:txBody>
          <a:bodyPr wrap="none">
            <a:spAutoFit/>
          </a:bodyPr>
          <a:lstStyle/>
          <a:p>
            <a:r>
              <a:rPr lang="en-US" sz="2000" b="1" dirty="0">
                <a:solidFill>
                  <a:schemeClr val="bg1"/>
                </a:solidFill>
                <a:latin typeface="Times New Roman" panose="02020603050405020304" pitchFamily="18" charset="0"/>
                <a:cs typeface="Times New Roman" panose="02020603050405020304" pitchFamily="18" charset="0"/>
              </a:rPr>
              <a:t>(Michael </a:t>
            </a:r>
            <a:r>
              <a:rPr lang="en-US" sz="2000" b="1" dirty="0" err="1">
                <a:solidFill>
                  <a:schemeClr val="bg1"/>
                </a:solidFill>
                <a:latin typeface="Times New Roman" panose="02020603050405020304" pitchFamily="18" charset="0"/>
                <a:cs typeface="Times New Roman" panose="02020603050405020304" pitchFamily="18" charset="0"/>
              </a:rPr>
              <a:t>Herkov</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Ph</a:t>
            </a:r>
            <a:r>
              <a:rPr lang="en-US" sz="2000" b="1" dirty="0">
                <a:solidFill>
                  <a:schemeClr val="bg1"/>
                </a:solidFill>
                <a:latin typeface="Times New Roman" panose="02020603050405020304" pitchFamily="18" charset="0"/>
                <a:cs typeface="Times New Roman" panose="02020603050405020304" pitchFamily="18" charset="0"/>
              </a:rPr>
              <a:t> D, 2019</a:t>
            </a:r>
            <a:r>
              <a:rPr lang="en-US" dirty="0"/>
              <a:t>)</a:t>
            </a:r>
          </a:p>
        </p:txBody>
      </p:sp>
    </p:spTree>
    <p:extLst>
      <p:ext uri="{BB962C8B-B14F-4D97-AF65-F5344CB8AC3E}">
        <p14:creationId xmlns:p14="http://schemas.microsoft.com/office/powerpoint/2010/main" val="213497191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7460" y="0"/>
            <a:ext cx="11838039" cy="1563329"/>
          </a:xfrm>
        </p:spPr>
        <p:txBody>
          <a:bodyPr>
            <a:noAutofit/>
          </a:bodyPr>
          <a:lstStyle/>
          <a:p>
            <a:pPr algn="ctr"/>
            <a:r>
              <a:rPr lang="en-US" b="1" dirty="0">
                <a:solidFill>
                  <a:schemeClr val="accent2"/>
                </a:solidFill>
                <a:latin typeface="Times New Roman" panose="02020603050405020304" pitchFamily="18" charset="0"/>
                <a:cs typeface="Times New Roman" panose="02020603050405020304" pitchFamily="18" charset="0"/>
              </a:rPr>
              <a:t>ADOLESCENT COMMUNITY REINFORCEMENT APPROACH (A-CRA)</a:t>
            </a:r>
          </a:p>
        </p:txBody>
      </p:sp>
      <p:sp>
        <p:nvSpPr>
          <p:cNvPr id="3" name="Marcador de contenido 2"/>
          <p:cNvSpPr>
            <a:spLocks noGrp="1"/>
          </p:cNvSpPr>
          <p:nvPr>
            <p:ph idx="1"/>
          </p:nvPr>
        </p:nvSpPr>
        <p:spPr>
          <a:xfrm>
            <a:off x="770966" y="2111297"/>
            <a:ext cx="6293222" cy="3712384"/>
          </a:xfrm>
        </p:spPr>
        <p:txBody>
          <a:bodyPr>
            <a:normAutofit/>
          </a:bodyPr>
          <a:lstStyle/>
          <a:p>
            <a:r>
              <a:rPr lang="en-US" sz="4000" dirty="0">
                <a:latin typeface="Times New Roman" panose="02020603050405020304" pitchFamily="18" charset="0"/>
                <a:cs typeface="Times New Roman" panose="02020603050405020304" pitchFamily="18" charset="0"/>
              </a:rPr>
              <a:t>A-CRA is an intervention that seeks to help adolescents achieve and maintain abstinence from drugs by replacing influences in their lives.</a:t>
            </a:r>
          </a:p>
        </p:txBody>
      </p:sp>
      <p:pic>
        <p:nvPicPr>
          <p:cNvPr id="4" name="Imagen 3"/>
          <p:cNvPicPr>
            <a:picLocks noChangeAspect="1"/>
          </p:cNvPicPr>
          <p:nvPr/>
        </p:nvPicPr>
        <p:blipFill>
          <a:blip r:embed="rId3"/>
          <a:stretch>
            <a:fillRect/>
          </a:stretch>
        </p:blipFill>
        <p:spPr>
          <a:xfrm>
            <a:off x="7874008" y="2456622"/>
            <a:ext cx="4171491" cy="2507380"/>
          </a:xfrm>
          <a:prstGeom prst="rect">
            <a:avLst/>
          </a:prstGeom>
        </p:spPr>
      </p:pic>
      <p:sp>
        <p:nvSpPr>
          <p:cNvPr id="5" name="CuadroTexto 4"/>
          <p:cNvSpPr txBox="1"/>
          <p:nvPr/>
        </p:nvSpPr>
        <p:spPr>
          <a:xfrm>
            <a:off x="7582829" y="6371649"/>
            <a:ext cx="4609171"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(National Institute on Drug Abuse 2014)</a:t>
            </a:r>
          </a:p>
        </p:txBody>
      </p:sp>
    </p:spTree>
    <p:extLst>
      <p:ext uri="{BB962C8B-B14F-4D97-AF65-F5344CB8AC3E}">
        <p14:creationId xmlns:p14="http://schemas.microsoft.com/office/powerpoint/2010/main" val="22893234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7460" y="0"/>
            <a:ext cx="11838039" cy="1563329"/>
          </a:xfrm>
        </p:spPr>
        <p:txBody>
          <a:bodyPr>
            <a:noAutofit/>
          </a:bodyPr>
          <a:lstStyle/>
          <a:p>
            <a:pPr algn="ctr"/>
            <a:r>
              <a:rPr lang="en-US" altLang="es-ES_tradnl" b="1" dirty="0">
                <a:solidFill>
                  <a:schemeClr val="accent2"/>
                </a:solidFill>
                <a:latin typeface="Times New Roman" panose="02020603050405020304" pitchFamily="18" charset="0"/>
                <a:ea typeface="Arial Narrow" panose="020B0606020202030204" pitchFamily="34" charset="0"/>
                <a:cs typeface="Times New Roman" panose="02020603050405020304" pitchFamily="18" charset="0"/>
              </a:rPr>
              <a:t>MOTIVATIONAL ENHANCEMENT THERAPY</a:t>
            </a:r>
            <a:endParaRPr lang="en-US" b="1" dirty="0">
              <a:solidFill>
                <a:schemeClr val="accent2"/>
              </a:solidFill>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4169860" y="2400178"/>
            <a:ext cx="7875639" cy="3282081"/>
          </a:xfrm>
        </p:spPr>
        <p:txBody>
          <a:bodyPr>
            <a:normAutofit/>
          </a:bodyPr>
          <a:lstStyle/>
          <a:p>
            <a:r>
              <a:rPr lang="en-US" sz="4000" dirty="0">
                <a:latin typeface="Times New Roman" panose="02020603050405020304" pitchFamily="18" charset="0"/>
                <a:cs typeface="Times New Roman" panose="02020603050405020304" pitchFamily="18" charset="0"/>
              </a:rPr>
              <a:t>Motivational Enhancement Therapy (MET) is an intervention and counseling approach specifically designed to evoke internally motivated change. </a:t>
            </a:r>
          </a:p>
        </p:txBody>
      </p:sp>
      <p:pic>
        <p:nvPicPr>
          <p:cNvPr id="6" name="Imagen 5"/>
          <p:cNvPicPr>
            <a:picLocks noChangeAspect="1"/>
          </p:cNvPicPr>
          <p:nvPr/>
        </p:nvPicPr>
        <p:blipFill>
          <a:blip r:embed="rId3"/>
          <a:stretch>
            <a:fillRect/>
          </a:stretch>
        </p:blipFill>
        <p:spPr>
          <a:xfrm rot="18816426">
            <a:off x="-126083" y="3242174"/>
            <a:ext cx="4541940" cy="1598090"/>
          </a:xfrm>
          <a:prstGeom prst="rect">
            <a:avLst/>
          </a:prstGeom>
        </p:spPr>
      </p:pic>
      <p:sp>
        <p:nvSpPr>
          <p:cNvPr id="7" name="CuadroTexto 6"/>
          <p:cNvSpPr txBox="1"/>
          <p:nvPr/>
        </p:nvSpPr>
        <p:spPr>
          <a:xfrm>
            <a:off x="9173497" y="6424150"/>
            <a:ext cx="2872002" cy="400110"/>
          </a:xfrm>
          <a:prstGeom prst="rect">
            <a:avLst/>
          </a:prstGeom>
          <a:noFill/>
        </p:spPr>
        <p:txBody>
          <a:bodyPr wrap="square" rtlCol="0">
            <a:spAutoFit/>
          </a:bodyPr>
          <a:lstStyle/>
          <a:p>
            <a:r>
              <a:rPr lang="en-US" sz="2000" dirty="0">
                <a:solidFill>
                  <a:schemeClr val="bg1"/>
                </a:solidFill>
                <a:latin typeface="Times New Roman" panose="02020603050405020304" pitchFamily="18" charset="0"/>
                <a:cs typeface="Times New Roman" panose="02020603050405020304" pitchFamily="18" charset="0"/>
              </a:rPr>
              <a:t>(</a:t>
            </a:r>
            <a:r>
              <a:rPr lang="en-US" sz="2000" b="1" dirty="0">
                <a:solidFill>
                  <a:schemeClr val="bg1"/>
                </a:solidFill>
                <a:latin typeface="Times New Roman" panose="02020603050405020304" pitchFamily="18" charset="0"/>
                <a:cs typeface="Times New Roman" panose="02020603050405020304" pitchFamily="18" charset="0"/>
              </a:rPr>
              <a:t>Jeffrey </a:t>
            </a:r>
            <a:r>
              <a:rPr lang="en-US" sz="2000" b="1" dirty="0" err="1">
                <a:solidFill>
                  <a:schemeClr val="bg1"/>
                </a:solidFill>
                <a:latin typeface="Times New Roman" panose="02020603050405020304" pitchFamily="18" charset="0"/>
                <a:cs typeface="Times New Roman" panose="02020603050405020304" pitchFamily="18" charset="0"/>
              </a:rPr>
              <a:t>Juergens</a:t>
            </a:r>
            <a:r>
              <a:rPr lang="en-US" sz="2000" b="1" dirty="0">
                <a:solidFill>
                  <a:schemeClr val="bg1"/>
                </a:solidFill>
                <a:latin typeface="Times New Roman" panose="02020603050405020304" pitchFamily="18" charset="0"/>
                <a:cs typeface="Times New Roman" panose="02020603050405020304" pitchFamily="18" charset="0"/>
              </a:rPr>
              <a:t>, 2019)</a:t>
            </a:r>
          </a:p>
        </p:txBody>
      </p:sp>
    </p:spTree>
    <p:extLst>
      <p:ext uri="{BB962C8B-B14F-4D97-AF65-F5344CB8AC3E}">
        <p14:creationId xmlns:p14="http://schemas.microsoft.com/office/powerpoint/2010/main" val="312052806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324465"/>
            <a:ext cx="10058400" cy="1058934"/>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CONTINGENCY MANAGMENT</a:t>
            </a:r>
          </a:p>
        </p:txBody>
      </p:sp>
      <p:sp>
        <p:nvSpPr>
          <p:cNvPr id="3" name="Marcador de contenido 2"/>
          <p:cNvSpPr>
            <a:spLocks noGrp="1"/>
          </p:cNvSpPr>
          <p:nvPr>
            <p:ph idx="1"/>
          </p:nvPr>
        </p:nvSpPr>
        <p:spPr>
          <a:xfrm>
            <a:off x="588779" y="2146982"/>
            <a:ext cx="7079226" cy="3198213"/>
          </a:xfrm>
        </p:spPr>
        <p:txBody>
          <a:bodyPr>
            <a:normAutofit/>
          </a:bodyPr>
          <a:lstStyle/>
          <a:p>
            <a:pPr algn="just"/>
            <a:r>
              <a:rPr lang="en-US" sz="3600" dirty="0">
                <a:latin typeface="Times New Roman" panose="02020603050405020304" pitchFamily="18" charset="0"/>
                <a:cs typeface="Times New Roman" panose="02020603050405020304" pitchFamily="18" charset="0"/>
              </a:rPr>
              <a:t>Contingency management refers to a type of behavioral therapy in which individuals are ‘reinforced’, or rewarded, for evidence of positive behavioral change.</a:t>
            </a:r>
          </a:p>
        </p:txBody>
      </p:sp>
      <p:pic>
        <p:nvPicPr>
          <p:cNvPr id="6" name="Imagen 5"/>
          <p:cNvPicPr>
            <a:picLocks noChangeAspect="1"/>
          </p:cNvPicPr>
          <p:nvPr/>
        </p:nvPicPr>
        <p:blipFill>
          <a:blip r:embed="rId3"/>
          <a:stretch>
            <a:fillRect/>
          </a:stretch>
        </p:blipFill>
        <p:spPr>
          <a:xfrm>
            <a:off x="7991372" y="2448232"/>
            <a:ext cx="3913411" cy="2595715"/>
          </a:xfrm>
          <a:prstGeom prst="rect">
            <a:avLst/>
          </a:prstGeom>
        </p:spPr>
      </p:pic>
      <p:sp>
        <p:nvSpPr>
          <p:cNvPr id="7" name="CuadroTexto 6"/>
          <p:cNvSpPr txBox="1"/>
          <p:nvPr/>
        </p:nvSpPr>
        <p:spPr>
          <a:xfrm>
            <a:off x="8793972" y="6457890"/>
            <a:ext cx="3398028"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(NANCY M. PETRY, 2011)</a:t>
            </a:r>
          </a:p>
        </p:txBody>
      </p:sp>
    </p:spTree>
    <p:extLst>
      <p:ext uri="{BB962C8B-B14F-4D97-AF65-F5344CB8AC3E}">
        <p14:creationId xmlns:p14="http://schemas.microsoft.com/office/powerpoint/2010/main" val="305548718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5654" y="339397"/>
            <a:ext cx="10058400" cy="1117928"/>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THE FAMILY</a:t>
            </a:r>
          </a:p>
        </p:txBody>
      </p:sp>
      <p:pic>
        <p:nvPicPr>
          <p:cNvPr id="4" name="Marcador de contenido 3"/>
          <p:cNvPicPr>
            <a:picLocks noGrp="1" noChangeAspect="1"/>
          </p:cNvPicPr>
          <p:nvPr>
            <p:ph idx="1"/>
          </p:nvPr>
        </p:nvPicPr>
        <p:blipFill>
          <a:blip r:embed="rId3"/>
          <a:stretch>
            <a:fillRect/>
          </a:stretch>
        </p:blipFill>
        <p:spPr>
          <a:xfrm>
            <a:off x="3465281" y="1737360"/>
            <a:ext cx="5419146" cy="4515956"/>
          </a:xfrm>
          <a:prstGeom prst="rect">
            <a:avLst/>
          </a:prstGeom>
        </p:spPr>
      </p:pic>
      <p:pic>
        <p:nvPicPr>
          <p:cNvPr id="5" name="Imagen 4"/>
          <p:cNvPicPr>
            <a:picLocks noChangeAspect="1"/>
          </p:cNvPicPr>
          <p:nvPr/>
        </p:nvPicPr>
        <p:blipFill>
          <a:blip r:embed="rId4"/>
          <a:stretch>
            <a:fillRect/>
          </a:stretch>
        </p:blipFill>
        <p:spPr>
          <a:xfrm>
            <a:off x="8884426" y="3597120"/>
            <a:ext cx="3061767" cy="2032024"/>
          </a:xfrm>
          <a:prstGeom prst="rect">
            <a:avLst/>
          </a:prstGeom>
        </p:spPr>
      </p:pic>
      <p:pic>
        <p:nvPicPr>
          <p:cNvPr id="6" name="Imagen 5"/>
          <p:cNvPicPr>
            <a:picLocks noChangeAspect="1"/>
          </p:cNvPicPr>
          <p:nvPr/>
        </p:nvPicPr>
        <p:blipFill>
          <a:blip r:embed="rId5"/>
          <a:stretch>
            <a:fillRect/>
          </a:stretch>
        </p:blipFill>
        <p:spPr>
          <a:xfrm>
            <a:off x="403515" y="2081497"/>
            <a:ext cx="2965017" cy="1973084"/>
          </a:xfrm>
          <a:prstGeom prst="rect">
            <a:avLst/>
          </a:prstGeom>
        </p:spPr>
      </p:pic>
    </p:spTree>
    <p:extLst>
      <p:ext uri="{BB962C8B-B14F-4D97-AF65-F5344CB8AC3E}">
        <p14:creationId xmlns:p14="http://schemas.microsoft.com/office/powerpoint/2010/main" val="402826698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altLang="es-ES_tradnl" b="1" dirty="0">
                <a:solidFill>
                  <a:schemeClr val="accent2"/>
                </a:solidFill>
                <a:latin typeface="Times New Roman" panose="02020603050405020304" pitchFamily="18" charset="0"/>
                <a:ea typeface="Arial Narrow" panose="020B0606020202030204" pitchFamily="34" charset="0"/>
                <a:cs typeface="Times New Roman" panose="02020603050405020304" pitchFamily="18" charset="0"/>
              </a:rPr>
              <a:t>GENERAL IMPACT OF AOD USE ON FAMILY</a:t>
            </a:r>
            <a:endParaRPr lang="en-US" b="1" dirty="0">
              <a:solidFill>
                <a:schemeClr val="accent2"/>
              </a:solidFill>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097280" y="1845734"/>
            <a:ext cx="10058400" cy="4302818"/>
          </a:xfrm>
        </p:spPr>
        <p:txBody>
          <a:bodyPr>
            <a:normAutofit/>
          </a:bodyPr>
          <a:lstStyle/>
          <a:p>
            <a:pPr>
              <a:buFont typeface="Wingdings" panose="05000000000000000000" pitchFamily="2" charset="2"/>
              <a:buChar char="Ø"/>
            </a:pPr>
            <a:r>
              <a:rPr lang="en-US" sz="3600" dirty="0">
                <a:latin typeface="Times New Roman" panose="02020603050405020304" pitchFamily="18" charset="0"/>
                <a:cs typeface="Times New Roman" panose="02020603050405020304" pitchFamily="18" charset="0"/>
              </a:rPr>
              <a:t>The effect on the family may differ according to family structure.</a:t>
            </a:r>
          </a:p>
          <a:p>
            <a:pPr>
              <a:buFont typeface="Wingdings" panose="05000000000000000000" pitchFamily="2" charset="2"/>
              <a:buChar char="Ø"/>
            </a:pPr>
            <a:r>
              <a:rPr lang="en-US" sz="3600" dirty="0">
                <a:latin typeface="Times New Roman" panose="02020603050405020304" pitchFamily="18" charset="0"/>
                <a:cs typeface="Times New Roman" panose="02020603050405020304" pitchFamily="18" charset="0"/>
              </a:rPr>
              <a:t>The effects on families may continue for generations..</a:t>
            </a:r>
          </a:p>
          <a:p>
            <a:pPr>
              <a:buFont typeface="Wingdings" panose="05000000000000000000" pitchFamily="2" charset="2"/>
              <a:buChar char="Ø"/>
            </a:pPr>
            <a:r>
              <a:rPr lang="en-US" sz="3600" dirty="0">
                <a:latin typeface="Times New Roman" panose="02020603050405020304" pitchFamily="18" charset="0"/>
                <a:cs typeface="Times New Roman" panose="02020603050405020304" pitchFamily="18" charset="0"/>
              </a:rPr>
              <a:t>In some cases, a family might present a healthy face to the community while substance abuse issues lie just below the surface</a:t>
            </a:r>
            <a:r>
              <a:rPr lang="en-US" sz="3600" dirty="0"/>
              <a:t>.</a:t>
            </a:r>
          </a:p>
        </p:txBody>
      </p:sp>
      <p:sp>
        <p:nvSpPr>
          <p:cNvPr id="4" name="CuadroTexto 3"/>
          <p:cNvSpPr txBox="1"/>
          <p:nvPr/>
        </p:nvSpPr>
        <p:spPr>
          <a:xfrm>
            <a:off x="7441324" y="6457890"/>
            <a:ext cx="4750676"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(Treatment Improvement Protocol, 2004)</a:t>
            </a:r>
          </a:p>
        </p:txBody>
      </p:sp>
    </p:spTree>
    <p:extLst>
      <p:ext uri="{BB962C8B-B14F-4D97-AF65-F5344CB8AC3E}">
        <p14:creationId xmlns:p14="http://schemas.microsoft.com/office/powerpoint/2010/main" val="104466076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altLang="es-ES_tradnl" b="1" dirty="0">
                <a:solidFill>
                  <a:schemeClr val="accent2"/>
                </a:solidFill>
                <a:latin typeface="Times New Roman" panose="02020603050405020304" pitchFamily="18" charset="0"/>
                <a:ea typeface="Arial Narrow" panose="020B0606020202030204" pitchFamily="34" charset="0"/>
                <a:cs typeface="Times New Roman" panose="02020603050405020304" pitchFamily="18" charset="0"/>
              </a:rPr>
              <a:t>GENERAL IMPACT OF AOD USE ON FAMILY</a:t>
            </a:r>
            <a:endParaRPr lang="en-US" b="1" dirty="0">
              <a:solidFill>
                <a:schemeClr val="accent2"/>
              </a:solidFill>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097280" y="1845734"/>
            <a:ext cx="10058400" cy="4302818"/>
          </a:xfrm>
        </p:spPr>
        <p:txBody>
          <a:bodyPr>
            <a:normAutofit/>
          </a:bodyPr>
          <a:lstStyle/>
          <a:p>
            <a:pPr>
              <a:spcBef>
                <a:spcPct val="0"/>
              </a:spcBef>
              <a:buFont typeface="Wingdings" panose="05000000000000000000" pitchFamily="2" charset="2"/>
              <a:buChar char="Ø"/>
            </a:pPr>
            <a:r>
              <a:rPr lang="en-US" sz="3600" dirty="0"/>
              <a:t>  </a:t>
            </a:r>
            <a:r>
              <a:rPr lang="en-US" altLang="es-ES_tradnl" sz="4400" dirty="0">
                <a:latin typeface="Times New Roman" panose="02020603050405020304" pitchFamily="18" charset="0"/>
                <a:ea typeface="Arial Narrow" panose="020B0606020202030204" pitchFamily="34" charset="0"/>
                <a:cs typeface="Times New Roman" panose="02020603050405020304" pitchFamily="18" charset="0"/>
              </a:rPr>
              <a:t>Negativism</a:t>
            </a:r>
          </a:p>
          <a:p>
            <a:pPr>
              <a:spcBef>
                <a:spcPct val="0"/>
              </a:spcBef>
              <a:buFont typeface="Wingdings" panose="05000000000000000000" pitchFamily="2" charset="2"/>
              <a:buChar char="Ø"/>
            </a:pPr>
            <a:r>
              <a:rPr lang="en-US" altLang="es-ES_tradnl" sz="4400" dirty="0">
                <a:latin typeface="Times New Roman" panose="02020603050405020304" pitchFamily="18" charset="0"/>
                <a:ea typeface="Arial Narrow" panose="020B0606020202030204" pitchFamily="34" charset="0"/>
                <a:cs typeface="Times New Roman" panose="02020603050405020304" pitchFamily="18" charset="0"/>
              </a:rPr>
              <a:t> Parental inconsistency</a:t>
            </a:r>
          </a:p>
          <a:p>
            <a:pPr>
              <a:spcBef>
                <a:spcPct val="0"/>
              </a:spcBef>
              <a:buFont typeface="Wingdings" panose="05000000000000000000" pitchFamily="2" charset="2"/>
              <a:buChar char="Ø"/>
            </a:pPr>
            <a:r>
              <a:rPr lang="en-US" altLang="es-ES_tradnl" sz="4400" dirty="0">
                <a:latin typeface="Times New Roman" panose="02020603050405020304" pitchFamily="18" charset="0"/>
                <a:ea typeface="Arial Narrow" panose="020B0606020202030204" pitchFamily="34" charset="0"/>
                <a:cs typeface="Times New Roman" panose="02020603050405020304" pitchFamily="18" charset="0"/>
              </a:rPr>
              <a:t> Parental denial</a:t>
            </a:r>
          </a:p>
          <a:p>
            <a:pPr>
              <a:spcBef>
                <a:spcPct val="0"/>
              </a:spcBef>
              <a:buFont typeface="Wingdings" panose="05000000000000000000" pitchFamily="2" charset="2"/>
              <a:buChar char="Ø"/>
            </a:pPr>
            <a:r>
              <a:rPr lang="en-US" altLang="es-ES_tradnl" sz="4400" dirty="0">
                <a:latin typeface="Times New Roman" panose="02020603050405020304" pitchFamily="18" charset="0"/>
                <a:ea typeface="Arial Narrow" panose="020B0606020202030204" pitchFamily="34" charset="0"/>
                <a:cs typeface="Times New Roman" panose="02020603050405020304" pitchFamily="18" charset="0"/>
              </a:rPr>
              <a:t> Miscarried expression of anger</a:t>
            </a:r>
          </a:p>
          <a:p>
            <a:pPr>
              <a:spcBef>
                <a:spcPct val="0"/>
              </a:spcBef>
              <a:buFont typeface="Wingdings" panose="05000000000000000000" pitchFamily="2" charset="2"/>
              <a:buChar char="Ø"/>
            </a:pPr>
            <a:r>
              <a:rPr lang="en-US" altLang="es-ES_tradnl" sz="4400" dirty="0">
                <a:latin typeface="Times New Roman" panose="02020603050405020304" pitchFamily="18" charset="0"/>
                <a:ea typeface="Arial Narrow" panose="020B0606020202030204" pitchFamily="34" charset="0"/>
                <a:cs typeface="Times New Roman" panose="02020603050405020304" pitchFamily="18" charset="0"/>
              </a:rPr>
              <a:t> Self-medication</a:t>
            </a:r>
          </a:p>
          <a:p>
            <a:pPr>
              <a:spcBef>
                <a:spcPct val="0"/>
              </a:spcBef>
              <a:buFont typeface="Wingdings" panose="05000000000000000000" pitchFamily="2" charset="2"/>
              <a:buChar char="Ø"/>
            </a:pPr>
            <a:r>
              <a:rPr lang="en-US" altLang="es-ES_tradnl" sz="4400" dirty="0">
                <a:latin typeface="Times New Roman" panose="02020603050405020304" pitchFamily="18" charset="0"/>
                <a:ea typeface="Arial Narrow" panose="020B0606020202030204" pitchFamily="34" charset="0"/>
                <a:cs typeface="Times New Roman" panose="02020603050405020304" pitchFamily="18" charset="0"/>
              </a:rPr>
              <a:t> Unrealistic parental expectations</a:t>
            </a:r>
          </a:p>
          <a:p>
            <a:pPr algn="just">
              <a:buFont typeface="Wingdings" panose="05000000000000000000" pitchFamily="2" charset="2"/>
              <a:buChar char="Ø"/>
            </a:pPr>
            <a:endParaRPr lang="en-US" sz="44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7441324" y="6457890"/>
            <a:ext cx="4750676"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(Treatment Improvement Protocol, 2004)</a:t>
            </a:r>
          </a:p>
        </p:txBody>
      </p:sp>
    </p:spTree>
    <p:extLst>
      <p:ext uri="{BB962C8B-B14F-4D97-AF65-F5344CB8AC3E}">
        <p14:creationId xmlns:p14="http://schemas.microsoft.com/office/powerpoint/2010/main" val="395441874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5654" y="339397"/>
            <a:ext cx="10058400" cy="1117928"/>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ROLE OF THE FAMILY</a:t>
            </a:r>
          </a:p>
        </p:txBody>
      </p:sp>
      <p:sp>
        <p:nvSpPr>
          <p:cNvPr id="3" name="Marcador de contenido 2"/>
          <p:cNvSpPr>
            <a:spLocks noGrp="1"/>
          </p:cNvSpPr>
          <p:nvPr>
            <p:ph idx="1"/>
          </p:nvPr>
        </p:nvSpPr>
        <p:spPr>
          <a:xfrm>
            <a:off x="550998" y="1904727"/>
            <a:ext cx="7531118" cy="4023360"/>
          </a:xfrm>
        </p:spPr>
        <p:txBody>
          <a:bodyPr/>
          <a:lstStyle/>
          <a:p>
            <a:r>
              <a:rPr lang="en-US" altLang="es-ES_tradnl" sz="4800" dirty="0">
                <a:latin typeface="Times New Roman" panose="02020603050405020304" pitchFamily="18" charset="0"/>
                <a:ea typeface="Arial Narrow" panose="020B0606020202030204" pitchFamily="34" charset="0"/>
                <a:cs typeface="Times New Roman" panose="02020603050405020304" pitchFamily="18" charset="0"/>
              </a:rPr>
              <a:t>Why is it important to consider and integrate the family into treatment for adolescent AOD use?</a:t>
            </a:r>
          </a:p>
          <a:p>
            <a:endParaRPr lang="en-US" dirty="0"/>
          </a:p>
        </p:txBody>
      </p:sp>
      <p:pic>
        <p:nvPicPr>
          <p:cNvPr id="7" name="Imagen 6"/>
          <p:cNvPicPr>
            <a:picLocks noChangeAspect="1"/>
          </p:cNvPicPr>
          <p:nvPr/>
        </p:nvPicPr>
        <p:blipFill>
          <a:blip r:embed="rId3"/>
          <a:stretch>
            <a:fillRect/>
          </a:stretch>
        </p:blipFill>
        <p:spPr>
          <a:xfrm>
            <a:off x="8285671" y="2654710"/>
            <a:ext cx="3604602" cy="3604602"/>
          </a:xfrm>
          <a:prstGeom prst="rect">
            <a:avLst/>
          </a:prstGeom>
        </p:spPr>
      </p:pic>
    </p:spTree>
    <p:extLst>
      <p:ext uri="{BB962C8B-B14F-4D97-AF65-F5344CB8AC3E}">
        <p14:creationId xmlns:p14="http://schemas.microsoft.com/office/powerpoint/2010/main" val="3255655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46F94-C77F-4714-B191-E976C8E56987}"/>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ABOUT ADOLESCENT DEVELOPMENT </a:t>
            </a:r>
          </a:p>
        </p:txBody>
      </p:sp>
      <p:sp>
        <p:nvSpPr>
          <p:cNvPr id="3" name="Content Placeholder 2">
            <a:extLst>
              <a:ext uri="{FF2B5EF4-FFF2-40B4-BE49-F238E27FC236}">
                <a16:creationId xmlns:a16="http://schemas.microsoft.com/office/drawing/2014/main" id="{91A40E0C-8DC5-4F7C-B116-CD9F82EC3381}"/>
              </a:ext>
            </a:extLst>
          </p:cNvPr>
          <p:cNvSpPr>
            <a:spLocks noGrp="1"/>
          </p:cNvSpPr>
          <p:nvPr>
            <p:ph idx="1"/>
          </p:nvPr>
        </p:nvSpPr>
        <p:spPr>
          <a:xfrm>
            <a:off x="844617" y="1881828"/>
            <a:ext cx="10801951" cy="4115679"/>
          </a:xfrm>
        </p:spPr>
        <p:txBody>
          <a:body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Adolescence is a period of transition between childhood to adulthood. </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“Window of opportunity” concept.</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Cultural expression of adolescent development. </a:t>
            </a:r>
          </a:p>
          <a:p>
            <a:pPr lvl="1">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Examples: </a:t>
            </a:r>
            <a:r>
              <a:rPr lang="en-US" sz="2800" dirty="0" err="1">
                <a:latin typeface="Times New Roman" panose="02020603050405020304" pitchFamily="18" charset="0"/>
                <a:cs typeface="Times New Roman" panose="02020603050405020304" pitchFamily="18" charset="0"/>
              </a:rPr>
              <a:t>Quinceañeras</a:t>
            </a:r>
            <a:r>
              <a:rPr lang="en-US" sz="2800" dirty="0">
                <a:latin typeface="Times New Roman" panose="02020603050405020304" pitchFamily="18" charset="0"/>
                <a:cs typeface="Times New Roman" panose="02020603050405020304" pitchFamily="18" charset="0"/>
              </a:rPr>
              <a:t> in the Americas. </a:t>
            </a:r>
          </a:p>
          <a:p>
            <a:pPr marL="0" indent="0">
              <a:buNone/>
            </a:pPr>
            <a:endParaRPr lang="en-US" dirty="0"/>
          </a:p>
          <a:p>
            <a:pP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FDFF2E23-D998-4954-9400-988CD4CC1513}"/>
              </a:ext>
            </a:extLst>
          </p:cNvPr>
          <p:cNvSpPr txBox="1"/>
          <p:nvPr/>
        </p:nvSpPr>
        <p:spPr>
          <a:xfrm>
            <a:off x="8374929" y="6517093"/>
            <a:ext cx="3817071" cy="307777"/>
          </a:xfrm>
          <a:prstGeom prst="rect">
            <a:avLst/>
          </a:prstGeom>
          <a:noFill/>
        </p:spPr>
        <p:txBody>
          <a:bodyPr wrap="non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(Britanica.com, 2019; GlobalCitizen.com, 2020)</a:t>
            </a:r>
          </a:p>
        </p:txBody>
      </p:sp>
      <p:pic>
        <p:nvPicPr>
          <p:cNvPr id="1026" name="Picture 2" descr="Image result for adolescents">
            <a:extLst>
              <a:ext uri="{FF2B5EF4-FFF2-40B4-BE49-F238E27FC236}">
                <a16:creationId xmlns:a16="http://schemas.microsoft.com/office/drawing/2014/main" id="{77FEE629-5863-4C5E-BFCD-F6D0A66F7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5927" y="3544659"/>
            <a:ext cx="4088080" cy="2452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55172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5654" y="339397"/>
            <a:ext cx="10058400" cy="1117928"/>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ROLE OF THE FAMILY</a:t>
            </a:r>
          </a:p>
        </p:txBody>
      </p:sp>
      <p:sp>
        <p:nvSpPr>
          <p:cNvPr id="3" name="Marcador de contenido 2"/>
          <p:cNvSpPr>
            <a:spLocks noGrp="1"/>
          </p:cNvSpPr>
          <p:nvPr>
            <p:ph idx="1"/>
          </p:nvPr>
        </p:nvSpPr>
        <p:spPr>
          <a:xfrm>
            <a:off x="550997" y="2119880"/>
            <a:ext cx="10653057" cy="4101626"/>
          </a:xfrm>
        </p:spPr>
        <p:txBody>
          <a:bodyPr>
            <a:noAutofit/>
          </a:bodyPr>
          <a:lstStyle/>
          <a:p>
            <a:pPr algn="just"/>
            <a:r>
              <a:rPr lang="en-US" sz="3200" dirty="0">
                <a:latin typeface="Times New Roman" panose="02020603050405020304" pitchFamily="18" charset="0"/>
                <a:cs typeface="Times New Roman" panose="02020603050405020304" pitchFamily="18" charset="0"/>
              </a:rPr>
              <a:t>Family members can play an important role in treatment engagement and in treatment outcomes.</a:t>
            </a:r>
          </a:p>
          <a:p>
            <a:pPr algn="just"/>
            <a:r>
              <a:rPr lang="en-US" sz="3200" dirty="0">
                <a:latin typeface="Times New Roman" panose="02020603050405020304" pitchFamily="18" charset="0"/>
                <a:cs typeface="Times New Roman" panose="02020603050405020304" pitchFamily="18" charset="0"/>
              </a:rPr>
              <a:t>The role has to be:</a:t>
            </a:r>
          </a:p>
          <a:p>
            <a:pPr algn="just"/>
            <a:r>
              <a:rPr lang="en-US" sz="3200" dirty="0">
                <a:latin typeface="Times New Roman" panose="02020603050405020304" pitchFamily="18" charset="0"/>
                <a:cs typeface="Times New Roman" panose="02020603050405020304" pitchFamily="18" charset="0"/>
              </a:rPr>
              <a:t>- Create clearer rules and standards for behavior</a:t>
            </a:r>
          </a:p>
          <a:p>
            <a:pPr algn="just"/>
            <a:r>
              <a:rPr lang="en-US" sz="3200" dirty="0">
                <a:latin typeface="Times New Roman" panose="02020603050405020304" pitchFamily="18" charset="0"/>
                <a:cs typeface="Times New Roman" panose="02020603050405020304" pitchFamily="18" charset="0"/>
              </a:rPr>
              <a:t>- Develop predictable rewards and punishments</a:t>
            </a:r>
          </a:p>
          <a:p>
            <a:pPr algn="just"/>
            <a:r>
              <a:rPr lang="en-US" sz="3200" dirty="0">
                <a:latin typeface="Times New Roman" panose="02020603050405020304" pitchFamily="18" charset="0"/>
                <a:cs typeface="Times New Roman" panose="02020603050405020304" pitchFamily="18" charset="0"/>
              </a:rPr>
              <a:t>- Improve their effectiveness in monitoring school performance and peer relationships.</a:t>
            </a:r>
          </a:p>
          <a:p>
            <a:pPr algn="just"/>
            <a:r>
              <a:rPr lang="en-US" sz="3200" dirty="0">
                <a:latin typeface="Times New Roman" panose="02020603050405020304" pitchFamily="18" charset="0"/>
                <a:cs typeface="Times New Roman" panose="02020603050405020304" pitchFamily="18" charset="0"/>
              </a:rPr>
              <a:t> </a:t>
            </a:r>
          </a:p>
        </p:txBody>
      </p:sp>
      <p:sp>
        <p:nvSpPr>
          <p:cNvPr id="4" name="CuadroTexto 3"/>
          <p:cNvSpPr txBox="1"/>
          <p:nvPr/>
        </p:nvSpPr>
        <p:spPr>
          <a:xfrm>
            <a:off x="9106413" y="6375489"/>
            <a:ext cx="3085587" cy="400110"/>
          </a:xfrm>
          <a:prstGeom prst="rect">
            <a:avLst/>
          </a:prstGeom>
          <a:noFill/>
        </p:spPr>
        <p:txBody>
          <a:bodyPr wrap="square" rtlCol="0">
            <a:spAutoFit/>
          </a:bodyPr>
          <a:lstStyle/>
          <a:p>
            <a:r>
              <a:rPr lang="en-US" sz="2000" b="1" dirty="0">
                <a:solidFill>
                  <a:schemeClr val="bg1"/>
                </a:solidFill>
              </a:rPr>
              <a:t>(Daniel </a:t>
            </a:r>
            <a:r>
              <a:rPr lang="en-US" sz="2000" b="1" dirty="0" err="1">
                <a:solidFill>
                  <a:schemeClr val="bg1"/>
                </a:solidFill>
              </a:rPr>
              <a:t>Santiesteban</a:t>
            </a:r>
            <a:r>
              <a:rPr lang="en-US" sz="2000" b="1" dirty="0">
                <a:solidFill>
                  <a:schemeClr val="bg1"/>
                </a:solidFill>
              </a:rPr>
              <a:t> PH.D)</a:t>
            </a:r>
          </a:p>
        </p:txBody>
      </p:sp>
    </p:spTree>
    <p:extLst>
      <p:ext uri="{BB962C8B-B14F-4D97-AF65-F5344CB8AC3E}">
        <p14:creationId xmlns:p14="http://schemas.microsoft.com/office/powerpoint/2010/main" val="289817699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b="1" dirty="0">
                <a:solidFill>
                  <a:schemeClr val="accent2"/>
                </a:solidFill>
                <a:latin typeface="Times New Roman" panose="02020603050405020304" pitchFamily="18" charset="0"/>
                <a:cs typeface="Times New Roman" panose="02020603050405020304" pitchFamily="18" charset="0"/>
              </a:rPr>
              <a:t>LEVELS OF FAMILY ENGAGEMENT AND CLINICIAN COMPETENCIES</a:t>
            </a:r>
          </a:p>
        </p:txBody>
      </p:sp>
      <p:sp>
        <p:nvSpPr>
          <p:cNvPr id="3" name="Marcador de contenido 2"/>
          <p:cNvSpPr>
            <a:spLocks noGrp="1"/>
          </p:cNvSpPr>
          <p:nvPr>
            <p:ph idx="1"/>
          </p:nvPr>
        </p:nvSpPr>
        <p:spPr>
          <a:xfrm>
            <a:off x="1681145" y="2185594"/>
            <a:ext cx="8890670" cy="4017981"/>
          </a:xfrm>
        </p:spPr>
        <p:txBody>
          <a:bodyPr>
            <a:noAutofit/>
          </a:bodyPr>
          <a:lstStyle/>
          <a:p>
            <a:pPr algn="just"/>
            <a:r>
              <a:rPr lang="en-US" sz="4000" b="1" dirty="0">
                <a:latin typeface="Times New Roman" panose="02020603050405020304" pitchFamily="18" charset="0"/>
                <a:cs typeface="Times New Roman" panose="02020603050405020304" pitchFamily="18" charset="0"/>
              </a:rPr>
              <a:t>Level 1: Minimal Emphasis on Family</a:t>
            </a:r>
            <a:r>
              <a:rPr lang="en-US" sz="4000" dirty="0">
                <a:latin typeface="Times New Roman" panose="02020603050405020304" pitchFamily="18" charset="0"/>
                <a:cs typeface="Times New Roman" panose="02020603050405020304" pitchFamily="18" charset="0"/>
              </a:rPr>
              <a:t> </a:t>
            </a:r>
          </a:p>
          <a:p>
            <a:pPr algn="just"/>
            <a:r>
              <a:rPr lang="en-US" sz="4000" b="1" dirty="0">
                <a:latin typeface="Times New Roman" panose="02020603050405020304" pitchFamily="18" charset="0"/>
                <a:cs typeface="Times New Roman" panose="02020603050405020304" pitchFamily="18" charset="0"/>
              </a:rPr>
              <a:t>Level 2: Information and Advice</a:t>
            </a:r>
          </a:p>
          <a:p>
            <a:pPr algn="just"/>
            <a:r>
              <a:rPr lang="en-US" sz="4000" b="1" dirty="0">
                <a:latin typeface="Times New Roman" panose="02020603050405020304" pitchFamily="18" charset="0"/>
                <a:cs typeface="Times New Roman" panose="02020603050405020304" pitchFamily="18" charset="0"/>
              </a:rPr>
              <a:t>Level 3: Feelings and Support</a:t>
            </a:r>
            <a:endParaRPr lang="en-US" sz="4000" dirty="0">
              <a:latin typeface="Times New Roman" panose="02020603050405020304" pitchFamily="18" charset="0"/>
              <a:cs typeface="Times New Roman" panose="02020603050405020304" pitchFamily="18" charset="0"/>
            </a:endParaRPr>
          </a:p>
          <a:p>
            <a:pPr algn="just"/>
            <a:r>
              <a:rPr lang="en-US" sz="4000" b="1" dirty="0">
                <a:latin typeface="Times New Roman" panose="02020603050405020304" pitchFamily="18" charset="0"/>
                <a:cs typeface="Times New Roman" panose="02020603050405020304" pitchFamily="18" charset="0"/>
              </a:rPr>
              <a:t>Level 4: Brief Focused Intervention</a:t>
            </a:r>
          </a:p>
          <a:p>
            <a:pPr algn="just"/>
            <a:r>
              <a:rPr lang="en-US" sz="4000" b="1" dirty="0">
                <a:latin typeface="Times New Roman" panose="02020603050405020304" pitchFamily="18" charset="0"/>
                <a:cs typeface="Times New Roman" panose="02020603050405020304" pitchFamily="18" charset="0"/>
              </a:rPr>
              <a:t>Level 5: Family Therapy</a:t>
            </a:r>
            <a:endParaRPr lang="en-US" sz="4000" dirty="0">
              <a:latin typeface="Times New Roman" panose="02020603050405020304" pitchFamily="18" charset="0"/>
              <a:cs typeface="Times New Roman" panose="02020603050405020304" pitchFamily="18" charset="0"/>
            </a:endParaRPr>
          </a:p>
          <a:p>
            <a:pPr algn="just"/>
            <a:endParaRPr lang="en-US"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9106413" y="6375489"/>
            <a:ext cx="3085587" cy="400110"/>
          </a:xfrm>
          <a:prstGeom prst="rect">
            <a:avLst/>
          </a:prstGeom>
          <a:noFill/>
        </p:spPr>
        <p:txBody>
          <a:bodyPr wrap="square" rtlCol="0">
            <a:spAutoFit/>
          </a:bodyPr>
          <a:lstStyle/>
          <a:p>
            <a:r>
              <a:rPr lang="en-US" sz="2000" b="1" dirty="0">
                <a:solidFill>
                  <a:schemeClr val="bg1"/>
                </a:solidFill>
              </a:rPr>
              <a:t>(Daniel </a:t>
            </a:r>
            <a:r>
              <a:rPr lang="en-US" sz="2000" b="1" dirty="0" err="1">
                <a:solidFill>
                  <a:schemeClr val="bg1"/>
                </a:solidFill>
              </a:rPr>
              <a:t>Santiesteban</a:t>
            </a:r>
            <a:r>
              <a:rPr lang="en-US" sz="2000" b="1" dirty="0">
                <a:solidFill>
                  <a:schemeClr val="bg1"/>
                </a:solidFill>
              </a:rPr>
              <a:t> PH.D)</a:t>
            </a:r>
          </a:p>
        </p:txBody>
      </p:sp>
    </p:spTree>
    <p:extLst>
      <p:ext uri="{BB962C8B-B14F-4D97-AF65-F5344CB8AC3E}">
        <p14:creationId xmlns:p14="http://schemas.microsoft.com/office/powerpoint/2010/main" val="423038104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rot="20211228">
            <a:off x="263886" y="3598603"/>
            <a:ext cx="2466975" cy="1847850"/>
          </a:xfrm>
          <a:prstGeom prst="rect">
            <a:avLst/>
          </a:prstGeom>
        </p:spPr>
      </p:pic>
      <p:sp>
        <p:nvSpPr>
          <p:cNvPr id="2" name="Título 1"/>
          <p:cNvSpPr>
            <a:spLocks noGrp="1"/>
          </p:cNvSpPr>
          <p:nvPr>
            <p:ph type="title"/>
          </p:nvPr>
        </p:nvSpPr>
        <p:spPr>
          <a:xfrm>
            <a:off x="1097279" y="286603"/>
            <a:ext cx="10256891" cy="1450757"/>
          </a:xfrm>
        </p:spPr>
        <p:txBody>
          <a:bodyPr>
            <a:normAutofit/>
          </a:bodyPr>
          <a:lstStyle/>
          <a:p>
            <a:pPr algn="ctr"/>
            <a:r>
              <a:rPr lang="en-US" b="1" dirty="0">
                <a:solidFill>
                  <a:schemeClr val="accent2"/>
                </a:solidFill>
                <a:latin typeface="Times New Roman" panose="02020603050405020304" pitchFamily="18" charset="0"/>
                <a:cs typeface="Times New Roman" panose="02020603050405020304" pitchFamily="18" charset="0"/>
              </a:rPr>
              <a:t>SUCCESSFUL ENGAGEMENT OF FAMILY MEMBERS</a:t>
            </a:r>
          </a:p>
        </p:txBody>
      </p:sp>
      <p:sp>
        <p:nvSpPr>
          <p:cNvPr id="3" name="Marcador de contenido 2"/>
          <p:cNvSpPr>
            <a:spLocks noGrp="1"/>
          </p:cNvSpPr>
          <p:nvPr>
            <p:ph idx="1"/>
          </p:nvPr>
        </p:nvSpPr>
        <p:spPr>
          <a:xfrm>
            <a:off x="2994747" y="1956816"/>
            <a:ext cx="8359423" cy="4199217"/>
          </a:xfrm>
        </p:spPr>
        <p:txBody>
          <a:bodyPr>
            <a:noAutofit/>
          </a:bodyPr>
          <a:lstStyle/>
          <a:p>
            <a:pPr algn="just"/>
            <a:r>
              <a:rPr lang="en-US" sz="32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a:t>
            </a:r>
            <a:r>
              <a:rPr lang="en-US" dirty="0"/>
              <a:t> </a:t>
            </a:r>
            <a:r>
              <a:rPr lang="en-US" sz="3200" dirty="0">
                <a:latin typeface="Times New Roman" panose="02020603050405020304" pitchFamily="18" charset="0"/>
                <a:cs typeface="Times New Roman" panose="02020603050405020304" pitchFamily="18" charset="0"/>
              </a:rPr>
              <a:t>Have a flexible understanding of “resistance” as a natural response to requests for change.</a:t>
            </a:r>
          </a:p>
          <a:p>
            <a:pPr algn="just"/>
            <a:r>
              <a:rPr lang="en-US" sz="3200" dirty="0">
                <a:latin typeface="Times New Roman" panose="02020603050405020304" pitchFamily="18" charset="0"/>
                <a:cs typeface="Times New Roman" panose="02020603050405020304" pitchFamily="18" charset="0"/>
              </a:rPr>
              <a:t>2. Be willing to challenge your habitual ways of engaging family members into the process of treatment. </a:t>
            </a:r>
          </a:p>
          <a:p>
            <a:pPr algn="just"/>
            <a:r>
              <a:rPr lang="en-US" sz="3200" dirty="0">
                <a:latin typeface="Times New Roman" panose="02020603050405020304" pitchFamily="18" charset="0"/>
                <a:cs typeface="Times New Roman" panose="02020603050405020304" pitchFamily="18" charset="0"/>
              </a:rPr>
              <a:t>3. Have a clear perspective of the possible benefits of family involvement and help families understand these benefits. </a:t>
            </a:r>
            <a:endParaRPr lang="en-US" sz="2800"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9106413" y="6375489"/>
            <a:ext cx="3085587" cy="400110"/>
          </a:xfrm>
          <a:prstGeom prst="rect">
            <a:avLst/>
          </a:prstGeom>
          <a:noFill/>
        </p:spPr>
        <p:txBody>
          <a:bodyPr wrap="square" rtlCol="0">
            <a:spAutoFit/>
          </a:bodyPr>
          <a:lstStyle/>
          <a:p>
            <a:r>
              <a:rPr lang="en-US" sz="2000" b="1" dirty="0">
                <a:solidFill>
                  <a:schemeClr val="bg1"/>
                </a:solidFill>
              </a:rPr>
              <a:t>(Daniel </a:t>
            </a:r>
            <a:r>
              <a:rPr lang="en-US" sz="2000" b="1" dirty="0" err="1">
                <a:solidFill>
                  <a:schemeClr val="bg1"/>
                </a:solidFill>
              </a:rPr>
              <a:t>Santiesteban</a:t>
            </a:r>
            <a:r>
              <a:rPr lang="en-US" sz="2000" b="1" dirty="0">
                <a:solidFill>
                  <a:schemeClr val="bg1"/>
                </a:solidFill>
              </a:rPr>
              <a:t> PH.D)</a:t>
            </a:r>
          </a:p>
        </p:txBody>
      </p:sp>
    </p:spTree>
    <p:extLst>
      <p:ext uri="{BB962C8B-B14F-4D97-AF65-F5344CB8AC3E}">
        <p14:creationId xmlns:p14="http://schemas.microsoft.com/office/powerpoint/2010/main" val="367758859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79" y="286603"/>
            <a:ext cx="10256891" cy="1450757"/>
          </a:xfrm>
        </p:spPr>
        <p:txBody>
          <a:bodyPr>
            <a:normAutofit fontScale="90000"/>
          </a:bodyPr>
          <a:lstStyle/>
          <a:p>
            <a:pPr algn="ctr"/>
            <a:r>
              <a:rPr lang="en-US" b="1" dirty="0">
                <a:solidFill>
                  <a:schemeClr val="accent2"/>
                </a:solidFill>
                <a:latin typeface="Times New Roman" panose="02020603050405020304" pitchFamily="18" charset="0"/>
                <a:cs typeface="Times New Roman" panose="02020603050405020304" pitchFamily="18" charset="0"/>
              </a:rPr>
              <a:t>TIPS FOR SUCCESSFUL ENGAGEMENT OF FAMILY MEMBERS</a:t>
            </a:r>
          </a:p>
        </p:txBody>
      </p:sp>
      <p:sp>
        <p:nvSpPr>
          <p:cNvPr id="3" name="Marcador de contenido 2"/>
          <p:cNvSpPr>
            <a:spLocks noGrp="1"/>
          </p:cNvSpPr>
          <p:nvPr>
            <p:ph idx="1"/>
          </p:nvPr>
        </p:nvSpPr>
        <p:spPr>
          <a:xfrm>
            <a:off x="809142" y="2146530"/>
            <a:ext cx="7599752" cy="4161416"/>
          </a:xfrm>
        </p:spPr>
        <p:txBody>
          <a:bodyPr>
            <a:noAutofit/>
          </a:bodyPr>
          <a:lstStyle/>
          <a:p>
            <a:pPr algn="just"/>
            <a:r>
              <a:rPr lang="en-US" sz="3600" dirty="0">
                <a:latin typeface="Times New Roman" panose="02020603050405020304" pitchFamily="18" charset="0"/>
                <a:cs typeface="Times New Roman" panose="02020603050405020304" pitchFamily="18" charset="0"/>
              </a:rPr>
              <a:t>4. Have a clear vision of the type and level of family involvement that is optimal given the resources and family situation. </a:t>
            </a:r>
          </a:p>
          <a:p>
            <a:pPr algn="just"/>
            <a:r>
              <a:rPr lang="en-US" sz="3600" dirty="0">
                <a:latin typeface="Times New Roman" panose="02020603050405020304" pitchFamily="18" charset="0"/>
                <a:cs typeface="Times New Roman" panose="02020603050405020304" pitchFamily="18" charset="0"/>
              </a:rPr>
              <a:t>5. Develop a set of strategies for tailoring the engagement interventions to the specific conditions of the family.</a:t>
            </a:r>
            <a:endParaRPr lang="en-US" sz="3200"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9106413" y="6375489"/>
            <a:ext cx="3085587" cy="400110"/>
          </a:xfrm>
          <a:prstGeom prst="rect">
            <a:avLst/>
          </a:prstGeom>
          <a:noFill/>
        </p:spPr>
        <p:txBody>
          <a:bodyPr wrap="square" rtlCol="0">
            <a:spAutoFit/>
          </a:bodyPr>
          <a:lstStyle/>
          <a:p>
            <a:r>
              <a:rPr lang="en-US" sz="2000" b="1" dirty="0">
                <a:solidFill>
                  <a:schemeClr val="bg1"/>
                </a:solidFill>
              </a:rPr>
              <a:t>(Daniel </a:t>
            </a:r>
            <a:r>
              <a:rPr lang="en-US" sz="2000" b="1" dirty="0" err="1">
                <a:solidFill>
                  <a:schemeClr val="bg1"/>
                </a:solidFill>
              </a:rPr>
              <a:t>Santiesteban</a:t>
            </a:r>
            <a:r>
              <a:rPr lang="en-US" sz="2000" b="1" dirty="0">
                <a:solidFill>
                  <a:schemeClr val="bg1"/>
                </a:solidFill>
              </a:rPr>
              <a:t> PH.D)</a:t>
            </a:r>
          </a:p>
        </p:txBody>
      </p:sp>
      <p:pic>
        <p:nvPicPr>
          <p:cNvPr id="4" name="Imagen 3"/>
          <p:cNvPicPr>
            <a:picLocks noChangeAspect="1"/>
          </p:cNvPicPr>
          <p:nvPr/>
        </p:nvPicPr>
        <p:blipFill>
          <a:blip r:embed="rId3"/>
          <a:stretch>
            <a:fillRect/>
          </a:stretch>
        </p:blipFill>
        <p:spPr>
          <a:xfrm>
            <a:off x="8663985" y="3968719"/>
            <a:ext cx="3528015" cy="2339227"/>
          </a:xfrm>
          <a:prstGeom prst="rect">
            <a:avLst/>
          </a:prstGeom>
        </p:spPr>
      </p:pic>
    </p:spTree>
    <p:extLst>
      <p:ext uri="{BB962C8B-B14F-4D97-AF65-F5344CB8AC3E}">
        <p14:creationId xmlns:p14="http://schemas.microsoft.com/office/powerpoint/2010/main" val="47566503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2189" y="289933"/>
            <a:ext cx="10058400" cy="1090589"/>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FAMILY INTERVENTIONS</a:t>
            </a:r>
          </a:p>
        </p:txBody>
      </p:sp>
      <p:pic>
        <p:nvPicPr>
          <p:cNvPr id="6" name="Marcador de contenido 5"/>
          <p:cNvPicPr>
            <a:picLocks noGrp="1" noChangeAspect="1"/>
          </p:cNvPicPr>
          <p:nvPr>
            <p:ph idx="1"/>
          </p:nvPr>
        </p:nvPicPr>
        <p:blipFill>
          <a:blip r:embed="rId3"/>
          <a:stretch>
            <a:fillRect/>
          </a:stretch>
        </p:blipFill>
        <p:spPr>
          <a:xfrm>
            <a:off x="3225685" y="2087067"/>
            <a:ext cx="5851408" cy="3510845"/>
          </a:xfrm>
          <a:prstGeom prst="rect">
            <a:avLst/>
          </a:prstGeom>
        </p:spPr>
      </p:pic>
    </p:spTree>
    <p:extLst>
      <p:ext uri="{BB962C8B-B14F-4D97-AF65-F5344CB8AC3E}">
        <p14:creationId xmlns:p14="http://schemas.microsoft.com/office/powerpoint/2010/main" val="428177105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83780"/>
            <a:ext cx="10058400" cy="1232863"/>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MULTISYSTEMIC THERAPY</a:t>
            </a:r>
          </a:p>
        </p:txBody>
      </p:sp>
      <p:sp>
        <p:nvSpPr>
          <p:cNvPr id="3" name="Marcador de contenido 2"/>
          <p:cNvSpPr>
            <a:spLocks noGrp="1"/>
          </p:cNvSpPr>
          <p:nvPr>
            <p:ph idx="1"/>
          </p:nvPr>
        </p:nvSpPr>
        <p:spPr/>
        <p:txBody>
          <a:bodyPr>
            <a:noAutofit/>
          </a:bodyPr>
          <a:lstStyle/>
          <a:p>
            <a:r>
              <a:rPr lang="en-US" sz="4400" dirty="0">
                <a:latin typeface="Times New Roman" panose="02020603050405020304" pitchFamily="18" charset="0"/>
                <a:cs typeface="Times New Roman" panose="02020603050405020304" pitchFamily="18" charset="0"/>
              </a:rPr>
              <a:t>Multisystemic Therapy (MST) is an intensive family and community-based intervention for children and young people aged 11-17, where young people are at risk of out of home placement in either care or custody and families have not engaged with other services</a:t>
            </a:r>
          </a:p>
        </p:txBody>
      </p:sp>
      <p:sp>
        <p:nvSpPr>
          <p:cNvPr id="4" name="CuadroTexto 3"/>
          <p:cNvSpPr txBox="1"/>
          <p:nvPr/>
        </p:nvSpPr>
        <p:spPr>
          <a:xfrm>
            <a:off x="9732580" y="6396335"/>
            <a:ext cx="2459420" cy="461665"/>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(www.mstuk.org</a:t>
            </a:r>
            <a:r>
              <a:rPr lang="en-US" sz="2000" b="1" dirty="0">
                <a:solidFill>
                  <a:schemeClr val="bg1"/>
                </a:solidFill>
                <a:latin typeface="Times New Roman" panose="02020603050405020304" pitchFamily="18" charset="0"/>
                <a:cs typeface="Times New Roman" panose="02020603050405020304" pitchFamily="18" charset="0"/>
              </a:rPr>
              <a:t>)</a:t>
            </a:r>
            <a:endParaRPr lang="en-US" sz="2000" b="1" dirty="0">
              <a:solidFill>
                <a:schemeClr val="bg1"/>
              </a:solidFill>
            </a:endParaRPr>
          </a:p>
        </p:txBody>
      </p:sp>
    </p:spTree>
    <p:extLst>
      <p:ext uri="{BB962C8B-B14F-4D97-AF65-F5344CB8AC3E}">
        <p14:creationId xmlns:p14="http://schemas.microsoft.com/office/powerpoint/2010/main" val="260348246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23404" y="252249"/>
            <a:ext cx="10058400" cy="1232863"/>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MULTISYSTEMIC THERAPY</a:t>
            </a:r>
          </a:p>
        </p:txBody>
      </p:sp>
      <p:sp>
        <p:nvSpPr>
          <p:cNvPr id="4" name="CuadroTexto 3"/>
          <p:cNvSpPr txBox="1"/>
          <p:nvPr/>
        </p:nvSpPr>
        <p:spPr>
          <a:xfrm>
            <a:off x="9732580" y="6396335"/>
            <a:ext cx="2459420" cy="461665"/>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(www.mstuk.org</a:t>
            </a:r>
            <a:r>
              <a:rPr lang="en-US" sz="2000" b="1" dirty="0">
                <a:solidFill>
                  <a:schemeClr val="bg1"/>
                </a:solidFill>
                <a:latin typeface="Times New Roman" panose="02020603050405020304" pitchFamily="18" charset="0"/>
                <a:cs typeface="Times New Roman" panose="02020603050405020304" pitchFamily="18" charset="0"/>
              </a:rPr>
              <a:t>)</a:t>
            </a:r>
            <a:endParaRPr lang="en-US" sz="2000" b="1" dirty="0">
              <a:solidFill>
                <a:schemeClr val="bg1"/>
              </a:solidFill>
            </a:endParaRPr>
          </a:p>
        </p:txBody>
      </p:sp>
      <p:pic>
        <p:nvPicPr>
          <p:cNvPr id="6" name="Marcador de contenido 5"/>
          <p:cNvPicPr>
            <a:picLocks noGrp="1" noChangeAspect="1"/>
          </p:cNvPicPr>
          <p:nvPr>
            <p:ph idx="1"/>
          </p:nvPr>
        </p:nvPicPr>
        <p:blipFill>
          <a:blip r:embed="rId3"/>
          <a:stretch>
            <a:fillRect/>
          </a:stretch>
        </p:blipFill>
        <p:spPr>
          <a:xfrm>
            <a:off x="3376832" y="1862766"/>
            <a:ext cx="5751543" cy="4533569"/>
          </a:xfrm>
          <a:prstGeom prst="rect">
            <a:avLst/>
          </a:prstGeom>
        </p:spPr>
      </p:pic>
    </p:spTree>
    <p:extLst>
      <p:ext uri="{BB962C8B-B14F-4D97-AF65-F5344CB8AC3E}">
        <p14:creationId xmlns:p14="http://schemas.microsoft.com/office/powerpoint/2010/main" val="213886085"/>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223404" y="252249"/>
            <a:ext cx="10058400" cy="840571"/>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b="1">
                <a:solidFill>
                  <a:schemeClr val="accent2"/>
                </a:solidFill>
                <a:latin typeface="Times New Roman" panose="02020603050405020304" pitchFamily="18" charset="0"/>
                <a:cs typeface="Times New Roman" panose="02020603050405020304" pitchFamily="18" charset="0"/>
              </a:rPr>
              <a:t>MULTISYSTEMIC THERAPY</a:t>
            </a:r>
            <a:endParaRPr lang="en-US" b="1" dirty="0">
              <a:solidFill>
                <a:schemeClr val="accent2"/>
              </a:solidFill>
              <a:latin typeface="Times New Roman" panose="02020603050405020304" pitchFamily="18" charset="0"/>
              <a:cs typeface="Times New Roman" panose="02020603050405020304" pitchFamily="18" charset="0"/>
            </a:endParaRPr>
          </a:p>
        </p:txBody>
      </p:sp>
      <p:sp>
        <p:nvSpPr>
          <p:cNvPr id="3" name="Marcador de contenido 2"/>
          <p:cNvSpPr txBox="1">
            <a:spLocks/>
          </p:cNvSpPr>
          <p:nvPr/>
        </p:nvSpPr>
        <p:spPr>
          <a:xfrm>
            <a:off x="629385" y="1833955"/>
            <a:ext cx="10903432" cy="456237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 Work intensively with parents or careers to empower them with the tools and resources to manage the young person’s behavior's</a:t>
            </a:r>
          </a:p>
          <a:p>
            <a:pPr algn="just">
              <a:buFont typeface="Wingdings" panose="05000000000000000000" pitchFamily="2" charset="2"/>
              <a:buChar char="Ø"/>
            </a:pPr>
            <a:endParaRPr lang="en-US" sz="32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 Increase young people’s engagement with and success in education and training</a:t>
            </a:r>
          </a:p>
          <a:p>
            <a:pPr algn="just">
              <a:buFont typeface="Wingdings" panose="05000000000000000000" pitchFamily="2" charset="2"/>
              <a:buChar char="Ø"/>
            </a:pPr>
            <a:endParaRPr lang="en-US" sz="32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 Promote positive activities for parent and young person</a:t>
            </a:r>
          </a:p>
          <a:p>
            <a:pPr marL="0" indent="0" algn="just">
              <a:buNone/>
            </a:pPr>
            <a:endParaRPr lang="en-US" sz="28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9732580" y="6396335"/>
            <a:ext cx="2459420" cy="461665"/>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(www.mstuk.org</a:t>
            </a:r>
            <a:r>
              <a:rPr lang="en-US" sz="2000" b="1" dirty="0">
                <a:solidFill>
                  <a:schemeClr val="bg1"/>
                </a:solidFill>
                <a:latin typeface="Times New Roman" panose="02020603050405020304" pitchFamily="18" charset="0"/>
                <a:cs typeface="Times New Roman" panose="02020603050405020304" pitchFamily="18" charset="0"/>
              </a:rPr>
              <a:t>)</a:t>
            </a:r>
            <a:endParaRPr lang="en-US" sz="2000" b="1" dirty="0">
              <a:solidFill>
                <a:schemeClr val="bg1"/>
              </a:solidFill>
            </a:endParaRPr>
          </a:p>
        </p:txBody>
      </p:sp>
      <p:cxnSp>
        <p:nvCxnSpPr>
          <p:cNvPr id="6" name="Conector recto 5"/>
          <p:cNvCxnSpPr/>
          <p:nvPr/>
        </p:nvCxnSpPr>
        <p:spPr>
          <a:xfrm>
            <a:off x="824753" y="1559859"/>
            <a:ext cx="10255623" cy="17929"/>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04358642"/>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223404" y="252249"/>
            <a:ext cx="10058400" cy="840571"/>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b="1">
                <a:solidFill>
                  <a:schemeClr val="accent2"/>
                </a:solidFill>
                <a:latin typeface="Times New Roman" panose="02020603050405020304" pitchFamily="18" charset="0"/>
                <a:cs typeface="Times New Roman" panose="02020603050405020304" pitchFamily="18" charset="0"/>
              </a:rPr>
              <a:t>MULTISYSTEMIC THERAPY</a:t>
            </a:r>
            <a:endParaRPr lang="en-US" b="1" dirty="0">
              <a:solidFill>
                <a:schemeClr val="accent2"/>
              </a:solidFill>
              <a:latin typeface="Times New Roman" panose="02020603050405020304" pitchFamily="18" charset="0"/>
              <a:cs typeface="Times New Roman" panose="02020603050405020304" pitchFamily="18" charset="0"/>
            </a:endParaRPr>
          </a:p>
        </p:txBody>
      </p:sp>
      <p:sp>
        <p:nvSpPr>
          <p:cNvPr id="3" name="Marcador de contenido 2"/>
          <p:cNvSpPr txBox="1">
            <a:spLocks/>
          </p:cNvSpPr>
          <p:nvPr/>
        </p:nvSpPr>
        <p:spPr>
          <a:xfrm>
            <a:off x="811955" y="1761113"/>
            <a:ext cx="10469849" cy="4406605"/>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buFont typeface="Wingdings" panose="05000000000000000000" pitchFamily="2" charset="2"/>
              <a:buChar char="Ø"/>
            </a:pPr>
            <a:r>
              <a:rPr lang="en-US" sz="3600" dirty="0">
                <a:latin typeface="Times New Roman" panose="02020603050405020304" pitchFamily="18" charset="0"/>
                <a:cs typeface="Times New Roman" panose="02020603050405020304" pitchFamily="18" charset="0"/>
              </a:rPr>
              <a:t>Reduce young people’s offending and/or anti-social behavior</a:t>
            </a:r>
          </a:p>
          <a:p>
            <a:pPr algn="just">
              <a:buFont typeface="Wingdings" panose="05000000000000000000" pitchFamily="2" charset="2"/>
              <a:buChar char="Ø"/>
            </a:pPr>
            <a:endParaRPr lang="en-US" sz="36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US" sz="3600" dirty="0">
                <a:latin typeface="Times New Roman" panose="02020603050405020304" pitchFamily="18" charset="0"/>
                <a:cs typeface="Times New Roman" panose="02020603050405020304" pitchFamily="18" charset="0"/>
              </a:rPr>
              <a:t> Improve family relationships</a:t>
            </a:r>
          </a:p>
          <a:p>
            <a:pPr algn="just">
              <a:buFont typeface="Wingdings" panose="05000000000000000000" pitchFamily="2" charset="2"/>
              <a:buChar char="Ø"/>
            </a:pPr>
            <a:endParaRPr lang="en-US" sz="36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US" sz="3600" dirty="0">
                <a:latin typeface="Times New Roman" panose="02020603050405020304" pitchFamily="18" charset="0"/>
                <a:cs typeface="Times New Roman" panose="02020603050405020304" pitchFamily="18" charset="0"/>
              </a:rPr>
              <a:t> Tackle underlying problems in the young person or parent, including substance misuse.</a:t>
            </a:r>
          </a:p>
          <a:p>
            <a:pPr algn="just">
              <a:buFont typeface="Wingdings" panose="05000000000000000000" pitchFamily="2" charset="2"/>
              <a:buChar char="Ø"/>
            </a:pPr>
            <a:endParaRPr lang="en-US" sz="28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9732580" y="6396335"/>
            <a:ext cx="2459420" cy="461665"/>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(www.mstuk.org</a:t>
            </a:r>
            <a:r>
              <a:rPr lang="en-US" sz="2000" b="1" dirty="0">
                <a:solidFill>
                  <a:schemeClr val="bg1"/>
                </a:solidFill>
                <a:latin typeface="Times New Roman" panose="02020603050405020304" pitchFamily="18" charset="0"/>
                <a:cs typeface="Times New Roman" panose="02020603050405020304" pitchFamily="18" charset="0"/>
              </a:rPr>
              <a:t>)</a:t>
            </a:r>
            <a:endParaRPr lang="en-US" sz="2000" b="1" dirty="0">
              <a:solidFill>
                <a:schemeClr val="bg1"/>
              </a:solidFill>
            </a:endParaRPr>
          </a:p>
        </p:txBody>
      </p:sp>
      <p:cxnSp>
        <p:nvCxnSpPr>
          <p:cNvPr id="6" name="Conector recto 5"/>
          <p:cNvCxnSpPr/>
          <p:nvPr/>
        </p:nvCxnSpPr>
        <p:spPr>
          <a:xfrm flipV="1">
            <a:off x="811955" y="1548193"/>
            <a:ext cx="10322210" cy="17929"/>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5324155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23404" y="252249"/>
            <a:ext cx="10058400" cy="1232863"/>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MULTISYSTEMIC THERAPY</a:t>
            </a:r>
          </a:p>
        </p:txBody>
      </p:sp>
      <p:sp>
        <p:nvSpPr>
          <p:cNvPr id="4" name="CuadroTexto 3"/>
          <p:cNvSpPr txBox="1"/>
          <p:nvPr/>
        </p:nvSpPr>
        <p:spPr>
          <a:xfrm>
            <a:off x="9732580" y="6396335"/>
            <a:ext cx="2459420" cy="461665"/>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(www.mstuk.org</a:t>
            </a:r>
            <a:r>
              <a:rPr lang="en-US" sz="2000" b="1" dirty="0">
                <a:solidFill>
                  <a:schemeClr val="bg1"/>
                </a:solidFill>
                <a:latin typeface="Times New Roman" panose="02020603050405020304" pitchFamily="18" charset="0"/>
                <a:cs typeface="Times New Roman" panose="02020603050405020304" pitchFamily="18" charset="0"/>
              </a:rPr>
              <a:t>)</a:t>
            </a:r>
            <a:endParaRPr lang="en-US" sz="2000" b="1" dirty="0">
              <a:solidFill>
                <a:schemeClr val="bg1"/>
              </a:solidFill>
            </a:endParaRPr>
          </a:p>
        </p:txBody>
      </p:sp>
      <p:sp>
        <p:nvSpPr>
          <p:cNvPr id="5" name="Marcador de contenido 4"/>
          <p:cNvSpPr>
            <a:spLocks noGrp="1"/>
          </p:cNvSpPr>
          <p:nvPr>
            <p:ph idx="1"/>
          </p:nvPr>
        </p:nvSpPr>
        <p:spPr>
          <a:xfrm>
            <a:off x="1223404" y="1929043"/>
            <a:ext cx="10575306" cy="4023360"/>
          </a:xfrm>
        </p:spPr>
        <p:txBody>
          <a:bodyPr>
            <a:normAutofit/>
          </a:bodyPr>
          <a:lstStyle/>
          <a:p>
            <a:r>
              <a:rPr lang="en-US" sz="4000" dirty="0">
                <a:latin typeface="Times New Roman" panose="02020603050405020304" pitchFamily="18" charset="0"/>
                <a:cs typeface="Times New Roman" panose="02020603050405020304" pitchFamily="18" charset="0"/>
              </a:rPr>
              <a:t>Principle 1: Finding the fit</a:t>
            </a:r>
          </a:p>
          <a:p>
            <a:r>
              <a:rPr lang="en-US" sz="4000" dirty="0">
                <a:latin typeface="Times New Roman" panose="02020603050405020304" pitchFamily="18" charset="0"/>
                <a:cs typeface="Times New Roman" panose="02020603050405020304" pitchFamily="18" charset="0"/>
              </a:rPr>
              <a:t>Principle 2: Focusing on positives and strengths</a:t>
            </a:r>
          </a:p>
          <a:p>
            <a:r>
              <a:rPr lang="en-US" sz="4000" dirty="0">
                <a:latin typeface="Times New Roman" panose="02020603050405020304" pitchFamily="18" charset="0"/>
                <a:cs typeface="Times New Roman" panose="02020603050405020304" pitchFamily="18" charset="0"/>
              </a:rPr>
              <a:t>Principle 3: Increasing responsibility</a:t>
            </a:r>
          </a:p>
          <a:p>
            <a:pPr algn="just"/>
            <a:r>
              <a:rPr lang="en-US" sz="4000" dirty="0">
                <a:latin typeface="Times New Roman" panose="02020603050405020304" pitchFamily="18" charset="0"/>
                <a:cs typeface="Times New Roman" panose="02020603050405020304" pitchFamily="18" charset="0"/>
              </a:rPr>
              <a:t>Principle 4: Present-focused, action-oriented and well-defined</a:t>
            </a:r>
          </a:p>
        </p:txBody>
      </p:sp>
    </p:spTree>
    <p:extLst>
      <p:ext uri="{BB962C8B-B14F-4D97-AF65-F5344CB8AC3E}">
        <p14:creationId xmlns:p14="http://schemas.microsoft.com/office/powerpoint/2010/main" val="1775680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A2F773-2883-4B39-AEEC-2F1EB7B68B56}"/>
              </a:ext>
            </a:extLst>
          </p:cNvPr>
          <p:cNvSpPr>
            <a:spLocks noGrp="1"/>
          </p:cNvSpPr>
          <p:nvPr>
            <p:ph idx="1"/>
          </p:nvPr>
        </p:nvSpPr>
        <p:spPr>
          <a:xfrm>
            <a:off x="1181990" y="2451376"/>
            <a:ext cx="9828019" cy="2476884"/>
          </a:xfrm>
        </p:spPr>
        <p:txBody>
          <a:bodyPr>
            <a:normAutofit/>
          </a:bodyPr>
          <a:lstStyle/>
          <a:p>
            <a:pPr algn="ctr"/>
            <a:r>
              <a:rPr lang="en-US" sz="4400" dirty="0">
                <a:latin typeface="Times New Roman" panose="02020603050405020304" pitchFamily="18" charset="0"/>
                <a:cs typeface="Times New Roman" panose="02020603050405020304" pitchFamily="18" charset="0"/>
              </a:rPr>
              <a:t>Let’s discuss some examples of rite of passages in your context and other cultures</a:t>
            </a:r>
          </a:p>
        </p:txBody>
      </p:sp>
      <p:sp>
        <p:nvSpPr>
          <p:cNvPr id="5" name="TextBox 4">
            <a:extLst>
              <a:ext uri="{FF2B5EF4-FFF2-40B4-BE49-F238E27FC236}">
                <a16:creationId xmlns:a16="http://schemas.microsoft.com/office/drawing/2014/main" id="{2DB8BDF2-8107-4708-8F14-5DFDC78638D4}"/>
              </a:ext>
            </a:extLst>
          </p:cNvPr>
          <p:cNvSpPr txBox="1"/>
          <p:nvPr/>
        </p:nvSpPr>
        <p:spPr>
          <a:xfrm>
            <a:off x="8374929" y="6438793"/>
            <a:ext cx="3817071" cy="307777"/>
          </a:xfrm>
          <a:prstGeom prst="rect">
            <a:avLst/>
          </a:prstGeom>
          <a:noFill/>
        </p:spPr>
        <p:txBody>
          <a:bodyPr wrap="non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(Britanica.com, 2019; GlobalCitizen.com, 2020)</a:t>
            </a:r>
          </a:p>
        </p:txBody>
      </p:sp>
    </p:spTree>
    <p:extLst>
      <p:ext uri="{BB962C8B-B14F-4D97-AF65-F5344CB8AC3E}">
        <p14:creationId xmlns:p14="http://schemas.microsoft.com/office/powerpoint/2010/main" val="2440002270"/>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23404" y="252249"/>
            <a:ext cx="10058400" cy="1232863"/>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MULTISYSTEMIC THERAPY</a:t>
            </a:r>
          </a:p>
        </p:txBody>
      </p:sp>
      <p:sp>
        <p:nvSpPr>
          <p:cNvPr id="4" name="CuadroTexto 3"/>
          <p:cNvSpPr txBox="1"/>
          <p:nvPr/>
        </p:nvSpPr>
        <p:spPr>
          <a:xfrm>
            <a:off x="9732580" y="6396335"/>
            <a:ext cx="2459420" cy="461665"/>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(www.mstuk.org</a:t>
            </a:r>
            <a:r>
              <a:rPr lang="en-US" sz="2000" b="1" dirty="0">
                <a:solidFill>
                  <a:schemeClr val="bg1"/>
                </a:solidFill>
                <a:latin typeface="Times New Roman" panose="02020603050405020304" pitchFamily="18" charset="0"/>
                <a:cs typeface="Times New Roman" panose="02020603050405020304" pitchFamily="18" charset="0"/>
              </a:rPr>
              <a:t>)</a:t>
            </a:r>
            <a:endParaRPr lang="en-US" sz="2000" b="1" dirty="0">
              <a:solidFill>
                <a:schemeClr val="bg1"/>
              </a:solidFill>
            </a:endParaRPr>
          </a:p>
        </p:txBody>
      </p:sp>
      <p:sp>
        <p:nvSpPr>
          <p:cNvPr id="5" name="Marcador de contenido 4"/>
          <p:cNvSpPr>
            <a:spLocks noGrp="1"/>
          </p:cNvSpPr>
          <p:nvPr>
            <p:ph idx="1"/>
          </p:nvPr>
        </p:nvSpPr>
        <p:spPr>
          <a:xfrm>
            <a:off x="1223404" y="1929043"/>
            <a:ext cx="9481073" cy="4023360"/>
          </a:xfrm>
        </p:spPr>
        <p:txBody>
          <a:bodyPr>
            <a:normAutofit fontScale="70000" lnSpcReduction="20000"/>
          </a:bodyPr>
          <a:lstStyle/>
          <a:p>
            <a:endParaRPr lang="en-US" sz="6000" dirty="0">
              <a:latin typeface="Times New Roman" panose="02020603050405020304" pitchFamily="18" charset="0"/>
              <a:cs typeface="Times New Roman" panose="02020603050405020304" pitchFamily="18" charset="0"/>
            </a:endParaRPr>
          </a:p>
          <a:p>
            <a:r>
              <a:rPr lang="en-US" sz="6000" dirty="0">
                <a:latin typeface="Times New Roman" panose="02020603050405020304" pitchFamily="18" charset="0"/>
                <a:cs typeface="Times New Roman" panose="02020603050405020304" pitchFamily="18" charset="0"/>
              </a:rPr>
              <a:t>Principle 5: Targeting sequences</a:t>
            </a:r>
          </a:p>
          <a:p>
            <a:r>
              <a:rPr lang="en-US" sz="6000" dirty="0">
                <a:latin typeface="Times New Roman" panose="02020603050405020304" pitchFamily="18" charset="0"/>
                <a:cs typeface="Times New Roman" panose="02020603050405020304" pitchFamily="18" charset="0"/>
              </a:rPr>
              <a:t>Principle 6: Developmentally appropriate</a:t>
            </a:r>
          </a:p>
          <a:p>
            <a:r>
              <a:rPr lang="en-US" sz="6000" dirty="0">
                <a:latin typeface="Times New Roman" panose="02020603050405020304" pitchFamily="18" charset="0"/>
                <a:cs typeface="Times New Roman" panose="02020603050405020304" pitchFamily="18" charset="0"/>
              </a:rPr>
              <a:t>Principle 7: Continuous effort</a:t>
            </a:r>
          </a:p>
          <a:p>
            <a:r>
              <a:rPr lang="en-US" sz="6000" dirty="0">
                <a:latin typeface="Times New Roman" panose="02020603050405020304" pitchFamily="18" charset="0"/>
                <a:cs typeface="Times New Roman" panose="02020603050405020304" pitchFamily="18" charset="0"/>
              </a:rPr>
              <a:t>Principle 8: Evaluation and accountability</a:t>
            </a:r>
          </a:p>
          <a:p>
            <a:r>
              <a:rPr lang="en-US" sz="6000" dirty="0">
                <a:latin typeface="Times New Roman" panose="02020603050405020304" pitchFamily="18" charset="0"/>
                <a:cs typeface="Times New Roman" panose="02020603050405020304" pitchFamily="18" charset="0"/>
              </a:rPr>
              <a:t>Principle 9: Generalization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185038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79" y="391886"/>
            <a:ext cx="10058400" cy="1051560"/>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CASE STUDY</a:t>
            </a:r>
          </a:p>
        </p:txBody>
      </p:sp>
      <p:sp>
        <p:nvSpPr>
          <p:cNvPr id="3" name="Marcador de contenido 2"/>
          <p:cNvSpPr>
            <a:spLocks noGrp="1"/>
          </p:cNvSpPr>
          <p:nvPr>
            <p:ph idx="1"/>
          </p:nvPr>
        </p:nvSpPr>
        <p:spPr>
          <a:xfrm>
            <a:off x="705394" y="1737359"/>
            <a:ext cx="10842171" cy="4794069"/>
          </a:xfrm>
        </p:spPr>
        <p:txBody>
          <a:bodyPr>
            <a:noAutofit/>
          </a:bodyPr>
          <a:lstStyle/>
          <a:p>
            <a:pPr algn="just"/>
            <a:r>
              <a:rPr lang="en-US" sz="2800" dirty="0">
                <a:latin typeface="Times New Roman" panose="02020603050405020304" pitchFamily="18" charset="0"/>
                <a:cs typeface="Times New Roman" panose="02020603050405020304" pitchFamily="18" charset="0"/>
              </a:rPr>
              <a:t>Michael was referred to MST by the Youth Offending Team (YOT) when he was 15 years old. At this time he subject to a Referral Order for stabbing a young woman and there were concerns about his antisocial behavior in the community (loitering and unruly behavior) which was placing his family’s housing tenancy at risk. There were also concerns regarding aggression at home, at school and use of marihuana. Michael’s parents reported that he was having regular physical fights with his 17-year-old brother (who was also known to the YOT). There had also been a number of aggressive incidents at school ranging from throwing furniture to assaulting students and members of staff between November 2012 and April 2013, which had resulted in three school exclusions. At the start of the work with MST, Michael was not in any form of education. </a:t>
            </a:r>
          </a:p>
        </p:txBody>
      </p:sp>
    </p:spTree>
    <p:extLst>
      <p:ext uri="{BB962C8B-B14F-4D97-AF65-F5344CB8AC3E}">
        <p14:creationId xmlns:p14="http://schemas.microsoft.com/office/powerpoint/2010/main" val="1731257093"/>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86603"/>
            <a:ext cx="10058400" cy="1069231"/>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OTHER INTERVENTIONS</a:t>
            </a:r>
          </a:p>
        </p:txBody>
      </p:sp>
      <p:sp>
        <p:nvSpPr>
          <p:cNvPr id="3" name="Marcador de contenido 2"/>
          <p:cNvSpPr>
            <a:spLocks noGrp="1"/>
          </p:cNvSpPr>
          <p:nvPr>
            <p:ph idx="1"/>
          </p:nvPr>
        </p:nvSpPr>
        <p:spPr/>
        <p:txBody>
          <a:bodyPr>
            <a:normAutofit fontScale="92500" lnSpcReduction="20000"/>
          </a:bodyPr>
          <a:lstStyle/>
          <a:p>
            <a:pPr lvl="1"/>
            <a:endParaRPr lang="en-US" sz="4000" dirty="0">
              <a:latin typeface="Times New Roman" panose="02020603050405020304" pitchFamily="18" charset="0"/>
              <a:cs typeface="Times New Roman" panose="02020603050405020304" pitchFamily="18" charset="0"/>
            </a:endParaRPr>
          </a:p>
          <a:p>
            <a:pPr lvl="1"/>
            <a:r>
              <a:rPr lang="en-US" sz="4000" dirty="0">
                <a:latin typeface="Times New Roman" panose="02020603050405020304" pitchFamily="18" charset="0"/>
                <a:cs typeface="Times New Roman" panose="02020603050405020304" pitchFamily="18" charset="0"/>
              </a:rPr>
              <a:t> Structural/strategic Family Therapy</a:t>
            </a:r>
          </a:p>
          <a:p>
            <a:pPr lvl="1"/>
            <a:r>
              <a:rPr lang="en-US" sz="4000" dirty="0">
                <a:latin typeface="Times New Roman" panose="02020603050405020304" pitchFamily="18" charset="0"/>
                <a:cs typeface="Times New Roman" panose="02020603050405020304" pitchFamily="18" charset="0"/>
              </a:rPr>
              <a:t> Cognitive Behavioral Family Therapy</a:t>
            </a:r>
          </a:p>
          <a:p>
            <a:pPr lvl="1"/>
            <a:r>
              <a:rPr lang="en-US" sz="4000" dirty="0">
                <a:latin typeface="Times New Roman" panose="02020603050405020304" pitchFamily="18" charset="0"/>
                <a:cs typeface="Times New Roman" panose="02020603050405020304" pitchFamily="18" charset="0"/>
              </a:rPr>
              <a:t> Solution-focused Therapy</a:t>
            </a:r>
          </a:p>
          <a:p>
            <a:pPr lvl="1"/>
            <a:r>
              <a:rPr lang="en-US" sz="4000" dirty="0">
                <a:latin typeface="Times New Roman" panose="02020603050405020304" pitchFamily="18" charset="0"/>
                <a:cs typeface="Times New Roman" panose="02020603050405020304" pitchFamily="18" charset="0"/>
              </a:rPr>
              <a:t> Multidimensional Family Therapy</a:t>
            </a:r>
          </a:p>
          <a:p>
            <a:pPr lvl="1"/>
            <a:r>
              <a:rPr lang="en-US" sz="4000" dirty="0">
                <a:latin typeface="Times New Roman" panose="02020603050405020304" pitchFamily="18" charset="0"/>
                <a:cs typeface="Times New Roman" panose="02020603050405020304" pitchFamily="18" charset="0"/>
              </a:rPr>
              <a:t> Brief Strategic Family Therapy </a:t>
            </a:r>
          </a:p>
          <a:p>
            <a:pPr lvl="1"/>
            <a:r>
              <a:rPr lang="en-US" sz="4000" dirty="0">
                <a:latin typeface="Times New Roman" panose="02020603050405020304" pitchFamily="18" charset="0"/>
                <a:cs typeface="Times New Roman" panose="02020603050405020304" pitchFamily="18" charset="0"/>
              </a:rPr>
              <a:t> Family Behavior Therapy</a:t>
            </a:r>
          </a:p>
          <a:p>
            <a:pPr lvl="1"/>
            <a:r>
              <a:rPr lang="en-US" sz="4000" dirty="0">
                <a:latin typeface="Times New Roman" panose="02020603050405020304" pitchFamily="18" charset="0"/>
                <a:cs typeface="Times New Roman" panose="02020603050405020304" pitchFamily="18" charset="0"/>
              </a:rPr>
              <a:t> Functional Family Therapy</a:t>
            </a:r>
          </a:p>
          <a:p>
            <a:endParaRPr lang="en-US" dirty="0"/>
          </a:p>
        </p:txBody>
      </p:sp>
    </p:spTree>
    <p:extLst>
      <p:ext uri="{BB962C8B-B14F-4D97-AF65-F5344CB8AC3E}">
        <p14:creationId xmlns:p14="http://schemas.microsoft.com/office/powerpoint/2010/main" val="43119236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52248"/>
            <a:ext cx="10058400" cy="1246644"/>
          </a:xfrm>
        </p:spPr>
        <p:txBody>
          <a:bodyPr>
            <a:noAutofit/>
          </a:bodyPr>
          <a:lstStyle/>
          <a:p>
            <a:pPr lvl="1" algn="ctr" rtl="0">
              <a:lnSpc>
                <a:spcPct val="85000"/>
              </a:lnSpc>
              <a:spcBef>
                <a:spcPct val="0"/>
              </a:spcBef>
            </a:pPr>
            <a:r>
              <a:rPr lang="en-US" sz="4800" b="1" dirty="0">
                <a:solidFill>
                  <a:schemeClr val="accent2"/>
                </a:solidFill>
                <a:latin typeface="Times New Roman" panose="02020603050405020304" pitchFamily="18" charset="0"/>
                <a:cs typeface="Times New Roman" panose="02020603050405020304" pitchFamily="18" charset="0"/>
              </a:rPr>
              <a:t>STRUCTURAL/STRATEGIC FAMILY THERAPY</a:t>
            </a:r>
            <a:endParaRPr lang="en-US" sz="4800" b="1" dirty="0">
              <a:solidFill>
                <a:schemeClr val="accent2"/>
              </a:solidFill>
            </a:endParaRPr>
          </a:p>
        </p:txBody>
      </p:sp>
      <p:sp>
        <p:nvSpPr>
          <p:cNvPr id="3" name="Marcador de contenido 2"/>
          <p:cNvSpPr>
            <a:spLocks noGrp="1"/>
          </p:cNvSpPr>
          <p:nvPr>
            <p:ph idx="1"/>
          </p:nvPr>
        </p:nvSpPr>
        <p:spPr>
          <a:xfrm>
            <a:off x="1097280" y="1845733"/>
            <a:ext cx="6568200" cy="4086715"/>
          </a:xfrm>
        </p:spPr>
        <p:txBody>
          <a:bodyPr/>
          <a:lstStyle/>
          <a:p>
            <a:pPr algn="just"/>
            <a:r>
              <a:rPr lang="en-US" sz="2800" dirty="0">
                <a:latin typeface="Times New Roman" panose="02020603050405020304" pitchFamily="18" charset="0"/>
                <a:cs typeface="Times New Roman" panose="02020603050405020304" pitchFamily="18" charset="0"/>
              </a:rPr>
              <a:t>Can be used to realign the family’s structural relationships. This type of treatment is often used to reduce or eliminate substance abuse problems. </a:t>
            </a:r>
          </a:p>
          <a:p>
            <a:pPr algn="just"/>
            <a:r>
              <a:rPr lang="en-US" sz="2800" dirty="0">
                <a:latin typeface="Times New Roman" panose="02020603050405020304" pitchFamily="18" charset="0"/>
                <a:cs typeface="Times New Roman" panose="02020603050405020304" pitchFamily="18" charset="0"/>
              </a:rPr>
              <a:t>The family systems model can be used to </a:t>
            </a:r>
          </a:p>
          <a:p>
            <a:pPr algn="just"/>
            <a:r>
              <a:rPr lang="en-US" sz="2800" dirty="0">
                <a:latin typeface="Times New Roman" panose="02020603050405020304" pitchFamily="18" charset="0"/>
                <a:cs typeface="Times New Roman" panose="02020603050405020304" pitchFamily="18" charset="0"/>
              </a:rPr>
              <a:t>(1) identify the function that substance abuse serves in maintaining family stability and </a:t>
            </a:r>
          </a:p>
          <a:p>
            <a:pPr algn="just"/>
            <a:r>
              <a:rPr lang="en-US" sz="2800" dirty="0">
                <a:latin typeface="Times New Roman" panose="02020603050405020304" pitchFamily="18" charset="0"/>
                <a:cs typeface="Times New Roman" panose="02020603050405020304" pitchFamily="18" charset="0"/>
              </a:rPr>
              <a:t>(2) guide appropriate changes in family structure.</a:t>
            </a:r>
          </a:p>
        </p:txBody>
      </p:sp>
      <p:sp>
        <p:nvSpPr>
          <p:cNvPr id="4" name="CuadroTexto 3"/>
          <p:cNvSpPr txBox="1"/>
          <p:nvPr/>
        </p:nvSpPr>
        <p:spPr>
          <a:xfrm>
            <a:off x="7441324" y="6457890"/>
            <a:ext cx="4750676"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(Treatment Improvement Protocol, 2004)</a:t>
            </a:r>
          </a:p>
        </p:txBody>
      </p:sp>
      <p:pic>
        <p:nvPicPr>
          <p:cNvPr id="5" name="Imagen 4"/>
          <p:cNvPicPr>
            <a:picLocks noChangeAspect="1"/>
          </p:cNvPicPr>
          <p:nvPr/>
        </p:nvPicPr>
        <p:blipFill>
          <a:blip r:embed="rId3"/>
          <a:stretch>
            <a:fillRect/>
          </a:stretch>
        </p:blipFill>
        <p:spPr>
          <a:xfrm>
            <a:off x="7877833" y="2433449"/>
            <a:ext cx="3877657" cy="2911282"/>
          </a:xfrm>
          <a:prstGeom prst="rect">
            <a:avLst/>
          </a:prstGeom>
        </p:spPr>
      </p:pic>
    </p:spTree>
    <p:extLst>
      <p:ext uri="{BB962C8B-B14F-4D97-AF65-F5344CB8AC3E}">
        <p14:creationId xmlns:p14="http://schemas.microsoft.com/office/powerpoint/2010/main" val="140062711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156117"/>
            <a:ext cx="10058400" cy="1471961"/>
          </a:xfrm>
        </p:spPr>
        <p:txBody>
          <a:bodyPr>
            <a:normAutofit fontScale="90000"/>
          </a:bodyPr>
          <a:lstStyle/>
          <a:p>
            <a:pPr lvl="1" algn="ctr" rtl="0">
              <a:lnSpc>
                <a:spcPct val="85000"/>
              </a:lnSpc>
              <a:spcBef>
                <a:spcPct val="0"/>
              </a:spcBef>
            </a:pPr>
            <a:r>
              <a:rPr lang="en-US" sz="4800" b="1" dirty="0">
                <a:solidFill>
                  <a:schemeClr val="accent2"/>
                </a:solidFill>
                <a:latin typeface="Times New Roman" panose="02020603050405020304" pitchFamily="18" charset="0"/>
                <a:cs typeface="Times New Roman" panose="02020603050405020304" pitchFamily="18" charset="0"/>
              </a:rPr>
              <a:t>COGNITIVE BEHAVIORAL FAMILY </a:t>
            </a:r>
            <a:br>
              <a:rPr lang="en-US" sz="4800" b="1" dirty="0">
                <a:solidFill>
                  <a:schemeClr val="accent2"/>
                </a:solidFill>
                <a:latin typeface="Times New Roman" panose="02020603050405020304" pitchFamily="18" charset="0"/>
                <a:cs typeface="Times New Roman" panose="02020603050405020304" pitchFamily="18" charset="0"/>
              </a:rPr>
            </a:br>
            <a:r>
              <a:rPr lang="en-US" sz="4800" b="1" dirty="0">
                <a:solidFill>
                  <a:schemeClr val="accent2"/>
                </a:solidFill>
                <a:latin typeface="Times New Roman" panose="02020603050405020304" pitchFamily="18" charset="0"/>
                <a:cs typeface="Times New Roman" panose="02020603050405020304" pitchFamily="18" charset="0"/>
              </a:rPr>
              <a:t> THERAPY</a:t>
            </a:r>
            <a:br>
              <a:rPr lang="en-US" sz="4000" dirty="0">
                <a:latin typeface="Times New Roman" panose="02020603050405020304" pitchFamily="18" charset="0"/>
                <a:cs typeface="Times New Roman" panose="02020603050405020304" pitchFamily="18" charset="0"/>
              </a:rPr>
            </a:br>
            <a:endParaRPr lang="en-US" dirty="0"/>
          </a:p>
        </p:txBody>
      </p:sp>
      <p:sp>
        <p:nvSpPr>
          <p:cNvPr id="3" name="Marcador de contenido 2"/>
          <p:cNvSpPr>
            <a:spLocks noGrp="1"/>
          </p:cNvSpPr>
          <p:nvPr>
            <p:ph idx="1"/>
          </p:nvPr>
        </p:nvSpPr>
        <p:spPr>
          <a:xfrm>
            <a:off x="4836568" y="2433939"/>
            <a:ext cx="7092175" cy="3340677"/>
          </a:xfrm>
        </p:spPr>
        <p:txBody>
          <a:bodyPr>
            <a:normAutofit/>
          </a:bodyPr>
          <a:lstStyle/>
          <a:p>
            <a:pPr algn="just"/>
            <a:r>
              <a:rPr lang="en-US" sz="3200" dirty="0">
                <a:latin typeface="Times New Roman" panose="02020603050405020304" pitchFamily="18" charset="0"/>
                <a:cs typeface="Times New Roman" panose="02020603050405020304" pitchFamily="18" charset="0"/>
              </a:rPr>
              <a:t>Defined as a family systems approach based on the premise that the thoughts and behaviors that influence one family member have the potential to simultaneously influence other family members as a whole.</a:t>
            </a:r>
          </a:p>
        </p:txBody>
      </p:sp>
      <p:pic>
        <p:nvPicPr>
          <p:cNvPr id="1026" name="Picture 2" descr="Image result for what is cognitive behavioral family therapy"/>
          <p:cNvPicPr>
            <a:picLocks noChangeAspect="1" noChangeArrowheads="1"/>
          </p:cNvPicPr>
          <p:nvPr/>
        </p:nvPicPr>
        <p:blipFill rotWithShape="1">
          <a:blip r:embed="rId3">
            <a:extLst>
              <a:ext uri="{28A0092B-C50C-407E-A947-70E740481C1C}">
                <a14:useLocalDpi xmlns:a14="http://schemas.microsoft.com/office/drawing/2010/main" val="0"/>
              </a:ext>
            </a:extLst>
          </a:blip>
          <a:srcRect r="647" b="36027"/>
          <a:stretch/>
        </p:blipFill>
        <p:spPr bwMode="auto">
          <a:xfrm rot="18926156">
            <a:off x="59251" y="3276819"/>
            <a:ext cx="4566296" cy="1654918"/>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5932449" y="6380422"/>
            <a:ext cx="6259551"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(Ryan T. Day, Michael A. </a:t>
            </a:r>
            <a:r>
              <a:rPr lang="en-US" sz="2000" b="1" dirty="0" err="1">
                <a:solidFill>
                  <a:schemeClr val="bg1"/>
                </a:solidFill>
                <a:latin typeface="Times New Roman" panose="02020603050405020304" pitchFamily="18" charset="0"/>
                <a:cs typeface="Times New Roman" panose="02020603050405020304" pitchFamily="18" charset="0"/>
              </a:rPr>
              <a:t>Keim</a:t>
            </a:r>
            <a:r>
              <a:rPr lang="en-US" sz="2000" b="1" dirty="0">
                <a:solidFill>
                  <a:schemeClr val="bg1"/>
                </a:solidFill>
                <a:latin typeface="Times New Roman" panose="02020603050405020304" pitchFamily="18" charset="0"/>
                <a:cs typeface="Times New Roman" panose="02020603050405020304" pitchFamily="18" charset="0"/>
              </a:rPr>
              <a:t> &amp; </a:t>
            </a:r>
            <a:r>
              <a:rPr lang="en-US" sz="2000" b="1" dirty="0" err="1">
                <a:solidFill>
                  <a:schemeClr val="bg1"/>
                </a:solidFill>
                <a:latin typeface="Times New Roman" panose="02020603050405020304" pitchFamily="18" charset="0"/>
                <a:cs typeface="Times New Roman" panose="02020603050405020304" pitchFamily="18" charset="0"/>
              </a:rPr>
              <a:t>Shanel</a:t>
            </a:r>
            <a:r>
              <a:rPr lang="en-US" sz="2000" b="1" dirty="0">
                <a:solidFill>
                  <a:schemeClr val="bg1"/>
                </a:solidFill>
                <a:latin typeface="Times New Roman" panose="02020603050405020304" pitchFamily="18" charset="0"/>
                <a:cs typeface="Times New Roman" panose="02020603050405020304" pitchFamily="18" charset="0"/>
              </a:rPr>
              <a:t> B. Robinson)</a:t>
            </a:r>
          </a:p>
        </p:txBody>
      </p:sp>
    </p:spTree>
    <p:extLst>
      <p:ext uri="{BB962C8B-B14F-4D97-AF65-F5344CB8AC3E}">
        <p14:creationId xmlns:p14="http://schemas.microsoft.com/office/powerpoint/2010/main" val="61959984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23025"/>
            <a:ext cx="10058400" cy="1226634"/>
          </a:xfrm>
        </p:spPr>
        <p:txBody>
          <a:bodyPr>
            <a:normAutofit/>
          </a:bodyPr>
          <a:lstStyle/>
          <a:p>
            <a:pPr lvl="1" algn="ctr" rtl="0">
              <a:lnSpc>
                <a:spcPct val="85000"/>
              </a:lnSpc>
              <a:spcBef>
                <a:spcPct val="0"/>
              </a:spcBef>
            </a:pPr>
            <a:r>
              <a:rPr lang="en-US" sz="4800" b="1" dirty="0">
                <a:solidFill>
                  <a:schemeClr val="accent2"/>
                </a:solidFill>
                <a:latin typeface="Times New Roman" panose="02020603050405020304" pitchFamily="18" charset="0"/>
                <a:cs typeface="Times New Roman" panose="02020603050405020304" pitchFamily="18" charset="0"/>
              </a:rPr>
              <a:t>SOLUTION-FOCUSED THERAPY</a:t>
            </a:r>
            <a:br>
              <a:rPr lang="en-US" sz="4800" b="1" dirty="0">
                <a:solidFill>
                  <a:schemeClr val="accent2"/>
                </a:solidFill>
                <a:latin typeface="Times New Roman" panose="02020603050405020304" pitchFamily="18" charset="0"/>
                <a:cs typeface="Times New Roman" panose="02020603050405020304" pitchFamily="18" charset="0"/>
              </a:rPr>
            </a:br>
            <a:endParaRPr lang="en-US" sz="2400" b="1" dirty="0">
              <a:solidFill>
                <a:schemeClr val="accent2"/>
              </a:solidFill>
            </a:endParaRPr>
          </a:p>
        </p:txBody>
      </p:sp>
      <p:sp>
        <p:nvSpPr>
          <p:cNvPr id="3" name="Marcador de contenido 2"/>
          <p:cNvSpPr>
            <a:spLocks noGrp="1"/>
          </p:cNvSpPr>
          <p:nvPr>
            <p:ph idx="1"/>
          </p:nvPr>
        </p:nvSpPr>
        <p:spPr/>
        <p:txBody>
          <a:bodyPr>
            <a:normAutofit/>
          </a:bodyPr>
          <a:lstStyle/>
          <a:p>
            <a:r>
              <a:rPr lang="en-US" sz="3200" dirty="0">
                <a:latin typeface="Times New Roman" panose="02020603050405020304" pitchFamily="18" charset="0"/>
                <a:cs typeface="Times New Roman" panose="02020603050405020304" pitchFamily="18" charset="0"/>
              </a:rPr>
              <a:t>Concentrates on finding solutions in the present time and exploring one’s hope for the future to find quicker resolution of one’s problems. This method takes the approach that you know what you need to do to improve your own life and, with the appropriate </a:t>
            </a:r>
            <a:r>
              <a:rPr lang="en-US" sz="3200" dirty="0">
                <a:solidFill>
                  <a:schemeClr val="tx1"/>
                </a:solidFill>
                <a:latin typeface="Times New Roman" panose="02020603050405020304" pitchFamily="18" charset="0"/>
                <a:cs typeface="Times New Roman" panose="02020603050405020304" pitchFamily="18" charset="0"/>
                <a:hlinkClick r:id="rId3" tooltip="Psychology Today looks at coaching"/>
              </a:rPr>
              <a:t>coaching</a:t>
            </a:r>
            <a:r>
              <a:rPr lang="en-US" sz="3200" dirty="0">
                <a:latin typeface="Times New Roman" panose="02020603050405020304" pitchFamily="18" charset="0"/>
                <a:cs typeface="Times New Roman" panose="02020603050405020304" pitchFamily="18" charset="0"/>
              </a:rPr>
              <a:t> and questioning, are capable of finding the best solutions.</a:t>
            </a:r>
          </a:p>
        </p:txBody>
      </p:sp>
      <p:pic>
        <p:nvPicPr>
          <p:cNvPr id="4" name="Imagen 3"/>
          <p:cNvPicPr>
            <a:picLocks noChangeAspect="1"/>
          </p:cNvPicPr>
          <p:nvPr/>
        </p:nvPicPr>
        <p:blipFill>
          <a:blip r:embed="rId4"/>
          <a:stretch>
            <a:fillRect/>
          </a:stretch>
        </p:blipFill>
        <p:spPr>
          <a:xfrm>
            <a:off x="6996275" y="4192859"/>
            <a:ext cx="2948380" cy="2228427"/>
          </a:xfrm>
          <a:prstGeom prst="rect">
            <a:avLst/>
          </a:prstGeom>
        </p:spPr>
      </p:pic>
      <p:sp>
        <p:nvSpPr>
          <p:cNvPr id="5" name="CuadroTexto 4"/>
          <p:cNvSpPr txBox="1"/>
          <p:nvPr/>
        </p:nvSpPr>
        <p:spPr>
          <a:xfrm>
            <a:off x="8831766" y="6397167"/>
            <a:ext cx="3360234"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(www.psychologytoday.com)</a:t>
            </a:r>
          </a:p>
        </p:txBody>
      </p:sp>
    </p:spTree>
    <p:extLst>
      <p:ext uri="{BB962C8B-B14F-4D97-AF65-F5344CB8AC3E}">
        <p14:creationId xmlns:p14="http://schemas.microsoft.com/office/powerpoint/2010/main" val="331877845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4740011" y="4115064"/>
            <a:ext cx="2772937" cy="2133862"/>
          </a:xfrm>
          <a:prstGeom prst="rect">
            <a:avLst/>
          </a:prstGeom>
        </p:spPr>
      </p:pic>
      <p:sp>
        <p:nvSpPr>
          <p:cNvPr id="2" name="Título 1"/>
          <p:cNvSpPr>
            <a:spLocks noGrp="1"/>
          </p:cNvSpPr>
          <p:nvPr>
            <p:ph type="title"/>
          </p:nvPr>
        </p:nvSpPr>
        <p:spPr/>
        <p:txBody>
          <a:bodyPr>
            <a:normAutofit fontScale="90000"/>
          </a:bodyPr>
          <a:lstStyle/>
          <a:p>
            <a:pPr lvl="1" algn="ctr" rtl="0">
              <a:lnSpc>
                <a:spcPct val="85000"/>
              </a:lnSpc>
              <a:spcBef>
                <a:spcPct val="0"/>
              </a:spcBef>
            </a:pPr>
            <a:r>
              <a:rPr lang="en-US" sz="4800" b="1" dirty="0">
                <a:solidFill>
                  <a:schemeClr val="accent2"/>
                </a:solidFill>
                <a:latin typeface="Times New Roman" panose="02020603050405020304" pitchFamily="18" charset="0"/>
                <a:cs typeface="Times New Roman" panose="02020603050405020304" pitchFamily="18" charset="0"/>
              </a:rPr>
              <a:t>MULTIDIMENSIONAL FAMILY THERAPY</a:t>
            </a:r>
            <a:br>
              <a:rPr lang="en-US" sz="4000" dirty="0">
                <a:latin typeface="Times New Roman" panose="02020603050405020304" pitchFamily="18" charset="0"/>
                <a:cs typeface="Times New Roman" panose="02020603050405020304" pitchFamily="18" charset="0"/>
              </a:rPr>
            </a:br>
            <a:endParaRPr lang="en-US" dirty="0"/>
          </a:p>
        </p:txBody>
      </p:sp>
      <p:sp>
        <p:nvSpPr>
          <p:cNvPr id="3" name="Marcador de contenido 2"/>
          <p:cNvSpPr>
            <a:spLocks noGrp="1"/>
          </p:cNvSpPr>
          <p:nvPr>
            <p:ph idx="1"/>
          </p:nvPr>
        </p:nvSpPr>
        <p:spPr>
          <a:xfrm>
            <a:off x="795453" y="1957247"/>
            <a:ext cx="10739368" cy="3506851"/>
          </a:xfrm>
        </p:spPr>
        <p:txBody>
          <a:bodyPr>
            <a:normAutofit/>
          </a:bodyPr>
          <a:lstStyle/>
          <a:p>
            <a:pPr algn="just"/>
            <a:r>
              <a:rPr lang="en-US" sz="2800" dirty="0">
                <a:latin typeface="Times New Roman" panose="02020603050405020304" pitchFamily="18" charset="0"/>
                <a:cs typeface="Times New Roman" panose="02020603050405020304" pitchFamily="18" charset="0"/>
              </a:rPr>
              <a:t>Multidimensional Family Therapy (MDFT) is an integrated, comprehensive, family-centered treatment for youth problems and disorders. </a:t>
            </a:r>
          </a:p>
          <a:p>
            <a:pPr algn="just"/>
            <a:r>
              <a:rPr lang="en-US" sz="2800" dirty="0">
                <a:latin typeface="Times New Roman" panose="02020603050405020304" pitchFamily="18" charset="0"/>
                <a:cs typeface="Times New Roman" panose="02020603050405020304" pitchFamily="18" charset="0"/>
              </a:rPr>
              <a:t>MDFT improves the adolescent’s coping, problem-solving, and decision-making skills, and enhances family functioning, a critical ingredient in positive youth development.</a:t>
            </a:r>
          </a:p>
        </p:txBody>
      </p:sp>
      <p:sp>
        <p:nvSpPr>
          <p:cNvPr id="5" name="CuadroTexto 4"/>
          <p:cNvSpPr txBox="1"/>
          <p:nvPr/>
        </p:nvSpPr>
        <p:spPr>
          <a:xfrm>
            <a:off x="10163221" y="6374432"/>
            <a:ext cx="1984917"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(www.mdft.org)</a:t>
            </a:r>
          </a:p>
        </p:txBody>
      </p:sp>
    </p:spTree>
    <p:extLst>
      <p:ext uri="{BB962C8B-B14F-4D97-AF65-F5344CB8AC3E}">
        <p14:creationId xmlns:p14="http://schemas.microsoft.com/office/powerpoint/2010/main" val="2355933492"/>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4671744" y="4670072"/>
            <a:ext cx="2143125" cy="2143125"/>
          </a:xfrm>
          <a:prstGeom prst="rect">
            <a:avLst/>
          </a:prstGeom>
        </p:spPr>
      </p:pic>
      <p:sp>
        <p:nvSpPr>
          <p:cNvPr id="2" name="Título 1"/>
          <p:cNvSpPr>
            <a:spLocks noGrp="1"/>
          </p:cNvSpPr>
          <p:nvPr>
            <p:ph type="title"/>
          </p:nvPr>
        </p:nvSpPr>
        <p:spPr/>
        <p:txBody>
          <a:bodyPr>
            <a:noAutofit/>
          </a:bodyPr>
          <a:lstStyle/>
          <a:p>
            <a:pPr lvl="1" algn="ctr" rtl="0">
              <a:lnSpc>
                <a:spcPct val="85000"/>
              </a:lnSpc>
              <a:spcBef>
                <a:spcPct val="0"/>
              </a:spcBef>
            </a:pPr>
            <a:r>
              <a:rPr lang="en-US" sz="4400" b="1" dirty="0">
                <a:solidFill>
                  <a:schemeClr val="accent2"/>
                </a:solidFill>
                <a:latin typeface="Times New Roman" panose="02020603050405020304" pitchFamily="18" charset="0"/>
                <a:cs typeface="Times New Roman" panose="02020603050405020304" pitchFamily="18" charset="0"/>
              </a:rPr>
              <a:t>BRIEF STRATEGIC FAMILY THERAPY </a:t>
            </a:r>
            <a:br>
              <a:rPr lang="en-US" sz="4400" b="1" dirty="0">
                <a:solidFill>
                  <a:schemeClr val="accent2"/>
                </a:solidFill>
                <a:latin typeface="Times New Roman" panose="02020603050405020304" pitchFamily="18" charset="0"/>
                <a:cs typeface="Times New Roman" panose="02020603050405020304" pitchFamily="18" charset="0"/>
              </a:rPr>
            </a:br>
            <a:endParaRPr lang="en-US" sz="2000" b="1" dirty="0">
              <a:solidFill>
                <a:schemeClr val="accent2"/>
              </a:solidFill>
            </a:endParaRPr>
          </a:p>
        </p:txBody>
      </p:sp>
      <p:sp>
        <p:nvSpPr>
          <p:cNvPr id="3" name="Marcador de contenido 2"/>
          <p:cNvSpPr>
            <a:spLocks noGrp="1"/>
          </p:cNvSpPr>
          <p:nvPr>
            <p:ph idx="1"/>
          </p:nvPr>
        </p:nvSpPr>
        <p:spPr/>
        <p:txBody>
          <a:bodyPr>
            <a:normAutofit/>
          </a:bodyPr>
          <a:lstStyle/>
          <a:p>
            <a:pPr algn="just"/>
            <a:r>
              <a:rPr lang="en-US" sz="3200" dirty="0">
                <a:latin typeface="Times New Roman" panose="02020603050405020304" pitchFamily="18" charset="0"/>
                <a:cs typeface="Times New Roman" panose="02020603050405020304" pitchFamily="18" charset="0"/>
              </a:rPr>
              <a:t>BSFT is based on the fundamental assumption that the family is the “bedrock” of child development; the family is viewed as the primary context in which children learn to think, feel, and behave. Family relations are thus believed to play a pivotal role in the evolution of behavior problems and, consequently, they are a primary target for intervention</a:t>
            </a:r>
          </a:p>
        </p:txBody>
      </p:sp>
      <p:sp>
        <p:nvSpPr>
          <p:cNvPr id="5" name="CuadroTexto 4"/>
          <p:cNvSpPr txBox="1"/>
          <p:nvPr/>
        </p:nvSpPr>
        <p:spPr>
          <a:xfrm>
            <a:off x="6814869" y="6413087"/>
            <a:ext cx="5377132"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(Michael S. Robbins and José Szapocznik,2000) </a:t>
            </a:r>
          </a:p>
        </p:txBody>
      </p:sp>
    </p:spTree>
    <p:extLst>
      <p:ext uri="{BB962C8B-B14F-4D97-AF65-F5344CB8AC3E}">
        <p14:creationId xmlns:p14="http://schemas.microsoft.com/office/powerpoint/2010/main" val="2652657504"/>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1" algn="ctr" rtl="0">
              <a:lnSpc>
                <a:spcPct val="85000"/>
              </a:lnSpc>
              <a:spcBef>
                <a:spcPct val="0"/>
              </a:spcBef>
            </a:pPr>
            <a:r>
              <a:rPr lang="en-US" sz="4800" b="1" dirty="0">
                <a:solidFill>
                  <a:schemeClr val="accent2"/>
                </a:solidFill>
                <a:latin typeface="Times New Roman" panose="02020603050405020304" pitchFamily="18" charset="0"/>
                <a:cs typeface="Times New Roman" panose="02020603050405020304" pitchFamily="18" charset="0"/>
              </a:rPr>
              <a:t>FAMILY BEHAVIOR THERAPY</a:t>
            </a:r>
            <a:br>
              <a:rPr lang="en-US" sz="4000" dirty="0">
                <a:latin typeface="Times New Roman" panose="02020603050405020304" pitchFamily="18" charset="0"/>
                <a:cs typeface="Times New Roman" panose="02020603050405020304" pitchFamily="18" charset="0"/>
              </a:rPr>
            </a:br>
            <a:endParaRPr lang="en-US" dirty="0"/>
          </a:p>
        </p:txBody>
      </p:sp>
      <p:sp>
        <p:nvSpPr>
          <p:cNvPr id="3" name="Marcador de contenido 2"/>
          <p:cNvSpPr>
            <a:spLocks noGrp="1"/>
          </p:cNvSpPr>
          <p:nvPr>
            <p:ph idx="1"/>
          </p:nvPr>
        </p:nvSpPr>
        <p:spPr>
          <a:xfrm>
            <a:off x="1097280" y="2633297"/>
            <a:ext cx="7100789" cy="2870500"/>
          </a:xfrm>
        </p:spPr>
        <p:txBody>
          <a:bodyPr>
            <a:normAutofit/>
          </a:bodyPr>
          <a:lstStyle/>
          <a:p>
            <a:pPr algn="just"/>
            <a:r>
              <a:rPr lang="en-US" sz="2800" dirty="0">
                <a:latin typeface="Times New Roman" panose="02020603050405020304" pitchFamily="18" charset="0"/>
                <a:cs typeface="Times New Roman" panose="02020603050405020304" pitchFamily="18" charset="0"/>
              </a:rPr>
              <a:t>Family Behavior Therapy (FBT) is a cost-effective intervention and evidence-based treatment which utilizes innovative, easily learned, behavioral therapies to treat substance abuse and various problem behaviors for adults and youth within the family context.</a:t>
            </a:r>
          </a:p>
        </p:txBody>
      </p:sp>
      <p:pic>
        <p:nvPicPr>
          <p:cNvPr id="7" name="Imagen 6"/>
          <p:cNvPicPr>
            <a:picLocks noChangeAspect="1"/>
          </p:cNvPicPr>
          <p:nvPr/>
        </p:nvPicPr>
        <p:blipFill>
          <a:blip r:embed="rId3"/>
          <a:stretch>
            <a:fillRect/>
          </a:stretch>
        </p:blipFill>
        <p:spPr>
          <a:xfrm>
            <a:off x="8531508" y="2668110"/>
            <a:ext cx="3344541" cy="2270234"/>
          </a:xfrm>
          <a:prstGeom prst="rect">
            <a:avLst/>
          </a:prstGeom>
        </p:spPr>
      </p:pic>
      <p:sp>
        <p:nvSpPr>
          <p:cNvPr id="8" name="CuadroTexto 7"/>
          <p:cNvSpPr txBox="1"/>
          <p:nvPr/>
        </p:nvSpPr>
        <p:spPr>
          <a:xfrm>
            <a:off x="6747641" y="6399734"/>
            <a:ext cx="5444359"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(www.familybehaviortherapy.faculty.unlv.edu</a:t>
            </a:r>
            <a:r>
              <a:rPr lang="en-US" b="1" dirty="0">
                <a:solidFill>
                  <a:schemeClr val="bg1"/>
                </a:solidFill>
              </a:rPr>
              <a:t>)</a:t>
            </a:r>
          </a:p>
        </p:txBody>
      </p:sp>
    </p:spTree>
    <p:extLst>
      <p:ext uri="{BB962C8B-B14F-4D97-AF65-F5344CB8AC3E}">
        <p14:creationId xmlns:p14="http://schemas.microsoft.com/office/powerpoint/2010/main" val="3494171351"/>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1" algn="ctr" rtl="0">
              <a:lnSpc>
                <a:spcPct val="85000"/>
              </a:lnSpc>
              <a:spcBef>
                <a:spcPct val="0"/>
              </a:spcBef>
            </a:pPr>
            <a:r>
              <a:rPr lang="en-US" sz="4800" b="1" dirty="0">
                <a:solidFill>
                  <a:schemeClr val="accent2"/>
                </a:solidFill>
                <a:latin typeface="Times New Roman" panose="02020603050405020304" pitchFamily="18" charset="0"/>
                <a:cs typeface="Times New Roman" panose="02020603050405020304" pitchFamily="18" charset="0"/>
              </a:rPr>
              <a:t>FUNCTIONAL FAMILY THERAPY</a:t>
            </a:r>
            <a:br>
              <a:rPr lang="en-US" sz="4000" dirty="0">
                <a:latin typeface="Times New Roman" panose="02020603050405020304" pitchFamily="18" charset="0"/>
                <a:cs typeface="Times New Roman" panose="02020603050405020304" pitchFamily="18" charset="0"/>
              </a:rPr>
            </a:br>
            <a:endParaRPr lang="en-US" dirty="0"/>
          </a:p>
        </p:txBody>
      </p:sp>
      <p:sp>
        <p:nvSpPr>
          <p:cNvPr id="3" name="Marcador de contenido 2"/>
          <p:cNvSpPr>
            <a:spLocks noGrp="1"/>
          </p:cNvSpPr>
          <p:nvPr>
            <p:ph idx="1"/>
          </p:nvPr>
        </p:nvSpPr>
        <p:spPr>
          <a:xfrm>
            <a:off x="3449494" y="2088105"/>
            <a:ext cx="7706185" cy="4123509"/>
          </a:xfrm>
        </p:spPr>
        <p:txBody>
          <a:bodyPr>
            <a:normAutofit fontScale="92500" lnSpcReduction="10000"/>
          </a:bodyPr>
          <a:lstStyle/>
          <a:p>
            <a:pPr algn="just"/>
            <a:r>
              <a:rPr lang="en-US" sz="3900" dirty="0">
                <a:latin typeface="Times New Roman" panose="02020603050405020304" pitchFamily="18" charset="0"/>
                <a:cs typeface="Times New Roman" panose="02020603050405020304" pitchFamily="18" charset="0"/>
              </a:rPr>
              <a:t>FFT is a strength-based model built on a foundation of acceptance and respect. At its core is a focus on assessment and intervention to address risk and protective factors within and outside of the family that impact the adolescent and his or her adaptive development.</a:t>
            </a:r>
          </a:p>
          <a:p>
            <a:br>
              <a:rPr lang="en-US" dirty="0"/>
            </a:br>
            <a:endParaRPr lang="en-US" dirty="0"/>
          </a:p>
        </p:txBody>
      </p:sp>
      <p:sp>
        <p:nvSpPr>
          <p:cNvPr id="4" name="Rectángulo 3"/>
          <p:cNvSpPr/>
          <p:nvPr/>
        </p:nvSpPr>
        <p:spPr>
          <a:xfrm>
            <a:off x="4508938" y="6457890"/>
            <a:ext cx="7683062" cy="400110"/>
          </a:xfrm>
          <a:prstGeom prst="rect">
            <a:avLst/>
          </a:prstGeom>
        </p:spPr>
        <p:txBody>
          <a:bodyPr wrap="square">
            <a:spAutoFit/>
          </a:bodyPr>
          <a:lstStyle/>
          <a:p>
            <a:r>
              <a:rPr lang="en-US" sz="2000" b="1" dirty="0">
                <a:solidFill>
                  <a:schemeClr val="bg1"/>
                </a:solidFill>
                <a:latin typeface="Times New Roman" panose="02020603050405020304" pitchFamily="18" charset="0"/>
                <a:cs typeface="Times New Roman" panose="02020603050405020304" pitchFamily="18" charset="0"/>
              </a:rPr>
              <a:t>(Alexander, J.A., Waldron, H.B., &amp; Robbins, M.S., &amp; </a:t>
            </a:r>
            <a:r>
              <a:rPr lang="en-US" sz="2000" b="1" dirty="0" err="1">
                <a:solidFill>
                  <a:schemeClr val="bg1"/>
                </a:solidFill>
                <a:latin typeface="Times New Roman" panose="02020603050405020304" pitchFamily="18" charset="0"/>
                <a:cs typeface="Times New Roman" panose="02020603050405020304" pitchFamily="18" charset="0"/>
              </a:rPr>
              <a:t>Neeb</a:t>
            </a:r>
            <a:r>
              <a:rPr lang="en-US" sz="2000" b="1" dirty="0">
                <a:solidFill>
                  <a:schemeClr val="bg1"/>
                </a:solidFill>
                <a:latin typeface="Times New Roman" panose="02020603050405020304" pitchFamily="18" charset="0"/>
                <a:cs typeface="Times New Roman" panose="02020603050405020304" pitchFamily="18" charset="0"/>
              </a:rPr>
              <a:t>, A., 2013)</a:t>
            </a:r>
          </a:p>
        </p:txBody>
      </p:sp>
      <p:pic>
        <p:nvPicPr>
          <p:cNvPr id="2050" name="Picture 2" descr="Image result for functional family thera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274" y="3151744"/>
            <a:ext cx="2375535" cy="1450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117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496B05-726D-40D3-85FB-820A9D87937A}"/>
              </a:ext>
            </a:extLst>
          </p:cNvPr>
          <p:cNvSpPr>
            <a:spLocks noGrp="1"/>
          </p:cNvSpPr>
          <p:nvPr>
            <p:ph type="title"/>
          </p:nvPr>
        </p:nvSpPr>
        <p:spPr>
          <a:xfrm>
            <a:off x="6730000" y="639097"/>
            <a:ext cx="4813072" cy="3686015"/>
          </a:xfrm>
        </p:spPr>
        <p:txBody>
          <a:bodyPr vert="horz" lIns="91440" tIns="45720" rIns="91440" bIns="45720" rtlCol="0" anchor="b">
            <a:normAutofit fontScale="90000"/>
          </a:bodyPr>
          <a:lstStyle/>
          <a:p>
            <a:pPr algn="ctr"/>
            <a:r>
              <a:rPr lang="en-US" sz="4400" b="1" dirty="0">
                <a:solidFill>
                  <a:schemeClr val="accent2"/>
                </a:solidFill>
                <a:latin typeface="Times New Roman" panose="02020603050405020304" pitchFamily="18" charset="0"/>
                <a:cs typeface="Times New Roman" panose="02020603050405020304" pitchFamily="18" charset="0"/>
              </a:rPr>
              <a:t>DEVELOPMENT DEPENDS ON SEVERAL FACTORS AND CAN VARY ACROSS COUNTRIES. </a:t>
            </a:r>
          </a:p>
        </p:txBody>
      </p:sp>
      <p:pic>
        <p:nvPicPr>
          <p:cNvPr id="1026" name="Picture 2" descr="A screenshot of text&#10;&#10;Description automatically generated">
            <a:extLst>
              <a:ext uri="{FF2B5EF4-FFF2-40B4-BE49-F238E27FC236}">
                <a16:creationId xmlns:a16="http://schemas.microsoft.com/office/drawing/2014/main" id="{67EF8CFB-632E-4F54-965A-52DC9E94FA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67" r="-3" b="8800"/>
          <a:stretch/>
        </p:blipFill>
        <p:spPr bwMode="auto">
          <a:xfrm>
            <a:off x="237946" y="0"/>
            <a:ext cx="6851786" cy="6340166"/>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F85B92BC-678C-4E14-97E6-3227DEF86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D2644120-A6B9-4D5C-8A60-E2F4CC220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63B5BE82-9369-485B-BCED-01230AAE7F90}"/>
              </a:ext>
            </a:extLst>
          </p:cNvPr>
          <p:cNvSpPr txBox="1"/>
          <p:nvPr/>
        </p:nvSpPr>
        <p:spPr>
          <a:xfrm>
            <a:off x="8424013" y="6366320"/>
            <a:ext cx="2838216" cy="369332"/>
          </a:xfrm>
          <a:prstGeom prst="rect">
            <a:avLst/>
          </a:prstGeom>
          <a:noFill/>
        </p:spPr>
        <p:txBody>
          <a:bodyPr wrap="square" rtlCol="0">
            <a:spAutoFit/>
          </a:bodyPr>
          <a:lstStyle/>
          <a:p>
            <a:pPr>
              <a:spcAft>
                <a:spcPts val="600"/>
              </a:spcAft>
            </a:pPr>
            <a:r>
              <a:rPr lang="en-US" dirty="0">
                <a:solidFill>
                  <a:schemeClr val="bg1"/>
                </a:solidFill>
                <a:latin typeface="Times New Roman" panose="02020603050405020304" pitchFamily="18" charset="0"/>
                <a:cs typeface="Times New Roman" panose="02020603050405020304" pitchFamily="18" charset="0"/>
              </a:rPr>
              <a:t>(</a:t>
            </a:r>
            <a:r>
              <a:rPr lang="en-US" dirty="0" err="1">
                <a:solidFill>
                  <a:schemeClr val="bg1"/>
                </a:solidFill>
                <a:latin typeface="Times New Roman" panose="02020603050405020304" pitchFamily="18" charset="0"/>
                <a:cs typeface="Times New Roman" panose="02020603050405020304" pitchFamily="18" charset="0"/>
              </a:rPr>
              <a:t>Halfon</a:t>
            </a:r>
            <a:r>
              <a:rPr lang="en-US" dirty="0">
                <a:solidFill>
                  <a:schemeClr val="bg1"/>
                </a:solidFill>
                <a:latin typeface="Times New Roman" panose="02020603050405020304" pitchFamily="18" charset="0"/>
                <a:cs typeface="Times New Roman" panose="02020603050405020304" pitchFamily="18" charset="0"/>
              </a:rPr>
              <a:t> &amp; Hochstein, 2002)</a:t>
            </a:r>
            <a:endParaRPr lang="en-US">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261569"/>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4799E-C616-4205-BA7C-87A4D58E15C4}"/>
              </a:ext>
            </a:extLst>
          </p:cNvPr>
          <p:cNvSpPr>
            <a:spLocks noGrp="1"/>
          </p:cNvSpPr>
          <p:nvPr>
            <p:ph type="ctrTitle"/>
          </p:nvPr>
        </p:nvSpPr>
        <p:spPr>
          <a:xfrm>
            <a:off x="1002686" y="1704883"/>
            <a:ext cx="10537672" cy="1994758"/>
          </a:xfrm>
        </p:spPr>
        <p:txBody>
          <a:bodyPr>
            <a:normAutofit/>
          </a:bodyPr>
          <a:lstStyle/>
          <a:p>
            <a:pPr algn="ctr"/>
            <a:r>
              <a:rPr lang="en-US" sz="6000" b="1" dirty="0">
                <a:solidFill>
                  <a:schemeClr val="accent2"/>
                </a:solidFill>
                <a:latin typeface="Times New Roman" panose="02020603050405020304" pitchFamily="18" charset="0"/>
                <a:cs typeface="Times New Roman" panose="02020603050405020304" pitchFamily="18" charset="0"/>
              </a:rPr>
              <a:t>HIGH RISK YOUTH</a:t>
            </a:r>
          </a:p>
        </p:txBody>
      </p:sp>
      <p:pic>
        <p:nvPicPr>
          <p:cNvPr id="4" name="Picture 2">
            <a:extLst>
              <a:ext uri="{FF2B5EF4-FFF2-40B4-BE49-F238E27FC236}">
                <a16:creationId xmlns:a16="http://schemas.microsoft.com/office/drawing/2014/main" id="{FF440246-E543-4370-8E98-B9F99A7D3F8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58628" y="788559"/>
            <a:ext cx="10074743" cy="9570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OAS Logo">
            <a:extLst>
              <a:ext uri="{FF2B5EF4-FFF2-40B4-BE49-F238E27FC236}">
                <a16:creationId xmlns:a16="http://schemas.microsoft.com/office/drawing/2014/main" id="{AD7A7828-24E3-47A1-8593-B2F7F85222B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07392" y="4910667"/>
            <a:ext cx="3826301" cy="809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813324"/>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50FC1-E52A-415A-B2B8-30A25A10CD0B}"/>
              </a:ext>
            </a:extLst>
          </p:cNvPr>
          <p:cNvSpPr>
            <a:spLocks noGrp="1"/>
          </p:cNvSpPr>
          <p:nvPr>
            <p:ph type="title"/>
          </p:nvPr>
        </p:nvSpPr>
        <p:spPr>
          <a:xfrm>
            <a:off x="86461" y="5160946"/>
            <a:ext cx="12019043" cy="1108107"/>
          </a:xfrm>
        </p:spPr>
        <p:txBody>
          <a:bodyPr>
            <a:no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HIGH RISK YOUTH</a:t>
            </a:r>
            <a:endParaRPr lang="en-US" sz="40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5" name="Content Placeholder 2">
            <a:extLst>
              <a:ext uri="{FF2B5EF4-FFF2-40B4-BE49-F238E27FC236}">
                <a16:creationId xmlns:a16="http://schemas.microsoft.com/office/drawing/2014/main" id="{3D4442AC-FB86-4D90-90CD-9FF789590751}"/>
              </a:ext>
            </a:extLst>
          </p:cNvPr>
          <p:cNvGraphicFramePr>
            <a:graphicFrameLocks noGrp="1"/>
          </p:cNvGraphicFramePr>
          <p:nvPr>
            <p:ph idx="1"/>
            <p:extLst>
              <p:ext uri="{D42A27DB-BD31-4B8C-83A1-F6EECF244321}">
                <p14:modId xmlns:p14="http://schemas.microsoft.com/office/powerpoint/2010/main" val="157973023"/>
              </p:ext>
            </p:extLst>
          </p:nvPr>
        </p:nvGraphicFramePr>
        <p:xfrm>
          <a:off x="768726" y="1933648"/>
          <a:ext cx="10900477" cy="3619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D9015A1E-ED79-452C-995C-23CCF9BC1C0B}"/>
              </a:ext>
            </a:extLst>
          </p:cNvPr>
          <p:cNvSpPr txBox="1">
            <a:spLocks/>
          </p:cNvSpPr>
          <p:nvPr/>
        </p:nvSpPr>
        <p:spPr>
          <a:xfrm>
            <a:off x="0" y="-443096"/>
            <a:ext cx="12018579" cy="1994758"/>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b="1" dirty="0">
                <a:solidFill>
                  <a:schemeClr val="accent2"/>
                </a:solidFill>
                <a:latin typeface="Times New Roman" panose="02020603050405020304" pitchFamily="18" charset="0"/>
                <a:cs typeface="Times New Roman" panose="02020603050405020304" pitchFamily="18" charset="0"/>
              </a:rPr>
              <a:t>HIGH RISK YOUTH</a:t>
            </a:r>
          </a:p>
        </p:txBody>
      </p:sp>
    </p:spTree>
    <p:extLst>
      <p:ext uri="{BB962C8B-B14F-4D97-AF65-F5344CB8AC3E}">
        <p14:creationId xmlns:p14="http://schemas.microsoft.com/office/powerpoint/2010/main" val="226156272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58953F-1C3C-40DC-BDDD-969B29D7CA47}"/>
              </a:ext>
            </a:extLst>
          </p:cNvPr>
          <p:cNvSpPr>
            <a:spLocks noGrp="1"/>
          </p:cNvSpPr>
          <p:nvPr>
            <p:ph idx="1"/>
          </p:nvPr>
        </p:nvSpPr>
        <p:spPr>
          <a:xfrm>
            <a:off x="579120" y="1893030"/>
            <a:ext cx="11094720" cy="4410687"/>
          </a:xfrm>
        </p:spPr>
        <p:txBody>
          <a:bodyPr>
            <a:normAutofit fontScale="92500" lnSpcReduction="10000"/>
          </a:bodyPr>
          <a:lstStyle/>
          <a:p>
            <a:r>
              <a:rPr lang="en-US" sz="3600" dirty="0">
                <a:latin typeface="Times New Roman" panose="02020603050405020304" pitchFamily="18" charset="0"/>
                <a:cs typeface="Times New Roman" panose="02020603050405020304" pitchFamily="18" charset="0"/>
              </a:rPr>
              <a:t>Learning Objectives</a:t>
            </a:r>
          </a:p>
          <a:p>
            <a:endParaRPr lang="en-US" sz="36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understand the intersection between adolescence, substance abuse and involvement with criminal acts. </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learn about risk factors and predictors of criminality and gang involvement.</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Understand treatment models for youth involved in criminal acts. </a:t>
            </a:r>
          </a:p>
          <a:p>
            <a:pPr lvl="1">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understand community-based interventions.</a:t>
            </a:r>
          </a:p>
        </p:txBody>
      </p:sp>
      <p:sp>
        <p:nvSpPr>
          <p:cNvPr id="4" name="Title 1">
            <a:extLst>
              <a:ext uri="{FF2B5EF4-FFF2-40B4-BE49-F238E27FC236}">
                <a16:creationId xmlns:a16="http://schemas.microsoft.com/office/drawing/2014/main" id="{0C1FFCD5-75B5-461D-A43E-BF97C05B6B0A}"/>
              </a:ext>
            </a:extLst>
          </p:cNvPr>
          <p:cNvSpPr txBox="1">
            <a:spLocks/>
          </p:cNvSpPr>
          <p:nvPr/>
        </p:nvSpPr>
        <p:spPr>
          <a:xfrm>
            <a:off x="0" y="-443096"/>
            <a:ext cx="12018579" cy="1994758"/>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b="1" dirty="0">
                <a:solidFill>
                  <a:schemeClr val="accent2"/>
                </a:solidFill>
                <a:latin typeface="Times New Roman" panose="02020603050405020304" pitchFamily="18" charset="0"/>
                <a:cs typeface="Times New Roman" panose="02020603050405020304" pitchFamily="18" charset="0"/>
              </a:rPr>
              <a:t>HIGH RISK YOUTH</a:t>
            </a:r>
          </a:p>
        </p:txBody>
      </p:sp>
    </p:spTree>
    <p:extLst>
      <p:ext uri="{BB962C8B-B14F-4D97-AF65-F5344CB8AC3E}">
        <p14:creationId xmlns:p14="http://schemas.microsoft.com/office/powerpoint/2010/main" val="254871415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9631-3DB1-40DD-9FB3-98196C56AEA1}"/>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UNICEF (1989) CONVENTION ON THE RIGHTS OF THE CHILD</a:t>
            </a:r>
          </a:p>
        </p:txBody>
      </p:sp>
      <p:sp>
        <p:nvSpPr>
          <p:cNvPr id="3" name="Content Placeholder 2">
            <a:extLst>
              <a:ext uri="{FF2B5EF4-FFF2-40B4-BE49-F238E27FC236}">
                <a16:creationId xmlns:a16="http://schemas.microsoft.com/office/drawing/2014/main" id="{9ACDF0BB-B857-4889-BA78-9456A62BF2F6}"/>
              </a:ext>
            </a:extLst>
          </p:cNvPr>
          <p:cNvSpPr>
            <a:spLocks noGrp="1"/>
          </p:cNvSpPr>
          <p:nvPr>
            <p:ph idx="1"/>
          </p:nvPr>
        </p:nvSpPr>
        <p:spPr>
          <a:xfrm>
            <a:off x="1097280" y="2834640"/>
            <a:ext cx="10058400" cy="4023360"/>
          </a:xfrm>
        </p:spPr>
        <p:txBody>
          <a:bodyPr>
            <a:normAutofit/>
          </a:bodyPr>
          <a:lstStyle/>
          <a:p>
            <a:r>
              <a:rPr lang="en-US" sz="2400" dirty="0">
                <a:latin typeface="Times New Roman" panose="02020603050405020304" pitchFamily="18" charset="0"/>
                <a:cs typeface="Times New Roman" panose="02020603050405020304" pitchFamily="18" charset="0"/>
              </a:rPr>
              <a:t>The prevalence of substance use and substance use disorders (SUD) among adolescents under the supervision of juvenile justice (JJ) is much higher than in general community populations, and is related to crime, psychopathology , social problems, unsafe sex and sexually transmitted infections, and other health problems (Clark, 2004; Hicks, </a:t>
            </a:r>
            <a:r>
              <a:rPr lang="en-US" sz="2400" dirty="0" err="1">
                <a:latin typeface="Times New Roman" panose="02020603050405020304" pitchFamily="18" charset="0"/>
                <a:cs typeface="Times New Roman" panose="02020603050405020304" pitchFamily="18" charset="0"/>
              </a:rPr>
              <a:t>Iacono</a:t>
            </a:r>
            <a:r>
              <a:rPr lang="en-US" sz="2400" dirty="0">
                <a:latin typeface="Times New Roman" panose="02020603050405020304" pitchFamily="18" charset="0"/>
                <a:cs typeface="Times New Roman" panose="02020603050405020304" pitchFamily="18" charset="0"/>
              </a:rPr>
              <a:t>, &amp;. </a:t>
            </a:r>
            <a:r>
              <a:rPr lang="en-US" sz="2400" dirty="0" err="1">
                <a:latin typeface="Times New Roman" panose="02020603050405020304" pitchFamily="18" charset="0"/>
                <a:cs typeface="Times New Roman" panose="02020603050405020304" pitchFamily="18" charset="0"/>
              </a:rPr>
              <a:t>McGue</a:t>
            </a:r>
            <a:r>
              <a:rPr lang="en-US" sz="2400" dirty="0">
                <a:latin typeface="Times New Roman" panose="02020603050405020304" pitchFamily="18" charset="0"/>
                <a:cs typeface="Times New Roman" panose="02020603050405020304" pitchFamily="18" charset="0"/>
              </a:rPr>
              <a:t>, 2010).</a:t>
            </a:r>
          </a:p>
        </p:txBody>
      </p:sp>
      <p:sp>
        <p:nvSpPr>
          <p:cNvPr id="4" name="TextBox 3">
            <a:extLst>
              <a:ext uri="{FF2B5EF4-FFF2-40B4-BE49-F238E27FC236}">
                <a16:creationId xmlns:a16="http://schemas.microsoft.com/office/drawing/2014/main" id="{6970EF6F-E43D-46CB-B34F-774AB7546C2F}"/>
              </a:ext>
            </a:extLst>
          </p:cNvPr>
          <p:cNvSpPr txBox="1"/>
          <p:nvPr/>
        </p:nvSpPr>
        <p:spPr>
          <a:xfrm>
            <a:off x="10118557" y="6386731"/>
            <a:ext cx="1734193"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UNICEF (1989)</a:t>
            </a:r>
            <a:endParaRPr lang="en-US" b="1" dirty="0">
              <a:solidFill>
                <a:schemeClr val="bg1"/>
              </a:solidFill>
            </a:endParaRPr>
          </a:p>
        </p:txBody>
      </p:sp>
    </p:spTree>
    <p:extLst>
      <p:ext uri="{BB962C8B-B14F-4D97-AF65-F5344CB8AC3E}">
        <p14:creationId xmlns:p14="http://schemas.microsoft.com/office/powerpoint/2010/main" val="181968909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A9C92-1CA5-47D8-A28B-42104801E4CD}"/>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ADOLESCENT VIOLENCE</a:t>
            </a:r>
          </a:p>
        </p:txBody>
      </p:sp>
      <p:sp>
        <p:nvSpPr>
          <p:cNvPr id="3" name="Content Placeholder 2">
            <a:extLst>
              <a:ext uri="{FF2B5EF4-FFF2-40B4-BE49-F238E27FC236}">
                <a16:creationId xmlns:a16="http://schemas.microsoft.com/office/drawing/2014/main" id="{0550D641-91C4-43E8-AC35-47AF49DA60F5}"/>
              </a:ext>
            </a:extLst>
          </p:cNvPr>
          <p:cNvSpPr>
            <a:spLocks noGrp="1"/>
          </p:cNvSpPr>
          <p:nvPr>
            <p:ph idx="1"/>
          </p:nvPr>
        </p:nvSpPr>
        <p:spPr>
          <a:xfrm>
            <a:off x="1097280" y="1845734"/>
            <a:ext cx="10269658" cy="4413176"/>
          </a:xfrm>
        </p:spPr>
        <p:txBody>
          <a:bodyPr>
            <a:normAutofit/>
          </a:bodyPr>
          <a:lstStyle/>
          <a:p>
            <a:pPr>
              <a:buFont typeface="Arial" panose="020B0604020202020204" pitchFamily="34" charset="0"/>
              <a:buChar char="•"/>
              <a:defRPr/>
            </a:pPr>
            <a:r>
              <a:rPr lang="en-US" altLang="es-ES_tradnl" sz="2800" dirty="0">
                <a:latin typeface="Times New Roman" panose="02020603050405020304" pitchFamily="18" charset="0"/>
                <a:cs typeface="Times New Roman" panose="02020603050405020304" pitchFamily="18" charset="0"/>
              </a:rPr>
              <a:t>Adolescent violence has a gender dimension.</a:t>
            </a:r>
          </a:p>
          <a:p>
            <a:pPr>
              <a:buFont typeface="Arial" panose="020B0604020202020204" pitchFamily="34" charset="0"/>
              <a:buChar char="•"/>
              <a:defRPr/>
            </a:pPr>
            <a:r>
              <a:rPr lang="en-US" altLang="es-ES_tradnl" sz="2800" dirty="0">
                <a:latin typeface="Times New Roman" panose="02020603050405020304" pitchFamily="18" charset="0"/>
                <a:cs typeface="Times New Roman" panose="02020603050405020304" pitchFamily="18" charset="0"/>
              </a:rPr>
              <a:t>Violence among pre-adolescents is a growing concern.</a:t>
            </a:r>
          </a:p>
          <a:p>
            <a:pPr>
              <a:buFont typeface="Arial" panose="020B0604020202020204" pitchFamily="34" charset="0"/>
              <a:buChar char="•"/>
              <a:defRPr/>
            </a:pPr>
            <a:r>
              <a:rPr lang="en-US" altLang="es-ES_tradnl" sz="2800" dirty="0">
                <a:latin typeface="Times New Roman" panose="02020603050405020304" pitchFamily="18" charset="0"/>
                <a:cs typeface="Times New Roman" panose="02020603050405020304" pitchFamily="18" charset="0"/>
              </a:rPr>
              <a:t>School violence has escalated.</a:t>
            </a:r>
          </a:p>
          <a:p>
            <a:pPr>
              <a:buFont typeface="Arial" panose="020B0604020202020204" pitchFamily="34" charset="0"/>
              <a:buChar char="•"/>
              <a:defRPr/>
            </a:pPr>
            <a:r>
              <a:rPr lang="en-US" altLang="es-ES_tradnl" sz="2800" dirty="0">
                <a:latin typeface="Times New Roman" panose="02020603050405020304" pitchFamily="18" charset="0"/>
                <a:cs typeface="Times New Roman" panose="02020603050405020304" pitchFamily="18" charset="0"/>
              </a:rPr>
              <a:t>Adolescent violence is often a response to the threat and fear of victimization.</a:t>
            </a:r>
          </a:p>
          <a:p>
            <a:pPr>
              <a:buFont typeface="Arial" panose="020B0604020202020204" pitchFamily="34" charset="0"/>
              <a:buChar char="•"/>
              <a:defRPr/>
            </a:pPr>
            <a:r>
              <a:rPr lang="en-US" altLang="es-ES_tradnl" sz="2800" dirty="0">
                <a:latin typeface="Times New Roman" panose="02020603050405020304" pitchFamily="18" charset="0"/>
                <a:cs typeface="Times New Roman" panose="02020603050405020304" pitchFamily="18" charset="0"/>
              </a:rPr>
              <a:t>Adolescent violence is closely associated with community violence.</a:t>
            </a:r>
          </a:p>
          <a:p>
            <a:pPr>
              <a:buFont typeface="Arial" panose="020B0604020202020204" pitchFamily="34" charset="0"/>
              <a:buChar char="•"/>
              <a:defRPr/>
            </a:pPr>
            <a:r>
              <a:rPr lang="en-US" altLang="es-ES_tradnl" sz="2800" dirty="0">
                <a:latin typeface="Times New Roman" panose="02020603050405020304" pitchFamily="18" charset="0"/>
                <a:cs typeface="Times New Roman" panose="02020603050405020304" pitchFamily="18" charset="0"/>
              </a:rPr>
              <a:t>Adolescent victimization by peers and adults creates an environment for more violence.</a:t>
            </a:r>
          </a:p>
          <a:p>
            <a:endParaRPr lang="en-US" dirty="0"/>
          </a:p>
        </p:txBody>
      </p:sp>
      <p:sp>
        <p:nvSpPr>
          <p:cNvPr id="4" name="TextBox 3">
            <a:extLst>
              <a:ext uri="{FF2B5EF4-FFF2-40B4-BE49-F238E27FC236}">
                <a16:creationId xmlns:a16="http://schemas.microsoft.com/office/drawing/2014/main" id="{A0022EE1-534B-45C7-B3E7-6C5DA71AC380}"/>
              </a:ext>
            </a:extLst>
          </p:cNvPr>
          <p:cNvSpPr txBox="1"/>
          <p:nvPr/>
        </p:nvSpPr>
        <p:spPr>
          <a:xfrm>
            <a:off x="8229600" y="6457890"/>
            <a:ext cx="3401899"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(Gibson, 2016: UNDP, 2010)</a:t>
            </a:r>
          </a:p>
        </p:txBody>
      </p:sp>
    </p:spTree>
    <p:extLst>
      <p:ext uri="{BB962C8B-B14F-4D97-AF65-F5344CB8AC3E}">
        <p14:creationId xmlns:p14="http://schemas.microsoft.com/office/powerpoint/2010/main" val="3684931303"/>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CC9E5-BE75-4DD0-A2A5-4E9A185A8598}"/>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DEVELOPMENT OF ADOLESCENT DELINQUENCY </a:t>
            </a:r>
          </a:p>
        </p:txBody>
      </p:sp>
      <p:sp>
        <p:nvSpPr>
          <p:cNvPr id="3" name="Content Placeholder 2">
            <a:extLst>
              <a:ext uri="{FF2B5EF4-FFF2-40B4-BE49-F238E27FC236}">
                <a16:creationId xmlns:a16="http://schemas.microsoft.com/office/drawing/2014/main" id="{DB97601D-097B-420F-A65A-B5B8BC2F9377}"/>
              </a:ext>
            </a:extLst>
          </p:cNvPr>
          <p:cNvSpPr>
            <a:spLocks noGrp="1"/>
          </p:cNvSpPr>
          <p:nvPr>
            <p:ph idx="1"/>
          </p:nvPr>
        </p:nvSpPr>
        <p:spPr>
          <a:xfrm>
            <a:off x="637977" y="1956093"/>
            <a:ext cx="11280753" cy="4208224"/>
          </a:xfrm>
        </p:spPr>
        <p:txBody>
          <a:bodyPr/>
          <a:lstStyle/>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Defiance towards authority is a part of adolescent development, therefore not every adolescent engaging in illegal behavior will become a criminal throughout their lives. </a:t>
            </a: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Delinquent behavior is influenced by individual, social and community conditions. </a:t>
            </a: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Children and adolescents who become involved in delinquent acts often present with several risk factors. </a:t>
            </a:r>
          </a:p>
          <a:p>
            <a:pPr marL="201168" lvl="1" indent="0">
              <a:buNone/>
            </a:pPr>
            <a:endParaRPr lang="en-US" dirty="0"/>
          </a:p>
        </p:txBody>
      </p:sp>
      <p:sp>
        <p:nvSpPr>
          <p:cNvPr id="4" name="TextBox 3">
            <a:extLst>
              <a:ext uri="{FF2B5EF4-FFF2-40B4-BE49-F238E27FC236}">
                <a16:creationId xmlns:a16="http://schemas.microsoft.com/office/drawing/2014/main" id="{8038A1C6-65EB-4324-9415-8DDBCE95B9FF}"/>
              </a:ext>
            </a:extLst>
          </p:cNvPr>
          <p:cNvSpPr txBox="1"/>
          <p:nvPr/>
        </p:nvSpPr>
        <p:spPr>
          <a:xfrm>
            <a:off x="6385034" y="6463862"/>
            <a:ext cx="5806965" cy="369332"/>
          </a:xfrm>
          <a:prstGeom prst="rect">
            <a:avLst/>
          </a:prstGeom>
          <a:noFill/>
        </p:spPr>
        <p:txBody>
          <a:bodyPr wrap="square" rtlCol="0">
            <a:spAutoFit/>
          </a:bodyPr>
          <a:lstStyle/>
          <a:p>
            <a:r>
              <a:rPr lang="en-US" b="1" dirty="0">
                <a:solidFill>
                  <a:schemeClr val="bg1"/>
                </a:solidFill>
                <a:latin typeface="Times New Roman" panose="02020603050405020304" pitchFamily="18" charset="0"/>
                <a:cs typeface="Times New Roman" panose="02020603050405020304" pitchFamily="18" charset="0"/>
              </a:rPr>
              <a:t>(National Research Council Institute of Medicine, 2001)</a:t>
            </a:r>
          </a:p>
        </p:txBody>
      </p:sp>
    </p:spTree>
    <p:extLst>
      <p:ext uri="{BB962C8B-B14F-4D97-AF65-F5344CB8AC3E}">
        <p14:creationId xmlns:p14="http://schemas.microsoft.com/office/powerpoint/2010/main" val="2342836780"/>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17494-8F88-40BB-88E2-0100C638770F}"/>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YOUTH CRIMINALITY </a:t>
            </a:r>
          </a:p>
        </p:txBody>
      </p:sp>
      <p:sp>
        <p:nvSpPr>
          <p:cNvPr id="3" name="Content Placeholder 2">
            <a:extLst>
              <a:ext uri="{FF2B5EF4-FFF2-40B4-BE49-F238E27FC236}">
                <a16:creationId xmlns:a16="http://schemas.microsoft.com/office/drawing/2014/main" id="{FBE3788F-8AC6-44D9-8AAB-D9E889C6E06A}"/>
              </a:ext>
            </a:extLst>
          </p:cNvPr>
          <p:cNvSpPr>
            <a:spLocks noGrp="1"/>
          </p:cNvSpPr>
          <p:nvPr>
            <p:ph idx="1"/>
          </p:nvPr>
        </p:nvSpPr>
        <p:spPr>
          <a:xfrm>
            <a:off x="7375357" y="2026118"/>
            <a:ext cx="4487779" cy="4023360"/>
          </a:xfrm>
        </p:spPr>
        <p:txBody>
          <a:bodyPr/>
          <a:lstStyle/>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Delinquent behavior can be transitory during adolescence. </a:t>
            </a:r>
          </a:p>
          <a:p>
            <a:pP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Crime committed in adolescence does not equal to a lifetime of criminal activity. </a:t>
            </a:r>
          </a:p>
          <a:p>
            <a:pP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Most youth will not go on committing crimes. </a:t>
            </a:r>
          </a:p>
        </p:txBody>
      </p:sp>
      <p:pic>
        <p:nvPicPr>
          <p:cNvPr id="5" name="Picture 4">
            <a:extLst>
              <a:ext uri="{FF2B5EF4-FFF2-40B4-BE49-F238E27FC236}">
                <a16:creationId xmlns:a16="http://schemas.microsoft.com/office/drawing/2014/main" id="{77E2F9A8-4499-47C9-A22B-C0FABC99AF58}"/>
              </a:ext>
            </a:extLst>
          </p:cNvPr>
          <p:cNvPicPr>
            <a:picLocks noChangeAspect="1"/>
          </p:cNvPicPr>
          <p:nvPr/>
        </p:nvPicPr>
        <p:blipFill rotWithShape="1">
          <a:blip r:embed="rId3"/>
          <a:srcRect l="9000" t="25333" r="51250" b="22105"/>
          <a:stretch/>
        </p:blipFill>
        <p:spPr>
          <a:xfrm>
            <a:off x="1097280" y="2026118"/>
            <a:ext cx="5409244" cy="4023360"/>
          </a:xfrm>
          <a:prstGeom prst="rect">
            <a:avLst/>
          </a:prstGeom>
        </p:spPr>
      </p:pic>
      <p:sp>
        <p:nvSpPr>
          <p:cNvPr id="6" name="TextBox 5">
            <a:extLst>
              <a:ext uri="{FF2B5EF4-FFF2-40B4-BE49-F238E27FC236}">
                <a16:creationId xmlns:a16="http://schemas.microsoft.com/office/drawing/2014/main" id="{AE16C2E8-8A51-4926-8EC4-4CAB0B4CCAE9}"/>
              </a:ext>
            </a:extLst>
          </p:cNvPr>
          <p:cNvSpPr txBox="1"/>
          <p:nvPr/>
        </p:nvSpPr>
        <p:spPr>
          <a:xfrm>
            <a:off x="9805737" y="6488668"/>
            <a:ext cx="1779077" cy="369332"/>
          </a:xfrm>
          <a:prstGeom prst="rect">
            <a:avLst/>
          </a:prstGeom>
          <a:noFill/>
        </p:spPr>
        <p:txBody>
          <a:bodyPr wrap="none" rtlCol="0">
            <a:spAutoFit/>
          </a:bodyPr>
          <a:lstStyle/>
          <a:p>
            <a:r>
              <a:rPr lang="en-US" dirty="0">
                <a:solidFill>
                  <a:schemeClr val="bg1"/>
                </a:solidFill>
                <a:latin typeface="Times New Roman" panose="02020603050405020304" pitchFamily="18" charset="0"/>
                <a:cs typeface="Times New Roman" panose="02020603050405020304" pitchFamily="18" charset="0"/>
              </a:rPr>
              <a:t>(ojjdp.gov, 2018)</a:t>
            </a:r>
          </a:p>
        </p:txBody>
      </p:sp>
    </p:spTree>
    <p:extLst>
      <p:ext uri="{BB962C8B-B14F-4D97-AF65-F5344CB8AC3E}">
        <p14:creationId xmlns:p14="http://schemas.microsoft.com/office/powerpoint/2010/main" val="158449217"/>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0575E-C84C-4FBF-98FC-386BEE673837}"/>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RISK FACTORS</a:t>
            </a:r>
          </a:p>
        </p:txBody>
      </p:sp>
      <p:sp>
        <p:nvSpPr>
          <p:cNvPr id="3" name="Content Placeholder 2">
            <a:extLst>
              <a:ext uri="{FF2B5EF4-FFF2-40B4-BE49-F238E27FC236}">
                <a16:creationId xmlns:a16="http://schemas.microsoft.com/office/drawing/2014/main" id="{6CFC576E-0D07-4E6E-9056-DD7398B8737C}"/>
              </a:ext>
            </a:extLst>
          </p:cNvPr>
          <p:cNvSpPr>
            <a:spLocks noGrp="1"/>
          </p:cNvSpPr>
          <p:nvPr>
            <p:ph idx="1"/>
          </p:nvPr>
        </p:nvSpPr>
        <p:spPr/>
        <p:txBody>
          <a:bodyPr/>
          <a:lstStyle/>
          <a:p>
            <a:pPr marL="610362" indent="-17145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Age</a:t>
            </a:r>
          </a:p>
          <a:p>
            <a:pPr marL="610362" indent="-17145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Chaotic environments </a:t>
            </a:r>
          </a:p>
          <a:p>
            <a:pPr marL="610362" indent="-17145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Childhood behavioral problems. </a:t>
            </a:r>
          </a:p>
          <a:p>
            <a:pPr marL="610362" indent="-17145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Prenatal conditions  </a:t>
            </a:r>
          </a:p>
          <a:p>
            <a:endParaRPr lang="en-US" dirty="0"/>
          </a:p>
        </p:txBody>
      </p:sp>
      <p:sp>
        <p:nvSpPr>
          <p:cNvPr id="5" name="TextBox 4">
            <a:extLst>
              <a:ext uri="{FF2B5EF4-FFF2-40B4-BE49-F238E27FC236}">
                <a16:creationId xmlns:a16="http://schemas.microsoft.com/office/drawing/2014/main" id="{3A4D3C40-4CD4-4C57-96AA-2EC2F10DA563}"/>
              </a:ext>
            </a:extLst>
          </p:cNvPr>
          <p:cNvSpPr txBox="1"/>
          <p:nvPr/>
        </p:nvSpPr>
        <p:spPr>
          <a:xfrm>
            <a:off x="6385034" y="6463862"/>
            <a:ext cx="5806965" cy="369332"/>
          </a:xfrm>
          <a:prstGeom prst="rect">
            <a:avLst/>
          </a:prstGeom>
          <a:noFill/>
        </p:spPr>
        <p:txBody>
          <a:bodyPr wrap="square" rtlCol="0">
            <a:spAutoFit/>
          </a:bodyPr>
          <a:lstStyle/>
          <a:p>
            <a:r>
              <a:rPr lang="en-US" b="1" dirty="0">
                <a:solidFill>
                  <a:schemeClr val="bg1"/>
                </a:solidFill>
                <a:latin typeface="Times New Roman" panose="02020603050405020304" pitchFamily="18" charset="0"/>
                <a:cs typeface="Times New Roman" panose="02020603050405020304" pitchFamily="18" charset="0"/>
              </a:rPr>
              <a:t>(National Research Council Institute of Medicine, 2001)</a:t>
            </a:r>
          </a:p>
        </p:txBody>
      </p:sp>
    </p:spTree>
    <p:extLst>
      <p:ext uri="{BB962C8B-B14F-4D97-AF65-F5344CB8AC3E}">
        <p14:creationId xmlns:p14="http://schemas.microsoft.com/office/powerpoint/2010/main" val="401314498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42818-F1AB-4A92-8A94-011D639439FB}"/>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SOCIAL FACTORS</a:t>
            </a:r>
          </a:p>
        </p:txBody>
      </p:sp>
      <p:sp>
        <p:nvSpPr>
          <p:cNvPr id="3" name="Content Placeholder 2">
            <a:extLst>
              <a:ext uri="{FF2B5EF4-FFF2-40B4-BE49-F238E27FC236}">
                <a16:creationId xmlns:a16="http://schemas.microsoft.com/office/drawing/2014/main" id="{0B5E3E96-FF6E-44E6-A28B-83A5800192D6}"/>
              </a:ext>
            </a:extLst>
          </p:cNvPr>
          <p:cNvSpPr>
            <a:spLocks noGrp="1"/>
          </p:cNvSpPr>
          <p:nvPr>
            <p:ph idx="1"/>
          </p:nvPr>
        </p:nvSpPr>
        <p:spPr>
          <a:xfrm>
            <a:off x="1097280" y="1845733"/>
            <a:ext cx="10058400" cy="4725663"/>
          </a:xfrm>
        </p:spPr>
        <p:txBody>
          <a:bodyPr>
            <a:normAutofit/>
          </a:bodyPr>
          <a:lstStyle/>
          <a:p>
            <a:r>
              <a:rPr lang="en-US" dirty="0">
                <a:latin typeface="Times New Roman" panose="02020603050405020304" pitchFamily="18" charset="0"/>
                <a:cs typeface="Times New Roman" panose="02020603050405020304" pitchFamily="18" charset="0"/>
              </a:rPr>
              <a:t>Family: </a:t>
            </a:r>
          </a:p>
          <a:p>
            <a:r>
              <a:rPr lang="en-US" dirty="0">
                <a:latin typeface="Times New Roman" panose="02020603050405020304" pitchFamily="18" charset="0"/>
                <a:cs typeface="Times New Roman" panose="02020603050405020304" pitchFamily="18" charset="0"/>
              </a:rPr>
              <a:t>- Divorced/separated parents</a:t>
            </a:r>
          </a:p>
          <a:p>
            <a:r>
              <a:rPr lang="en-US" dirty="0">
                <a:latin typeface="Times New Roman" panose="02020603050405020304" pitchFamily="18" charset="0"/>
                <a:cs typeface="Times New Roman" panose="02020603050405020304" pitchFamily="18" charset="0"/>
              </a:rPr>
              <a:t>- Children born to teenage mothers </a:t>
            </a:r>
          </a:p>
          <a:p>
            <a:r>
              <a:rPr lang="en-US" dirty="0">
                <a:latin typeface="Times New Roman" panose="02020603050405020304" pitchFamily="18" charset="0"/>
                <a:cs typeface="Times New Roman" panose="02020603050405020304" pitchFamily="18" charset="0"/>
              </a:rPr>
              <a:t>-Poor parenting</a:t>
            </a:r>
          </a:p>
          <a:p>
            <a:r>
              <a:rPr lang="en-US" dirty="0">
                <a:latin typeface="Times New Roman" panose="02020603050405020304" pitchFamily="18" charset="0"/>
                <a:cs typeface="Times New Roman" panose="02020603050405020304" pitchFamily="18" charset="0"/>
              </a:rPr>
              <a:t>-History of abuse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Community: </a:t>
            </a:r>
          </a:p>
          <a:p>
            <a:pPr lvl="1">
              <a:buFontTx/>
              <a:buChar char="-"/>
            </a:pPr>
            <a:r>
              <a:rPr lang="en-US" sz="2000" dirty="0">
                <a:latin typeface="Times New Roman" panose="02020603050405020304" pitchFamily="18" charset="0"/>
                <a:cs typeface="Times New Roman" panose="02020603050405020304" pitchFamily="18" charset="0"/>
              </a:rPr>
              <a:t>Poverty </a:t>
            </a:r>
          </a:p>
          <a:p>
            <a:pPr lvl="1">
              <a:buFontTx/>
              <a:buChar char="-"/>
            </a:pPr>
            <a:r>
              <a:rPr lang="en-US" sz="2000" dirty="0">
                <a:latin typeface="Times New Roman" panose="02020603050405020304" pitchFamily="18" charset="0"/>
                <a:cs typeface="Times New Roman" panose="02020603050405020304" pitchFamily="18" charset="0"/>
              </a:rPr>
              <a:t>Exposure to violent acts</a:t>
            </a:r>
          </a:p>
          <a:p>
            <a:pPr lvl="1">
              <a:buFontTx/>
              <a:buChar char="-"/>
            </a:pPr>
            <a:r>
              <a:rPr lang="en-US" sz="2000" dirty="0">
                <a:latin typeface="Times New Roman" panose="02020603050405020304" pitchFamily="18" charset="0"/>
                <a:cs typeface="Times New Roman" panose="02020603050405020304" pitchFamily="18" charset="0"/>
              </a:rPr>
              <a:t>Peer influence </a:t>
            </a:r>
          </a:p>
          <a:p>
            <a:pPr lvl="1">
              <a:buFontTx/>
              <a:buChar char="-"/>
            </a:pPr>
            <a:endParaRPr lang="en-US" dirty="0"/>
          </a:p>
        </p:txBody>
      </p:sp>
      <p:sp>
        <p:nvSpPr>
          <p:cNvPr id="7" name="TextBox 6">
            <a:extLst>
              <a:ext uri="{FF2B5EF4-FFF2-40B4-BE49-F238E27FC236}">
                <a16:creationId xmlns:a16="http://schemas.microsoft.com/office/drawing/2014/main" id="{31747D8B-5F4B-447D-AD2A-7584D1D1BE1D}"/>
              </a:ext>
            </a:extLst>
          </p:cNvPr>
          <p:cNvSpPr txBox="1"/>
          <p:nvPr/>
        </p:nvSpPr>
        <p:spPr>
          <a:xfrm>
            <a:off x="1509286" y="6309787"/>
            <a:ext cx="10887740" cy="523220"/>
          </a:xfrm>
          <a:prstGeom prst="rect">
            <a:avLst/>
          </a:prstGeom>
          <a:noFill/>
        </p:spPr>
        <p:txBody>
          <a:bodyPr wrap="squar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(Stoops, 2004; Carlson, 2006; </a:t>
            </a:r>
            <a:r>
              <a:rPr lang="en-US" sz="1400" b="1" dirty="0" err="1">
                <a:solidFill>
                  <a:schemeClr val="bg1"/>
                </a:solidFill>
                <a:latin typeface="Times New Roman" panose="02020603050405020304" pitchFamily="18" charset="0"/>
                <a:cs typeface="Times New Roman" panose="02020603050405020304" pitchFamily="18" charset="0"/>
              </a:rPr>
              <a:t>DeNavas</a:t>
            </a:r>
            <a:r>
              <a:rPr lang="en-US" sz="1400" b="1" dirty="0">
                <a:solidFill>
                  <a:schemeClr val="bg1"/>
                </a:solidFill>
                <a:latin typeface="Times New Roman" panose="02020603050405020304" pitchFamily="18" charset="0"/>
                <a:cs typeface="Times New Roman" panose="02020603050405020304" pitchFamily="18" charset="0"/>
              </a:rPr>
              <a:t>-Walt, Proctor &amp; Smith, 2008; </a:t>
            </a:r>
            <a:r>
              <a:rPr lang="en-US" sz="14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Simbandumwe</a:t>
            </a:r>
            <a:r>
              <a:rPr lang="en-US" sz="14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Bailey, </a:t>
            </a:r>
            <a:r>
              <a:rPr lang="en-US" sz="14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Denetto</a:t>
            </a:r>
            <a:r>
              <a:rPr lang="en-US" sz="14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et al, 2008;</a:t>
            </a: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Stodolska</a:t>
            </a:r>
            <a:r>
              <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Acevedo &amp; </a:t>
            </a:r>
            <a:r>
              <a:rPr lang="en-US" sz="1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Shinew</a:t>
            </a:r>
            <a:r>
              <a:rPr lang="en-US" sz="14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2009;  </a:t>
            </a:r>
            <a:r>
              <a:rPr lang="en-US" sz="1400" b="1" dirty="0">
                <a:solidFill>
                  <a:schemeClr val="bg1"/>
                </a:solidFill>
                <a:latin typeface="Times New Roman" panose="02020603050405020304" pitchFamily="18" charset="0"/>
                <a:cs typeface="Times New Roman" panose="02020603050405020304" pitchFamily="18" charset="0"/>
              </a:rPr>
              <a:t>Hughes, Griner, Guarino &amp; Williams, 2012; Richards et al, 2014; National Research Council Institute of Medicine, 2001)</a:t>
            </a:r>
          </a:p>
        </p:txBody>
      </p:sp>
      <p:pic>
        <p:nvPicPr>
          <p:cNvPr id="1026" name="Picture 2" descr="Behaviour change theory: social factors | Inside track">
            <a:extLst>
              <a:ext uri="{FF2B5EF4-FFF2-40B4-BE49-F238E27FC236}">
                <a16:creationId xmlns:a16="http://schemas.microsoft.com/office/drawing/2014/main" id="{092C6661-78BF-43EB-93ED-4F887ED46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156" y="2073592"/>
            <a:ext cx="4023491" cy="389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57127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E4CBC1-EAB7-475A-9197-63747CE6FA14}"/>
              </a:ext>
            </a:extLst>
          </p:cNvPr>
          <p:cNvPicPr>
            <a:picLocks noChangeAspect="1"/>
          </p:cNvPicPr>
          <p:nvPr/>
        </p:nvPicPr>
        <p:blipFill rotWithShape="1">
          <a:blip r:embed="rId3"/>
          <a:srcRect l="33103" t="41380" r="17069" b="19310"/>
          <a:stretch/>
        </p:blipFill>
        <p:spPr>
          <a:xfrm>
            <a:off x="943356" y="1132138"/>
            <a:ext cx="10337292" cy="4587317"/>
          </a:xfrm>
          <a:prstGeom prst="rect">
            <a:avLst/>
          </a:prstGeom>
        </p:spPr>
      </p:pic>
    </p:spTree>
    <p:extLst>
      <p:ext uri="{BB962C8B-B14F-4D97-AF65-F5344CB8AC3E}">
        <p14:creationId xmlns:p14="http://schemas.microsoft.com/office/powerpoint/2010/main" val="2164626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60CF5-CC0A-48AD-A903-5DE4AB859C28}"/>
              </a:ext>
            </a:extLst>
          </p:cNvPr>
          <p:cNvSpPr>
            <a:spLocks noGrp="1"/>
          </p:cNvSpPr>
          <p:nvPr>
            <p:ph type="title"/>
          </p:nvPr>
        </p:nvSpPr>
        <p:spPr>
          <a:xfrm>
            <a:off x="1097280" y="286603"/>
            <a:ext cx="10058400" cy="1212413"/>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HEMISPHERIC DRUG STRATEGY</a:t>
            </a:r>
          </a:p>
        </p:txBody>
      </p:sp>
      <p:sp>
        <p:nvSpPr>
          <p:cNvPr id="3" name="Content Placeholder 2">
            <a:extLst>
              <a:ext uri="{FF2B5EF4-FFF2-40B4-BE49-F238E27FC236}">
                <a16:creationId xmlns:a16="http://schemas.microsoft.com/office/drawing/2014/main" id="{51507B7A-2BDC-4931-8DD4-7AF061FD3808}"/>
              </a:ext>
            </a:extLst>
          </p:cNvPr>
          <p:cNvSpPr>
            <a:spLocks noGrp="1"/>
          </p:cNvSpPr>
          <p:nvPr>
            <p:ph idx="1"/>
          </p:nvPr>
        </p:nvSpPr>
        <p:spPr>
          <a:xfrm>
            <a:off x="433400" y="1783104"/>
            <a:ext cx="11758600" cy="4567592"/>
          </a:xfrm>
        </p:spPr>
        <p:txBody>
          <a:bodyPr>
            <a:normAutofit/>
          </a:bodyPr>
          <a:lstStyle/>
          <a:p>
            <a:pPr>
              <a:lnSpc>
                <a:spcPct val="150000"/>
              </a:lnSpc>
              <a:spcBef>
                <a:spcPts val="0"/>
              </a:spcBef>
              <a:spcAft>
                <a:spcPts val="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Implementation of a variety of evidence-based preventions programs aimed at distinct target populations. </a:t>
            </a:r>
          </a:p>
          <a:p>
            <a:pPr>
              <a:lnSpc>
                <a:spcPct val="150000"/>
              </a:lnSpc>
              <a:spcBef>
                <a:spcPts val="0"/>
              </a:spcBef>
              <a:spcAft>
                <a:spcPts val="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Evidence-based &amp; research-informed interventions for programing. </a:t>
            </a:r>
          </a:p>
          <a:p>
            <a:pPr>
              <a:lnSpc>
                <a:spcPct val="150000"/>
              </a:lnSpc>
              <a:spcBef>
                <a:spcPts val="0"/>
              </a:spcBef>
              <a:spcAft>
                <a:spcPts val="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Factors such as biological, psychological, social and others must be addressed and treated as a public health matter. </a:t>
            </a:r>
          </a:p>
        </p:txBody>
      </p:sp>
    </p:spTree>
    <p:extLst>
      <p:ext uri="{BB962C8B-B14F-4D97-AF65-F5344CB8AC3E}">
        <p14:creationId xmlns:p14="http://schemas.microsoft.com/office/powerpoint/2010/main" val="13924319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B5350-DF05-44B6-9F1D-F86CB673B611}"/>
              </a:ext>
            </a:extLst>
          </p:cNvPr>
          <p:cNvSpPr>
            <a:spLocks noGrp="1"/>
          </p:cNvSpPr>
          <p:nvPr>
            <p:ph type="title"/>
          </p:nvPr>
        </p:nvSpPr>
        <p:spPr>
          <a:xfrm>
            <a:off x="0" y="1845734"/>
            <a:ext cx="4195922" cy="2103875"/>
          </a:xfrm>
        </p:spPr>
        <p:txBody>
          <a:bodyPr>
            <a:noAutofit/>
          </a:bodyPr>
          <a:lstStyle/>
          <a:p>
            <a:r>
              <a:rPr lang="en-US" sz="4000" b="1" dirty="0">
                <a:solidFill>
                  <a:schemeClr val="accent2"/>
                </a:solidFill>
                <a:latin typeface="Times New Roman" panose="02020603050405020304" pitchFamily="18" charset="0"/>
                <a:cs typeface="Times New Roman" panose="02020603050405020304" pitchFamily="18" charset="0"/>
              </a:rPr>
              <a:t>DOMAINS OF DEVELOPMENT </a:t>
            </a:r>
          </a:p>
        </p:txBody>
      </p:sp>
      <p:pic>
        <p:nvPicPr>
          <p:cNvPr id="3074" name="Picture 2" descr="Related image">
            <a:extLst>
              <a:ext uri="{FF2B5EF4-FFF2-40B4-BE49-F238E27FC236}">
                <a16:creationId xmlns:a16="http://schemas.microsoft.com/office/drawing/2014/main" id="{6A717757-E927-4B64-BD4E-15D5567B12C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88277" y="973193"/>
            <a:ext cx="6798082" cy="4911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87313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B79C2-8C44-4050-9830-31410EE66461}"/>
              </a:ext>
            </a:extLst>
          </p:cNvPr>
          <p:cNvSpPr>
            <a:spLocks noGrp="1"/>
          </p:cNvSpPr>
          <p:nvPr>
            <p:ph type="title"/>
          </p:nvPr>
        </p:nvSpPr>
        <p:spPr>
          <a:xfrm>
            <a:off x="1617664" y="152400"/>
            <a:ext cx="8956675" cy="1828800"/>
          </a:xfrm>
          <a:solidFill>
            <a:schemeClr val="bg1">
              <a:lumMod val="65000"/>
            </a:schemeClr>
          </a:solidFill>
        </p:spPr>
        <p:txBody>
          <a:bodyPr>
            <a:normAutofit/>
          </a:bodyPr>
          <a:lstStyle/>
          <a:p>
            <a:pPr>
              <a:defRPr/>
            </a:pPr>
            <a:r>
              <a:rPr lang="en-US" b="1" dirty="0">
                <a:solidFill>
                  <a:schemeClr val="bg1"/>
                </a:solidFill>
                <a:latin typeface="Times New Roman" panose="02020603050405020304" pitchFamily="18" charset="0"/>
                <a:cs typeface="Times New Roman" panose="02020603050405020304" pitchFamily="18" charset="0"/>
              </a:rPr>
              <a:t>International research on ACUTE cardiac infarction (AMI)</a:t>
            </a:r>
          </a:p>
        </p:txBody>
      </p:sp>
      <p:sp>
        <p:nvSpPr>
          <p:cNvPr id="37890" name="Content Placeholder 2">
            <a:extLst>
              <a:ext uri="{FF2B5EF4-FFF2-40B4-BE49-F238E27FC236}">
                <a16:creationId xmlns:a16="http://schemas.microsoft.com/office/drawing/2014/main" id="{EF932D4D-14A8-45FB-8A19-4151600DA0C2}"/>
              </a:ext>
            </a:extLst>
          </p:cNvPr>
          <p:cNvSpPr>
            <a:spLocks noGrp="1" noChangeArrowheads="1"/>
          </p:cNvSpPr>
          <p:nvPr>
            <p:ph idx="1"/>
          </p:nvPr>
        </p:nvSpPr>
        <p:spPr>
          <a:xfrm>
            <a:off x="1524000" y="2276475"/>
            <a:ext cx="9050338" cy="4724400"/>
          </a:xfrm>
        </p:spPr>
        <p:txBody>
          <a:bodyPr/>
          <a:lstStyle/>
          <a:p>
            <a:r>
              <a:rPr lang="en-US" altLang="es-UY" sz="3200" dirty="0">
                <a:latin typeface="Times New Roman" panose="02020603050405020304" pitchFamily="18" charset="0"/>
                <a:cs typeface="Times New Roman" panose="02020603050405020304" pitchFamily="18" charset="0"/>
              </a:rPr>
              <a:t>Defined risk factors for heart attack.</a:t>
            </a:r>
          </a:p>
          <a:p>
            <a:endParaRPr lang="en-US" altLang="es-UY" sz="3200" dirty="0">
              <a:latin typeface="Times New Roman" panose="02020603050405020304" pitchFamily="18" charset="0"/>
              <a:cs typeface="Times New Roman" panose="02020603050405020304" pitchFamily="18" charset="0"/>
            </a:endParaRPr>
          </a:p>
          <a:p>
            <a:r>
              <a:rPr lang="en-US" altLang="es-UY" sz="3200" dirty="0">
                <a:latin typeface="Times New Roman" panose="02020603050405020304" pitchFamily="18" charset="0"/>
                <a:cs typeface="Times New Roman" panose="02020603050405020304" pitchFamily="18" charset="0"/>
              </a:rPr>
              <a:t>He identified 9 factors in order of importance that predicted 90% of all heart attacks.</a:t>
            </a:r>
          </a:p>
          <a:p>
            <a:endParaRPr lang="en-US" altLang="es-UY" sz="3200" dirty="0">
              <a:latin typeface="Times New Roman" panose="02020603050405020304" pitchFamily="18" charset="0"/>
              <a:cs typeface="Times New Roman" panose="02020603050405020304" pitchFamily="18" charset="0"/>
            </a:endParaRPr>
          </a:p>
          <a:p>
            <a:r>
              <a:rPr lang="en-US" altLang="es-UY" sz="3200" dirty="0">
                <a:latin typeface="Times New Roman" panose="02020603050405020304" pitchFamily="18" charset="0"/>
                <a:cs typeface="Times New Roman" panose="02020603050405020304" pitchFamily="18" charset="0"/>
              </a:rPr>
              <a:t>Cluster 1 predicted 2/3 of AMI.</a:t>
            </a:r>
          </a:p>
        </p:txBody>
      </p:sp>
    </p:spTree>
    <p:custDataLst>
      <p:tags r:id="rId1"/>
    </p:custData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4433B1-B427-439B-B46D-A67CFCBC9F65}"/>
              </a:ext>
            </a:extLst>
          </p:cNvPr>
          <p:cNvSpPr>
            <a:spLocks noGrp="1"/>
          </p:cNvSpPr>
          <p:nvPr>
            <p:ph idx="1"/>
          </p:nvPr>
        </p:nvSpPr>
        <p:spPr>
          <a:xfrm>
            <a:off x="1524001" y="1825669"/>
            <a:ext cx="9453454" cy="5257800"/>
          </a:xfrm>
        </p:spPr>
        <p:txBody>
          <a:bodyPr>
            <a:noAutofit/>
          </a:bodyPr>
          <a:lstStyle/>
          <a:p>
            <a:pPr>
              <a:buFont typeface="Wingdings" panose="05000000000000000000" pitchFamily="2" charset="2"/>
              <a:buNone/>
              <a:defRPr/>
            </a:pPr>
            <a:r>
              <a:rPr lang="en-US" b="1" dirty="0">
                <a:latin typeface="Times New Roman" panose="02020603050405020304" pitchFamily="18" charset="0"/>
                <a:cs typeface="Times New Roman" panose="02020603050405020304" pitchFamily="18" charset="0"/>
              </a:rPr>
              <a:t>CLUSTER 1</a:t>
            </a:r>
          </a:p>
          <a:p>
            <a:pPr>
              <a:buFont typeface="Wingdings" panose="05000000000000000000" pitchFamily="2" charset="2"/>
              <a:buNone/>
              <a:defRPr/>
            </a:pPr>
            <a:r>
              <a:rPr lang="en-US" b="1" dirty="0">
                <a:latin typeface="Times New Roman" panose="02020603050405020304" pitchFamily="18" charset="0"/>
                <a:cs typeface="Times New Roman" panose="02020603050405020304" pitchFamily="18" charset="0"/>
              </a:rPr>
              <a:t>Cholesterol</a:t>
            </a:r>
          </a:p>
          <a:p>
            <a:pPr>
              <a:buFont typeface="Wingdings" panose="05000000000000000000" pitchFamily="2" charset="2"/>
              <a:buNone/>
              <a:defRPr/>
            </a:pPr>
            <a:r>
              <a:rPr lang="en-US" b="1" dirty="0">
                <a:latin typeface="Times New Roman" panose="02020603050405020304" pitchFamily="18" charset="0"/>
                <a:cs typeface="Times New Roman" panose="02020603050405020304" pitchFamily="18" charset="0"/>
              </a:rPr>
              <a:t>Hypertension. 	     CLUSTER 2</a:t>
            </a:r>
          </a:p>
          <a:p>
            <a:pPr>
              <a:buFont typeface="Wingdings" panose="05000000000000000000" pitchFamily="2" charset="2"/>
              <a:buNone/>
              <a:defRPr/>
            </a:pPr>
            <a:r>
              <a:rPr lang="en-US" b="1" dirty="0">
                <a:latin typeface="Times New Roman" panose="02020603050405020304" pitchFamily="18" charset="0"/>
                <a:cs typeface="Times New Roman" panose="02020603050405020304" pitchFamily="18" charset="0"/>
              </a:rPr>
              <a:t>			     Current smoker</a:t>
            </a:r>
          </a:p>
          <a:p>
            <a:pPr>
              <a:buFont typeface="Wingdings" panose="05000000000000000000" pitchFamily="2" charset="2"/>
              <a:buNone/>
              <a:defRPr/>
            </a:pPr>
            <a:r>
              <a:rPr lang="en-US" b="1" dirty="0">
                <a:latin typeface="Times New Roman" panose="02020603050405020304" pitchFamily="18" charset="0"/>
                <a:cs typeface="Times New Roman" panose="02020603050405020304" pitchFamily="18" charset="0"/>
              </a:rPr>
              <a:t>			     Diabetes</a:t>
            </a:r>
          </a:p>
          <a:p>
            <a:pPr>
              <a:buFont typeface="Wingdings" panose="05000000000000000000" pitchFamily="2" charset="2"/>
              <a:buNone/>
              <a:defRPr/>
            </a:pPr>
            <a:r>
              <a:rPr lang="en-US" b="1" dirty="0">
                <a:latin typeface="Times New Roman" panose="02020603050405020304" pitchFamily="18" charset="0"/>
                <a:cs typeface="Times New Roman" panose="02020603050405020304" pitchFamily="18" charset="0"/>
              </a:rPr>
              <a:t>			     Abdominal obesity</a:t>
            </a:r>
          </a:p>
          <a:p>
            <a:pPr>
              <a:buFont typeface="Wingdings" panose="05000000000000000000" pitchFamily="2" charset="2"/>
              <a:buNone/>
              <a:defRPr/>
            </a:pPr>
            <a:r>
              <a:rPr lang="en-US" b="1" dirty="0">
                <a:latin typeface="Times New Roman" panose="02020603050405020304" pitchFamily="18" charset="0"/>
                <a:cs typeface="Times New Roman" panose="02020603050405020304" pitchFamily="18" charset="0"/>
              </a:rPr>
              <a:t>			     Psychosocial		CLUSTER 3</a:t>
            </a:r>
          </a:p>
          <a:p>
            <a:pPr>
              <a:buFont typeface="Wingdings" panose="05000000000000000000" pitchFamily="2" charset="2"/>
              <a:buNone/>
              <a:defRPr/>
            </a:pPr>
            <a:r>
              <a:rPr lang="en-US" b="1" dirty="0">
                <a:latin typeface="Times New Roman" panose="02020603050405020304" pitchFamily="18" charset="0"/>
                <a:cs typeface="Times New Roman" panose="02020603050405020304" pitchFamily="18" charset="0"/>
              </a:rPr>
              <a:t>						Do not eat vegetables and fruits daily.</a:t>
            </a:r>
          </a:p>
          <a:p>
            <a:pPr>
              <a:buFont typeface="Wingdings" panose="05000000000000000000" pitchFamily="2" charset="2"/>
              <a:buNone/>
              <a:defRPr/>
            </a:pPr>
            <a:r>
              <a:rPr lang="en-US" b="1" dirty="0">
                <a:latin typeface="Times New Roman" panose="02020603050405020304" pitchFamily="18" charset="0"/>
                <a:cs typeface="Times New Roman" panose="02020603050405020304" pitchFamily="18" charset="0"/>
              </a:rPr>
              <a:t>						Lack of exercise</a:t>
            </a:r>
          </a:p>
          <a:p>
            <a:pPr>
              <a:buFont typeface="Wingdings" panose="05000000000000000000" pitchFamily="2" charset="2"/>
              <a:buNone/>
              <a:defRPr/>
            </a:pPr>
            <a:r>
              <a:rPr lang="en-US" b="1" dirty="0">
                <a:latin typeface="Times New Roman" panose="02020603050405020304" pitchFamily="18" charset="0"/>
                <a:cs typeface="Times New Roman" panose="02020603050405020304" pitchFamily="18" charset="0"/>
              </a:rPr>
              <a:t>						No alcohol consumption</a:t>
            </a: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None/>
              <a:defRPr/>
            </a:pPr>
            <a:endParaRPr lang="en-US" b="1" dirty="0">
              <a:latin typeface="Times New Roman" panose="02020603050405020304" pitchFamily="18" charset="0"/>
              <a:cs typeface="Times New Roman" panose="02020603050405020304" pitchFamily="18" charset="0"/>
            </a:endParaRPr>
          </a:p>
          <a:p>
            <a:pPr>
              <a:buFont typeface="Wingdings" panose="05000000000000000000" pitchFamily="2" charset="2"/>
              <a:buNone/>
              <a:defRPr/>
            </a:pPr>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6A454062-EC67-47A2-8B39-E674EC833B85}"/>
              </a:ext>
            </a:extLst>
          </p:cNvPr>
          <p:cNvSpPr txBox="1">
            <a:spLocks/>
          </p:cNvSpPr>
          <p:nvPr/>
        </p:nvSpPr>
        <p:spPr>
          <a:xfrm>
            <a:off x="1524001" y="-57150"/>
            <a:ext cx="8956675" cy="1549400"/>
          </a:xfrm>
          <a:prstGeom prst="rect">
            <a:avLst/>
          </a:prstGeom>
          <a:solidFill>
            <a:schemeClr val="bg1">
              <a:lumMod val="65000"/>
            </a:schemeClr>
          </a:solidFill>
        </p:spPr>
        <p:txBody>
          <a:bodyPr anchor="ctr">
            <a:normAutofit fontScale="90000" lnSpcReduction="10000"/>
          </a:bodyPr>
          <a:lstStyle>
            <a:lvl1pPr algn="l" rtl="0" eaLnBrk="0" fontAlgn="base" hangingPunct="0">
              <a:lnSpc>
                <a:spcPct val="90000"/>
              </a:lnSpc>
              <a:spcBef>
                <a:spcPct val="0"/>
              </a:spcBef>
              <a:spcAft>
                <a:spcPct val="0"/>
              </a:spcAft>
              <a:defRPr sz="4200" kern="1200" cap="all">
                <a:blipFill>
                  <a:blip r:embed="rId3"/>
                  <a:tile tx="6350" ty="-127000" sx="65000" sy="64000" flip="none" algn="tl"/>
                </a:blipFill>
                <a:latin typeface="+mj-lt"/>
                <a:ea typeface="+mj-ea"/>
                <a:cs typeface="+mj-cs"/>
              </a:defRPr>
            </a:lvl1pPr>
            <a:lvl2pPr algn="l" rtl="0" eaLnBrk="0" fontAlgn="base" hangingPunct="0">
              <a:lnSpc>
                <a:spcPct val="90000"/>
              </a:lnSpc>
              <a:spcBef>
                <a:spcPct val="0"/>
              </a:spcBef>
              <a:spcAft>
                <a:spcPct val="0"/>
              </a:spcAft>
              <a:defRPr sz="4200">
                <a:solidFill>
                  <a:schemeClr val="tx1"/>
                </a:solidFill>
                <a:latin typeface="Rockwell Condensed" panose="02060603050405020104" pitchFamily="18" charset="77"/>
              </a:defRPr>
            </a:lvl2pPr>
            <a:lvl3pPr algn="l" rtl="0" eaLnBrk="0" fontAlgn="base" hangingPunct="0">
              <a:lnSpc>
                <a:spcPct val="90000"/>
              </a:lnSpc>
              <a:spcBef>
                <a:spcPct val="0"/>
              </a:spcBef>
              <a:spcAft>
                <a:spcPct val="0"/>
              </a:spcAft>
              <a:defRPr sz="4200">
                <a:solidFill>
                  <a:schemeClr val="tx1"/>
                </a:solidFill>
                <a:latin typeface="Rockwell Condensed" panose="02060603050405020104" pitchFamily="18" charset="77"/>
              </a:defRPr>
            </a:lvl3pPr>
            <a:lvl4pPr algn="l" rtl="0" eaLnBrk="0" fontAlgn="base" hangingPunct="0">
              <a:lnSpc>
                <a:spcPct val="90000"/>
              </a:lnSpc>
              <a:spcBef>
                <a:spcPct val="0"/>
              </a:spcBef>
              <a:spcAft>
                <a:spcPct val="0"/>
              </a:spcAft>
              <a:defRPr sz="4200">
                <a:solidFill>
                  <a:schemeClr val="tx1"/>
                </a:solidFill>
                <a:latin typeface="Rockwell Condensed" panose="02060603050405020104" pitchFamily="18" charset="77"/>
              </a:defRPr>
            </a:lvl4pPr>
            <a:lvl5pPr algn="l" rtl="0" eaLnBrk="0" fontAlgn="base" hangingPunct="0">
              <a:lnSpc>
                <a:spcPct val="90000"/>
              </a:lnSpc>
              <a:spcBef>
                <a:spcPct val="0"/>
              </a:spcBef>
              <a:spcAft>
                <a:spcPct val="0"/>
              </a:spcAft>
              <a:defRPr sz="4200">
                <a:solidFill>
                  <a:schemeClr val="tx1"/>
                </a:solidFill>
                <a:latin typeface="Rockwell Condensed" panose="02060603050405020104" pitchFamily="18" charset="77"/>
              </a:defRPr>
            </a:lvl5pPr>
            <a:lvl6pPr marL="457200" algn="l" rtl="0" fontAlgn="base">
              <a:lnSpc>
                <a:spcPct val="90000"/>
              </a:lnSpc>
              <a:spcBef>
                <a:spcPct val="0"/>
              </a:spcBef>
              <a:spcAft>
                <a:spcPct val="0"/>
              </a:spcAft>
              <a:defRPr sz="4200">
                <a:solidFill>
                  <a:schemeClr val="tx1"/>
                </a:solidFill>
                <a:latin typeface="Rockwell Condensed" panose="02060603050405020104" pitchFamily="18" charset="77"/>
              </a:defRPr>
            </a:lvl6pPr>
            <a:lvl7pPr marL="914400" algn="l" rtl="0" fontAlgn="base">
              <a:lnSpc>
                <a:spcPct val="90000"/>
              </a:lnSpc>
              <a:spcBef>
                <a:spcPct val="0"/>
              </a:spcBef>
              <a:spcAft>
                <a:spcPct val="0"/>
              </a:spcAft>
              <a:defRPr sz="4200">
                <a:solidFill>
                  <a:schemeClr val="tx1"/>
                </a:solidFill>
                <a:latin typeface="Rockwell Condensed" panose="02060603050405020104" pitchFamily="18" charset="77"/>
              </a:defRPr>
            </a:lvl7pPr>
            <a:lvl8pPr marL="1371600" algn="l" rtl="0" fontAlgn="base">
              <a:lnSpc>
                <a:spcPct val="90000"/>
              </a:lnSpc>
              <a:spcBef>
                <a:spcPct val="0"/>
              </a:spcBef>
              <a:spcAft>
                <a:spcPct val="0"/>
              </a:spcAft>
              <a:defRPr sz="4200">
                <a:solidFill>
                  <a:schemeClr val="tx1"/>
                </a:solidFill>
                <a:latin typeface="Rockwell Condensed" panose="02060603050405020104" pitchFamily="18" charset="77"/>
              </a:defRPr>
            </a:lvl8pPr>
            <a:lvl9pPr marL="1828800" algn="l" rtl="0" fontAlgn="base">
              <a:lnSpc>
                <a:spcPct val="90000"/>
              </a:lnSpc>
              <a:spcBef>
                <a:spcPct val="0"/>
              </a:spcBef>
              <a:spcAft>
                <a:spcPct val="0"/>
              </a:spcAft>
              <a:defRPr sz="4200">
                <a:solidFill>
                  <a:schemeClr val="tx1"/>
                </a:solidFill>
                <a:latin typeface="Rockwell Condensed" panose="02060603050405020104" pitchFamily="18" charset="77"/>
              </a:defRPr>
            </a:lvl9pPr>
          </a:lstStyle>
          <a:p>
            <a:pPr>
              <a:defRPr/>
            </a:pPr>
            <a:br>
              <a:rPr lang="en-US" dirty="0">
                <a:solidFill>
                  <a:schemeClr val="bg2">
                    <a:lumMod val="10000"/>
                  </a:schemeClr>
                </a:solidFill>
              </a:rPr>
            </a:br>
            <a:r>
              <a:rPr lang="es-CL" b="1" dirty="0">
                <a:solidFill>
                  <a:schemeClr val="bg1"/>
                </a:solidFill>
                <a:latin typeface="+mn-lt"/>
                <a:cs typeface="Arial" pitchFamily="34" charset="0"/>
              </a:rPr>
              <a:t>I</a:t>
            </a:r>
            <a:r>
              <a:rPr lang="en-US" b="1" dirty="0" err="1">
                <a:solidFill>
                  <a:schemeClr val="bg1"/>
                </a:solidFill>
                <a:latin typeface="+mn-lt"/>
                <a:cs typeface="Arial" pitchFamily="34" charset="0"/>
              </a:rPr>
              <a:t>nternational</a:t>
            </a:r>
            <a:r>
              <a:rPr lang="en-US" b="1" dirty="0">
                <a:solidFill>
                  <a:schemeClr val="bg1"/>
                </a:solidFill>
                <a:latin typeface="+mn-lt"/>
                <a:cs typeface="Arial" pitchFamily="34" charset="0"/>
              </a:rPr>
              <a:t> research on ACUTE cardiac infarction (AMI)</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74EF9-57F9-4688-AE9F-298AB29C143B}"/>
              </a:ext>
            </a:extLst>
          </p:cNvPr>
          <p:cNvSpPr>
            <a:spLocks noGrp="1"/>
          </p:cNvSpPr>
          <p:nvPr>
            <p:ph type="title"/>
          </p:nvPr>
        </p:nvSpPr>
        <p:spPr>
          <a:xfrm>
            <a:off x="1524000" y="0"/>
            <a:ext cx="8991600" cy="1524000"/>
          </a:xfrm>
          <a:solidFill>
            <a:schemeClr val="bg1">
              <a:lumMod val="65000"/>
            </a:schemeClr>
          </a:solidFill>
        </p:spPr>
        <p:txBody>
          <a:bodyPr/>
          <a:lstStyle/>
          <a:p>
            <a:pPr algn="ctr">
              <a:defRPr/>
            </a:pPr>
            <a:r>
              <a:rPr lang="es-CL" sz="3600" dirty="0" err="1">
                <a:solidFill>
                  <a:schemeClr val="bg1"/>
                </a:solidFill>
                <a:latin typeface="Times New Roman" panose="02020603050405020304" pitchFamily="18" charset="0"/>
                <a:cs typeface="Times New Roman" panose="02020603050405020304" pitchFamily="18" charset="0"/>
              </a:rPr>
              <a:t>Comparison</a:t>
            </a:r>
            <a:r>
              <a:rPr lang="es-CL" sz="3600" dirty="0">
                <a:solidFill>
                  <a:schemeClr val="bg1"/>
                </a:solidFill>
                <a:latin typeface="Times New Roman" panose="02020603050405020304" pitchFamily="18" charset="0"/>
                <a:cs typeface="Times New Roman" panose="02020603050405020304" pitchFamily="18" charset="0"/>
              </a:rPr>
              <a:t> </a:t>
            </a:r>
            <a:r>
              <a:rPr lang="es-CL" sz="3600" dirty="0" err="1">
                <a:solidFill>
                  <a:schemeClr val="bg1"/>
                </a:solidFill>
                <a:latin typeface="Times New Roman" panose="02020603050405020304" pitchFamily="18" charset="0"/>
                <a:cs typeface="Times New Roman" panose="02020603050405020304" pitchFamily="18" charset="0"/>
              </a:rPr>
              <a:t>between</a:t>
            </a:r>
            <a:r>
              <a:rPr lang="es-CL" sz="3600" dirty="0">
                <a:solidFill>
                  <a:schemeClr val="bg1"/>
                </a:solidFill>
                <a:latin typeface="Times New Roman" panose="02020603050405020304" pitchFamily="18" charset="0"/>
                <a:cs typeface="Times New Roman" panose="02020603050405020304" pitchFamily="18" charset="0"/>
              </a:rPr>
              <a:t> </a:t>
            </a:r>
            <a:r>
              <a:rPr lang="es-CL" sz="3600" dirty="0" err="1">
                <a:solidFill>
                  <a:schemeClr val="bg1"/>
                </a:solidFill>
                <a:latin typeface="Times New Roman" panose="02020603050405020304" pitchFamily="18" charset="0"/>
                <a:cs typeface="Times New Roman" panose="02020603050405020304" pitchFamily="18" charset="0"/>
              </a:rPr>
              <a:t>cardiac</a:t>
            </a:r>
            <a:r>
              <a:rPr lang="es-CL" sz="3600" dirty="0">
                <a:solidFill>
                  <a:schemeClr val="bg1"/>
                </a:solidFill>
                <a:latin typeface="Times New Roman" panose="02020603050405020304" pitchFamily="18" charset="0"/>
                <a:cs typeface="Times New Roman" panose="02020603050405020304" pitchFamily="18" charset="0"/>
              </a:rPr>
              <a:t> </a:t>
            </a:r>
            <a:r>
              <a:rPr lang="es-CL" sz="3600" dirty="0" err="1">
                <a:solidFill>
                  <a:schemeClr val="bg1"/>
                </a:solidFill>
                <a:latin typeface="Times New Roman" panose="02020603050405020304" pitchFamily="18" charset="0"/>
                <a:cs typeface="Times New Roman" panose="02020603050405020304" pitchFamily="18" charset="0"/>
              </a:rPr>
              <a:t>infaction</a:t>
            </a:r>
            <a:r>
              <a:rPr lang="es-CL" sz="3600" dirty="0">
                <a:solidFill>
                  <a:schemeClr val="bg1"/>
                </a:solidFill>
                <a:latin typeface="Times New Roman" panose="02020603050405020304" pitchFamily="18" charset="0"/>
                <a:cs typeface="Times New Roman" panose="02020603050405020304" pitchFamily="18" charset="0"/>
              </a:rPr>
              <a:t> and </a:t>
            </a:r>
            <a:br>
              <a:rPr lang="es-CL" sz="3600" dirty="0">
                <a:solidFill>
                  <a:schemeClr val="bg1"/>
                </a:solidFill>
                <a:latin typeface="Times New Roman" panose="02020603050405020304" pitchFamily="18" charset="0"/>
                <a:cs typeface="Times New Roman" panose="02020603050405020304" pitchFamily="18" charset="0"/>
              </a:rPr>
            </a:br>
            <a:r>
              <a:rPr lang="es-CL" sz="3600" dirty="0">
                <a:solidFill>
                  <a:schemeClr val="bg1"/>
                </a:solidFill>
                <a:latin typeface="Times New Roman" panose="02020603050405020304" pitchFamily="18" charset="0"/>
                <a:cs typeface="Times New Roman" panose="02020603050405020304" pitchFamily="18" charset="0"/>
              </a:rPr>
              <a:t>Criminal </a:t>
            </a:r>
            <a:r>
              <a:rPr lang="es-CL" sz="3600" dirty="0" err="1">
                <a:solidFill>
                  <a:schemeClr val="bg1"/>
                </a:solidFill>
                <a:latin typeface="Times New Roman" panose="02020603050405020304" pitchFamily="18" charset="0"/>
                <a:cs typeface="Times New Roman" panose="02020603050405020304" pitchFamily="18" charset="0"/>
              </a:rPr>
              <a:t>risk</a:t>
            </a:r>
            <a:r>
              <a:rPr lang="es-CL" sz="3600" dirty="0">
                <a:solidFill>
                  <a:schemeClr val="bg1"/>
                </a:solidFill>
                <a:latin typeface="Times New Roman" panose="02020603050405020304" pitchFamily="18" charset="0"/>
                <a:cs typeface="Times New Roman" panose="02020603050405020304" pitchFamily="18" charset="0"/>
              </a:rPr>
              <a:t> </a:t>
            </a:r>
            <a:r>
              <a:rPr lang="es-CL" sz="3600" dirty="0" err="1">
                <a:solidFill>
                  <a:schemeClr val="bg1"/>
                </a:solidFill>
                <a:latin typeface="Times New Roman" panose="02020603050405020304" pitchFamily="18" charset="0"/>
                <a:cs typeface="Times New Roman" panose="02020603050405020304" pitchFamily="18" charset="0"/>
              </a:rPr>
              <a:t>factors</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39938" name="Content Placeholder 4">
            <a:extLst>
              <a:ext uri="{FF2B5EF4-FFF2-40B4-BE49-F238E27FC236}">
                <a16:creationId xmlns:a16="http://schemas.microsoft.com/office/drawing/2014/main" id="{198F2D89-60D3-4690-894E-678D2EDBAA90}"/>
              </a:ext>
            </a:extLst>
          </p:cNvPr>
          <p:cNvSpPr>
            <a:spLocks noGrp="1" noChangeArrowheads="1"/>
          </p:cNvSpPr>
          <p:nvPr>
            <p:ph sz="half" idx="1"/>
          </p:nvPr>
        </p:nvSpPr>
        <p:spPr>
          <a:xfrm>
            <a:off x="1676400" y="1828656"/>
            <a:ext cx="3843338" cy="4572000"/>
          </a:xfrm>
          <a:solidFill>
            <a:srgbClr val="BBD187"/>
          </a:solidFill>
        </p:spPr>
        <p:txBody>
          <a:bodyPr/>
          <a:lstStyle/>
          <a:p>
            <a:pPr marL="457200" indent="-457200">
              <a:buFont typeface="Rockwell Condensed" panose="02060603050405020104" pitchFamily="18" charset="0"/>
              <a:buAutoNum type="arabicPeriod"/>
            </a:pPr>
            <a:r>
              <a:rPr lang="en-US" altLang="en-US" sz="2200" dirty="0">
                <a:latin typeface="Times New Roman" panose="02020603050405020304" pitchFamily="18" charset="0"/>
                <a:cs typeface="Times New Roman" panose="02020603050405020304" pitchFamily="18" charset="0"/>
              </a:rPr>
              <a:t>Cholesterol</a:t>
            </a:r>
          </a:p>
          <a:p>
            <a:pPr marL="457200" indent="-457200">
              <a:buFont typeface="Rockwell Condensed" panose="02060603050405020104" pitchFamily="18" charset="0"/>
              <a:buAutoNum type="arabicPeriod"/>
            </a:pPr>
            <a:r>
              <a:rPr lang="en-US" altLang="en-US" sz="2200" dirty="0">
                <a:latin typeface="Times New Roman" panose="02020603050405020304" pitchFamily="18" charset="0"/>
                <a:cs typeface="Times New Roman" panose="02020603050405020304" pitchFamily="18" charset="0"/>
              </a:rPr>
              <a:t>Hypertension</a:t>
            </a:r>
          </a:p>
          <a:p>
            <a:pPr marL="457200" indent="-457200">
              <a:buFont typeface="Rockwell Condensed" panose="02060603050405020104" pitchFamily="18" charset="0"/>
              <a:buAutoNum type="arabicPeriod"/>
            </a:pPr>
            <a:r>
              <a:rPr lang="en-US" altLang="en-US" sz="2200" dirty="0">
                <a:latin typeface="Times New Roman" panose="02020603050405020304" pitchFamily="18" charset="0"/>
                <a:cs typeface="Times New Roman" panose="02020603050405020304" pitchFamily="18" charset="0"/>
              </a:rPr>
              <a:t>Current smoker</a:t>
            </a:r>
          </a:p>
          <a:p>
            <a:pPr marL="457200" indent="-457200">
              <a:buFont typeface="Rockwell Condensed" panose="02060603050405020104" pitchFamily="18" charset="0"/>
              <a:buAutoNum type="arabicPeriod"/>
            </a:pPr>
            <a:r>
              <a:rPr lang="en-US" altLang="en-US" sz="2200" dirty="0">
                <a:latin typeface="Times New Roman" panose="02020603050405020304" pitchFamily="18" charset="0"/>
                <a:cs typeface="Times New Roman" panose="02020603050405020304" pitchFamily="18" charset="0"/>
              </a:rPr>
              <a:t>Diabetes</a:t>
            </a:r>
          </a:p>
          <a:p>
            <a:pPr marL="457200" indent="-457200">
              <a:buFont typeface="Rockwell Condensed" panose="02060603050405020104" pitchFamily="18" charset="0"/>
              <a:buAutoNum type="arabicPeriod"/>
            </a:pPr>
            <a:r>
              <a:rPr lang="en-US" altLang="en-US" sz="2200" dirty="0">
                <a:latin typeface="Times New Roman" panose="02020603050405020304" pitchFamily="18" charset="0"/>
                <a:cs typeface="Times New Roman" panose="02020603050405020304" pitchFamily="18" charset="0"/>
              </a:rPr>
              <a:t>Abdominal obesity</a:t>
            </a:r>
          </a:p>
          <a:p>
            <a:pPr marL="457200" indent="-457200">
              <a:buFont typeface="Rockwell Condensed" panose="02060603050405020104" pitchFamily="18" charset="0"/>
              <a:buAutoNum type="arabicPeriod"/>
            </a:pPr>
            <a:r>
              <a:rPr lang="en-US" altLang="en-US" sz="2200" dirty="0">
                <a:latin typeface="Times New Roman" panose="02020603050405020304" pitchFamily="18" charset="0"/>
                <a:cs typeface="Times New Roman" panose="02020603050405020304" pitchFamily="18" charset="0"/>
              </a:rPr>
              <a:t>Psychosocial</a:t>
            </a:r>
          </a:p>
          <a:p>
            <a:pPr marL="457200" indent="-457200">
              <a:buFont typeface="Rockwell Condensed" panose="02060603050405020104" pitchFamily="18" charset="0"/>
              <a:buAutoNum type="arabicPeriod"/>
            </a:pPr>
            <a:r>
              <a:rPr lang="en-US" altLang="en-US" sz="2200" dirty="0">
                <a:latin typeface="Times New Roman" panose="02020603050405020304" pitchFamily="18" charset="0"/>
                <a:cs typeface="Times New Roman" panose="02020603050405020304" pitchFamily="18" charset="0"/>
              </a:rPr>
              <a:t>Do not eat fruits and vegetables</a:t>
            </a:r>
          </a:p>
          <a:p>
            <a:pPr marL="457200" indent="-457200">
              <a:buFont typeface="Rockwell Condensed" panose="02060603050405020104" pitchFamily="18" charset="0"/>
              <a:buAutoNum type="arabicPeriod"/>
            </a:pPr>
            <a:r>
              <a:rPr lang="en-US" altLang="en-US" sz="2200" dirty="0">
                <a:latin typeface="Times New Roman" panose="02020603050405020304" pitchFamily="18" charset="0"/>
                <a:cs typeface="Times New Roman" panose="02020603050405020304" pitchFamily="18" charset="0"/>
              </a:rPr>
              <a:t>Lack of exercise</a:t>
            </a:r>
          </a:p>
          <a:p>
            <a:pPr marL="457200" indent="-457200">
              <a:buFont typeface="Rockwell Condensed" panose="02060603050405020104" pitchFamily="18" charset="0"/>
              <a:buAutoNum type="arabicPeriod"/>
            </a:pPr>
            <a:r>
              <a:rPr lang="en-US" altLang="en-US" sz="2200" dirty="0">
                <a:latin typeface="Times New Roman" panose="02020603050405020304" pitchFamily="18" charset="0"/>
                <a:cs typeface="Times New Roman" panose="02020603050405020304" pitchFamily="18" charset="0"/>
              </a:rPr>
              <a:t>  No alcohol consumption</a:t>
            </a:r>
            <a:endParaRPr lang="en-US" altLang="en-US" sz="2400" dirty="0">
              <a:latin typeface="Times New Roman" panose="02020603050405020304" pitchFamily="18" charset="0"/>
              <a:cs typeface="Times New Roman" panose="02020603050405020304" pitchFamily="18" charset="0"/>
            </a:endParaRPr>
          </a:p>
        </p:txBody>
      </p:sp>
      <p:sp>
        <p:nvSpPr>
          <p:cNvPr id="5" name="Content Placeholder 5">
            <a:extLst>
              <a:ext uri="{FF2B5EF4-FFF2-40B4-BE49-F238E27FC236}">
                <a16:creationId xmlns:a16="http://schemas.microsoft.com/office/drawing/2014/main" id="{1D04289A-EB48-4A75-A0C9-D53544B53A26}"/>
              </a:ext>
            </a:extLst>
          </p:cNvPr>
          <p:cNvSpPr txBox="1">
            <a:spLocks/>
          </p:cNvSpPr>
          <p:nvPr/>
        </p:nvSpPr>
        <p:spPr bwMode="auto">
          <a:xfrm>
            <a:off x="5867400" y="1925638"/>
            <a:ext cx="4648200" cy="4572000"/>
          </a:xfrm>
          <a:prstGeom prst="rect">
            <a:avLst/>
          </a:prstGeom>
          <a:solidFill>
            <a:schemeClr val="accent3">
              <a:lumMod val="75000"/>
            </a:schemeClr>
          </a:solidFill>
          <a:ln>
            <a:noFill/>
          </a:ln>
        </p:spPr>
        <p:txBody>
          <a:bodyPr/>
          <a:lstStyle>
            <a:lvl1pPr marL="457200" indent="-457200">
              <a:defRPr>
                <a:solidFill>
                  <a:schemeClr val="tx1"/>
                </a:solidFill>
                <a:latin typeface="Rockwell" panose="02060603020205020403" pitchFamily="18" charset="77"/>
              </a:defRPr>
            </a:lvl1pPr>
            <a:lvl2pPr marL="742950" indent="-285750">
              <a:defRPr>
                <a:solidFill>
                  <a:schemeClr val="tx1"/>
                </a:solidFill>
                <a:latin typeface="Rockwell" panose="02060603020205020403" pitchFamily="18" charset="77"/>
              </a:defRPr>
            </a:lvl2pPr>
            <a:lvl3pPr marL="1143000" indent="-228600">
              <a:defRPr>
                <a:solidFill>
                  <a:schemeClr val="tx1"/>
                </a:solidFill>
                <a:latin typeface="Rockwell" panose="02060603020205020403" pitchFamily="18" charset="77"/>
              </a:defRPr>
            </a:lvl3pPr>
            <a:lvl4pPr marL="1600200" indent="-228600">
              <a:defRPr>
                <a:solidFill>
                  <a:schemeClr val="tx1"/>
                </a:solidFill>
                <a:latin typeface="Rockwell" panose="02060603020205020403" pitchFamily="18" charset="77"/>
              </a:defRPr>
            </a:lvl4pPr>
            <a:lvl5pPr marL="2057400" indent="-228600">
              <a:defRPr>
                <a:solidFill>
                  <a:schemeClr val="tx1"/>
                </a:solidFill>
                <a:latin typeface="Rockwell" panose="02060603020205020403" pitchFamily="18" charset="77"/>
              </a:defRPr>
            </a:lvl5pPr>
            <a:lvl6pPr marL="2514600" indent="-228600" eaLnBrk="0" fontAlgn="base" hangingPunct="0">
              <a:spcBef>
                <a:spcPct val="0"/>
              </a:spcBef>
              <a:spcAft>
                <a:spcPct val="0"/>
              </a:spcAft>
              <a:defRPr>
                <a:solidFill>
                  <a:schemeClr val="tx1"/>
                </a:solidFill>
                <a:latin typeface="Rockwell" panose="02060603020205020403" pitchFamily="18" charset="77"/>
              </a:defRPr>
            </a:lvl6pPr>
            <a:lvl7pPr marL="2971800" indent="-228600" eaLnBrk="0" fontAlgn="base" hangingPunct="0">
              <a:spcBef>
                <a:spcPct val="0"/>
              </a:spcBef>
              <a:spcAft>
                <a:spcPct val="0"/>
              </a:spcAft>
              <a:defRPr>
                <a:solidFill>
                  <a:schemeClr val="tx1"/>
                </a:solidFill>
                <a:latin typeface="Rockwell" panose="02060603020205020403" pitchFamily="18" charset="77"/>
              </a:defRPr>
            </a:lvl7pPr>
            <a:lvl8pPr marL="3429000" indent="-228600" eaLnBrk="0" fontAlgn="base" hangingPunct="0">
              <a:spcBef>
                <a:spcPct val="0"/>
              </a:spcBef>
              <a:spcAft>
                <a:spcPct val="0"/>
              </a:spcAft>
              <a:defRPr>
                <a:solidFill>
                  <a:schemeClr val="tx1"/>
                </a:solidFill>
                <a:latin typeface="Rockwell" panose="02060603020205020403" pitchFamily="18" charset="77"/>
              </a:defRPr>
            </a:lvl8pPr>
            <a:lvl9pPr marL="3886200" indent="-228600" eaLnBrk="0" fontAlgn="base" hangingPunct="0">
              <a:spcBef>
                <a:spcPct val="0"/>
              </a:spcBef>
              <a:spcAft>
                <a:spcPct val="0"/>
              </a:spcAft>
              <a:defRPr>
                <a:solidFill>
                  <a:schemeClr val="tx1"/>
                </a:solidFill>
                <a:latin typeface="Rockwell" panose="02060603020205020403" pitchFamily="18" charset="77"/>
              </a:defRPr>
            </a:lvl9pPr>
          </a:lstStyle>
          <a:p>
            <a:pPr>
              <a:spcBef>
                <a:spcPct val="20000"/>
              </a:spcBef>
              <a:buFont typeface="+mj-lt"/>
              <a:buAutoNum type="arabicPeriod"/>
              <a:defRPr/>
            </a:pPr>
            <a:r>
              <a:rPr lang="en-US" altLang="es-UY" sz="2200" dirty="0">
                <a:solidFill>
                  <a:schemeClr val="bg1"/>
                </a:solidFill>
                <a:latin typeface="Times New Roman" panose="02020603050405020304" pitchFamily="18" charset="0"/>
                <a:cs typeface="Times New Roman" panose="02020603050405020304" pitchFamily="18" charset="0"/>
              </a:rPr>
              <a:t>Thought and attitudes. criminals</a:t>
            </a:r>
          </a:p>
          <a:p>
            <a:pPr>
              <a:spcBef>
                <a:spcPct val="20000"/>
              </a:spcBef>
              <a:buFont typeface="+mj-lt"/>
              <a:buAutoNum type="arabicPeriod"/>
              <a:defRPr/>
            </a:pPr>
            <a:r>
              <a:rPr lang="en-US" altLang="es-UY" sz="2200" dirty="0">
                <a:solidFill>
                  <a:schemeClr val="bg1"/>
                </a:solidFill>
                <a:latin typeface="Times New Roman" panose="02020603050405020304" pitchFamily="18" charset="0"/>
                <a:cs typeface="Times New Roman" panose="02020603050405020304" pitchFamily="18" charset="0"/>
              </a:rPr>
              <a:t>criminal partner associations</a:t>
            </a:r>
          </a:p>
          <a:p>
            <a:pPr>
              <a:spcBef>
                <a:spcPct val="20000"/>
              </a:spcBef>
              <a:buFont typeface="+mj-lt"/>
              <a:buAutoNum type="arabicPeriod"/>
              <a:defRPr/>
            </a:pPr>
            <a:r>
              <a:rPr lang="en-US" altLang="es-UY" sz="2200" dirty="0">
                <a:solidFill>
                  <a:schemeClr val="bg1"/>
                </a:solidFill>
                <a:latin typeface="Times New Roman" panose="02020603050405020304" pitchFamily="18" charset="0"/>
                <a:cs typeface="Times New Roman" panose="02020603050405020304" pitchFamily="18" charset="0"/>
              </a:rPr>
              <a:t>Impulsiveness.</a:t>
            </a:r>
          </a:p>
          <a:p>
            <a:pPr>
              <a:spcBef>
                <a:spcPct val="20000"/>
              </a:spcBef>
              <a:buFont typeface="+mj-lt"/>
              <a:buAutoNum type="arabicPeriod"/>
              <a:defRPr/>
            </a:pPr>
            <a:r>
              <a:rPr lang="en-US" altLang="es-UY" sz="2200" dirty="0">
                <a:solidFill>
                  <a:schemeClr val="bg1"/>
                </a:solidFill>
                <a:latin typeface="Times New Roman" panose="02020603050405020304" pitchFamily="18" charset="0"/>
                <a:cs typeface="Times New Roman" panose="02020603050405020304" pitchFamily="18" charset="0"/>
              </a:rPr>
              <a:t>job</a:t>
            </a:r>
          </a:p>
          <a:p>
            <a:pPr>
              <a:spcBef>
                <a:spcPct val="20000"/>
              </a:spcBef>
              <a:buFont typeface="+mj-lt"/>
              <a:buAutoNum type="arabicPeriod"/>
              <a:defRPr/>
            </a:pPr>
            <a:r>
              <a:rPr lang="en-US" altLang="es-UY" sz="2200" dirty="0">
                <a:solidFill>
                  <a:schemeClr val="bg1"/>
                </a:solidFill>
                <a:latin typeface="Times New Roman" panose="02020603050405020304" pitchFamily="18" charset="0"/>
                <a:cs typeface="Times New Roman" panose="02020603050405020304" pitchFamily="18" charset="0"/>
              </a:rPr>
              <a:t>Familiar structure.</a:t>
            </a:r>
          </a:p>
          <a:p>
            <a:pPr>
              <a:spcBef>
                <a:spcPct val="20000"/>
              </a:spcBef>
              <a:buFont typeface="+mj-lt"/>
              <a:buAutoNum type="arabicPeriod"/>
              <a:defRPr/>
            </a:pPr>
            <a:r>
              <a:rPr lang="en-US" altLang="es-UY" sz="2200" dirty="0">
                <a:solidFill>
                  <a:schemeClr val="bg1"/>
                </a:solidFill>
                <a:latin typeface="Times New Roman" panose="02020603050405020304" pitchFamily="18" charset="0"/>
                <a:cs typeface="Times New Roman" panose="02020603050405020304" pitchFamily="18" charset="0"/>
              </a:rPr>
              <a:t>Use of Substances</a:t>
            </a:r>
          </a:p>
          <a:p>
            <a:pPr>
              <a:spcBef>
                <a:spcPct val="20000"/>
              </a:spcBef>
              <a:buFont typeface="+mj-lt"/>
              <a:buAutoNum type="arabicPeriod"/>
              <a:defRPr/>
            </a:pPr>
            <a:r>
              <a:rPr lang="en-US" altLang="es-UY" sz="2200" dirty="0">
                <a:solidFill>
                  <a:schemeClr val="bg1"/>
                </a:solidFill>
                <a:latin typeface="Times New Roman" panose="02020603050405020304" pitchFamily="18" charset="0"/>
                <a:cs typeface="Times New Roman" panose="02020603050405020304" pitchFamily="18" charset="0"/>
              </a:rPr>
              <a:t>Housing, finances.</a:t>
            </a:r>
          </a:p>
          <a:p>
            <a:pPr>
              <a:spcBef>
                <a:spcPct val="20000"/>
              </a:spcBef>
              <a:buFont typeface="+mj-lt"/>
              <a:buAutoNum type="arabicPeriod"/>
              <a:defRPr/>
            </a:pPr>
            <a:r>
              <a:rPr lang="en-US" altLang="es-UY" sz="2200" dirty="0">
                <a:solidFill>
                  <a:schemeClr val="bg1"/>
                </a:solidFill>
                <a:latin typeface="Times New Roman" panose="02020603050405020304" pitchFamily="18" charset="0"/>
                <a:cs typeface="Times New Roman" panose="02020603050405020304" pitchFamily="18" charset="0"/>
              </a:rPr>
              <a:t>Lower socioeconomic level.</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1" fill="hold"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5">
                                            <p:txEl>
                                              <p:pRg st="1" end="1"/>
                                            </p:txEl>
                                          </p:spTgt>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 presetClass="entr" presetSubtype="1" fill="hold" nodeType="after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2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5">
                                            <p:txEl>
                                              <p:pRg st="2" end="2"/>
                                            </p:txEl>
                                          </p:spTgt>
                                        </p:tgtEl>
                                        <p:attrNameLst>
                                          <p:attrName>ppt_y</p:attrName>
                                        </p:attrNameLst>
                                      </p:cBhvr>
                                      <p:tavLst>
                                        <p:tav tm="0">
                                          <p:val>
                                            <p:strVal val="0-#ppt_h/2"/>
                                          </p:val>
                                        </p:tav>
                                        <p:tav tm="100000">
                                          <p:val>
                                            <p:strVal val="#ppt_y"/>
                                          </p:val>
                                        </p:tav>
                                      </p:tavLst>
                                    </p:anim>
                                  </p:childTnLst>
                                </p:cTn>
                              </p:par>
                            </p:childTnLst>
                          </p:cTn>
                        </p:par>
                        <p:par>
                          <p:cTn id="19" fill="hold">
                            <p:stCondLst>
                              <p:cond delay="6000"/>
                            </p:stCondLst>
                            <p:childTnLst>
                              <p:par>
                                <p:cTn id="20" presetID="2" presetClass="entr" presetSubtype="1" fill="hold" nodeType="after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additive="base">
                                        <p:cTn id="22" dur="2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5">
                                            <p:txEl>
                                              <p:pRg st="3" end="3"/>
                                            </p:txEl>
                                          </p:spTgt>
                                        </p:tgtEl>
                                        <p:attrNameLst>
                                          <p:attrName>ppt_y</p:attrName>
                                        </p:attrNameLst>
                                      </p:cBhvr>
                                      <p:tavLst>
                                        <p:tav tm="0">
                                          <p:val>
                                            <p:strVal val="0-#ppt_h/2"/>
                                          </p:val>
                                        </p:tav>
                                        <p:tav tm="100000">
                                          <p:val>
                                            <p:strVal val="#ppt_y"/>
                                          </p:val>
                                        </p:tav>
                                      </p:tavLst>
                                    </p:anim>
                                  </p:childTnLst>
                                </p:cTn>
                              </p:par>
                            </p:childTnLst>
                          </p:cTn>
                        </p:par>
                        <p:par>
                          <p:cTn id="24" fill="hold">
                            <p:stCondLst>
                              <p:cond delay="8000"/>
                            </p:stCondLst>
                            <p:childTnLst>
                              <p:par>
                                <p:cTn id="25" presetID="2" presetClass="entr" presetSubtype="1" fill="hold" nodeType="after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2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5">
                                            <p:txEl>
                                              <p:pRg st="4" end="4"/>
                                            </p:txEl>
                                          </p:spTgt>
                                        </p:tgtEl>
                                        <p:attrNameLst>
                                          <p:attrName>ppt_y</p:attrName>
                                        </p:attrNameLst>
                                      </p:cBhvr>
                                      <p:tavLst>
                                        <p:tav tm="0">
                                          <p:val>
                                            <p:strVal val="0-#ppt_h/2"/>
                                          </p:val>
                                        </p:tav>
                                        <p:tav tm="100000">
                                          <p:val>
                                            <p:strVal val="#ppt_y"/>
                                          </p:val>
                                        </p:tav>
                                      </p:tavLst>
                                    </p:anim>
                                  </p:childTnLst>
                                </p:cTn>
                              </p:par>
                            </p:childTnLst>
                          </p:cTn>
                        </p:par>
                        <p:par>
                          <p:cTn id="29" fill="hold">
                            <p:stCondLst>
                              <p:cond delay="10000"/>
                            </p:stCondLst>
                            <p:childTnLst>
                              <p:par>
                                <p:cTn id="30" presetID="2" presetClass="entr" presetSubtype="1" fill="hold" nodeType="after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 calcmode="lin" valueType="num">
                                      <p:cBhvr additive="base">
                                        <p:cTn id="32" dur="20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5">
                                            <p:txEl>
                                              <p:pRg st="5" end="5"/>
                                            </p:txEl>
                                          </p:spTgt>
                                        </p:tgtEl>
                                        <p:attrNameLst>
                                          <p:attrName>ppt_y</p:attrName>
                                        </p:attrNameLst>
                                      </p:cBhvr>
                                      <p:tavLst>
                                        <p:tav tm="0">
                                          <p:val>
                                            <p:strVal val="0-#ppt_h/2"/>
                                          </p:val>
                                        </p:tav>
                                        <p:tav tm="100000">
                                          <p:val>
                                            <p:strVal val="#ppt_y"/>
                                          </p:val>
                                        </p:tav>
                                      </p:tavLst>
                                    </p:anim>
                                  </p:childTnLst>
                                </p:cTn>
                              </p:par>
                            </p:childTnLst>
                          </p:cTn>
                        </p:par>
                        <p:par>
                          <p:cTn id="34" fill="hold">
                            <p:stCondLst>
                              <p:cond delay="12000"/>
                            </p:stCondLst>
                            <p:childTnLst>
                              <p:par>
                                <p:cTn id="35" presetID="2" presetClass="entr" presetSubtype="1" fill="hold" nodeType="after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20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5">
                                            <p:txEl>
                                              <p:pRg st="6" end="6"/>
                                            </p:txEl>
                                          </p:spTgt>
                                        </p:tgtEl>
                                        <p:attrNameLst>
                                          <p:attrName>ppt_y</p:attrName>
                                        </p:attrNameLst>
                                      </p:cBhvr>
                                      <p:tavLst>
                                        <p:tav tm="0">
                                          <p:val>
                                            <p:strVal val="0-#ppt_h/2"/>
                                          </p:val>
                                        </p:tav>
                                        <p:tav tm="100000">
                                          <p:val>
                                            <p:strVal val="#ppt_y"/>
                                          </p:val>
                                        </p:tav>
                                      </p:tavLst>
                                    </p:anim>
                                  </p:childTnLst>
                                </p:cTn>
                              </p:par>
                            </p:childTnLst>
                          </p:cTn>
                        </p:par>
                        <p:par>
                          <p:cTn id="39" fill="hold">
                            <p:stCondLst>
                              <p:cond delay="14000"/>
                            </p:stCondLst>
                            <p:childTnLst>
                              <p:par>
                                <p:cTn id="40" presetID="2" presetClass="entr" presetSubtype="1" fill="hold" nodeType="after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 calcmode="lin" valueType="num">
                                      <p:cBhvr additive="base">
                                        <p:cTn id="42" dur="20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5">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E45B0-051D-427C-82E1-BE5F339FC78C}"/>
              </a:ext>
            </a:extLst>
          </p:cNvPr>
          <p:cNvSpPr>
            <a:spLocks noGrp="1"/>
          </p:cNvSpPr>
          <p:nvPr>
            <p:ph type="title"/>
          </p:nvPr>
        </p:nvSpPr>
        <p:spPr/>
        <p:txBody>
          <a:bodyPr/>
          <a:lstStyle/>
          <a:p>
            <a:pPr algn="ctr"/>
            <a:r>
              <a:rPr lang="en-US" dirty="0">
                <a:solidFill>
                  <a:schemeClr val="accent2"/>
                </a:solidFill>
                <a:latin typeface="Times New Roman" panose="02020603050405020304" pitchFamily="18" charset="0"/>
                <a:cs typeface="Times New Roman" panose="02020603050405020304" pitchFamily="18" charset="0"/>
              </a:rPr>
              <a:t>RNR MODEL </a:t>
            </a:r>
          </a:p>
        </p:txBody>
      </p:sp>
      <p:sp>
        <p:nvSpPr>
          <p:cNvPr id="3" name="Content Placeholder 2">
            <a:extLst>
              <a:ext uri="{FF2B5EF4-FFF2-40B4-BE49-F238E27FC236}">
                <a16:creationId xmlns:a16="http://schemas.microsoft.com/office/drawing/2014/main" id="{06BAE37F-2FDC-40B9-B7A7-766410BEECD7}"/>
              </a:ext>
            </a:extLst>
          </p:cNvPr>
          <p:cNvSpPr>
            <a:spLocks noGrp="1"/>
          </p:cNvSpPr>
          <p:nvPr>
            <p:ph idx="1"/>
          </p:nvPr>
        </p:nvSpPr>
        <p:spPr>
          <a:xfrm>
            <a:off x="397565" y="1737360"/>
            <a:ext cx="11572762" cy="4751308"/>
          </a:xfrm>
        </p:spPr>
        <p:txBody>
          <a:bodyPr>
            <a:normAutofit fontScale="92500" lnSpcReduction="20000"/>
          </a:bodyPr>
          <a:lstStyle/>
          <a:p>
            <a:r>
              <a:rPr lang="en-US" sz="2800" dirty="0">
                <a:latin typeface="Times New Roman" panose="02020603050405020304" pitchFamily="18" charset="0"/>
                <a:cs typeface="Times New Roman" panose="02020603050405020304" pitchFamily="18" charset="0"/>
              </a:rPr>
              <a:t>Based on three principles: </a:t>
            </a:r>
          </a:p>
          <a:p>
            <a:pPr marL="457200" indent="-457200">
              <a:buFont typeface="+mj-lt"/>
              <a:buAutoNum type="arabicPeriod"/>
            </a:pPr>
            <a:endParaRPr lang="en-US" sz="28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800" dirty="0">
                <a:latin typeface="Times New Roman" panose="02020603050405020304" pitchFamily="18" charset="0"/>
                <a:cs typeface="Times New Roman" panose="02020603050405020304" pitchFamily="18" charset="0"/>
              </a:rPr>
              <a:t>RISK: the risk principle, states that criminal behavior can be predicted from reliably and that treatment should focus on high-risk offenders, </a:t>
            </a:r>
          </a:p>
          <a:p>
            <a:pPr marL="989838" lvl="2" indent="-514350">
              <a:buFont typeface="+mj-lt"/>
              <a:buAutoNum type="alphaLcParenR"/>
            </a:pPr>
            <a:r>
              <a:rPr lang="en-US" sz="2200" dirty="0">
                <a:latin typeface="Times New Roman" panose="02020603050405020304" pitchFamily="18" charset="0"/>
                <a:cs typeface="Times New Roman" panose="02020603050405020304" pitchFamily="18" charset="0"/>
              </a:rPr>
              <a:t>Identify high risk youth</a:t>
            </a:r>
          </a:p>
          <a:p>
            <a:pPr marL="989838" lvl="2" indent="-514350">
              <a:buFont typeface="+mj-lt"/>
              <a:buAutoNum type="alphaLcParenR"/>
            </a:pPr>
            <a:r>
              <a:rPr lang="en-US" sz="2200" dirty="0">
                <a:latin typeface="Times New Roman" panose="02020603050405020304" pitchFamily="18" charset="0"/>
                <a:cs typeface="Times New Roman" panose="02020603050405020304" pitchFamily="18" charset="0"/>
              </a:rPr>
              <a:t>Pair level of intervention with the level of offenses</a:t>
            </a:r>
          </a:p>
          <a:p>
            <a:pPr marL="457200" indent="-457200">
              <a:buFont typeface="+mj-lt"/>
              <a:buAutoNum type="arabicPeriod"/>
            </a:pPr>
            <a:r>
              <a:rPr lang="en-US" sz="2800" dirty="0">
                <a:latin typeface="Times New Roman" panose="02020603050405020304" pitchFamily="18" charset="0"/>
                <a:cs typeface="Times New Roman" panose="02020603050405020304" pitchFamily="18" charset="0"/>
              </a:rPr>
              <a:t>NECESSITY: the principle of necessity, which highlights the importance of criminogenic needs in the design and administration of a treatment, and </a:t>
            </a:r>
          </a:p>
          <a:p>
            <a:pPr marL="932688" lvl="2" indent="-457200">
              <a:buFont typeface="+mj-lt"/>
              <a:buAutoNum type="alphaLcParenR"/>
            </a:pPr>
            <a:r>
              <a:rPr lang="en-US" sz="2200" dirty="0">
                <a:latin typeface="Times New Roman" panose="02020603050405020304" pitchFamily="18" charset="0"/>
                <a:cs typeface="Times New Roman" panose="02020603050405020304" pitchFamily="18" charset="0"/>
              </a:rPr>
              <a:t>Assess needs to identify proper treatment </a:t>
            </a:r>
          </a:p>
          <a:p>
            <a:pPr marL="457200" indent="-457200">
              <a:buFont typeface="+mj-lt"/>
              <a:buAutoNum type="arabicPeriod"/>
            </a:pPr>
            <a:r>
              <a:rPr lang="en-US" sz="2800" dirty="0">
                <a:latin typeface="Times New Roman" panose="02020603050405020304" pitchFamily="18" charset="0"/>
                <a:cs typeface="Times New Roman" panose="02020603050405020304" pitchFamily="18" charset="0"/>
              </a:rPr>
              <a:t>RESPONSIVENESS: the principle of responsiveness, which describes how it should be the treatment.</a:t>
            </a:r>
          </a:p>
          <a:p>
            <a:pPr marL="989838" lvl="2" indent="-514350">
              <a:buFont typeface="+mj-lt"/>
              <a:buAutoNum type="alphaLcParenR"/>
            </a:pPr>
            <a:r>
              <a:rPr lang="en-US" sz="2200" dirty="0">
                <a:latin typeface="Times New Roman" panose="02020603050405020304" pitchFamily="18" charset="0"/>
                <a:cs typeface="Times New Roman" panose="02020603050405020304" pitchFamily="18" charset="0"/>
              </a:rPr>
              <a:t>Implement treatment model that includes motivational interviewing and cognitive-behavioral interventions. </a:t>
            </a:r>
          </a:p>
        </p:txBody>
      </p:sp>
      <p:sp>
        <p:nvSpPr>
          <p:cNvPr id="4" name="TextBox 3">
            <a:extLst>
              <a:ext uri="{FF2B5EF4-FFF2-40B4-BE49-F238E27FC236}">
                <a16:creationId xmlns:a16="http://schemas.microsoft.com/office/drawing/2014/main" id="{5B282B4B-48AE-4AF0-82EB-9D721EC34741}"/>
              </a:ext>
            </a:extLst>
          </p:cNvPr>
          <p:cNvSpPr txBox="1"/>
          <p:nvPr/>
        </p:nvSpPr>
        <p:spPr>
          <a:xfrm flipH="1">
            <a:off x="9128757" y="6488668"/>
            <a:ext cx="3063243" cy="369332"/>
          </a:xfrm>
          <a:prstGeom prst="rect">
            <a:avLst/>
          </a:prstGeom>
          <a:noFill/>
        </p:spPr>
        <p:txBody>
          <a:bodyPr wrap="square" rtlCol="0">
            <a:spAutoFit/>
          </a:bodyPr>
          <a:lstStyle/>
          <a:p>
            <a:r>
              <a:rPr lang="en-US" b="1" i="0" dirty="0">
                <a:solidFill>
                  <a:schemeClr val="bg1"/>
                </a:solidFill>
                <a:effectLst/>
                <a:latin typeface="Times New Roman" panose="02020603050405020304" pitchFamily="18" charset="0"/>
                <a:cs typeface="Times New Roman" panose="02020603050405020304" pitchFamily="18" charset="0"/>
              </a:rPr>
              <a:t>(Andrews &amp; </a:t>
            </a:r>
            <a:r>
              <a:rPr lang="en-US" b="1" i="0" dirty="0" err="1">
                <a:solidFill>
                  <a:schemeClr val="bg1"/>
                </a:solidFill>
                <a:effectLst/>
                <a:latin typeface="Times New Roman" panose="02020603050405020304" pitchFamily="18" charset="0"/>
                <a:cs typeface="Times New Roman" panose="02020603050405020304" pitchFamily="18" charset="0"/>
              </a:rPr>
              <a:t>Bonta</a:t>
            </a:r>
            <a:r>
              <a:rPr lang="en-US" b="1" i="0" dirty="0">
                <a:solidFill>
                  <a:schemeClr val="bg1"/>
                </a:solidFill>
                <a:effectLst/>
                <a:latin typeface="Times New Roman" panose="02020603050405020304" pitchFamily="18" charset="0"/>
                <a:cs typeface="Times New Roman" panose="02020603050405020304" pitchFamily="18" charset="0"/>
              </a:rPr>
              <a:t>, 2010) </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8886336"/>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4582B-285B-4305-8368-D98A680CD044}"/>
              </a:ext>
            </a:extLst>
          </p:cNvPr>
          <p:cNvSpPr>
            <a:spLocks noGrp="1"/>
          </p:cNvSpPr>
          <p:nvPr>
            <p:ph type="title"/>
          </p:nvPr>
        </p:nvSpPr>
        <p:spPr/>
        <p:txBody>
          <a:bodyPr/>
          <a:lstStyle/>
          <a:p>
            <a:pPr algn="ctr"/>
            <a:r>
              <a:rPr lang="en-US" dirty="0">
                <a:solidFill>
                  <a:schemeClr val="accent2"/>
                </a:solidFill>
                <a:latin typeface="Times New Roman" panose="02020603050405020304" pitchFamily="18" charset="0"/>
                <a:cs typeface="Times New Roman" panose="02020603050405020304" pitchFamily="18" charset="0"/>
              </a:rPr>
              <a:t>ASSESSMENT TOOLS</a:t>
            </a:r>
          </a:p>
        </p:txBody>
      </p:sp>
      <p:sp>
        <p:nvSpPr>
          <p:cNvPr id="3" name="Content Placeholder 2">
            <a:extLst>
              <a:ext uri="{FF2B5EF4-FFF2-40B4-BE49-F238E27FC236}">
                <a16:creationId xmlns:a16="http://schemas.microsoft.com/office/drawing/2014/main" id="{F98C4DC7-4D13-41B0-A9A0-D39BC8F92EF6}"/>
              </a:ext>
            </a:extLst>
          </p:cNvPr>
          <p:cNvSpPr>
            <a:spLocks noGrp="1"/>
          </p:cNvSpPr>
          <p:nvPr>
            <p:ph idx="1"/>
          </p:nvPr>
        </p:nvSpPr>
        <p:spPr/>
        <p:txBody>
          <a:bodyPr/>
          <a:lstStyle/>
          <a:p>
            <a:pPr marL="457200" indent="-457200">
              <a:lnSpc>
                <a:spcPct val="200000"/>
              </a:lnSpc>
              <a:buFont typeface="+mj-lt"/>
              <a:buAutoNum type="arabicPeriod"/>
            </a:pPr>
            <a:r>
              <a:rPr lang="en-US" sz="2800" dirty="0">
                <a:solidFill>
                  <a:schemeClr val="tx1"/>
                </a:solidFill>
                <a:latin typeface="Times New Roman" panose="02020603050405020304" pitchFamily="18" charset="0"/>
                <a:cs typeface="Times New Roman" panose="02020603050405020304" pitchFamily="18" charset="0"/>
              </a:rPr>
              <a:t>Attitude Toward Delinquency— Pittsburgh Youth Study; 11 items</a:t>
            </a:r>
          </a:p>
          <a:p>
            <a:pPr marL="457200" indent="-457200">
              <a:lnSpc>
                <a:spcPct val="200000"/>
              </a:lnSpc>
              <a:buFont typeface="+mj-lt"/>
              <a:buAutoNum type="arabicPeriod"/>
            </a:pPr>
            <a:r>
              <a:rPr lang="en-US" sz="2800" dirty="0">
                <a:solidFill>
                  <a:schemeClr val="tx1"/>
                </a:solidFill>
                <a:latin typeface="Times New Roman" panose="02020603050405020304" pitchFamily="18" charset="0"/>
                <a:cs typeface="Times New Roman" panose="02020603050405020304" pitchFamily="18" charset="0"/>
              </a:rPr>
              <a:t>Delinquent Beliefs—Rochester Youth Development Study; 8 items</a:t>
            </a:r>
          </a:p>
          <a:p>
            <a:pPr marL="457200" indent="-457200">
              <a:lnSpc>
                <a:spcPct val="200000"/>
              </a:lnSpc>
              <a:buFont typeface="+mj-lt"/>
              <a:buAutoNum type="arabicPeriod"/>
            </a:pPr>
            <a:r>
              <a:rPr lang="en-US" sz="2800" dirty="0">
                <a:solidFill>
                  <a:schemeClr val="tx1"/>
                </a:solidFill>
                <a:latin typeface="Times New Roman" panose="02020603050405020304" pitchFamily="18" charset="0"/>
                <a:cs typeface="Times New Roman" panose="02020603050405020304" pitchFamily="18" charset="0"/>
              </a:rPr>
              <a:t>Norms for Aggression and Alternatives; 36 items</a:t>
            </a:r>
          </a:p>
          <a:p>
            <a:endParaRPr lang="en-US" dirty="0"/>
          </a:p>
        </p:txBody>
      </p:sp>
      <p:sp>
        <p:nvSpPr>
          <p:cNvPr id="4" name="TextBox 3">
            <a:extLst>
              <a:ext uri="{FF2B5EF4-FFF2-40B4-BE49-F238E27FC236}">
                <a16:creationId xmlns:a16="http://schemas.microsoft.com/office/drawing/2014/main" id="{17705309-1AAC-427B-9A8D-C5C74A482323}"/>
              </a:ext>
            </a:extLst>
          </p:cNvPr>
          <p:cNvSpPr txBox="1"/>
          <p:nvPr/>
        </p:nvSpPr>
        <p:spPr>
          <a:xfrm>
            <a:off x="9862762" y="6386731"/>
            <a:ext cx="1415772"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(CDC, 2005)</a:t>
            </a:r>
          </a:p>
        </p:txBody>
      </p:sp>
    </p:spTree>
    <p:extLst>
      <p:ext uri="{BB962C8B-B14F-4D97-AF65-F5344CB8AC3E}">
        <p14:creationId xmlns:p14="http://schemas.microsoft.com/office/powerpoint/2010/main" val="457074693"/>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F0DF8-183D-4A36-8807-0FC485F982C1}"/>
              </a:ext>
            </a:extLst>
          </p:cNvPr>
          <p:cNvSpPr>
            <a:spLocks noGrp="1"/>
          </p:cNvSpPr>
          <p:nvPr>
            <p:ph type="title"/>
          </p:nvPr>
        </p:nvSpPr>
        <p:spPr>
          <a:xfrm>
            <a:off x="7293118" y="1502497"/>
            <a:ext cx="4690313" cy="2926080"/>
          </a:xfrm>
        </p:spPr>
        <p:txBody>
          <a:bodyPr vert="horz" lIns="91440" tIns="45720" rIns="91440" bIns="45720" rtlCol="0" anchor="b">
            <a:normAutofit/>
          </a:bodyPr>
          <a:lstStyle/>
          <a:p>
            <a:pPr algn="ctr"/>
            <a:r>
              <a:rPr lang="en-US" sz="4400" b="1" dirty="0">
                <a:solidFill>
                  <a:schemeClr val="accent2"/>
                </a:solidFill>
                <a:latin typeface="Times New Roman" panose="02020603050405020304" pitchFamily="18" charset="0"/>
                <a:cs typeface="Times New Roman" panose="02020603050405020304" pitchFamily="18" charset="0"/>
              </a:rPr>
              <a:t>INTERVENTION </a:t>
            </a:r>
            <a:br>
              <a:rPr lang="en-US" sz="4400" b="1" dirty="0">
                <a:solidFill>
                  <a:schemeClr val="accent2"/>
                </a:solidFill>
                <a:latin typeface="Times New Roman" panose="02020603050405020304" pitchFamily="18" charset="0"/>
                <a:cs typeface="Times New Roman" panose="02020603050405020304" pitchFamily="18" charset="0"/>
              </a:rPr>
            </a:br>
            <a:br>
              <a:rPr lang="en-US" sz="4400" b="1" dirty="0">
                <a:solidFill>
                  <a:schemeClr val="accent2"/>
                </a:solidFill>
                <a:latin typeface="Times New Roman" panose="02020603050405020304" pitchFamily="18" charset="0"/>
                <a:cs typeface="Times New Roman" panose="02020603050405020304" pitchFamily="18" charset="0"/>
              </a:rPr>
            </a:br>
            <a:r>
              <a:rPr lang="en-US" sz="4400" b="1" dirty="0">
                <a:solidFill>
                  <a:schemeClr val="accent2"/>
                </a:solidFill>
                <a:latin typeface="Times New Roman" panose="02020603050405020304" pitchFamily="18" charset="0"/>
                <a:cs typeface="Times New Roman" panose="02020603050405020304" pitchFamily="18" charset="0"/>
              </a:rPr>
              <a:t>WRAP AROUND MODEL</a:t>
            </a:r>
          </a:p>
        </p:txBody>
      </p:sp>
      <p:pic>
        <p:nvPicPr>
          <p:cNvPr id="1030" name="Picture 6" descr="POLK COUNTY WRAPAROUND SERVICES | Polk County Oregon Official Website">
            <a:extLst>
              <a:ext uri="{FF2B5EF4-FFF2-40B4-BE49-F238E27FC236}">
                <a16:creationId xmlns:a16="http://schemas.microsoft.com/office/drawing/2014/main" id="{B3535FC7-8439-4E6D-B075-B56A3E89D7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38" y="101882"/>
            <a:ext cx="6435430" cy="66542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C4CB638-ADF0-455A-AE0F-D0B5E0CDACA5}"/>
              </a:ext>
            </a:extLst>
          </p:cNvPr>
          <p:cNvSpPr txBox="1"/>
          <p:nvPr/>
        </p:nvSpPr>
        <p:spPr>
          <a:xfrm>
            <a:off x="9266020" y="6289069"/>
            <a:ext cx="2717411" cy="369332"/>
          </a:xfrm>
          <a:prstGeom prst="rect">
            <a:avLst/>
          </a:prstGeom>
          <a:noFill/>
        </p:spPr>
        <p:txBody>
          <a:bodyPr wrap="none" rtlCol="0">
            <a:spAutoFit/>
          </a:bodyPr>
          <a:lstStyle/>
          <a:p>
            <a:pPr>
              <a:spcAft>
                <a:spcPts val="600"/>
              </a:spcAft>
            </a:pPr>
            <a:r>
              <a:rPr lang="en-US" b="1" dirty="0">
                <a:solidFill>
                  <a:schemeClr val="bg1"/>
                </a:solidFill>
                <a:latin typeface="Times New Roman" panose="02020603050405020304" pitchFamily="18" charset="0"/>
                <a:cs typeface="Times New Roman" panose="02020603050405020304" pitchFamily="18" charset="0"/>
              </a:rPr>
              <a:t>(Burns, 2008; NWI, 2008)</a:t>
            </a:r>
          </a:p>
        </p:txBody>
      </p:sp>
    </p:spTree>
    <p:extLst>
      <p:ext uri="{BB962C8B-B14F-4D97-AF65-F5344CB8AC3E}">
        <p14:creationId xmlns:p14="http://schemas.microsoft.com/office/powerpoint/2010/main" val="396339286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6B03820-FA9D-441A-8CBE-191015D8FBD7}"/>
              </a:ext>
            </a:extLst>
          </p:cNvPr>
          <p:cNvSpPr txBox="1"/>
          <p:nvPr/>
        </p:nvSpPr>
        <p:spPr>
          <a:xfrm>
            <a:off x="9252166" y="6386731"/>
            <a:ext cx="2717411" cy="369332"/>
          </a:xfrm>
          <a:prstGeom prst="rect">
            <a:avLst/>
          </a:prstGeom>
          <a:noFill/>
        </p:spPr>
        <p:txBody>
          <a:bodyPr wrap="none" rtlCol="0">
            <a:spAutoFit/>
          </a:bodyPr>
          <a:lstStyle/>
          <a:p>
            <a:pPr>
              <a:spcAft>
                <a:spcPts val="600"/>
              </a:spcAft>
            </a:pPr>
            <a:r>
              <a:rPr lang="en-US" b="1">
                <a:solidFill>
                  <a:schemeClr val="bg1"/>
                </a:solidFill>
                <a:latin typeface="Times New Roman" panose="02020603050405020304" pitchFamily="18" charset="0"/>
                <a:cs typeface="Times New Roman" panose="02020603050405020304" pitchFamily="18" charset="0"/>
              </a:rPr>
              <a:t>(Burns, 2008; NWI, 2008)</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A85ED70-EB23-44DF-A406-8ED45929B96C}"/>
              </a:ext>
            </a:extLst>
          </p:cNvPr>
          <p:cNvPicPr>
            <a:picLocks noChangeAspect="1"/>
          </p:cNvPicPr>
          <p:nvPr/>
        </p:nvPicPr>
        <p:blipFill rotWithShape="1">
          <a:blip r:embed="rId3"/>
          <a:srcRect l="25114" t="17576" r="24113" b="13131"/>
          <a:stretch/>
        </p:blipFill>
        <p:spPr>
          <a:xfrm>
            <a:off x="2118636" y="-132495"/>
            <a:ext cx="8492235" cy="6519226"/>
          </a:xfrm>
          <a:prstGeom prst="rect">
            <a:avLst/>
          </a:prstGeom>
        </p:spPr>
      </p:pic>
    </p:spTree>
    <p:extLst>
      <p:ext uri="{BB962C8B-B14F-4D97-AF65-F5344CB8AC3E}">
        <p14:creationId xmlns:p14="http://schemas.microsoft.com/office/powerpoint/2010/main" val="20001816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61155-DA2A-4823-ADFA-515DB0F9DF2F}"/>
              </a:ext>
            </a:extLst>
          </p:cNvPr>
          <p:cNvSpPr>
            <a:spLocks noGrp="1"/>
          </p:cNvSpPr>
          <p:nvPr>
            <p:ph type="title"/>
          </p:nvPr>
        </p:nvSpPr>
        <p:spPr/>
        <p:txBody>
          <a:bodyPr/>
          <a:lstStyle/>
          <a:p>
            <a:pPr algn="ctr"/>
            <a:r>
              <a:rPr lang="en-US" dirty="0">
                <a:solidFill>
                  <a:schemeClr val="accent2"/>
                </a:solidFill>
                <a:latin typeface="Times New Roman" panose="02020603050405020304" pitchFamily="18" charset="0"/>
                <a:cs typeface="Times New Roman" panose="02020603050405020304" pitchFamily="18" charset="0"/>
              </a:rPr>
              <a:t>PHASE 1: Engagement and team preparation</a:t>
            </a:r>
          </a:p>
        </p:txBody>
      </p:sp>
      <p:sp>
        <p:nvSpPr>
          <p:cNvPr id="3" name="Content Placeholder 2">
            <a:extLst>
              <a:ext uri="{FF2B5EF4-FFF2-40B4-BE49-F238E27FC236}">
                <a16:creationId xmlns:a16="http://schemas.microsoft.com/office/drawing/2014/main" id="{44B35C0E-2981-4EEB-9C1F-09299441C623}"/>
              </a:ext>
            </a:extLst>
          </p:cNvPr>
          <p:cNvSpPr>
            <a:spLocks noGrp="1"/>
          </p:cNvSpPr>
          <p:nvPr>
            <p:ph idx="1"/>
          </p:nvPr>
        </p:nvSpPr>
        <p:spPr/>
        <p:txBody>
          <a:bodyPr>
            <a:normAutofit fontScale="92500" lnSpcReduction="10000"/>
          </a:bodyPr>
          <a:lstStyle/>
          <a:p>
            <a:r>
              <a:rPr lang="en-US" sz="2400" dirty="0">
                <a:latin typeface="Times New Roman" panose="02020603050405020304" pitchFamily="18" charset="0"/>
                <a:cs typeface="Times New Roman" panose="02020603050405020304" pitchFamily="18" charset="0"/>
              </a:rPr>
              <a:t>Main purposes of the first phase: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Trust and shared vision among the family and wraparound team members is established.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The tone is set for teamwork and team interactions that are consistent with the wraparound principles, particularly through the initial conversations about strengths, needs, and culture.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This phase provides an opportunity to begin to shift the family’s orientation to one in which they understand they are an integral part of the process and their preferences are prioritized.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The activities of this phase should be completed relatively quickly (within 1-2 weeks if possible), so that the team can begin meeting and establish ownership of the process as quickly as possible</a:t>
            </a:r>
            <a:r>
              <a:rPr lang="en-US" dirty="0"/>
              <a:t>.</a:t>
            </a:r>
          </a:p>
        </p:txBody>
      </p:sp>
      <p:sp>
        <p:nvSpPr>
          <p:cNvPr id="5" name="TextBox 4">
            <a:extLst>
              <a:ext uri="{FF2B5EF4-FFF2-40B4-BE49-F238E27FC236}">
                <a16:creationId xmlns:a16="http://schemas.microsoft.com/office/drawing/2014/main" id="{4D4B6013-C2E1-4BEE-AEC0-07F76E3E0122}"/>
              </a:ext>
            </a:extLst>
          </p:cNvPr>
          <p:cNvSpPr txBox="1"/>
          <p:nvPr/>
        </p:nvSpPr>
        <p:spPr>
          <a:xfrm>
            <a:off x="9266020" y="6409883"/>
            <a:ext cx="2717411" cy="369332"/>
          </a:xfrm>
          <a:prstGeom prst="rect">
            <a:avLst/>
          </a:prstGeom>
          <a:noFill/>
        </p:spPr>
        <p:txBody>
          <a:bodyPr wrap="none" rtlCol="0">
            <a:spAutoFit/>
          </a:bodyPr>
          <a:lstStyle/>
          <a:p>
            <a:pPr>
              <a:spcAft>
                <a:spcPts val="600"/>
              </a:spcAft>
            </a:pPr>
            <a:r>
              <a:rPr lang="en-US" b="1" dirty="0">
                <a:solidFill>
                  <a:schemeClr val="bg1"/>
                </a:solidFill>
                <a:latin typeface="Times New Roman" panose="02020603050405020304" pitchFamily="18" charset="0"/>
                <a:cs typeface="Times New Roman" panose="02020603050405020304" pitchFamily="18" charset="0"/>
              </a:rPr>
              <a:t>(Burns, 2008; NWI, 2008)</a:t>
            </a:r>
          </a:p>
        </p:txBody>
      </p:sp>
    </p:spTree>
    <p:extLst>
      <p:ext uri="{BB962C8B-B14F-4D97-AF65-F5344CB8AC3E}">
        <p14:creationId xmlns:p14="http://schemas.microsoft.com/office/powerpoint/2010/main" val="393967001"/>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7ED56-8BCA-4467-9422-BA9FDDF46FB4}"/>
              </a:ext>
            </a:extLst>
          </p:cNvPr>
          <p:cNvSpPr>
            <a:spLocks noGrp="1"/>
          </p:cNvSpPr>
          <p:nvPr>
            <p:ph idx="1"/>
          </p:nvPr>
        </p:nvSpPr>
        <p:spPr/>
        <p:txBody>
          <a:bodyPr>
            <a:normAutofit/>
          </a:bodyPr>
          <a:lstStyle/>
          <a:p>
            <a:r>
              <a:rPr lang="en-US" sz="2800" dirty="0">
                <a:latin typeface="Times New Roman" panose="02020603050405020304" pitchFamily="18" charset="0"/>
                <a:cs typeface="Times New Roman" panose="02020603050405020304" pitchFamily="18" charset="0"/>
              </a:rPr>
              <a:t>Goals of the meetings: </a:t>
            </a:r>
          </a:p>
          <a:p>
            <a:pPr marL="457200" indent="-457200">
              <a:buFont typeface="+mj-lt"/>
              <a:buAutoNum type="arabicPeriod"/>
            </a:pPr>
            <a:r>
              <a:rPr lang="en-US" sz="2800" dirty="0">
                <a:latin typeface="Times New Roman" panose="02020603050405020304" pitchFamily="18" charset="0"/>
                <a:cs typeface="Times New Roman" panose="02020603050405020304" pitchFamily="18" charset="0"/>
              </a:rPr>
              <a:t>Orient the Family/youth</a:t>
            </a:r>
          </a:p>
          <a:p>
            <a:pPr marL="457200" indent="-457200">
              <a:buFont typeface="+mj-lt"/>
              <a:buAutoNum type="arabicPeriod"/>
            </a:pPr>
            <a:r>
              <a:rPr lang="en-US" sz="2800" dirty="0">
                <a:latin typeface="Times New Roman" panose="02020603050405020304" pitchFamily="18" charset="0"/>
                <a:cs typeface="Times New Roman" panose="02020603050405020304" pitchFamily="18" charset="0"/>
              </a:rPr>
              <a:t>Stabilize Crises</a:t>
            </a:r>
          </a:p>
          <a:p>
            <a:pPr marL="457200" indent="-457200">
              <a:buFont typeface="+mj-lt"/>
              <a:buAutoNum type="arabicPeriod"/>
            </a:pPr>
            <a:r>
              <a:rPr lang="en-US" sz="2800" dirty="0">
                <a:latin typeface="Times New Roman" panose="02020603050405020304" pitchFamily="18" charset="0"/>
                <a:cs typeface="Times New Roman" panose="02020603050405020304" pitchFamily="18" charset="0"/>
              </a:rPr>
              <a:t>Facilitate conversations with family and youth/child</a:t>
            </a:r>
          </a:p>
          <a:p>
            <a:pPr marL="457200" indent="-457200">
              <a:buFont typeface="+mj-lt"/>
              <a:buAutoNum type="arabicPeriod"/>
            </a:pPr>
            <a:r>
              <a:rPr lang="en-US" sz="2800" dirty="0">
                <a:latin typeface="Times New Roman" panose="02020603050405020304" pitchFamily="18" charset="0"/>
                <a:cs typeface="Times New Roman" panose="02020603050405020304" pitchFamily="18" charset="0"/>
              </a:rPr>
              <a:t>Engage other team members</a:t>
            </a:r>
          </a:p>
          <a:p>
            <a:pPr marL="457200" indent="-457200">
              <a:buFont typeface="+mj-lt"/>
              <a:buAutoNum type="arabicPeriod"/>
            </a:pPr>
            <a:r>
              <a:rPr lang="en-US" sz="2800" dirty="0">
                <a:latin typeface="Times New Roman" panose="02020603050405020304" pitchFamily="18" charset="0"/>
                <a:cs typeface="Times New Roman" panose="02020603050405020304" pitchFamily="18" charset="0"/>
              </a:rPr>
              <a:t>Make necessary meeting arrangements</a:t>
            </a:r>
          </a:p>
        </p:txBody>
      </p:sp>
      <p:sp>
        <p:nvSpPr>
          <p:cNvPr id="4" name="Title 1">
            <a:extLst>
              <a:ext uri="{FF2B5EF4-FFF2-40B4-BE49-F238E27FC236}">
                <a16:creationId xmlns:a16="http://schemas.microsoft.com/office/drawing/2014/main" id="{26BB7828-0C6B-4F01-83C3-6C248A4146DF}"/>
              </a:ext>
            </a:extLst>
          </p:cNvPr>
          <p:cNvSpPr txBox="1">
            <a:spLocks/>
          </p:cNvSpPr>
          <p:nvPr/>
        </p:nvSpPr>
        <p:spPr>
          <a:xfrm>
            <a:off x="1221971" y="263527"/>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dirty="0">
                <a:solidFill>
                  <a:schemeClr val="accent2"/>
                </a:solidFill>
                <a:latin typeface="Times New Roman" panose="02020603050405020304" pitchFamily="18" charset="0"/>
                <a:cs typeface="Times New Roman" panose="02020603050405020304" pitchFamily="18" charset="0"/>
              </a:rPr>
              <a:t>PHASE 1: Engagement and team preparation</a:t>
            </a:r>
          </a:p>
        </p:txBody>
      </p:sp>
      <p:sp>
        <p:nvSpPr>
          <p:cNvPr id="6" name="TextBox 5">
            <a:extLst>
              <a:ext uri="{FF2B5EF4-FFF2-40B4-BE49-F238E27FC236}">
                <a16:creationId xmlns:a16="http://schemas.microsoft.com/office/drawing/2014/main" id="{8A6FD6A3-BE37-4C6B-B053-266678AEACC0}"/>
              </a:ext>
            </a:extLst>
          </p:cNvPr>
          <p:cNvSpPr txBox="1"/>
          <p:nvPr/>
        </p:nvSpPr>
        <p:spPr>
          <a:xfrm>
            <a:off x="9307584" y="6386731"/>
            <a:ext cx="2717411" cy="369332"/>
          </a:xfrm>
          <a:prstGeom prst="rect">
            <a:avLst/>
          </a:prstGeom>
          <a:noFill/>
        </p:spPr>
        <p:txBody>
          <a:bodyPr wrap="none" rtlCol="0">
            <a:spAutoFit/>
          </a:bodyPr>
          <a:lstStyle/>
          <a:p>
            <a:pPr>
              <a:spcAft>
                <a:spcPts val="600"/>
              </a:spcAft>
            </a:pPr>
            <a:r>
              <a:rPr lang="en-US" b="1" dirty="0">
                <a:solidFill>
                  <a:schemeClr val="bg1"/>
                </a:solidFill>
                <a:latin typeface="Times New Roman" panose="02020603050405020304" pitchFamily="18" charset="0"/>
                <a:cs typeface="Times New Roman" panose="02020603050405020304" pitchFamily="18" charset="0"/>
              </a:rPr>
              <a:t>(Burns, 2008; NWI, 2008)</a:t>
            </a:r>
          </a:p>
        </p:txBody>
      </p:sp>
    </p:spTree>
    <p:extLst>
      <p:ext uri="{BB962C8B-B14F-4D97-AF65-F5344CB8AC3E}">
        <p14:creationId xmlns:p14="http://schemas.microsoft.com/office/powerpoint/2010/main" val="1417560054"/>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400A2-86BF-4300-9E32-F3CA6BF79DE2}"/>
              </a:ext>
            </a:extLst>
          </p:cNvPr>
          <p:cNvSpPr>
            <a:spLocks noGrp="1"/>
          </p:cNvSpPr>
          <p:nvPr>
            <p:ph type="title"/>
          </p:nvPr>
        </p:nvSpPr>
        <p:spPr/>
        <p:txBody>
          <a:bodyPr/>
          <a:lstStyle/>
          <a:p>
            <a:r>
              <a:rPr lang="en-US" dirty="0">
                <a:solidFill>
                  <a:schemeClr val="accent2"/>
                </a:solidFill>
                <a:latin typeface="Times New Roman" panose="02020603050405020304" pitchFamily="18" charset="0"/>
                <a:cs typeface="Times New Roman" panose="02020603050405020304" pitchFamily="18" charset="0"/>
              </a:rPr>
              <a:t>PHASE 2: Initial plan development</a:t>
            </a:r>
          </a:p>
        </p:txBody>
      </p:sp>
      <p:sp>
        <p:nvSpPr>
          <p:cNvPr id="3" name="Content Placeholder 2">
            <a:extLst>
              <a:ext uri="{FF2B5EF4-FFF2-40B4-BE49-F238E27FC236}">
                <a16:creationId xmlns:a16="http://schemas.microsoft.com/office/drawing/2014/main" id="{2A0E1F42-9CDE-4478-B5E4-8172ECD710E4}"/>
              </a:ext>
            </a:extLst>
          </p:cNvPr>
          <p:cNvSpPr>
            <a:spLocks noGrp="1"/>
          </p:cNvSpPr>
          <p:nvPr>
            <p:ph idx="1"/>
          </p:nvPr>
        </p:nvSpPr>
        <p:spPr>
          <a:xfrm>
            <a:off x="1097280" y="2321006"/>
            <a:ext cx="10058400" cy="4023360"/>
          </a:xfrm>
        </p:spPr>
        <p:txBody>
          <a:bodyPr/>
          <a:lstStyle/>
          <a:p>
            <a:r>
              <a:rPr lang="en-US" sz="2400" dirty="0">
                <a:latin typeface="Times New Roman" panose="02020603050405020304" pitchFamily="18" charset="0"/>
                <a:cs typeface="Times New Roman" panose="02020603050405020304" pitchFamily="18" charset="0"/>
              </a:rPr>
              <a:t>Main purposes of this phase:</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Team trust and mutual respect are built while the team creates an initial plan of care using a high-quality planning process that reflects the wraparound principles.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Youth and family should feel, during this phase, that they are heard, that the needs chosen are ones they want to work on, and that the options chosen have a reasonable chance of helping them meet these needs.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This phase should be completed during one or two meetings that take place within 1-2 weeks, a rapid time frame intended to promote team cohesion and shared responsibility toward achieving the team’s mission or overarching goal.</a:t>
            </a:r>
          </a:p>
          <a:p>
            <a:pPr marL="0" indent="0">
              <a:buNone/>
            </a:pPr>
            <a:endParaRPr lang="en-US" dirty="0"/>
          </a:p>
        </p:txBody>
      </p:sp>
      <p:sp>
        <p:nvSpPr>
          <p:cNvPr id="5" name="TextBox 4">
            <a:extLst>
              <a:ext uri="{FF2B5EF4-FFF2-40B4-BE49-F238E27FC236}">
                <a16:creationId xmlns:a16="http://schemas.microsoft.com/office/drawing/2014/main" id="{1288A67B-2A75-45A8-948C-A59047AF2B92}"/>
              </a:ext>
            </a:extLst>
          </p:cNvPr>
          <p:cNvSpPr txBox="1"/>
          <p:nvPr/>
        </p:nvSpPr>
        <p:spPr>
          <a:xfrm>
            <a:off x="9307584" y="6386731"/>
            <a:ext cx="2717411" cy="369332"/>
          </a:xfrm>
          <a:prstGeom prst="rect">
            <a:avLst/>
          </a:prstGeom>
          <a:noFill/>
        </p:spPr>
        <p:txBody>
          <a:bodyPr wrap="none" rtlCol="0">
            <a:spAutoFit/>
          </a:bodyPr>
          <a:lstStyle/>
          <a:p>
            <a:pPr>
              <a:spcAft>
                <a:spcPts val="600"/>
              </a:spcAft>
            </a:pPr>
            <a:r>
              <a:rPr lang="en-US" b="1" dirty="0">
                <a:solidFill>
                  <a:schemeClr val="bg1"/>
                </a:solidFill>
                <a:latin typeface="Times New Roman" panose="02020603050405020304" pitchFamily="18" charset="0"/>
                <a:cs typeface="Times New Roman" panose="02020603050405020304" pitchFamily="18" charset="0"/>
              </a:rPr>
              <a:t>(Burns, 2008; NWI, 2008)</a:t>
            </a:r>
          </a:p>
        </p:txBody>
      </p:sp>
    </p:spTree>
    <p:extLst>
      <p:ext uri="{BB962C8B-B14F-4D97-AF65-F5344CB8AC3E}">
        <p14:creationId xmlns:p14="http://schemas.microsoft.com/office/powerpoint/2010/main" val="691843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957A0-E3A1-41E2-AAEE-A3F62A6BF100}"/>
              </a:ext>
            </a:extLst>
          </p:cNvPr>
          <p:cNvSpPr>
            <a:spLocks noGrp="1"/>
          </p:cNvSpPr>
          <p:nvPr>
            <p:ph type="title"/>
          </p:nvPr>
        </p:nvSpPr>
        <p:spPr>
          <a:xfrm>
            <a:off x="1097280" y="286603"/>
            <a:ext cx="10058400" cy="1450757"/>
          </a:xfrm>
        </p:spPr>
        <p:txBody>
          <a:bodyPr>
            <a:normAutofit/>
          </a:bodyPr>
          <a:lstStyle/>
          <a:p>
            <a:pPr algn="ctr"/>
            <a:r>
              <a:rPr lang="en-US" b="1" dirty="0">
                <a:solidFill>
                  <a:schemeClr val="accent2"/>
                </a:solidFill>
                <a:latin typeface="Times New Roman" panose="02020603050405020304" pitchFamily="18" charset="0"/>
                <a:cs typeface="Times New Roman" panose="02020603050405020304" pitchFamily="18" charset="0"/>
              </a:rPr>
              <a:t>ADOLESCENT DEVELOPMENT EXERCISE</a:t>
            </a:r>
          </a:p>
        </p:txBody>
      </p:sp>
      <p:sp>
        <p:nvSpPr>
          <p:cNvPr id="3" name="Content Placeholder 2">
            <a:extLst>
              <a:ext uri="{FF2B5EF4-FFF2-40B4-BE49-F238E27FC236}">
                <a16:creationId xmlns:a16="http://schemas.microsoft.com/office/drawing/2014/main" id="{94280C06-AAF7-4C69-84AC-1380C4114564}"/>
              </a:ext>
            </a:extLst>
          </p:cNvPr>
          <p:cNvSpPr>
            <a:spLocks noGrp="1"/>
          </p:cNvSpPr>
          <p:nvPr>
            <p:ph idx="1"/>
          </p:nvPr>
        </p:nvSpPr>
        <p:spPr>
          <a:xfrm>
            <a:off x="1036321" y="2252134"/>
            <a:ext cx="6454987" cy="4023360"/>
          </a:xfrm>
        </p:spPr>
        <p:txBody>
          <a:bodyPr>
            <a:normAutofit fontScale="92500" lnSpcReduction="10000"/>
          </a:bodyPr>
          <a:lstStyle/>
          <a:p>
            <a:pPr>
              <a:lnSpc>
                <a:spcPct val="150000"/>
              </a:lnSpc>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Is it </a:t>
            </a:r>
            <a:r>
              <a:rPr lang="en-US" sz="3200" u="sng" dirty="0">
                <a:latin typeface="Times New Roman" panose="02020603050405020304" pitchFamily="18" charset="0"/>
                <a:cs typeface="Times New Roman" panose="02020603050405020304" pitchFamily="18" charset="0"/>
              </a:rPr>
              <a:t>normal</a:t>
            </a:r>
            <a:r>
              <a:rPr lang="en-US" sz="3200" dirty="0">
                <a:latin typeface="Times New Roman" panose="02020603050405020304" pitchFamily="18" charset="0"/>
                <a:cs typeface="Times New Roman" panose="02020603050405020304" pitchFamily="18" charset="0"/>
              </a:rPr>
              <a:t> that adolescents to...</a:t>
            </a:r>
          </a:p>
          <a:p>
            <a:pPr lvl="1">
              <a:lnSpc>
                <a:spcPct val="15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Argue just because they want to?</a:t>
            </a:r>
          </a:p>
          <a:p>
            <a:pPr lvl="1">
              <a:lnSpc>
                <a:spcPct val="15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Jump to conclusions?</a:t>
            </a:r>
          </a:p>
          <a:p>
            <a:pPr lvl="1">
              <a:lnSpc>
                <a:spcPct val="15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Be self-centered?</a:t>
            </a:r>
          </a:p>
          <a:p>
            <a:pPr lvl="1">
              <a:lnSpc>
                <a:spcPct val="15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Constantly find adults wrong?</a:t>
            </a:r>
          </a:p>
          <a:p>
            <a:pPr lvl="1">
              <a:lnSpc>
                <a:spcPct val="15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Be dramatic?</a:t>
            </a:r>
          </a:p>
          <a:p>
            <a:pPr lvl="1">
              <a:buFont typeface="Arial" panose="020B0604020202020204" pitchFamily="34" charset="0"/>
              <a:buChar char="•"/>
            </a:pPr>
            <a:endParaRPr lang="en-US" dirty="0"/>
          </a:p>
          <a:p>
            <a:endParaRPr lang="en-US" dirty="0"/>
          </a:p>
          <a:p>
            <a:endParaRPr lang="en-US" dirty="0"/>
          </a:p>
        </p:txBody>
      </p:sp>
      <p:pic>
        <p:nvPicPr>
          <p:cNvPr id="1026" name="Picture 2" descr="Image result for what is normal">
            <a:extLst>
              <a:ext uri="{FF2B5EF4-FFF2-40B4-BE49-F238E27FC236}">
                <a16:creationId xmlns:a16="http://schemas.microsoft.com/office/drawing/2014/main" id="{DFE79938-D7BA-402B-ABB6-AE90D9C84D6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04000" y="2542779"/>
            <a:ext cx="4551679" cy="3220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ACC257-7287-417A-8956-D57D870E40B0}"/>
              </a:ext>
            </a:extLst>
          </p:cNvPr>
          <p:cNvSpPr txBox="1"/>
          <p:nvPr/>
        </p:nvSpPr>
        <p:spPr>
          <a:xfrm>
            <a:off x="10350500" y="6383844"/>
            <a:ext cx="1373005"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(APA, 2002)</a:t>
            </a:r>
          </a:p>
        </p:txBody>
      </p:sp>
    </p:spTree>
    <p:extLst>
      <p:ext uri="{BB962C8B-B14F-4D97-AF65-F5344CB8AC3E}">
        <p14:creationId xmlns:p14="http://schemas.microsoft.com/office/powerpoint/2010/main" val="2326918045"/>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063FD-15F5-467A-ACF3-0BBA9E8DC588}"/>
              </a:ext>
            </a:extLst>
          </p:cNvPr>
          <p:cNvSpPr>
            <a:spLocks noGrp="1"/>
          </p:cNvSpPr>
          <p:nvPr>
            <p:ph idx="1"/>
          </p:nvPr>
        </p:nvSpPr>
        <p:spPr>
          <a:xfrm>
            <a:off x="1066800" y="2233661"/>
            <a:ext cx="10058400" cy="4023360"/>
          </a:xfrm>
        </p:spPr>
        <p:txBody>
          <a:bodyPr/>
          <a:lstStyle/>
          <a:p>
            <a:r>
              <a:rPr lang="en-US" sz="2800" dirty="0">
                <a:latin typeface="Times New Roman" panose="02020603050405020304" pitchFamily="18" charset="0"/>
                <a:cs typeface="Times New Roman" panose="02020603050405020304" pitchFamily="18" charset="0"/>
              </a:rPr>
              <a:t>Goals of these meetings: </a:t>
            </a:r>
          </a:p>
          <a:p>
            <a:pPr marL="457200" indent="-457200">
              <a:buFont typeface="+mj-lt"/>
              <a:buAutoNum type="arabicPeriod"/>
            </a:pPr>
            <a:r>
              <a:rPr lang="en-US" sz="2800" dirty="0">
                <a:latin typeface="Times New Roman" panose="02020603050405020304" pitchFamily="18" charset="0"/>
                <a:cs typeface="Times New Roman" panose="02020603050405020304" pitchFamily="18" charset="0"/>
              </a:rPr>
              <a:t>Develop and initial plan of care. </a:t>
            </a:r>
          </a:p>
          <a:p>
            <a:pPr marL="457200" indent="-457200">
              <a:buFont typeface="+mj-lt"/>
              <a:buAutoNum type="arabicPeriod"/>
            </a:pPr>
            <a:r>
              <a:rPr lang="en-US" sz="2800" dirty="0">
                <a:latin typeface="Times New Roman" panose="02020603050405020304" pitchFamily="18" charset="0"/>
                <a:cs typeface="Times New Roman" panose="02020603050405020304" pitchFamily="18" charset="0"/>
              </a:rPr>
              <a:t>Develop a crisis/safety plan</a:t>
            </a:r>
          </a:p>
          <a:p>
            <a:pPr marL="457200" indent="-457200">
              <a:buFont typeface="+mj-lt"/>
              <a:buAutoNum type="arabicPeriod"/>
            </a:pPr>
            <a:r>
              <a:rPr lang="en-US" sz="2800" dirty="0">
                <a:latin typeface="Times New Roman" panose="02020603050405020304" pitchFamily="18" charset="0"/>
                <a:cs typeface="Times New Roman" panose="02020603050405020304" pitchFamily="18" charset="0"/>
              </a:rPr>
              <a:t>Complete necessary documentation and logistics</a:t>
            </a:r>
          </a:p>
          <a:p>
            <a:pPr marL="457200" indent="-457200">
              <a:buFont typeface="+mj-lt"/>
              <a:buAutoNum type="arabicPeriod"/>
            </a:pPr>
            <a:endParaRPr lang="en-US" sz="2800" dirty="0">
              <a:latin typeface="Times New Roman" panose="02020603050405020304" pitchFamily="18" charset="0"/>
              <a:cs typeface="Times New Roman" panose="02020603050405020304" pitchFamily="18" charset="0"/>
            </a:endParaRPr>
          </a:p>
          <a:p>
            <a:endParaRPr lang="en-US" dirty="0"/>
          </a:p>
        </p:txBody>
      </p:sp>
      <p:sp>
        <p:nvSpPr>
          <p:cNvPr id="4" name="Title 1">
            <a:extLst>
              <a:ext uri="{FF2B5EF4-FFF2-40B4-BE49-F238E27FC236}">
                <a16:creationId xmlns:a16="http://schemas.microsoft.com/office/drawing/2014/main" id="{AACC9841-44D5-43EF-87DC-790937325AA2}"/>
              </a:ext>
            </a:extLst>
          </p:cNvPr>
          <p:cNvSpPr txBox="1">
            <a:spLocks/>
          </p:cNvSpPr>
          <p:nvPr/>
        </p:nvSpPr>
        <p:spPr>
          <a:xfrm>
            <a:off x="1221971" y="2866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solidFill>
                  <a:schemeClr val="accent2"/>
                </a:solidFill>
                <a:latin typeface="Times New Roman" panose="02020603050405020304" pitchFamily="18" charset="0"/>
                <a:cs typeface="Times New Roman" panose="02020603050405020304" pitchFamily="18" charset="0"/>
              </a:rPr>
              <a:t>PHASE 2: Initial plan development</a:t>
            </a:r>
          </a:p>
        </p:txBody>
      </p:sp>
      <p:sp>
        <p:nvSpPr>
          <p:cNvPr id="6" name="TextBox 5">
            <a:extLst>
              <a:ext uri="{FF2B5EF4-FFF2-40B4-BE49-F238E27FC236}">
                <a16:creationId xmlns:a16="http://schemas.microsoft.com/office/drawing/2014/main" id="{D7F57DF1-A518-4A8D-9830-E653F2A715E5}"/>
              </a:ext>
            </a:extLst>
          </p:cNvPr>
          <p:cNvSpPr txBox="1"/>
          <p:nvPr/>
        </p:nvSpPr>
        <p:spPr>
          <a:xfrm>
            <a:off x="9307584" y="6386731"/>
            <a:ext cx="2717411" cy="369332"/>
          </a:xfrm>
          <a:prstGeom prst="rect">
            <a:avLst/>
          </a:prstGeom>
          <a:noFill/>
        </p:spPr>
        <p:txBody>
          <a:bodyPr wrap="none" rtlCol="0">
            <a:spAutoFit/>
          </a:bodyPr>
          <a:lstStyle/>
          <a:p>
            <a:pPr>
              <a:spcAft>
                <a:spcPts val="600"/>
              </a:spcAft>
            </a:pPr>
            <a:r>
              <a:rPr lang="en-US" b="1" dirty="0">
                <a:solidFill>
                  <a:schemeClr val="bg1"/>
                </a:solidFill>
                <a:latin typeface="Times New Roman" panose="02020603050405020304" pitchFamily="18" charset="0"/>
                <a:cs typeface="Times New Roman" panose="02020603050405020304" pitchFamily="18" charset="0"/>
              </a:rPr>
              <a:t>(Burns, 2008; NWI, 2008)</a:t>
            </a:r>
          </a:p>
        </p:txBody>
      </p:sp>
    </p:spTree>
    <p:extLst>
      <p:ext uri="{BB962C8B-B14F-4D97-AF65-F5344CB8AC3E}">
        <p14:creationId xmlns:p14="http://schemas.microsoft.com/office/powerpoint/2010/main" val="3942061435"/>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48480-560C-4507-88E5-EEF7C5446241}"/>
              </a:ext>
            </a:extLst>
          </p:cNvPr>
          <p:cNvSpPr>
            <a:spLocks noGrp="1"/>
          </p:cNvSpPr>
          <p:nvPr>
            <p:ph type="title"/>
          </p:nvPr>
        </p:nvSpPr>
        <p:spPr/>
        <p:txBody>
          <a:bodyPr/>
          <a:lstStyle/>
          <a:p>
            <a:r>
              <a:rPr lang="en-US" dirty="0">
                <a:solidFill>
                  <a:schemeClr val="accent2"/>
                </a:solidFill>
                <a:latin typeface="Times New Roman" panose="02020603050405020304" pitchFamily="18" charset="0"/>
                <a:cs typeface="Times New Roman" panose="02020603050405020304" pitchFamily="18" charset="0"/>
              </a:rPr>
              <a:t>PHASE 3: Implementation </a:t>
            </a:r>
          </a:p>
        </p:txBody>
      </p:sp>
      <p:sp>
        <p:nvSpPr>
          <p:cNvPr id="3" name="Content Placeholder 2">
            <a:extLst>
              <a:ext uri="{FF2B5EF4-FFF2-40B4-BE49-F238E27FC236}">
                <a16:creationId xmlns:a16="http://schemas.microsoft.com/office/drawing/2014/main" id="{9CB47B36-0EE4-4E33-B643-C64B7E8DCA89}"/>
              </a:ext>
            </a:extLst>
          </p:cNvPr>
          <p:cNvSpPr>
            <a:spLocks noGrp="1"/>
          </p:cNvSpPr>
          <p:nvPr>
            <p:ph idx="1"/>
          </p:nvPr>
        </p:nvSpPr>
        <p:spPr/>
        <p:txBody>
          <a:bodyPr>
            <a:normAutofit/>
          </a:bodyPr>
          <a:lstStyle/>
          <a:p>
            <a:pPr marL="0" indent="0">
              <a:buNone/>
            </a:pPr>
            <a:r>
              <a:rPr lang="en-US" sz="2800" dirty="0">
                <a:latin typeface="Times New Roman" panose="02020603050405020304" pitchFamily="18" charset="0"/>
                <a:cs typeface="Times New Roman" panose="02020603050405020304" pitchFamily="18" charset="0"/>
              </a:rPr>
              <a:t>Main purposes of these meetings:</a:t>
            </a:r>
          </a:p>
          <a:p>
            <a:pPr marL="457200" indent="-457200">
              <a:buFont typeface="+mj-lt"/>
              <a:buAutoNum type="arabicPeriod"/>
            </a:pPr>
            <a:r>
              <a:rPr lang="en-US" sz="2800" dirty="0">
                <a:latin typeface="Times New Roman" panose="02020603050405020304" pitchFamily="18" charset="0"/>
                <a:cs typeface="Times New Roman" panose="02020603050405020304" pitchFamily="18" charset="0"/>
              </a:rPr>
              <a:t>Implementation During this phase, the initial wraparound plan is implemented, progress and successes are continually reviewed, and changes are made to the plan and then implemented, all while maintaining or building team cohesiveness and mutual respect. </a:t>
            </a:r>
          </a:p>
          <a:p>
            <a:pPr marL="457200" indent="-457200">
              <a:buFont typeface="+mj-lt"/>
              <a:buAutoNum type="arabicPeriod"/>
            </a:pPr>
            <a:r>
              <a:rPr lang="en-US" sz="2800" dirty="0">
                <a:latin typeface="Times New Roman" panose="02020603050405020304" pitchFamily="18" charset="0"/>
                <a:cs typeface="Times New Roman" panose="02020603050405020304" pitchFamily="18" charset="0"/>
              </a:rPr>
              <a:t>The activities of this phase are repeated until the team’s mission is achieved and formal wraparound is no longer needed.</a:t>
            </a:r>
          </a:p>
        </p:txBody>
      </p:sp>
      <p:sp>
        <p:nvSpPr>
          <p:cNvPr id="5" name="TextBox 4">
            <a:extLst>
              <a:ext uri="{FF2B5EF4-FFF2-40B4-BE49-F238E27FC236}">
                <a16:creationId xmlns:a16="http://schemas.microsoft.com/office/drawing/2014/main" id="{575E2040-FC90-4D59-9328-AAF4BEAE1534}"/>
              </a:ext>
            </a:extLst>
          </p:cNvPr>
          <p:cNvSpPr txBox="1"/>
          <p:nvPr/>
        </p:nvSpPr>
        <p:spPr>
          <a:xfrm>
            <a:off x="9307584" y="6386731"/>
            <a:ext cx="2717411" cy="369332"/>
          </a:xfrm>
          <a:prstGeom prst="rect">
            <a:avLst/>
          </a:prstGeom>
          <a:noFill/>
        </p:spPr>
        <p:txBody>
          <a:bodyPr wrap="none" rtlCol="0">
            <a:spAutoFit/>
          </a:bodyPr>
          <a:lstStyle/>
          <a:p>
            <a:pPr>
              <a:spcAft>
                <a:spcPts val="600"/>
              </a:spcAft>
            </a:pPr>
            <a:r>
              <a:rPr lang="en-US" b="1" dirty="0">
                <a:solidFill>
                  <a:schemeClr val="bg1"/>
                </a:solidFill>
                <a:latin typeface="Times New Roman" panose="02020603050405020304" pitchFamily="18" charset="0"/>
                <a:cs typeface="Times New Roman" panose="02020603050405020304" pitchFamily="18" charset="0"/>
              </a:rPr>
              <a:t>(Burns, 2008; NWI, 2008)</a:t>
            </a:r>
          </a:p>
        </p:txBody>
      </p:sp>
    </p:spTree>
    <p:extLst>
      <p:ext uri="{BB962C8B-B14F-4D97-AF65-F5344CB8AC3E}">
        <p14:creationId xmlns:p14="http://schemas.microsoft.com/office/powerpoint/2010/main" val="3759421614"/>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B85981-EF33-417C-A0AD-4E143DC32B98}"/>
              </a:ext>
            </a:extLst>
          </p:cNvPr>
          <p:cNvSpPr>
            <a:spLocks noGrp="1"/>
          </p:cNvSpPr>
          <p:nvPr>
            <p:ph idx="1"/>
          </p:nvPr>
        </p:nvSpPr>
        <p:spPr/>
        <p:txBody>
          <a:bodyPr>
            <a:normAutofit/>
          </a:bodyPr>
          <a:lstStyle/>
          <a:p>
            <a:r>
              <a:rPr lang="en-US" sz="2800" dirty="0">
                <a:latin typeface="Times New Roman" panose="02020603050405020304" pitchFamily="18" charset="0"/>
                <a:cs typeface="Times New Roman" panose="02020603050405020304" pitchFamily="18" charset="0"/>
              </a:rPr>
              <a:t>Main goals of this phase: </a:t>
            </a:r>
          </a:p>
          <a:p>
            <a:pPr marL="457200" indent="-457200">
              <a:buFont typeface="+mj-lt"/>
              <a:buAutoNum type="arabicPeriod"/>
            </a:pPr>
            <a:r>
              <a:rPr lang="en-US" sz="2800" dirty="0">
                <a:latin typeface="Times New Roman" panose="02020603050405020304" pitchFamily="18" charset="0"/>
                <a:cs typeface="Times New Roman" panose="02020603050405020304" pitchFamily="18" charset="0"/>
              </a:rPr>
              <a:t>Implement Wrap-Around Plan</a:t>
            </a:r>
          </a:p>
          <a:p>
            <a:pPr marL="457200" indent="-457200">
              <a:buFont typeface="+mj-lt"/>
              <a:buAutoNum type="arabicPeriod"/>
            </a:pPr>
            <a:r>
              <a:rPr lang="en-US" sz="2800" dirty="0">
                <a:latin typeface="Times New Roman" panose="02020603050405020304" pitchFamily="18" charset="0"/>
                <a:cs typeface="Times New Roman" panose="02020603050405020304" pitchFamily="18" charset="0"/>
              </a:rPr>
              <a:t>Revisit and Update the Plan</a:t>
            </a:r>
          </a:p>
          <a:p>
            <a:pPr marL="457200" indent="-457200">
              <a:buFont typeface="+mj-lt"/>
              <a:buAutoNum type="arabicPeriod"/>
            </a:pPr>
            <a:r>
              <a:rPr lang="en-US" sz="2800" dirty="0">
                <a:latin typeface="Times New Roman" panose="02020603050405020304" pitchFamily="18" charset="0"/>
                <a:cs typeface="Times New Roman" panose="02020603050405020304" pitchFamily="18" charset="0"/>
              </a:rPr>
              <a:t>Maintain/Build team cohesiveness and trust</a:t>
            </a:r>
          </a:p>
          <a:p>
            <a:pPr marL="457200" indent="-457200">
              <a:buFont typeface="+mj-lt"/>
              <a:buAutoNum type="arabicPeriod"/>
            </a:pPr>
            <a:r>
              <a:rPr lang="en-US" sz="2800" dirty="0">
                <a:latin typeface="Times New Roman" panose="02020603050405020304" pitchFamily="18" charset="0"/>
                <a:cs typeface="Times New Roman" panose="02020603050405020304" pitchFamily="18" charset="0"/>
              </a:rPr>
              <a:t>Complete necessary documentation and logistics</a:t>
            </a:r>
          </a:p>
        </p:txBody>
      </p:sp>
      <p:sp>
        <p:nvSpPr>
          <p:cNvPr id="4" name="Title 1">
            <a:extLst>
              <a:ext uri="{FF2B5EF4-FFF2-40B4-BE49-F238E27FC236}">
                <a16:creationId xmlns:a16="http://schemas.microsoft.com/office/drawing/2014/main" id="{ECF10642-8551-444B-8AB4-2E1C56EEAFD8}"/>
              </a:ext>
            </a:extLst>
          </p:cNvPr>
          <p:cNvSpPr txBox="1">
            <a:spLocks/>
          </p:cNvSpPr>
          <p:nvPr/>
        </p:nvSpPr>
        <p:spPr>
          <a:xfrm>
            <a:off x="1097280" y="263527"/>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solidFill>
                  <a:schemeClr val="accent2"/>
                </a:solidFill>
                <a:latin typeface="Times New Roman" panose="02020603050405020304" pitchFamily="18" charset="0"/>
                <a:cs typeface="Times New Roman" panose="02020603050405020304" pitchFamily="18" charset="0"/>
              </a:rPr>
              <a:t>PHASE 3: Implementation </a:t>
            </a:r>
          </a:p>
        </p:txBody>
      </p:sp>
      <p:sp>
        <p:nvSpPr>
          <p:cNvPr id="6" name="TextBox 5">
            <a:extLst>
              <a:ext uri="{FF2B5EF4-FFF2-40B4-BE49-F238E27FC236}">
                <a16:creationId xmlns:a16="http://schemas.microsoft.com/office/drawing/2014/main" id="{352A5FD8-529D-49AD-8393-99B696999456}"/>
              </a:ext>
            </a:extLst>
          </p:cNvPr>
          <p:cNvSpPr txBox="1"/>
          <p:nvPr/>
        </p:nvSpPr>
        <p:spPr>
          <a:xfrm>
            <a:off x="9307584" y="6386731"/>
            <a:ext cx="2717411" cy="369332"/>
          </a:xfrm>
          <a:prstGeom prst="rect">
            <a:avLst/>
          </a:prstGeom>
          <a:noFill/>
        </p:spPr>
        <p:txBody>
          <a:bodyPr wrap="none" rtlCol="0">
            <a:spAutoFit/>
          </a:bodyPr>
          <a:lstStyle/>
          <a:p>
            <a:pPr>
              <a:spcAft>
                <a:spcPts val="600"/>
              </a:spcAft>
            </a:pPr>
            <a:r>
              <a:rPr lang="en-US" b="1" dirty="0">
                <a:solidFill>
                  <a:schemeClr val="bg1"/>
                </a:solidFill>
                <a:latin typeface="Times New Roman" panose="02020603050405020304" pitchFamily="18" charset="0"/>
                <a:cs typeface="Times New Roman" panose="02020603050405020304" pitchFamily="18" charset="0"/>
              </a:rPr>
              <a:t>(Burns, 2008; NWI, 2008)</a:t>
            </a:r>
          </a:p>
        </p:txBody>
      </p:sp>
    </p:spTree>
    <p:extLst>
      <p:ext uri="{BB962C8B-B14F-4D97-AF65-F5344CB8AC3E}">
        <p14:creationId xmlns:p14="http://schemas.microsoft.com/office/powerpoint/2010/main" val="3607375917"/>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CC0F9-DB65-44E9-A184-CAA60948A656}"/>
              </a:ext>
            </a:extLst>
          </p:cNvPr>
          <p:cNvSpPr>
            <a:spLocks noGrp="1"/>
          </p:cNvSpPr>
          <p:nvPr>
            <p:ph type="title"/>
          </p:nvPr>
        </p:nvSpPr>
        <p:spPr/>
        <p:txBody>
          <a:bodyPr/>
          <a:lstStyle/>
          <a:p>
            <a:r>
              <a:rPr lang="en-US" dirty="0">
                <a:solidFill>
                  <a:schemeClr val="accent2"/>
                </a:solidFill>
                <a:latin typeface="Times New Roman" panose="02020603050405020304" pitchFamily="18" charset="0"/>
                <a:cs typeface="Times New Roman" panose="02020603050405020304" pitchFamily="18" charset="0"/>
              </a:rPr>
              <a:t>Phase IV: Transition</a:t>
            </a:r>
          </a:p>
        </p:txBody>
      </p:sp>
      <p:sp>
        <p:nvSpPr>
          <p:cNvPr id="3" name="Content Placeholder 2">
            <a:extLst>
              <a:ext uri="{FF2B5EF4-FFF2-40B4-BE49-F238E27FC236}">
                <a16:creationId xmlns:a16="http://schemas.microsoft.com/office/drawing/2014/main" id="{095C7DF4-CA63-4ABD-8ACC-EC68297C000A}"/>
              </a:ext>
            </a:extLst>
          </p:cNvPr>
          <p:cNvSpPr>
            <a:spLocks noGrp="1"/>
          </p:cNvSpPr>
          <p:nvPr>
            <p:ph idx="1"/>
          </p:nvPr>
        </p:nvSpPr>
        <p:spPr/>
        <p:txBody>
          <a:bodyPr>
            <a:normAutofit/>
          </a:bodyPr>
          <a:lstStyle/>
          <a:p>
            <a:pPr marL="514350" indent="-514350">
              <a:buFont typeface="+mj-lt"/>
              <a:buAutoNum type="arabicPeriod"/>
            </a:pPr>
            <a:r>
              <a:rPr lang="en-US" sz="2800" dirty="0">
                <a:latin typeface="Times New Roman" panose="02020603050405020304" pitchFamily="18" charset="0"/>
                <a:cs typeface="Times New Roman" panose="02020603050405020304" pitchFamily="18" charset="0"/>
              </a:rPr>
              <a:t>Transition During this phase, plans are made for a purposeful transition out of formal wraparound to a mix of formal and natural supports in the community (and, if appropriate, to services and supports in the adult system). </a:t>
            </a:r>
          </a:p>
          <a:p>
            <a:pPr marL="514350" indent="-514350">
              <a:buFont typeface="+mj-lt"/>
              <a:buAutoNum type="arabicPeriod"/>
            </a:pPr>
            <a:r>
              <a:rPr lang="en-US" sz="2800" dirty="0">
                <a:latin typeface="Times New Roman" panose="02020603050405020304" pitchFamily="18" charset="0"/>
                <a:cs typeface="Times New Roman" panose="02020603050405020304" pitchFamily="18" charset="0"/>
              </a:rPr>
              <a:t>The focus on transition is continual during the wraparound process, and the preparation for transition is apparent even during the initial engagement activities.</a:t>
            </a:r>
          </a:p>
        </p:txBody>
      </p:sp>
      <p:sp>
        <p:nvSpPr>
          <p:cNvPr id="5" name="TextBox 4">
            <a:extLst>
              <a:ext uri="{FF2B5EF4-FFF2-40B4-BE49-F238E27FC236}">
                <a16:creationId xmlns:a16="http://schemas.microsoft.com/office/drawing/2014/main" id="{BD9015F0-46A6-4B61-BC31-D9A62423A6E4}"/>
              </a:ext>
            </a:extLst>
          </p:cNvPr>
          <p:cNvSpPr txBox="1"/>
          <p:nvPr/>
        </p:nvSpPr>
        <p:spPr>
          <a:xfrm>
            <a:off x="9307584" y="6386731"/>
            <a:ext cx="2717411" cy="369332"/>
          </a:xfrm>
          <a:prstGeom prst="rect">
            <a:avLst/>
          </a:prstGeom>
          <a:noFill/>
        </p:spPr>
        <p:txBody>
          <a:bodyPr wrap="none" rtlCol="0">
            <a:spAutoFit/>
          </a:bodyPr>
          <a:lstStyle/>
          <a:p>
            <a:pPr>
              <a:spcAft>
                <a:spcPts val="600"/>
              </a:spcAft>
            </a:pPr>
            <a:r>
              <a:rPr lang="en-US" b="1" dirty="0">
                <a:solidFill>
                  <a:schemeClr val="bg1"/>
                </a:solidFill>
                <a:latin typeface="Times New Roman" panose="02020603050405020304" pitchFamily="18" charset="0"/>
                <a:cs typeface="Times New Roman" panose="02020603050405020304" pitchFamily="18" charset="0"/>
              </a:rPr>
              <a:t>(Burns, 2008; NWI, 2008)</a:t>
            </a:r>
          </a:p>
        </p:txBody>
      </p:sp>
    </p:spTree>
    <p:extLst>
      <p:ext uri="{BB962C8B-B14F-4D97-AF65-F5344CB8AC3E}">
        <p14:creationId xmlns:p14="http://schemas.microsoft.com/office/powerpoint/2010/main" val="1258694672"/>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A33929-EE33-4ADA-A6A9-D4B916E5353F}"/>
              </a:ext>
            </a:extLst>
          </p:cNvPr>
          <p:cNvSpPr>
            <a:spLocks noGrp="1"/>
          </p:cNvSpPr>
          <p:nvPr>
            <p:ph idx="1"/>
          </p:nvPr>
        </p:nvSpPr>
        <p:spPr/>
        <p:txBody>
          <a:bodyPr>
            <a:normAutofit/>
          </a:bodyPr>
          <a:lstStyle/>
          <a:p>
            <a:r>
              <a:rPr lang="en-US" sz="2800" dirty="0">
                <a:latin typeface="Times New Roman" panose="02020603050405020304" pitchFamily="18" charset="0"/>
                <a:cs typeface="Times New Roman" panose="02020603050405020304" pitchFamily="18" charset="0"/>
              </a:rPr>
              <a:t>Main goals of this phase: </a:t>
            </a:r>
          </a:p>
          <a:p>
            <a:pPr marL="457200" indent="-457200">
              <a:buFont typeface="+mj-lt"/>
              <a:buAutoNum type="arabicPeriod"/>
            </a:pPr>
            <a:r>
              <a:rPr lang="en-US" sz="2800" dirty="0">
                <a:latin typeface="Times New Roman" panose="02020603050405020304" pitchFamily="18" charset="0"/>
                <a:cs typeface="Times New Roman" panose="02020603050405020304" pitchFamily="18" charset="0"/>
              </a:rPr>
              <a:t>Plan for cessation of formal wrap-around</a:t>
            </a:r>
          </a:p>
          <a:p>
            <a:pPr marL="457200" indent="-457200">
              <a:buFont typeface="+mj-lt"/>
              <a:buAutoNum type="arabicPeriod"/>
            </a:pPr>
            <a:r>
              <a:rPr lang="en-US" sz="2800" dirty="0">
                <a:latin typeface="Times New Roman" panose="02020603050405020304" pitchFamily="18" charset="0"/>
                <a:cs typeface="Times New Roman" panose="02020603050405020304" pitchFamily="18" charset="0"/>
              </a:rPr>
              <a:t>Create a “commencement” goal</a:t>
            </a:r>
          </a:p>
          <a:p>
            <a:pPr marL="457200" indent="-457200">
              <a:buFont typeface="+mj-lt"/>
              <a:buAutoNum type="arabicPeriod"/>
            </a:pPr>
            <a:r>
              <a:rPr lang="en-US" sz="2800" dirty="0">
                <a:latin typeface="Times New Roman" panose="02020603050405020304" pitchFamily="18" charset="0"/>
                <a:cs typeface="Times New Roman" panose="02020603050405020304" pitchFamily="18" charset="0"/>
              </a:rPr>
              <a:t>Follow up with the family</a:t>
            </a:r>
          </a:p>
        </p:txBody>
      </p:sp>
      <p:sp>
        <p:nvSpPr>
          <p:cNvPr id="4" name="Title 1">
            <a:extLst>
              <a:ext uri="{FF2B5EF4-FFF2-40B4-BE49-F238E27FC236}">
                <a16:creationId xmlns:a16="http://schemas.microsoft.com/office/drawing/2014/main" id="{B47A22F4-A18B-49ED-9C92-CDE6B76464D9}"/>
              </a:ext>
            </a:extLst>
          </p:cNvPr>
          <p:cNvSpPr txBox="1">
            <a:spLocks/>
          </p:cNvSpPr>
          <p:nvPr/>
        </p:nvSpPr>
        <p:spPr>
          <a:xfrm>
            <a:off x="1277389" y="263527"/>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solidFill>
                  <a:schemeClr val="accent2"/>
                </a:solidFill>
                <a:latin typeface="Times New Roman" panose="02020603050405020304" pitchFamily="18" charset="0"/>
                <a:cs typeface="Times New Roman" panose="02020603050405020304" pitchFamily="18" charset="0"/>
              </a:rPr>
              <a:t>Phase IV: Transition</a:t>
            </a:r>
          </a:p>
        </p:txBody>
      </p:sp>
      <p:sp>
        <p:nvSpPr>
          <p:cNvPr id="6" name="TextBox 5">
            <a:extLst>
              <a:ext uri="{FF2B5EF4-FFF2-40B4-BE49-F238E27FC236}">
                <a16:creationId xmlns:a16="http://schemas.microsoft.com/office/drawing/2014/main" id="{9A3DCEC8-D1D0-4E57-9841-72418F9C3584}"/>
              </a:ext>
            </a:extLst>
          </p:cNvPr>
          <p:cNvSpPr txBox="1"/>
          <p:nvPr/>
        </p:nvSpPr>
        <p:spPr>
          <a:xfrm>
            <a:off x="9307584" y="6386731"/>
            <a:ext cx="2717411" cy="369332"/>
          </a:xfrm>
          <a:prstGeom prst="rect">
            <a:avLst/>
          </a:prstGeom>
          <a:noFill/>
        </p:spPr>
        <p:txBody>
          <a:bodyPr wrap="none" rtlCol="0">
            <a:spAutoFit/>
          </a:bodyPr>
          <a:lstStyle/>
          <a:p>
            <a:pPr>
              <a:spcAft>
                <a:spcPts val="600"/>
              </a:spcAft>
            </a:pPr>
            <a:r>
              <a:rPr lang="en-US" b="1" dirty="0">
                <a:solidFill>
                  <a:schemeClr val="bg1"/>
                </a:solidFill>
                <a:latin typeface="Times New Roman" panose="02020603050405020304" pitchFamily="18" charset="0"/>
                <a:cs typeface="Times New Roman" panose="02020603050405020304" pitchFamily="18" charset="0"/>
              </a:rPr>
              <a:t>(Burns, 2008; NWI, 2008)</a:t>
            </a:r>
          </a:p>
        </p:txBody>
      </p:sp>
    </p:spTree>
    <p:extLst>
      <p:ext uri="{BB962C8B-B14F-4D97-AF65-F5344CB8AC3E}">
        <p14:creationId xmlns:p14="http://schemas.microsoft.com/office/powerpoint/2010/main" val="68396487"/>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17ECB-ED06-4CD9-839D-0B61F1FBE34A}"/>
              </a:ext>
            </a:extLst>
          </p:cNvPr>
          <p:cNvSpPr>
            <a:spLocks noGrp="1"/>
          </p:cNvSpPr>
          <p:nvPr>
            <p:ph type="title"/>
          </p:nvPr>
        </p:nvSpPr>
        <p:spPr/>
        <p:txBody>
          <a:bodyPr/>
          <a:lstStyle/>
          <a:p>
            <a:pPr algn="ctr"/>
            <a:r>
              <a:rPr lang="en-US" b="1" cap="all" dirty="0">
                <a:solidFill>
                  <a:schemeClr val="accent2"/>
                </a:solidFill>
                <a:latin typeface="Times New Roman" panose="02020603050405020304" pitchFamily="18" charset="0"/>
                <a:cs typeface="Times New Roman" panose="02020603050405020304" pitchFamily="18" charset="0"/>
              </a:rPr>
              <a:t>Case Study</a:t>
            </a:r>
          </a:p>
        </p:txBody>
      </p:sp>
      <p:sp>
        <p:nvSpPr>
          <p:cNvPr id="3" name="Content Placeholder 2">
            <a:extLst>
              <a:ext uri="{FF2B5EF4-FFF2-40B4-BE49-F238E27FC236}">
                <a16:creationId xmlns:a16="http://schemas.microsoft.com/office/drawing/2014/main" id="{73B69509-54EE-4CCD-ACE3-9DCF262DAAC6}"/>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David is 14-years-old and is in the 9</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grade. Recently, David’s parents were separated, his father moved out of the home about 8 months ago. David’s began drinking and going out most nights with her friends after the separation. David’s grades declined since last semester and he was suspended three times for fighting with peers, pranking a teacher and recently for skipping school. David’s teacher is concerned about his academic performance. David started hanging out with new friends and disclosed to his guidance counselor that he was using weed and hung out late at night with friends. One evening, David was caught stealing cigarettes from a local grocery store and was arrested but let go with a warning. David’s parents began to take David to a therapist, where David disclosed that he has been stealing for months now and also drinking alcohol. His mother asked the therapist for help with David’s ongoing running away from home, she reported that David often left the home to “stay with friends” for weekends at a time. She also verbalized being afraid to discipline him as he has threatened her with physical aggression. Last week, David’s father found pills on David’s backpack, when questioned David denied that they were his. </a:t>
            </a:r>
          </a:p>
        </p:txBody>
      </p:sp>
    </p:spTree>
    <p:extLst>
      <p:ext uri="{BB962C8B-B14F-4D97-AF65-F5344CB8AC3E}">
        <p14:creationId xmlns:p14="http://schemas.microsoft.com/office/powerpoint/2010/main" val="2364232185"/>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630407-0854-47C9-A5E6-A7AE3FCE57C9}"/>
              </a:ext>
            </a:extLst>
          </p:cNvPr>
          <p:cNvSpPr>
            <a:spLocks noGrp="1"/>
          </p:cNvSpPr>
          <p:nvPr>
            <p:ph idx="1"/>
          </p:nvPr>
        </p:nvSpPr>
        <p:spPr>
          <a:xfrm>
            <a:off x="2085874" y="2002144"/>
            <a:ext cx="8386011" cy="4023360"/>
          </a:xfrm>
        </p:spPr>
        <p:txBody>
          <a:bodyPr>
            <a:normAutofit lnSpcReduction="10000"/>
          </a:bodyPr>
          <a:lstStyle/>
          <a:p>
            <a:r>
              <a:rPr lang="en-US" sz="2400" dirty="0">
                <a:latin typeface="Times New Roman" panose="02020603050405020304" pitchFamily="18" charset="0"/>
                <a:cs typeface="Times New Roman" panose="02020603050405020304" pitchFamily="18" charset="0"/>
              </a:rPr>
              <a:t>1. Who should be at the Wrap-around meeting? </a:t>
            </a:r>
          </a:p>
          <a:p>
            <a:r>
              <a:rPr lang="en-US" sz="2400" dirty="0">
                <a:latin typeface="Times New Roman" panose="02020603050405020304" pitchFamily="18" charset="0"/>
                <a:cs typeface="Times New Roman" panose="02020603050405020304" pitchFamily="18" charset="0"/>
              </a:rPr>
              <a:t>2. What role does each individual play? And what are their responsibilities?</a:t>
            </a:r>
          </a:p>
          <a:p>
            <a:r>
              <a:rPr lang="en-US" sz="2400" dirty="0">
                <a:latin typeface="Times New Roman" panose="02020603050405020304" pitchFamily="18" charset="0"/>
                <a:cs typeface="Times New Roman" panose="02020603050405020304" pitchFamily="18" charset="0"/>
              </a:rPr>
              <a:t>3. What are the needed services? </a:t>
            </a:r>
          </a:p>
          <a:p>
            <a:r>
              <a:rPr lang="en-US" sz="2400" dirty="0">
                <a:latin typeface="Times New Roman" panose="02020603050405020304" pitchFamily="18" charset="0"/>
                <a:cs typeface="Times New Roman" panose="02020603050405020304" pitchFamily="18" charset="0"/>
              </a:rPr>
              <a:t>4. What are the communication routes professionals can use to stay connected about the case? </a:t>
            </a:r>
          </a:p>
          <a:p>
            <a:r>
              <a:rPr lang="en-US" sz="2400" dirty="0">
                <a:latin typeface="Times New Roman" panose="02020603050405020304" pitchFamily="18" charset="0"/>
                <a:cs typeface="Times New Roman" panose="02020603050405020304" pitchFamily="18" charset="0"/>
              </a:rPr>
              <a:t>5. What is important to David? </a:t>
            </a:r>
          </a:p>
          <a:p>
            <a:r>
              <a:rPr lang="en-US" sz="2400" dirty="0">
                <a:latin typeface="Times New Roman" panose="02020603050405020304" pitchFamily="18" charset="0"/>
                <a:cs typeface="Times New Roman" panose="02020603050405020304" pitchFamily="18" charset="0"/>
              </a:rPr>
              <a:t>6. What is important to David’s parents? </a:t>
            </a:r>
          </a:p>
          <a:p>
            <a:r>
              <a:rPr lang="en-US" sz="2400" dirty="0">
                <a:latin typeface="Times New Roman" panose="02020603050405020304" pitchFamily="18" charset="0"/>
                <a:cs typeface="Times New Roman" panose="02020603050405020304" pitchFamily="18" charset="0"/>
              </a:rPr>
              <a:t>7.  Create a SMART plan </a:t>
            </a:r>
          </a:p>
          <a:p>
            <a:endParaRPr lang="en-US" dirty="0"/>
          </a:p>
        </p:txBody>
      </p:sp>
      <p:sp>
        <p:nvSpPr>
          <p:cNvPr id="4" name="Title 1">
            <a:extLst>
              <a:ext uri="{FF2B5EF4-FFF2-40B4-BE49-F238E27FC236}">
                <a16:creationId xmlns:a16="http://schemas.microsoft.com/office/drawing/2014/main" id="{63380BC1-E773-466A-93CC-B5B96723934D}"/>
              </a:ext>
            </a:extLst>
          </p:cNvPr>
          <p:cNvSpPr txBox="1">
            <a:spLocks/>
          </p:cNvSpPr>
          <p:nvPr/>
        </p:nvSpPr>
        <p:spPr>
          <a:xfrm>
            <a:off x="1249679" y="107117"/>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b="1" cap="all" dirty="0">
                <a:solidFill>
                  <a:schemeClr val="accent2"/>
                </a:solidFill>
                <a:latin typeface="Times New Roman" panose="02020603050405020304" pitchFamily="18" charset="0"/>
                <a:cs typeface="Times New Roman" panose="02020603050405020304" pitchFamily="18" charset="0"/>
              </a:rPr>
              <a:t>Case Study questions</a:t>
            </a:r>
          </a:p>
        </p:txBody>
      </p:sp>
    </p:spTree>
    <p:extLst>
      <p:ext uri="{BB962C8B-B14F-4D97-AF65-F5344CB8AC3E}">
        <p14:creationId xmlns:p14="http://schemas.microsoft.com/office/powerpoint/2010/main" val="3551996430"/>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755E1-CD0C-4FCB-8AB3-C63D4DC92A47}"/>
              </a:ext>
            </a:extLst>
          </p:cNvPr>
          <p:cNvSpPr>
            <a:spLocks noGrp="1"/>
          </p:cNvSpPr>
          <p:nvPr>
            <p:ph type="title"/>
          </p:nvPr>
        </p:nvSpPr>
        <p:spPr>
          <a:xfrm>
            <a:off x="1066800" y="2223322"/>
            <a:ext cx="10058400" cy="1450757"/>
          </a:xfrm>
        </p:spPr>
        <p:txBody>
          <a:bodyPr>
            <a:normAutofit fontScale="90000"/>
          </a:bodyPr>
          <a:lstStyle/>
          <a:p>
            <a:r>
              <a:rPr lang="en-US" sz="6000" b="1" dirty="0">
                <a:solidFill>
                  <a:schemeClr val="accent2"/>
                </a:solidFill>
                <a:latin typeface="Times New Roman" panose="02020603050405020304" pitchFamily="18" charset="0"/>
                <a:cs typeface="Times New Roman" panose="02020603050405020304" pitchFamily="18" charset="0"/>
              </a:rPr>
              <a:t>OPTIONAL MODULE: GANGS</a:t>
            </a:r>
          </a:p>
        </p:txBody>
      </p:sp>
    </p:spTree>
    <p:extLst>
      <p:ext uri="{BB962C8B-B14F-4D97-AF65-F5344CB8AC3E}">
        <p14:creationId xmlns:p14="http://schemas.microsoft.com/office/powerpoint/2010/main" val="3392999891"/>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A group of people standing in front of a building&#10;&#10;Description automatically generated">
            <a:extLst>
              <a:ext uri="{FF2B5EF4-FFF2-40B4-BE49-F238E27FC236}">
                <a16:creationId xmlns:a16="http://schemas.microsoft.com/office/drawing/2014/main" id="{66F0A78C-D1F3-4960-B120-B0D86E9D7F4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4583"/>
          <a:stretch/>
        </p:blipFill>
        <p:spPr>
          <a:xfrm>
            <a:off x="-32" y="10"/>
            <a:ext cx="12192031" cy="4915066"/>
          </a:xfrm>
          <a:prstGeom prst="rect">
            <a:avLst/>
          </a:prstGeom>
        </p:spPr>
      </p:pic>
      <p:sp>
        <p:nvSpPr>
          <p:cNvPr id="2" name="Title 1">
            <a:extLst>
              <a:ext uri="{FF2B5EF4-FFF2-40B4-BE49-F238E27FC236}">
                <a16:creationId xmlns:a16="http://schemas.microsoft.com/office/drawing/2014/main" id="{CB605445-00EC-43AC-B736-96D1F8784A5D}"/>
              </a:ext>
            </a:extLst>
          </p:cNvPr>
          <p:cNvSpPr>
            <a:spLocks noGrp="1"/>
          </p:cNvSpPr>
          <p:nvPr>
            <p:ph type="title"/>
          </p:nvPr>
        </p:nvSpPr>
        <p:spPr>
          <a:xfrm>
            <a:off x="1065197" y="5120640"/>
            <a:ext cx="10058400" cy="822960"/>
          </a:xfrm>
        </p:spPr>
        <p:txBody>
          <a:bodyPr vert="horz" lIns="91440" tIns="45720" rIns="91440" bIns="45720" rtlCol="0" anchor="b">
            <a:norm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WHAT IS A GANG?</a:t>
            </a:r>
          </a:p>
        </p:txBody>
      </p:sp>
    </p:spTree>
    <p:extLst>
      <p:ext uri="{BB962C8B-B14F-4D97-AF65-F5344CB8AC3E}">
        <p14:creationId xmlns:p14="http://schemas.microsoft.com/office/powerpoint/2010/main" val="3726880299"/>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6B289-8757-459F-A65B-58BEF4037021}"/>
              </a:ext>
            </a:extLst>
          </p:cNvPr>
          <p:cNvSpPr>
            <a:spLocks noGrp="1"/>
          </p:cNvSpPr>
          <p:nvPr>
            <p:ph type="title"/>
          </p:nvPr>
        </p:nvSpPr>
        <p:spPr>
          <a:xfrm>
            <a:off x="721086" y="5262954"/>
            <a:ext cx="11308004" cy="1057655"/>
          </a:xfrm>
        </p:spPr>
        <p:txBody>
          <a:bodyPr vert="horz" lIns="91440" tIns="45720" rIns="91440" bIns="45720" rtlCol="0" anchor="b">
            <a:noAutofit/>
          </a:bodyPr>
          <a:lstStyle/>
          <a:p>
            <a:r>
              <a:rPr lang="en-US" sz="3600" b="1" dirty="0">
                <a:solidFill>
                  <a:schemeClr val="accent2"/>
                </a:solidFill>
                <a:latin typeface="Times New Roman" panose="02020603050405020304" pitchFamily="18" charset="0"/>
                <a:cs typeface="Times New Roman" panose="02020603050405020304" pitchFamily="18" charset="0"/>
              </a:rPr>
              <a:t>GANS VS. VIOLENT EXTREMIST ORGANIZATIONS</a:t>
            </a:r>
          </a:p>
        </p:txBody>
      </p:sp>
      <p:pic>
        <p:nvPicPr>
          <p:cNvPr id="4" name="Picture 3">
            <a:extLst>
              <a:ext uri="{FF2B5EF4-FFF2-40B4-BE49-F238E27FC236}">
                <a16:creationId xmlns:a16="http://schemas.microsoft.com/office/drawing/2014/main" id="{60022402-A49F-4010-970A-4B9E6D020CBC}"/>
              </a:ext>
            </a:extLst>
          </p:cNvPr>
          <p:cNvPicPr>
            <a:picLocks noChangeAspect="1"/>
          </p:cNvPicPr>
          <p:nvPr/>
        </p:nvPicPr>
        <p:blipFill rotWithShape="1">
          <a:blip r:embed="rId3"/>
          <a:srcRect l="23147" t="22340" r="24354" b="28695"/>
          <a:stretch/>
        </p:blipFill>
        <p:spPr>
          <a:xfrm>
            <a:off x="721086" y="266917"/>
            <a:ext cx="10362092" cy="5436315"/>
          </a:xfrm>
          <a:prstGeom prst="rect">
            <a:avLst/>
          </a:prstGeom>
        </p:spPr>
      </p:pic>
    </p:spTree>
    <p:extLst>
      <p:ext uri="{BB962C8B-B14F-4D97-AF65-F5344CB8AC3E}">
        <p14:creationId xmlns:p14="http://schemas.microsoft.com/office/powerpoint/2010/main" val="1293269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uberty">
            <a:extLst>
              <a:ext uri="{FF2B5EF4-FFF2-40B4-BE49-F238E27FC236}">
                <a16:creationId xmlns:a16="http://schemas.microsoft.com/office/drawing/2014/main" id="{510DD286-D39B-4029-BA75-95C860CDBC8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01368" y="131734"/>
            <a:ext cx="9725658" cy="620010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195C3855-2AB1-4A24-BF87-C8AC5EC22B4E}"/>
              </a:ext>
            </a:extLst>
          </p:cNvPr>
          <p:cNvSpPr txBox="1"/>
          <p:nvPr/>
        </p:nvSpPr>
        <p:spPr>
          <a:xfrm>
            <a:off x="6949777" y="6512868"/>
            <a:ext cx="4798108" cy="276999"/>
          </a:xfrm>
          <a:prstGeom prst="rect">
            <a:avLst/>
          </a:prstGeom>
          <a:noFill/>
        </p:spPr>
        <p:txBody>
          <a:bodyPr wrap="none" rtlCol="0">
            <a:spAutoFit/>
          </a:bodyPr>
          <a:lstStyle/>
          <a:p>
            <a:pPr>
              <a:spcAft>
                <a:spcPts val="600"/>
              </a:spcAft>
            </a:pP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(Hopkinsmedicine.org, 2020; Standfordchildrens.org, 2020</a:t>
            </a:r>
            <a:r>
              <a:rPr lang="en-US" sz="1200" b="1" dirty="0">
                <a:solidFill>
                  <a:schemeClr val="accent2"/>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996698811"/>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D462-AF10-488A-A17B-42547AF30EA0}"/>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GANGS</a:t>
            </a:r>
          </a:p>
        </p:txBody>
      </p:sp>
      <p:sp>
        <p:nvSpPr>
          <p:cNvPr id="3" name="Content Placeholder 2">
            <a:extLst>
              <a:ext uri="{FF2B5EF4-FFF2-40B4-BE49-F238E27FC236}">
                <a16:creationId xmlns:a16="http://schemas.microsoft.com/office/drawing/2014/main" id="{14B06083-86E1-4B2A-88E9-D16B3B0FDA93}"/>
              </a:ext>
            </a:extLst>
          </p:cNvPr>
          <p:cNvSpPr>
            <a:spLocks noGrp="1"/>
          </p:cNvSpPr>
          <p:nvPr>
            <p:ph idx="1"/>
          </p:nvPr>
        </p:nvSpPr>
        <p:spPr/>
        <p:txBody>
          <a:bodyPr/>
          <a:lstStyle/>
          <a:p>
            <a:pPr marL="0" indent="0">
              <a:buFontTx/>
              <a:buNone/>
              <a:defRPr/>
            </a:pPr>
            <a:r>
              <a:rPr lang="en-US" altLang="es-ES_tradnl" sz="3600" dirty="0">
                <a:latin typeface="Times New Roman" panose="02020603050405020304" pitchFamily="18" charset="0"/>
                <a:cs typeface="Times New Roman" panose="02020603050405020304" pitchFamily="18" charset="0"/>
              </a:rPr>
              <a:t>Any durable street-oriented group whose involvement with criminal activity is part of their group identity.</a:t>
            </a:r>
          </a:p>
          <a:p>
            <a:pPr marL="0" indent="0">
              <a:buFontTx/>
              <a:buNone/>
              <a:defRPr/>
            </a:pPr>
            <a:endParaRPr lang="en-US" altLang="es-ES_tradnl" sz="3600" dirty="0">
              <a:latin typeface="Times New Roman" panose="02020603050405020304" pitchFamily="18" charset="0"/>
              <a:cs typeface="Times New Roman" panose="02020603050405020304" pitchFamily="18" charset="0"/>
            </a:endParaRPr>
          </a:p>
          <a:p>
            <a:pPr lvl="1">
              <a:defRPr/>
            </a:pPr>
            <a:r>
              <a:rPr lang="en-US" altLang="es-ES_tradnl" sz="3200" dirty="0">
                <a:latin typeface="Times New Roman" panose="02020603050405020304" pitchFamily="18" charset="0"/>
                <a:cs typeface="Times New Roman" panose="02020603050405020304" pitchFamily="18" charset="0"/>
              </a:rPr>
              <a:t>Street gangs/School-based gangs</a:t>
            </a:r>
          </a:p>
          <a:p>
            <a:pPr lvl="1">
              <a:defRPr/>
            </a:pPr>
            <a:r>
              <a:rPr lang="en-US" altLang="es-ES_tradnl" sz="3200" dirty="0">
                <a:latin typeface="Times New Roman" panose="02020603050405020304" pitchFamily="18" charset="0"/>
                <a:cs typeface="Times New Roman" panose="02020603050405020304" pitchFamily="18" charset="0"/>
              </a:rPr>
              <a:t>Organized crime</a:t>
            </a:r>
          </a:p>
          <a:p>
            <a:endParaRPr lang="en-US" dirty="0"/>
          </a:p>
        </p:txBody>
      </p:sp>
    </p:spTree>
    <p:extLst>
      <p:ext uri="{BB962C8B-B14F-4D97-AF65-F5344CB8AC3E}">
        <p14:creationId xmlns:p14="http://schemas.microsoft.com/office/powerpoint/2010/main" val="1973682579"/>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2D49A4-C7B6-4595-8023-6146CD3F522A}"/>
              </a:ext>
            </a:extLst>
          </p:cNvPr>
          <p:cNvSpPr>
            <a:spLocks noGrp="1"/>
          </p:cNvSpPr>
          <p:nvPr>
            <p:ph idx="1"/>
          </p:nvPr>
        </p:nvSpPr>
        <p:spPr>
          <a:xfrm>
            <a:off x="882869" y="1918519"/>
            <a:ext cx="10272811" cy="4468212"/>
          </a:xfrm>
        </p:spPr>
        <p:txBody>
          <a:bodyPr>
            <a:normAutofit lnSpcReduction="10000"/>
          </a:bodyPr>
          <a:lstStyle/>
          <a:p>
            <a:pPr>
              <a:spcBef>
                <a:spcPts val="0"/>
              </a:spcBef>
              <a:buFont typeface="Arial" pitchFamily="34" charset="0"/>
              <a:buChar char="•"/>
              <a:defRPr/>
            </a:pPr>
            <a:r>
              <a:rPr lang="en-US" sz="2400" dirty="0">
                <a:solidFill>
                  <a:schemeClr val="tx1"/>
                </a:solidFill>
                <a:latin typeface="Times New Roman" panose="02020603050405020304" pitchFamily="18" charset="0"/>
                <a:cs typeface="Times New Roman" panose="02020603050405020304" pitchFamily="18" charset="0"/>
              </a:rPr>
              <a:t>An association of three or more individuals</a:t>
            </a:r>
          </a:p>
          <a:p>
            <a:pPr>
              <a:spcBef>
                <a:spcPts val="0"/>
              </a:spcBef>
              <a:buFont typeface="Arial" pitchFamily="34" charset="0"/>
              <a:buChar char="•"/>
              <a:defRPr/>
            </a:pPr>
            <a:endParaRPr lang="en-US" sz="2400" dirty="0">
              <a:solidFill>
                <a:schemeClr val="tx1"/>
              </a:solidFill>
              <a:latin typeface="Times New Roman" panose="02020603050405020304" pitchFamily="18" charset="0"/>
              <a:cs typeface="Times New Roman" panose="02020603050405020304" pitchFamily="18" charset="0"/>
            </a:endParaRPr>
          </a:p>
          <a:p>
            <a:pPr>
              <a:spcBef>
                <a:spcPts val="0"/>
              </a:spcBef>
              <a:buFont typeface="Arial" pitchFamily="34" charset="0"/>
              <a:buChar char="•"/>
              <a:defRPr/>
            </a:pPr>
            <a:r>
              <a:rPr lang="en-US" sz="2400" dirty="0">
                <a:solidFill>
                  <a:schemeClr val="tx1"/>
                </a:solidFill>
                <a:latin typeface="Times New Roman" panose="02020603050405020304" pitchFamily="18" charset="0"/>
                <a:cs typeface="Times New Roman" panose="02020603050405020304" pitchFamily="18" charset="0"/>
              </a:rPr>
              <a:t>Group with specific identity.</a:t>
            </a:r>
          </a:p>
          <a:p>
            <a:pPr>
              <a:spcBef>
                <a:spcPts val="0"/>
              </a:spcBef>
              <a:buFont typeface="Arial" pitchFamily="34" charset="0"/>
              <a:buChar char="•"/>
              <a:defRPr/>
            </a:pPr>
            <a:endParaRPr lang="en-US" sz="2400" dirty="0">
              <a:solidFill>
                <a:schemeClr val="tx1"/>
              </a:solidFill>
              <a:latin typeface="Times New Roman" panose="02020603050405020304" pitchFamily="18" charset="0"/>
              <a:cs typeface="Times New Roman" panose="02020603050405020304" pitchFamily="18" charset="0"/>
            </a:endParaRPr>
          </a:p>
          <a:p>
            <a:pPr>
              <a:spcBef>
                <a:spcPts val="0"/>
              </a:spcBef>
              <a:buFont typeface="Arial" pitchFamily="34" charset="0"/>
              <a:buChar char="•"/>
              <a:defRPr/>
            </a:pPr>
            <a:r>
              <a:rPr lang="en-US" sz="2400" dirty="0">
                <a:solidFill>
                  <a:schemeClr val="tx1"/>
                </a:solidFill>
                <a:latin typeface="Times New Roman" panose="02020603050405020304" pitchFamily="18" charset="0"/>
                <a:cs typeface="Times New Roman" panose="02020603050405020304" pitchFamily="18" charset="0"/>
              </a:rPr>
              <a:t>Purpose is to engage in criminal activity.</a:t>
            </a:r>
          </a:p>
          <a:p>
            <a:pPr>
              <a:spcBef>
                <a:spcPts val="0"/>
              </a:spcBef>
              <a:buFont typeface="Arial" pitchFamily="34" charset="0"/>
              <a:buChar char="•"/>
              <a:defRPr/>
            </a:pPr>
            <a:endParaRPr lang="en-US" sz="2400" dirty="0">
              <a:solidFill>
                <a:schemeClr val="tx1"/>
              </a:solidFill>
              <a:latin typeface="Times New Roman" panose="02020603050405020304" pitchFamily="18" charset="0"/>
              <a:cs typeface="Times New Roman" panose="02020603050405020304" pitchFamily="18" charset="0"/>
            </a:endParaRPr>
          </a:p>
          <a:p>
            <a:pPr>
              <a:spcBef>
                <a:spcPts val="0"/>
              </a:spcBef>
              <a:buFont typeface="Arial" pitchFamily="34" charset="0"/>
              <a:buChar char="•"/>
              <a:defRPr/>
            </a:pPr>
            <a:r>
              <a:rPr lang="en-US" sz="2400" dirty="0">
                <a:solidFill>
                  <a:schemeClr val="tx1"/>
                </a:solidFill>
                <a:latin typeface="Times New Roman" panose="02020603050405020304" pitchFamily="18" charset="0"/>
                <a:cs typeface="Times New Roman" panose="02020603050405020304" pitchFamily="18" charset="0"/>
              </a:rPr>
              <a:t>Gangs may:</a:t>
            </a:r>
          </a:p>
          <a:p>
            <a:pPr lvl="1">
              <a:spcBef>
                <a:spcPts val="0"/>
              </a:spcBef>
              <a:buFont typeface="Arial" pitchFamily="34" charset="0"/>
              <a:buChar char="•"/>
              <a:defRPr/>
            </a:pPr>
            <a:r>
              <a:rPr lang="en-US" sz="2400" dirty="0">
                <a:solidFill>
                  <a:schemeClr val="tx1"/>
                </a:solidFill>
                <a:latin typeface="Times New Roman" panose="02020603050405020304" pitchFamily="18" charset="0"/>
                <a:cs typeface="Times New Roman" panose="02020603050405020304" pitchFamily="18" charset="0"/>
              </a:rPr>
              <a:t>Employ rules for joining and operating within the association.</a:t>
            </a:r>
          </a:p>
          <a:p>
            <a:pPr lvl="1">
              <a:spcBef>
                <a:spcPts val="0"/>
              </a:spcBef>
              <a:buFont typeface="Arial" pitchFamily="34" charset="0"/>
              <a:buChar char="•"/>
              <a:defRPr/>
            </a:pPr>
            <a:r>
              <a:rPr lang="en-US" sz="2400" dirty="0">
                <a:solidFill>
                  <a:schemeClr val="tx1"/>
                </a:solidFill>
                <a:latin typeface="Times New Roman" panose="02020603050405020304" pitchFamily="18" charset="0"/>
                <a:cs typeface="Times New Roman" panose="02020603050405020304" pitchFamily="18" charset="0"/>
              </a:rPr>
              <a:t>Meet on a recurring basis.</a:t>
            </a:r>
          </a:p>
          <a:p>
            <a:pPr lvl="1">
              <a:spcBef>
                <a:spcPts val="0"/>
              </a:spcBef>
              <a:buFont typeface="Arial" pitchFamily="34" charset="0"/>
              <a:buChar char="•"/>
              <a:defRPr/>
            </a:pPr>
            <a:r>
              <a:rPr lang="en-US" sz="2400" dirty="0">
                <a:solidFill>
                  <a:schemeClr val="tx1"/>
                </a:solidFill>
                <a:latin typeface="Times New Roman" panose="02020603050405020304" pitchFamily="18" charset="0"/>
                <a:cs typeface="Times New Roman" panose="02020603050405020304" pitchFamily="18" charset="0"/>
              </a:rPr>
              <a:t>Provide physical protection of its members from others.</a:t>
            </a:r>
          </a:p>
          <a:p>
            <a:pPr lvl="1">
              <a:spcBef>
                <a:spcPts val="0"/>
              </a:spcBef>
              <a:buFont typeface="Arial" pitchFamily="34" charset="0"/>
              <a:buChar char="•"/>
              <a:defRPr/>
            </a:pPr>
            <a:r>
              <a:rPr lang="en-US" sz="2400" dirty="0">
                <a:solidFill>
                  <a:schemeClr val="tx1"/>
                </a:solidFill>
                <a:latin typeface="Times New Roman" panose="02020603050405020304" pitchFamily="18" charset="0"/>
                <a:cs typeface="Times New Roman" panose="02020603050405020304" pitchFamily="18" charset="0"/>
              </a:rPr>
              <a:t>Seek to exercise control over a particular geographic location or region, or it may simply defend its perceived interests against rivals.</a:t>
            </a:r>
          </a:p>
          <a:p>
            <a:pPr lvl="1">
              <a:spcBef>
                <a:spcPts val="0"/>
              </a:spcBef>
              <a:buFont typeface="Arial" pitchFamily="34" charset="0"/>
              <a:buChar char="•"/>
              <a:defRPr/>
            </a:pPr>
            <a:r>
              <a:rPr lang="en-US" sz="2400" dirty="0">
                <a:solidFill>
                  <a:schemeClr val="tx1"/>
                </a:solidFill>
                <a:latin typeface="Times New Roman" panose="02020603050405020304" pitchFamily="18" charset="0"/>
                <a:cs typeface="Times New Roman" panose="02020603050405020304" pitchFamily="18" charset="0"/>
              </a:rPr>
              <a:t>Have an identifiable structure.</a:t>
            </a:r>
          </a:p>
          <a:p>
            <a:endParaRPr lang="en-US" sz="2400" dirty="0"/>
          </a:p>
        </p:txBody>
      </p:sp>
      <p:sp>
        <p:nvSpPr>
          <p:cNvPr id="4" name="TextBox 3">
            <a:extLst>
              <a:ext uri="{FF2B5EF4-FFF2-40B4-BE49-F238E27FC236}">
                <a16:creationId xmlns:a16="http://schemas.microsoft.com/office/drawing/2014/main" id="{1E2B4DE9-147F-49C2-8F0A-5174F3C526DA}"/>
              </a:ext>
            </a:extLst>
          </p:cNvPr>
          <p:cNvSpPr txBox="1"/>
          <p:nvPr/>
        </p:nvSpPr>
        <p:spPr>
          <a:xfrm>
            <a:off x="8686800" y="6386731"/>
            <a:ext cx="3608745"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(U.S. Department of Justice, 2011) </a:t>
            </a:r>
          </a:p>
        </p:txBody>
      </p:sp>
      <p:sp>
        <p:nvSpPr>
          <p:cNvPr id="7" name="Title 1">
            <a:extLst>
              <a:ext uri="{FF2B5EF4-FFF2-40B4-BE49-F238E27FC236}">
                <a16:creationId xmlns:a16="http://schemas.microsoft.com/office/drawing/2014/main" id="{51CA5396-0476-4AC9-A935-1DF594E7E392}"/>
              </a:ext>
            </a:extLst>
          </p:cNvPr>
          <p:cNvSpPr>
            <a:spLocks noGrp="1"/>
          </p:cNvSpPr>
          <p:nvPr>
            <p:ph type="title"/>
          </p:nvPr>
        </p:nvSpPr>
        <p:spPr>
          <a:xfrm>
            <a:off x="1097280" y="286603"/>
            <a:ext cx="10058400" cy="1450757"/>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GANGS</a:t>
            </a:r>
          </a:p>
        </p:txBody>
      </p:sp>
    </p:spTree>
    <p:extLst>
      <p:ext uri="{BB962C8B-B14F-4D97-AF65-F5344CB8AC3E}">
        <p14:creationId xmlns:p14="http://schemas.microsoft.com/office/powerpoint/2010/main" val="2006868205"/>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A0477-016C-4941-B7D7-6D07DE94AC6E}"/>
              </a:ext>
            </a:extLst>
          </p:cNvPr>
          <p:cNvSpPr>
            <a:spLocks noGrp="1"/>
          </p:cNvSpPr>
          <p:nvPr>
            <p:ph type="title"/>
          </p:nvPr>
        </p:nvSpPr>
        <p:spPr>
          <a:xfrm>
            <a:off x="1116218" y="5393722"/>
            <a:ext cx="10058400" cy="822960"/>
          </a:xfrm>
        </p:spPr>
        <p:txBody>
          <a:bodyPr vert="horz" lIns="91440" tIns="45720" rIns="91440" bIns="45720" rtlCol="0" anchor="b">
            <a:normAutofit/>
          </a:bodyPr>
          <a:lstStyle/>
          <a:p>
            <a:pPr algn="ctr"/>
            <a:r>
              <a:rPr lang="en-US" sz="4000" b="1" dirty="0">
                <a:solidFill>
                  <a:srgbClr val="FFFFFF"/>
                </a:solidFill>
                <a:latin typeface="Times New Roman" panose="02020603050405020304" pitchFamily="18" charset="0"/>
                <a:cs typeface="Times New Roman" panose="02020603050405020304" pitchFamily="18" charset="0"/>
              </a:rPr>
              <a:t>CRIME AND GANG</a:t>
            </a:r>
            <a:r>
              <a:rPr lang="en-US" sz="4400" b="1" dirty="0">
                <a:solidFill>
                  <a:srgbClr val="FFFFFF"/>
                </a:solidFill>
                <a:latin typeface="Times New Roman" panose="02020603050405020304" pitchFamily="18" charset="0"/>
                <a:cs typeface="Times New Roman" panose="02020603050405020304" pitchFamily="18" charset="0"/>
              </a:rPr>
              <a:t>  </a:t>
            </a:r>
            <a:r>
              <a:rPr lang="en-US" sz="4000" b="1" dirty="0">
                <a:solidFill>
                  <a:srgbClr val="FFFFFF"/>
                </a:solidFill>
                <a:latin typeface="Times New Roman" panose="02020603050405020304" pitchFamily="18" charset="0"/>
                <a:cs typeface="Times New Roman" panose="02020603050405020304" pitchFamily="18" charset="0"/>
              </a:rPr>
              <a:t>INVOLVEMENT</a:t>
            </a:r>
            <a:endParaRPr lang="en-US" sz="4400" b="1" dirty="0">
              <a:solidFill>
                <a:srgbClr val="FFFFFF"/>
              </a:solidFill>
              <a:latin typeface="Times New Roman" panose="02020603050405020304" pitchFamily="18" charset="0"/>
              <a:cs typeface="Times New Roman" panose="02020603050405020304" pitchFamily="18" charset="0"/>
            </a:endParaRPr>
          </a:p>
        </p:txBody>
      </p:sp>
      <p:pic>
        <p:nvPicPr>
          <p:cNvPr id="30" name="Picture 29" descr="A screenshot of a cell phone&#10;&#10;Description automatically generated">
            <a:extLst>
              <a:ext uri="{FF2B5EF4-FFF2-40B4-BE49-F238E27FC236}">
                <a16:creationId xmlns:a16="http://schemas.microsoft.com/office/drawing/2014/main" id="{06062DF3-AFDA-473F-B8DF-227F569A7C60}"/>
              </a:ext>
            </a:extLst>
          </p:cNvPr>
          <p:cNvPicPr/>
          <p:nvPr/>
        </p:nvPicPr>
        <p:blipFill rotWithShape="1">
          <a:blip r:embed="rId3"/>
          <a:srcRect l="29444" t="22120" r="26876" b="24871"/>
          <a:stretch/>
        </p:blipFill>
        <p:spPr bwMode="auto">
          <a:xfrm>
            <a:off x="1538474" y="164024"/>
            <a:ext cx="9445867" cy="5243547"/>
          </a:xfrm>
          <a:prstGeom prst="rect">
            <a:avLst/>
          </a:prstGeom>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4F83EFFE-7030-4B26-BA94-5385B7446708}"/>
              </a:ext>
            </a:extLst>
          </p:cNvPr>
          <p:cNvSpPr txBox="1"/>
          <p:nvPr/>
        </p:nvSpPr>
        <p:spPr>
          <a:xfrm>
            <a:off x="10558219" y="6366320"/>
            <a:ext cx="1633781"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(USAID, 2016)</a:t>
            </a:r>
          </a:p>
        </p:txBody>
      </p:sp>
    </p:spTree>
    <p:extLst>
      <p:ext uri="{BB962C8B-B14F-4D97-AF65-F5344CB8AC3E}">
        <p14:creationId xmlns:p14="http://schemas.microsoft.com/office/powerpoint/2010/main" val="2757401751"/>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2A2E-250F-49E1-A5F6-88358C057EAB}"/>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WHO ARE GANG MEMEBRS?</a:t>
            </a:r>
          </a:p>
        </p:txBody>
      </p:sp>
      <p:sp>
        <p:nvSpPr>
          <p:cNvPr id="3" name="Content Placeholder 2">
            <a:extLst>
              <a:ext uri="{FF2B5EF4-FFF2-40B4-BE49-F238E27FC236}">
                <a16:creationId xmlns:a16="http://schemas.microsoft.com/office/drawing/2014/main" id="{7C535D63-C812-4AAD-B18E-E56807A9BD7F}"/>
              </a:ext>
            </a:extLst>
          </p:cNvPr>
          <p:cNvSpPr>
            <a:spLocks noGrp="1"/>
          </p:cNvSpPr>
          <p:nvPr>
            <p:ph idx="1"/>
          </p:nvPr>
        </p:nvSpPr>
        <p:spPr>
          <a:xfrm>
            <a:off x="1097280" y="2900854"/>
            <a:ext cx="10058400" cy="2968239"/>
          </a:xfrm>
        </p:spPr>
        <p:txBody>
          <a:bodyPr>
            <a:normAutofit/>
          </a:bodyPr>
          <a:lstStyle/>
          <a:p>
            <a:pPr algn="ctr"/>
            <a:r>
              <a:rPr lang="en-US" altLang="es-ES_tradnl" sz="3600" dirty="0">
                <a:latin typeface="Times New Roman" panose="02020603050405020304" pitchFamily="18" charset="0"/>
                <a:cs typeface="Times New Roman" panose="02020603050405020304" pitchFamily="18" charset="0"/>
              </a:rPr>
              <a:t>Brainstorm in your group the characteristics you believe correspond to those individuals who join and participate in gangs.</a:t>
            </a:r>
          </a:p>
          <a:p>
            <a:endParaRPr lang="en-US" sz="2400" dirty="0"/>
          </a:p>
        </p:txBody>
      </p:sp>
    </p:spTree>
    <p:extLst>
      <p:ext uri="{BB962C8B-B14F-4D97-AF65-F5344CB8AC3E}">
        <p14:creationId xmlns:p14="http://schemas.microsoft.com/office/powerpoint/2010/main" val="31314517"/>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7A46F-2034-4BE5-8824-C08616742F90}"/>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WHO JOINS GANGS?</a:t>
            </a:r>
          </a:p>
        </p:txBody>
      </p:sp>
      <p:sp>
        <p:nvSpPr>
          <p:cNvPr id="3" name="Content Placeholder 2">
            <a:extLst>
              <a:ext uri="{FF2B5EF4-FFF2-40B4-BE49-F238E27FC236}">
                <a16:creationId xmlns:a16="http://schemas.microsoft.com/office/drawing/2014/main" id="{65873225-4720-4254-AF4C-3B5F1D31CAF2}"/>
              </a:ext>
            </a:extLst>
          </p:cNvPr>
          <p:cNvSpPr>
            <a:spLocks noGrp="1"/>
          </p:cNvSpPr>
          <p:nvPr>
            <p:ph idx="1"/>
          </p:nvPr>
        </p:nvSpPr>
        <p:spPr/>
        <p:txBody>
          <a:bodyPr/>
          <a:lstStyle/>
          <a:p>
            <a:pPr>
              <a:buFont typeface="Arial" panose="020B0604020202020204" pitchFamily="34" charset="0"/>
              <a:buChar char="•"/>
            </a:pPr>
            <a:r>
              <a:rPr lang="en-US" altLang="es-ES_tradnl" sz="2800" dirty="0">
                <a:solidFill>
                  <a:srgbClr val="595959"/>
                </a:solidFill>
                <a:latin typeface="Times New Roman" panose="02020603050405020304" pitchFamily="18" charset="0"/>
                <a:ea typeface="Arial Narrow" panose="020B0606020202030204" pitchFamily="34" charset="0"/>
                <a:cs typeface="Times New Roman" panose="02020603050405020304" pitchFamily="18" charset="0"/>
              </a:rPr>
              <a:t>Recruits generally range in age from 12 to 15 years </a:t>
            </a:r>
          </a:p>
          <a:p>
            <a:pPr>
              <a:buFont typeface="Arial" panose="020B0604020202020204" pitchFamily="34" charset="0"/>
              <a:buChar char="•"/>
            </a:pPr>
            <a:endParaRPr lang="en-US" altLang="es-ES_tradnl" sz="2800" dirty="0">
              <a:solidFill>
                <a:srgbClr val="595959"/>
              </a:solidFill>
              <a:latin typeface="Times New Roman" panose="02020603050405020304" pitchFamily="18" charset="0"/>
              <a:ea typeface="Arial Narrow" panose="020B0606020202030204" pitchFamily="34" charset="0"/>
              <a:cs typeface="Times New Roman" panose="02020603050405020304" pitchFamily="18" charset="0"/>
            </a:endParaRPr>
          </a:p>
          <a:p>
            <a:pPr>
              <a:buFont typeface="Arial" panose="020B0604020202020204" pitchFamily="34" charset="0"/>
              <a:buChar char="•"/>
            </a:pPr>
            <a:r>
              <a:rPr lang="en-US" altLang="es-ES_tradnl" sz="2800" dirty="0">
                <a:solidFill>
                  <a:srgbClr val="595959"/>
                </a:solidFill>
                <a:latin typeface="Times New Roman" panose="02020603050405020304" pitchFamily="18" charset="0"/>
                <a:ea typeface="Arial Narrow" panose="020B0606020202030204" pitchFamily="34" charset="0"/>
                <a:cs typeface="Times New Roman" panose="02020603050405020304" pitchFamily="18" charset="0"/>
              </a:rPr>
              <a:t>Most members are boys, but 10 percent of all gang members are girls</a:t>
            </a:r>
          </a:p>
          <a:p>
            <a:pPr>
              <a:buFont typeface="Arial" panose="020B0604020202020204" pitchFamily="34" charset="0"/>
              <a:buChar char="•"/>
            </a:pPr>
            <a:endParaRPr lang="en-US" altLang="es-ES_tradnl" sz="2800" dirty="0">
              <a:solidFill>
                <a:srgbClr val="595959"/>
              </a:solidFill>
              <a:latin typeface="Times New Roman" panose="02020603050405020304" pitchFamily="18" charset="0"/>
              <a:ea typeface="Arial Narrow" panose="020B0606020202030204" pitchFamily="34" charset="0"/>
              <a:cs typeface="Times New Roman" panose="02020603050405020304" pitchFamily="18" charset="0"/>
            </a:endParaRPr>
          </a:p>
          <a:p>
            <a:pPr>
              <a:buFont typeface="Arial" panose="020B0604020202020204" pitchFamily="34" charset="0"/>
              <a:buChar char="•"/>
            </a:pPr>
            <a:r>
              <a:rPr lang="en-US" altLang="es-ES_tradnl" sz="2800" dirty="0">
                <a:solidFill>
                  <a:srgbClr val="595959"/>
                </a:solidFill>
                <a:latin typeface="Times New Roman" panose="02020603050405020304" pitchFamily="18" charset="0"/>
                <a:ea typeface="Arial Narrow" panose="020B0606020202030204" pitchFamily="34" charset="0"/>
                <a:cs typeface="Times New Roman" panose="02020603050405020304" pitchFamily="18" charset="0"/>
              </a:rPr>
              <a:t>Certain risk factors increase the likelihood of gang involvement</a:t>
            </a:r>
          </a:p>
          <a:p>
            <a:endParaRPr lang="en-US" dirty="0"/>
          </a:p>
        </p:txBody>
      </p:sp>
      <p:sp>
        <p:nvSpPr>
          <p:cNvPr id="4" name="TextBox 3">
            <a:extLst>
              <a:ext uri="{FF2B5EF4-FFF2-40B4-BE49-F238E27FC236}">
                <a16:creationId xmlns:a16="http://schemas.microsoft.com/office/drawing/2014/main" id="{76752F48-C3EE-4C48-BD42-2F7A423F0B96}"/>
              </a:ext>
            </a:extLst>
          </p:cNvPr>
          <p:cNvSpPr txBox="1"/>
          <p:nvPr/>
        </p:nvSpPr>
        <p:spPr>
          <a:xfrm>
            <a:off x="8355723" y="6386731"/>
            <a:ext cx="3563796"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(U.S. Department of Justice, 2010)</a:t>
            </a:r>
          </a:p>
        </p:txBody>
      </p:sp>
    </p:spTree>
    <p:extLst>
      <p:ext uri="{BB962C8B-B14F-4D97-AF65-F5344CB8AC3E}">
        <p14:creationId xmlns:p14="http://schemas.microsoft.com/office/powerpoint/2010/main" val="78518090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596BC-D2AD-4E9D-8776-5D5243FC4690}"/>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WHY JOIN A GANG?</a:t>
            </a:r>
          </a:p>
        </p:txBody>
      </p:sp>
      <p:sp>
        <p:nvSpPr>
          <p:cNvPr id="3" name="Content Placeholder 2">
            <a:extLst>
              <a:ext uri="{FF2B5EF4-FFF2-40B4-BE49-F238E27FC236}">
                <a16:creationId xmlns:a16="http://schemas.microsoft.com/office/drawing/2014/main" id="{7197F925-C2DA-4E4C-951C-73224764C220}"/>
              </a:ext>
            </a:extLst>
          </p:cNvPr>
          <p:cNvSpPr>
            <a:spLocks noGrp="1"/>
          </p:cNvSpPr>
          <p:nvPr>
            <p:ph idx="1"/>
          </p:nvPr>
        </p:nvSpPr>
        <p:spPr/>
        <p:txBody>
          <a:bodyPr>
            <a:normAutofit fontScale="92500" lnSpcReduction="20000"/>
          </a:bodyPr>
          <a:lstStyle/>
          <a:p>
            <a:pPr>
              <a:lnSpc>
                <a:spcPct val="200000"/>
              </a:lnSpc>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Friendship</a:t>
            </a:r>
          </a:p>
          <a:p>
            <a:pPr>
              <a:lnSpc>
                <a:spcPct val="200000"/>
              </a:lnSpc>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Protection or safety</a:t>
            </a:r>
          </a:p>
          <a:p>
            <a:pPr>
              <a:lnSpc>
                <a:spcPct val="200000"/>
              </a:lnSpc>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Make money</a:t>
            </a:r>
          </a:p>
          <a:p>
            <a:pPr>
              <a:lnSpc>
                <a:spcPct val="200000"/>
              </a:lnSpc>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Family member in gang</a:t>
            </a:r>
          </a:p>
          <a:p>
            <a:endParaRPr lang="en-US" dirty="0"/>
          </a:p>
        </p:txBody>
      </p:sp>
      <p:sp>
        <p:nvSpPr>
          <p:cNvPr id="4" name="TextBox 3">
            <a:extLst>
              <a:ext uri="{FF2B5EF4-FFF2-40B4-BE49-F238E27FC236}">
                <a16:creationId xmlns:a16="http://schemas.microsoft.com/office/drawing/2014/main" id="{58CBDE30-BBDE-4170-AEA7-4205DD734B9A}"/>
              </a:ext>
            </a:extLst>
          </p:cNvPr>
          <p:cNvSpPr txBox="1"/>
          <p:nvPr/>
        </p:nvSpPr>
        <p:spPr>
          <a:xfrm>
            <a:off x="8607972" y="6386731"/>
            <a:ext cx="3200400" cy="369332"/>
          </a:xfrm>
          <a:prstGeom prst="rect">
            <a:avLst/>
          </a:prstGeom>
          <a:noFill/>
        </p:spPr>
        <p:txBody>
          <a:bodyPr wrap="square" rtlCol="0">
            <a:spAutoFit/>
          </a:bodyPr>
          <a:lstStyle/>
          <a:p>
            <a:r>
              <a:rPr lang="en-US" altLang="es-ES_tradnl" b="1" dirty="0">
                <a:solidFill>
                  <a:schemeClr val="bg1"/>
                </a:solidFill>
                <a:latin typeface="Times New Roman" panose="02020603050405020304" pitchFamily="18" charset="0"/>
                <a:cs typeface="Times New Roman" panose="02020603050405020304" pitchFamily="18" charset="0"/>
              </a:rPr>
              <a:t>(Katz, Choate and Fox, 2010) </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068083"/>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EB2D9-98C1-4E5E-B232-C88227CB6269}"/>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RISK FACTORS</a:t>
            </a:r>
          </a:p>
        </p:txBody>
      </p:sp>
      <p:sp>
        <p:nvSpPr>
          <p:cNvPr id="3" name="Content Placeholder 2">
            <a:extLst>
              <a:ext uri="{FF2B5EF4-FFF2-40B4-BE49-F238E27FC236}">
                <a16:creationId xmlns:a16="http://schemas.microsoft.com/office/drawing/2014/main" id="{8369CBC8-F081-4BDD-BA84-4C18DE90186C}"/>
              </a:ext>
            </a:extLst>
          </p:cNvPr>
          <p:cNvSpPr>
            <a:spLocks noGrp="1"/>
          </p:cNvSpPr>
          <p:nvPr>
            <p:ph idx="1"/>
          </p:nvPr>
        </p:nvSpPr>
        <p:spPr/>
        <p:txBody>
          <a:bodyPr>
            <a:normAutofit fontScale="70000" lnSpcReduction="20000"/>
          </a:bodyPr>
          <a:lstStyle/>
          <a:p>
            <a:pPr>
              <a:lnSpc>
                <a:spcPct val="200000"/>
              </a:lnSpc>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Individual and Personal Attributes</a:t>
            </a:r>
          </a:p>
          <a:p>
            <a:pPr>
              <a:lnSpc>
                <a:spcPct val="200000"/>
              </a:lnSpc>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Family Demographics</a:t>
            </a:r>
          </a:p>
          <a:p>
            <a:pPr>
              <a:lnSpc>
                <a:spcPct val="200000"/>
              </a:lnSpc>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Relational </a:t>
            </a:r>
          </a:p>
          <a:p>
            <a:pPr>
              <a:lnSpc>
                <a:spcPct val="200000"/>
              </a:lnSpc>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Community</a:t>
            </a:r>
          </a:p>
          <a:p>
            <a:pPr>
              <a:lnSpc>
                <a:spcPct val="200000"/>
              </a:lnSpc>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Society</a:t>
            </a:r>
          </a:p>
          <a:p>
            <a:endParaRPr lang="en-US" dirty="0"/>
          </a:p>
        </p:txBody>
      </p:sp>
      <p:sp>
        <p:nvSpPr>
          <p:cNvPr id="4" name="TextBox 3">
            <a:extLst>
              <a:ext uri="{FF2B5EF4-FFF2-40B4-BE49-F238E27FC236}">
                <a16:creationId xmlns:a16="http://schemas.microsoft.com/office/drawing/2014/main" id="{A96C7FED-70FF-44A8-889D-43320D0A1A52}"/>
              </a:ext>
            </a:extLst>
          </p:cNvPr>
          <p:cNvSpPr txBox="1"/>
          <p:nvPr/>
        </p:nvSpPr>
        <p:spPr>
          <a:xfrm>
            <a:off x="8355723" y="6386731"/>
            <a:ext cx="3563796"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(U.S. Department of Justice, 2010)</a:t>
            </a:r>
          </a:p>
        </p:txBody>
      </p:sp>
    </p:spTree>
    <p:extLst>
      <p:ext uri="{BB962C8B-B14F-4D97-AF65-F5344CB8AC3E}">
        <p14:creationId xmlns:p14="http://schemas.microsoft.com/office/powerpoint/2010/main" val="2415224211"/>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C1250-18F3-4BBD-A16E-547BA816A0AD}"/>
              </a:ext>
            </a:extLst>
          </p:cNvPr>
          <p:cNvSpPr>
            <a:spLocks noGrp="1"/>
          </p:cNvSpPr>
          <p:nvPr>
            <p:ph type="title"/>
          </p:nvPr>
        </p:nvSpPr>
        <p:spPr/>
        <p:txBody>
          <a:bodyPr/>
          <a:lstStyle/>
          <a:p>
            <a:pPr algn="ctr"/>
            <a:r>
              <a:rPr lang="en-US" b="1">
                <a:solidFill>
                  <a:schemeClr val="accent2"/>
                </a:solidFill>
                <a:latin typeface="Times New Roman" panose="02020603050405020304" pitchFamily="18" charset="0"/>
                <a:cs typeface="Times New Roman" panose="02020603050405020304" pitchFamily="18" charset="0"/>
              </a:rPr>
              <a:t>INDIVIDUAL AND FAMILY</a:t>
            </a:r>
            <a:endParaRPr lang="en-US" b="1" dirty="0">
              <a:solidFill>
                <a:schemeClr val="accent2"/>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5DC29F5-E00B-4B30-9F02-2FDC6248DA4C}"/>
              </a:ext>
            </a:extLst>
          </p:cNvPr>
          <p:cNvSpPr txBox="1"/>
          <p:nvPr/>
        </p:nvSpPr>
        <p:spPr>
          <a:xfrm>
            <a:off x="8355723" y="6386731"/>
            <a:ext cx="3563796" cy="369332"/>
          </a:xfrm>
          <a:prstGeom prst="rect">
            <a:avLst/>
          </a:prstGeom>
          <a:noFill/>
        </p:spPr>
        <p:txBody>
          <a:bodyPr wrap="none" rtlCol="0">
            <a:spAutoFit/>
          </a:bodyPr>
          <a:lstStyle/>
          <a:p>
            <a:r>
              <a:rPr lang="en-US" b="1">
                <a:solidFill>
                  <a:schemeClr val="bg1"/>
                </a:solidFill>
                <a:latin typeface="Times New Roman" panose="02020603050405020304" pitchFamily="18" charset="0"/>
                <a:cs typeface="Times New Roman" panose="02020603050405020304" pitchFamily="18" charset="0"/>
              </a:rPr>
              <a:t>(U.S. Department of Justice, 2010)</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Image result for individual adolescent">
            <a:extLst>
              <a:ext uri="{FF2B5EF4-FFF2-40B4-BE49-F238E27FC236}">
                <a16:creationId xmlns:a16="http://schemas.microsoft.com/office/drawing/2014/main" id="{376E057E-C184-4F87-9754-290C76A5348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53593" y="1885130"/>
            <a:ext cx="5238159" cy="4120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70203"/>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3E7C8-2C92-49D5-82D5-343B7C169CB7}"/>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RELATIONAL </a:t>
            </a:r>
          </a:p>
        </p:txBody>
      </p:sp>
      <p:sp>
        <p:nvSpPr>
          <p:cNvPr id="4" name="TextBox 3">
            <a:extLst>
              <a:ext uri="{FF2B5EF4-FFF2-40B4-BE49-F238E27FC236}">
                <a16:creationId xmlns:a16="http://schemas.microsoft.com/office/drawing/2014/main" id="{000F6C8C-8F1D-477B-9AE4-5B49EB8BF51A}"/>
              </a:ext>
            </a:extLst>
          </p:cNvPr>
          <p:cNvSpPr txBox="1"/>
          <p:nvPr/>
        </p:nvSpPr>
        <p:spPr>
          <a:xfrm>
            <a:off x="8355723" y="6386731"/>
            <a:ext cx="3563796"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(U.S. Department of Justice, 2010)</a:t>
            </a:r>
          </a:p>
        </p:txBody>
      </p:sp>
      <p:pic>
        <p:nvPicPr>
          <p:cNvPr id="12290" name="Picture 2" descr="Image result for peer pressure gangs">
            <a:extLst>
              <a:ext uri="{FF2B5EF4-FFF2-40B4-BE49-F238E27FC236}">
                <a16:creationId xmlns:a16="http://schemas.microsoft.com/office/drawing/2014/main" id="{EDFA612D-1DD4-407C-9467-A5EA29AD9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382" y="1880499"/>
            <a:ext cx="6409446" cy="426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474499"/>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0DE63-D3EC-4CDD-B721-0FEDBB7AC517}"/>
              </a:ext>
            </a:extLst>
          </p:cNvPr>
          <p:cNvSpPr>
            <a:spLocks noGrp="1"/>
          </p:cNvSpPr>
          <p:nvPr>
            <p:ph type="title"/>
          </p:nvPr>
        </p:nvSpPr>
        <p:spPr>
          <a:xfrm>
            <a:off x="881292" y="128948"/>
            <a:ext cx="10490375" cy="1450757"/>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COMMUNITY &amp; NEIGHBORHOOD </a:t>
            </a:r>
          </a:p>
        </p:txBody>
      </p:sp>
      <p:sp>
        <p:nvSpPr>
          <p:cNvPr id="4" name="TextBox 3">
            <a:extLst>
              <a:ext uri="{FF2B5EF4-FFF2-40B4-BE49-F238E27FC236}">
                <a16:creationId xmlns:a16="http://schemas.microsoft.com/office/drawing/2014/main" id="{A59A26ED-4CC4-4664-B95B-7966BD3393F1}"/>
              </a:ext>
            </a:extLst>
          </p:cNvPr>
          <p:cNvSpPr txBox="1"/>
          <p:nvPr/>
        </p:nvSpPr>
        <p:spPr>
          <a:xfrm>
            <a:off x="8355723" y="6386731"/>
            <a:ext cx="3563796"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(U.S. Department of Justice, 2010)</a:t>
            </a:r>
          </a:p>
        </p:txBody>
      </p:sp>
      <p:pic>
        <p:nvPicPr>
          <p:cNvPr id="13314" name="Picture 2" descr="Image result for gang neighborhood">
            <a:extLst>
              <a:ext uri="{FF2B5EF4-FFF2-40B4-BE49-F238E27FC236}">
                <a16:creationId xmlns:a16="http://schemas.microsoft.com/office/drawing/2014/main" id="{91FAFDA6-33E3-4A29-9F30-FEE09A48DC3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76987" y="1971855"/>
            <a:ext cx="7151511" cy="402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087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CC1B7-F2B1-4BC7-A0E2-1CB4C280EBFC}"/>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SEXUAL DEVELOPMENT</a:t>
            </a:r>
          </a:p>
        </p:txBody>
      </p:sp>
      <p:sp>
        <p:nvSpPr>
          <p:cNvPr id="3" name="Content Placeholder 2">
            <a:extLst>
              <a:ext uri="{FF2B5EF4-FFF2-40B4-BE49-F238E27FC236}">
                <a16:creationId xmlns:a16="http://schemas.microsoft.com/office/drawing/2014/main" id="{2D9D0C9A-A3FB-4706-B102-8B3199E55116}"/>
              </a:ext>
            </a:extLst>
          </p:cNvPr>
          <p:cNvSpPr>
            <a:spLocks noGrp="1"/>
          </p:cNvSpPr>
          <p:nvPr>
            <p:ph idx="1"/>
          </p:nvPr>
        </p:nvSpPr>
        <p:spPr/>
        <p:txBody>
          <a:bodyPr/>
          <a:lstStyle/>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Adolescence prepares the body for reproduction.</a:t>
            </a:r>
          </a:p>
          <a:p>
            <a:pPr>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Sexual Development Vs. Gender Identity. </a:t>
            </a:r>
          </a:p>
          <a:p>
            <a:pPr>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Sexuality is a complex and fluid concept.</a:t>
            </a:r>
          </a:p>
          <a:p>
            <a:pPr>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4010725F-8DD9-4C22-B96B-FD8B2FE9E1B6}"/>
              </a:ext>
            </a:extLst>
          </p:cNvPr>
          <p:cNvSpPr txBox="1"/>
          <p:nvPr/>
        </p:nvSpPr>
        <p:spPr>
          <a:xfrm>
            <a:off x="6799690" y="6402120"/>
            <a:ext cx="5392310" cy="338554"/>
          </a:xfrm>
          <a:prstGeom prst="rect">
            <a:avLst/>
          </a:prstGeom>
          <a:noFill/>
        </p:spPr>
        <p:txBody>
          <a:bodyPr wrap="none" rtlCol="0">
            <a:spAutoFit/>
          </a:bodyPr>
          <a:lstStyle/>
          <a:p>
            <a:r>
              <a:rPr lang="en-US" sz="1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(Hopkinsmedicine.org, 2020; Standfordchildrens.org, 2020)</a:t>
            </a:r>
          </a:p>
        </p:txBody>
      </p:sp>
    </p:spTree>
    <p:extLst>
      <p:ext uri="{BB962C8B-B14F-4D97-AF65-F5344CB8AC3E}">
        <p14:creationId xmlns:p14="http://schemas.microsoft.com/office/powerpoint/2010/main" val="2246510719"/>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1B138-060F-459E-939C-25B4EE3F64AF}"/>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SOCIETY</a:t>
            </a:r>
          </a:p>
        </p:txBody>
      </p:sp>
      <p:sp>
        <p:nvSpPr>
          <p:cNvPr id="4" name="TextBox 3">
            <a:extLst>
              <a:ext uri="{FF2B5EF4-FFF2-40B4-BE49-F238E27FC236}">
                <a16:creationId xmlns:a16="http://schemas.microsoft.com/office/drawing/2014/main" id="{31C2B334-9603-4807-91BD-B9DA42EB8563}"/>
              </a:ext>
            </a:extLst>
          </p:cNvPr>
          <p:cNvSpPr txBox="1"/>
          <p:nvPr/>
        </p:nvSpPr>
        <p:spPr>
          <a:xfrm>
            <a:off x="8355723" y="6386731"/>
            <a:ext cx="3563796"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(U.S. Department of Justice, 2010)</a:t>
            </a:r>
          </a:p>
        </p:txBody>
      </p:sp>
      <p:pic>
        <p:nvPicPr>
          <p:cNvPr id="14338" name="Picture 2" descr="Image result for society">
            <a:extLst>
              <a:ext uri="{FF2B5EF4-FFF2-40B4-BE49-F238E27FC236}">
                <a16:creationId xmlns:a16="http://schemas.microsoft.com/office/drawing/2014/main" id="{19072465-710A-4054-9B72-FCE27F214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625" y="1989608"/>
            <a:ext cx="7337623" cy="4127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445991"/>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71BFB-8BB1-403B-9225-B32D44B568C2}"/>
              </a:ext>
            </a:extLst>
          </p:cNvPr>
          <p:cNvSpPr>
            <a:spLocks noGrp="1"/>
          </p:cNvSpPr>
          <p:nvPr>
            <p:ph type="title"/>
          </p:nvPr>
        </p:nvSpPr>
        <p:spPr>
          <a:xfrm>
            <a:off x="643233" y="263527"/>
            <a:ext cx="10966494" cy="1450757"/>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RESPONDING TO A GAND PROBLEM</a:t>
            </a:r>
          </a:p>
        </p:txBody>
      </p:sp>
      <p:sp>
        <p:nvSpPr>
          <p:cNvPr id="3" name="Content Placeholder 2">
            <a:extLst>
              <a:ext uri="{FF2B5EF4-FFF2-40B4-BE49-F238E27FC236}">
                <a16:creationId xmlns:a16="http://schemas.microsoft.com/office/drawing/2014/main" id="{D45EB1D7-DA4D-406B-ADCD-2CE3845BCE95}"/>
              </a:ext>
            </a:extLst>
          </p:cNvPr>
          <p:cNvSpPr>
            <a:spLocks noGrp="1"/>
          </p:cNvSpPr>
          <p:nvPr>
            <p:ph idx="1"/>
          </p:nvPr>
        </p:nvSpPr>
        <p:spPr/>
        <p:txBody>
          <a:bodyPr/>
          <a:lstStyle/>
          <a:p>
            <a:pPr>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Prevention </a:t>
            </a:r>
          </a:p>
          <a:p>
            <a:pPr lvl="1">
              <a:buFont typeface="Arial" panose="020B0604020202020204" pitchFamily="34" charset="0"/>
              <a:buChar char="•"/>
              <a:defRPr/>
            </a:pPr>
            <a:r>
              <a:rPr lang="en-US" altLang="es-ES_tradnl" sz="2800" dirty="0">
                <a:latin typeface="Times New Roman" panose="02020603050405020304" pitchFamily="18" charset="0"/>
                <a:cs typeface="Times New Roman" panose="02020603050405020304" pitchFamily="18" charset="0"/>
              </a:rPr>
              <a:t>Primary and secondary</a:t>
            </a:r>
          </a:p>
          <a:p>
            <a:pPr>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Intervention</a:t>
            </a:r>
          </a:p>
          <a:p>
            <a:pPr>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Suppression</a:t>
            </a:r>
          </a:p>
          <a:p>
            <a:pPr>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Reentry</a:t>
            </a:r>
          </a:p>
          <a:p>
            <a:endParaRPr lang="en-US" b="1" dirty="0"/>
          </a:p>
        </p:txBody>
      </p:sp>
      <p:sp>
        <p:nvSpPr>
          <p:cNvPr id="4" name="TextBox 3">
            <a:extLst>
              <a:ext uri="{FF2B5EF4-FFF2-40B4-BE49-F238E27FC236}">
                <a16:creationId xmlns:a16="http://schemas.microsoft.com/office/drawing/2014/main" id="{55ABAF04-426F-4BDB-BA27-6F89C020F3D1}"/>
              </a:ext>
            </a:extLst>
          </p:cNvPr>
          <p:cNvSpPr txBox="1"/>
          <p:nvPr/>
        </p:nvSpPr>
        <p:spPr>
          <a:xfrm>
            <a:off x="9117440" y="6409807"/>
            <a:ext cx="3074560"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(National Gang Center, 2020)</a:t>
            </a:r>
          </a:p>
        </p:txBody>
      </p:sp>
    </p:spTree>
    <p:extLst>
      <p:ext uri="{BB962C8B-B14F-4D97-AF65-F5344CB8AC3E}">
        <p14:creationId xmlns:p14="http://schemas.microsoft.com/office/powerpoint/2010/main" val="1583925870"/>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981839CF-CEDE-4206-8CA9-54D5781EDB0F}"/>
              </a:ext>
            </a:extLst>
          </p:cNvPr>
          <p:cNvSpPr txBox="1">
            <a:spLocks noGrp="1" noChangeArrowheads="1"/>
          </p:cNvSpPr>
          <p:nvPr>
            <p:ph type="title"/>
          </p:nvPr>
        </p:nvSpPr>
        <p:spPr bwMode="auto">
          <a:xfrm>
            <a:off x="135031" y="5760086"/>
            <a:ext cx="11720638" cy="8229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Autofit/>
          </a:bodyPr>
          <a:lstStyle>
            <a:lvl1pPr>
              <a:spcBef>
                <a:spcPct val="20000"/>
              </a:spcBef>
              <a:buChar char="•"/>
              <a:defRPr sz="3200">
                <a:solidFill>
                  <a:schemeClr val="bg2"/>
                </a:solidFill>
                <a:latin typeface="Calibri" panose="020F0502020204030204" pitchFamily="34" charset="0"/>
              </a:defRPr>
            </a:lvl1pPr>
            <a:lvl2pPr marL="742950" indent="-285750">
              <a:spcBef>
                <a:spcPct val="20000"/>
              </a:spcBef>
              <a:buChar char="–"/>
              <a:defRPr sz="2800">
                <a:solidFill>
                  <a:schemeClr val="bg2"/>
                </a:solidFill>
                <a:latin typeface="Calibri" panose="020F0502020204030204" pitchFamily="34" charset="0"/>
              </a:defRPr>
            </a:lvl2pPr>
            <a:lvl3pPr marL="1143000" indent="-228600">
              <a:spcBef>
                <a:spcPct val="20000"/>
              </a:spcBef>
              <a:buChar char="•"/>
              <a:defRPr sz="2400">
                <a:solidFill>
                  <a:schemeClr val="bg2"/>
                </a:solidFill>
                <a:latin typeface="Calibri" panose="020F0502020204030204" pitchFamily="34" charset="0"/>
              </a:defRPr>
            </a:lvl3pPr>
            <a:lvl4pPr marL="1600200" indent="-228600">
              <a:spcBef>
                <a:spcPct val="20000"/>
              </a:spcBef>
              <a:buChar char="–"/>
              <a:defRPr sz="2000">
                <a:solidFill>
                  <a:schemeClr val="bg2"/>
                </a:solidFill>
                <a:latin typeface="Calibri" panose="020F0502020204030204" pitchFamily="34" charset="0"/>
              </a:defRPr>
            </a:lvl4pPr>
            <a:lvl5pPr marL="2057400" indent="-228600">
              <a:spcBef>
                <a:spcPct val="20000"/>
              </a:spcBef>
              <a:buChar char="»"/>
              <a:defRPr sz="2000">
                <a:solidFill>
                  <a:schemeClr val="bg2"/>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bg2"/>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bg2"/>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bg2"/>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bg2"/>
                </a:solidFill>
                <a:latin typeface="Calibri" panose="020F0502020204030204" pitchFamily="34" charset="0"/>
              </a:defRPr>
            </a:lvl9pPr>
          </a:lstStyle>
          <a:p>
            <a:pPr algn="ctr">
              <a:spcBef>
                <a:spcPct val="0"/>
              </a:spcBef>
              <a:buNone/>
            </a:pPr>
            <a:r>
              <a:rPr lang="en-US" altLang="es-ES_tradnl" sz="4000" b="1" dirty="0">
                <a:solidFill>
                  <a:srgbClr val="FFFFFF"/>
                </a:solidFill>
                <a:latin typeface="Times New Roman" panose="02020603050405020304" pitchFamily="18" charset="0"/>
                <a:cs typeface="Times New Roman" panose="02020603050405020304" pitchFamily="18" charset="0"/>
              </a:rPr>
              <a:t>PREVENTION, INTERVENTION, SUPPRESSION, &amp; COMPREHENSIVE PROGRAMS</a:t>
            </a:r>
          </a:p>
        </p:txBody>
      </p:sp>
      <p:pic>
        <p:nvPicPr>
          <p:cNvPr id="4" name="Imagen 1">
            <a:extLst>
              <a:ext uri="{FF2B5EF4-FFF2-40B4-BE49-F238E27FC236}">
                <a16:creationId xmlns:a16="http://schemas.microsoft.com/office/drawing/2014/main" id="{B43B5200-4948-4B79-A4CF-9D894D431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299181" y="643538"/>
            <a:ext cx="9594737" cy="36185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6167488"/>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FD904-DDA8-4E75-93B0-9B086D551ABE}"/>
              </a:ext>
            </a:extLst>
          </p:cNvPr>
          <p:cNvSpPr>
            <a:spLocks noGrp="1"/>
          </p:cNvSpPr>
          <p:nvPr>
            <p:ph type="title"/>
          </p:nvPr>
        </p:nvSpPr>
        <p:spPr>
          <a:xfrm>
            <a:off x="612753" y="0"/>
            <a:ext cx="10966494" cy="1450757"/>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COMPREHENSIVE GANG STRATEGY</a:t>
            </a:r>
          </a:p>
        </p:txBody>
      </p:sp>
      <p:sp>
        <p:nvSpPr>
          <p:cNvPr id="3" name="Content Placeholder 2">
            <a:extLst>
              <a:ext uri="{FF2B5EF4-FFF2-40B4-BE49-F238E27FC236}">
                <a16:creationId xmlns:a16="http://schemas.microsoft.com/office/drawing/2014/main" id="{C09D71D7-2708-4843-AE5F-B99068FF0980}"/>
              </a:ext>
            </a:extLst>
          </p:cNvPr>
          <p:cNvSpPr>
            <a:spLocks noGrp="1"/>
          </p:cNvSpPr>
          <p:nvPr>
            <p:ph idx="1"/>
          </p:nvPr>
        </p:nvSpPr>
        <p:spPr/>
        <p:txBody>
          <a:bodyPr/>
          <a:lstStyle/>
          <a:p>
            <a:pPr>
              <a:buClr>
                <a:schemeClr val="accent2"/>
              </a:buClr>
              <a:buSzPct val="70000"/>
              <a:buFont typeface="Wingdings" charset="2"/>
              <a:buChar char="l"/>
              <a:defRPr/>
            </a:pPr>
            <a:r>
              <a:rPr lang="en-US" altLang="es-ES_tradnl" sz="2800" dirty="0">
                <a:latin typeface="Times New Roman" panose="02020603050405020304" pitchFamily="18" charset="0"/>
                <a:cs typeface="Times New Roman" panose="02020603050405020304" pitchFamily="18" charset="0"/>
              </a:rPr>
              <a:t>Community mobilization</a:t>
            </a:r>
          </a:p>
          <a:p>
            <a:pPr>
              <a:buClr>
                <a:schemeClr val="accent2"/>
              </a:buClr>
              <a:buSzPct val="70000"/>
              <a:buFont typeface="Wingdings" charset="2"/>
              <a:buChar char="l"/>
              <a:defRPr/>
            </a:pPr>
            <a:r>
              <a:rPr lang="en-US" altLang="es-ES_tradnl" sz="2800" dirty="0">
                <a:latin typeface="Times New Roman" panose="02020603050405020304" pitchFamily="18" charset="0"/>
                <a:cs typeface="Times New Roman" panose="02020603050405020304" pitchFamily="18" charset="0"/>
              </a:rPr>
              <a:t>Provision of academic, economic &amp; social opportunities</a:t>
            </a:r>
          </a:p>
          <a:p>
            <a:pPr>
              <a:buClr>
                <a:schemeClr val="accent2"/>
              </a:buClr>
              <a:buSzPct val="70000"/>
              <a:buFont typeface="Wingdings" charset="2"/>
              <a:buChar char="l"/>
              <a:defRPr/>
            </a:pPr>
            <a:r>
              <a:rPr lang="en-US" altLang="es-ES_tradnl" sz="2800" dirty="0">
                <a:latin typeface="Times New Roman" panose="02020603050405020304" pitchFamily="18" charset="0"/>
                <a:cs typeface="Times New Roman" panose="02020603050405020304" pitchFamily="18" charset="0"/>
              </a:rPr>
              <a:t>Social intervention</a:t>
            </a:r>
          </a:p>
          <a:p>
            <a:pPr>
              <a:buClr>
                <a:schemeClr val="accent2"/>
              </a:buClr>
              <a:buSzPct val="70000"/>
              <a:buFont typeface="Wingdings" charset="2"/>
              <a:buChar char="l"/>
              <a:defRPr/>
            </a:pPr>
            <a:r>
              <a:rPr lang="en-US" altLang="es-ES_tradnl" sz="2800" dirty="0">
                <a:latin typeface="Times New Roman" panose="02020603050405020304" pitchFamily="18" charset="0"/>
                <a:cs typeface="Times New Roman" panose="02020603050405020304" pitchFamily="18" charset="0"/>
              </a:rPr>
              <a:t>Gang suppression</a:t>
            </a:r>
          </a:p>
          <a:p>
            <a:pPr>
              <a:buClr>
                <a:schemeClr val="accent2"/>
              </a:buClr>
              <a:buSzPct val="70000"/>
              <a:buFont typeface="Wingdings" charset="2"/>
              <a:buChar char="l"/>
              <a:defRPr/>
            </a:pPr>
            <a:r>
              <a:rPr lang="en-US" altLang="es-ES_tradnl" sz="2800" dirty="0">
                <a:latin typeface="Times New Roman" panose="02020603050405020304" pitchFamily="18" charset="0"/>
                <a:cs typeface="Times New Roman" panose="02020603050405020304" pitchFamily="18" charset="0"/>
              </a:rPr>
              <a:t>Organizational change &amp; development</a:t>
            </a:r>
          </a:p>
          <a:p>
            <a:endParaRPr lang="en-US" dirty="0"/>
          </a:p>
        </p:txBody>
      </p:sp>
      <p:sp>
        <p:nvSpPr>
          <p:cNvPr id="4" name="TextBox 3">
            <a:extLst>
              <a:ext uri="{FF2B5EF4-FFF2-40B4-BE49-F238E27FC236}">
                <a16:creationId xmlns:a16="http://schemas.microsoft.com/office/drawing/2014/main" id="{95CB05D0-B0BC-4A1A-80C5-72CADE31B577}"/>
              </a:ext>
            </a:extLst>
          </p:cNvPr>
          <p:cNvSpPr txBox="1"/>
          <p:nvPr/>
        </p:nvSpPr>
        <p:spPr>
          <a:xfrm>
            <a:off x="9117440" y="6409807"/>
            <a:ext cx="3074560"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(National Gang Center, 2020)</a:t>
            </a:r>
          </a:p>
        </p:txBody>
      </p:sp>
    </p:spTree>
    <p:extLst>
      <p:ext uri="{BB962C8B-B14F-4D97-AF65-F5344CB8AC3E}">
        <p14:creationId xmlns:p14="http://schemas.microsoft.com/office/powerpoint/2010/main" val="3317136262"/>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1F58E-EC53-4B25-B6CF-30FE31020463}"/>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RESILIENCY </a:t>
            </a:r>
          </a:p>
        </p:txBody>
      </p:sp>
      <p:sp>
        <p:nvSpPr>
          <p:cNvPr id="3" name="Content Placeholder 2">
            <a:extLst>
              <a:ext uri="{FF2B5EF4-FFF2-40B4-BE49-F238E27FC236}">
                <a16:creationId xmlns:a16="http://schemas.microsoft.com/office/drawing/2014/main" id="{A11206AB-BE60-4F8B-BE91-A8D4419F0D5E}"/>
              </a:ext>
            </a:extLst>
          </p:cNvPr>
          <p:cNvSpPr>
            <a:spLocks noGrp="1"/>
          </p:cNvSpPr>
          <p:nvPr>
            <p:ph idx="1"/>
          </p:nvPr>
        </p:nvSpPr>
        <p:spPr/>
        <p:txBody>
          <a:bodyPr/>
          <a:lstStyle/>
          <a:p>
            <a:pPr algn="ctr"/>
            <a:r>
              <a:rPr lang="en-US" altLang="es-ES_tradnl" sz="3600" i="1" dirty="0">
                <a:solidFill>
                  <a:srgbClr val="595959"/>
                </a:solidFill>
                <a:latin typeface="Arial Narrow" panose="020B0606020202030204" pitchFamily="34" charset="0"/>
                <a:ea typeface="Arial Narrow" panose="020B0606020202030204" pitchFamily="34" charset="0"/>
                <a:cs typeface="Arial Narrow" panose="020B0606020202030204" pitchFamily="34" charset="0"/>
              </a:rPr>
              <a:t>In the context of exposure to significant adversity, resilience is both the capacity of individuals to navigate their way to the psychological, social, cultural, and physical resources that sustain their well-being, and their capacity individually and collectively to negotiate for these resources to be provided in culturally meaningful ways.</a:t>
            </a:r>
            <a:endParaRPr lang="en-US" altLang="es-ES_tradnl" sz="3600" dirty="0">
              <a:solidFill>
                <a:srgbClr val="595959"/>
              </a:solidFill>
              <a:latin typeface="Arial Narrow" panose="020B0606020202030204" pitchFamily="34" charset="0"/>
              <a:ea typeface="Arial Narrow" panose="020B0606020202030204" pitchFamily="34" charset="0"/>
              <a:cs typeface="Arial Narrow" panose="020B0606020202030204" pitchFamily="34" charset="0"/>
            </a:endParaRPr>
          </a:p>
          <a:p>
            <a:endParaRPr lang="en-US" b="1" dirty="0"/>
          </a:p>
        </p:txBody>
      </p:sp>
      <p:sp>
        <p:nvSpPr>
          <p:cNvPr id="4" name="TextBox 3">
            <a:extLst>
              <a:ext uri="{FF2B5EF4-FFF2-40B4-BE49-F238E27FC236}">
                <a16:creationId xmlns:a16="http://schemas.microsoft.com/office/drawing/2014/main" id="{1FA11DB2-2806-4A50-933E-E12714233267}"/>
              </a:ext>
            </a:extLst>
          </p:cNvPr>
          <p:cNvSpPr txBox="1"/>
          <p:nvPr/>
        </p:nvSpPr>
        <p:spPr>
          <a:xfrm>
            <a:off x="8576442" y="6386731"/>
            <a:ext cx="3600345"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(Resilience Research Centre, 2020)</a:t>
            </a:r>
          </a:p>
        </p:txBody>
      </p:sp>
    </p:spTree>
    <p:extLst>
      <p:ext uri="{BB962C8B-B14F-4D97-AF65-F5344CB8AC3E}">
        <p14:creationId xmlns:p14="http://schemas.microsoft.com/office/powerpoint/2010/main" val="3336787171"/>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FE14DB-BC2A-48D1-913E-35D28792ADD0}"/>
              </a:ext>
            </a:extLst>
          </p:cNvPr>
          <p:cNvSpPr>
            <a:spLocks noGrp="1"/>
          </p:cNvSpPr>
          <p:nvPr>
            <p:ph idx="1"/>
          </p:nvPr>
        </p:nvSpPr>
        <p:spPr/>
        <p:txBody>
          <a:bodyPr/>
          <a:lstStyle/>
          <a:p>
            <a:pPr>
              <a:buFont typeface="Arial" panose="020B0604020202020204" pitchFamily="34" charset="0"/>
              <a:buChar char="•"/>
              <a:defRPr/>
            </a:pPr>
            <a:r>
              <a:rPr lang="en-US" altLang="es-ES_tradnl" sz="3600" dirty="0">
                <a:latin typeface="Times New Roman" panose="02020603050405020304" pitchFamily="18" charset="0"/>
                <a:cs typeface="Times New Roman" panose="02020603050405020304" pitchFamily="18" charset="0"/>
              </a:rPr>
              <a:t>Two-pronged approach</a:t>
            </a:r>
          </a:p>
          <a:p>
            <a:pPr lvl="1">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Address structural issues that predispose adolescents to act violently and make them susceptible to victimization</a:t>
            </a:r>
          </a:p>
          <a:p>
            <a:pPr lvl="1">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Equip adolescents with enhanced skills and abilities to prevent and reverse trends towards crime and violence</a:t>
            </a:r>
          </a:p>
          <a:p>
            <a:endParaRPr lang="en-US" dirty="0"/>
          </a:p>
        </p:txBody>
      </p:sp>
      <p:sp>
        <p:nvSpPr>
          <p:cNvPr id="4" name="Title 1">
            <a:extLst>
              <a:ext uri="{FF2B5EF4-FFF2-40B4-BE49-F238E27FC236}">
                <a16:creationId xmlns:a16="http://schemas.microsoft.com/office/drawing/2014/main" id="{DD356DE6-6185-43AB-9DD1-63DCE77FEE41}"/>
              </a:ext>
            </a:extLst>
          </p:cNvPr>
          <p:cNvSpPr>
            <a:spLocks noGrp="1" noChangeArrowheads="1"/>
          </p:cNvSpPr>
          <p:nvPr>
            <p:ph type="title"/>
          </p:nvPr>
        </p:nvSpPr>
        <p:spPr>
          <a:xfrm>
            <a:off x="1096963" y="287338"/>
            <a:ext cx="10058400" cy="1449387"/>
          </a:xfrm>
        </p:spPr>
        <p:txBody>
          <a:bodyPr>
            <a:normAutofit/>
          </a:bodyPr>
          <a:lstStyle/>
          <a:p>
            <a:pPr algn="ctr"/>
            <a:r>
              <a:rPr lang="en-US" altLang="es-ES_tradnl" b="1" dirty="0">
                <a:solidFill>
                  <a:schemeClr val="accent2"/>
                </a:solidFill>
                <a:latin typeface="Times New Roman" panose="02020603050405020304" pitchFamily="18" charset="0"/>
                <a:ea typeface="Arial Narrow" panose="020B0606020202030204" pitchFamily="34" charset="0"/>
                <a:cs typeface="Times New Roman" panose="02020603050405020304" pitchFamily="18" charset="0"/>
              </a:rPr>
              <a:t>REDUCING RISK = ENHANCING RESILIENCY</a:t>
            </a:r>
          </a:p>
        </p:txBody>
      </p:sp>
      <p:sp>
        <p:nvSpPr>
          <p:cNvPr id="6" name="TextBox 5">
            <a:extLst>
              <a:ext uri="{FF2B5EF4-FFF2-40B4-BE49-F238E27FC236}">
                <a16:creationId xmlns:a16="http://schemas.microsoft.com/office/drawing/2014/main" id="{AFD24401-8657-487B-BC19-0E9E1D853815}"/>
              </a:ext>
            </a:extLst>
          </p:cNvPr>
          <p:cNvSpPr txBox="1"/>
          <p:nvPr/>
        </p:nvSpPr>
        <p:spPr>
          <a:xfrm>
            <a:off x="10058399" y="6409122"/>
            <a:ext cx="1535677"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(UNDP, 2014)</a:t>
            </a:r>
          </a:p>
        </p:txBody>
      </p:sp>
    </p:spTree>
    <p:extLst>
      <p:ext uri="{BB962C8B-B14F-4D97-AF65-F5344CB8AC3E}">
        <p14:creationId xmlns:p14="http://schemas.microsoft.com/office/powerpoint/2010/main" val="554755512"/>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74774E-2FC0-4E6D-9C8F-CB630FCDFF31}"/>
              </a:ext>
            </a:extLst>
          </p:cNvPr>
          <p:cNvSpPr>
            <a:spLocks noGrp="1"/>
          </p:cNvSpPr>
          <p:nvPr>
            <p:ph idx="1"/>
          </p:nvPr>
        </p:nvSpPr>
        <p:spPr/>
        <p:txBody>
          <a:bodyPr/>
          <a:lstStyle/>
          <a:p>
            <a:pPr>
              <a:spcBef>
                <a:spcPts val="0"/>
              </a:spcBef>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Violence prevention as part of social development</a:t>
            </a:r>
          </a:p>
          <a:p>
            <a:pPr>
              <a:spcBef>
                <a:spcPts val="0"/>
              </a:spcBef>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Principle of inclusivity</a:t>
            </a:r>
          </a:p>
          <a:p>
            <a:pPr>
              <a:spcBef>
                <a:spcPts val="0"/>
              </a:spcBef>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Integrated planning and programs</a:t>
            </a:r>
          </a:p>
          <a:p>
            <a:pPr>
              <a:spcBef>
                <a:spcPts val="0"/>
              </a:spcBef>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Coordination and partnerships</a:t>
            </a:r>
          </a:p>
          <a:p>
            <a:pPr>
              <a:spcBef>
                <a:spcPts val="0"/>
              </a:spcBef>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Strengthened police-adolescent relationships</a:t>
            </a:r>
          </a:p>
          <a:p>
            <a:pPr>
              <a:spcBef>
                <a:spcPts val="0"/>
              </a:spcBef>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Provision of specific alternatives for offenders and school drop-outs</a:t>
            </a:r>
          </a:p>
          <a:p>
            <a:endParaRPr lang="en-US" dirty="0"/>
          </a:p>
        </p:txBody>
      </p:sp>
      <p:sp>
        <p:nvSpPr>
          <p:cNvPr id="4" name="Title 1">
            <a:extLst>
              <a:ext uri="{FF2B5EF4-FFF2-40B4-BE49-F238E27FC236}">
                <a16:creationId xmlns:a16="http://schemas.microsoft.com/office/drawing/2014/main" id="{18F3A7D2-9325-4402-B34F-C6D59F1E3188}"/>
              </a:ext>
            </a:extLst>
          </p:cNvPr>
          <p:cNvSpPr txBox="1">
            <a:spLocks noChangeArrowheads="1"/>
          </p:cNvSpPr>
          <p:nvPr/>
        </p:nvSpPr>
        <p:spPr>
          <a:xfrm>
            <a:off x="798786" y="264212"/>
            <a:ext cx="10058400" cy="144938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ltLang="es-ES_tradnl" b="1" dirty="0">
                <a:solidFill>
                  <a:schemeClr val="accent2"/>
                </a:solidFill>
                <a:latin typeface="Times New Roman" panose="02020603050405020304" pitchFamily="18" charset="0"/>
                <a:ea typeface="Arial Narrow" panose="020B0606020202030204" pitchFamily="34" charset="0"/>
                <a:cs typeface="Times New Roman" panose="02020603050405020304" pitchFamily="18" charset="0"/>
              </a:rPr>
              <a:t>REDUCING RISK = ENHANCING RESILIENCY</a:t>
            </a:r>
          </a:p>
        </p:txBody>
      </p:sp>
      <p:sp>
        <p:nvSpPr>
          <p:cNvPr id="5" name="TextBox 4">
            <a:extLst>
              <a:ext uri="{FF2B5EF4-FFF2-40B4-BE49-F238E27FC236}">
                <a16:creationId xmlns:a16="http://schemas.microsoft.com/office/drawing/2014/main" id="{8BC264A6-9C21-482F-9E7D-EB0C4A244831}"/>
              </a:ext>
            </a:extLst>
          </p:cNvPr>
          <p:cNvSpPr txBox="1"/>
          <p:nvPr/>
        </p:nvSpPr>
        <p:spPr>
          <a:xfrm>
            <a:off x="10058399" y="6409122"/>
            <a:ext cx="1535677"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(UNDP, 2014)</a:t>
            </a:r>
          </a:p>
        </p:txBody>
      </p:sp>
    </p:spTree>
    <p:extLst>
      <p:ext uri="{BB962C8B-B14F-4D97-AF65-F5344CB8AC3E}">
        <p14:creationId xmlns:p14="http://schemas.microsoft.com/office/powerpoint/2010/main" val="2798704424"/>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87F725-8DBC-43E3-908C-EC982BAA10BA}"/>
              </a:ext>
            </a:extLst>
          </p:cNvPr>
          <p:cNvSpPr>
            <a:spLocks noGrp="1"/>
          </p:cNvSpPr>
          <p:nvPr>
            <p:ph idx="1"/>
          </p:nvPr>
        </p:nvSpPr>
        <p:spPr/>
        <p:txBody>
          <a:bodyPr/>
          <a:lstStyle/>
          <a:p>
            <a:pPr>
              <a:buFont typeface="Arial" panose="020B0604020202020204" pitchFamily="34" charset="0"/>
              <a:buChar char="•"/>
              <a:defRPr/>
            </a:pPr>
            <a:r>
              <a:rPr lang="en-US" altLang="es-ES_tradnl" sz="3600" dirty="0">
                <a:latin typeface="Times New Roman" panose="02020603050405020304" pitchFamily="18" charset="0"/>
                <a:cs typeface="Times New Roman" panose="02020603050405020304" pitchFamily="18" charset="0"/>
              </a:rPr>
              <a:t>Develop programs to promote “pro-social” behavior</a:t>
            </a:r>
          </a:p>
          <a:p>
            <a:pPr lvl="1">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Structured voluntary community service</a:t>
            </a:r>
          </a:p>
          <a:p>
            <a:pPr lvl="1">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Support family stability</a:t>
            </a:r>
          </a:p>
          <a:p>
            <a:pPr lvl="1">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Adolescent-friendly spaces</a:t>
            </a:r>
          </a:p>
          <a:p>
            <a:endParaRPr lang="en-US" b="1" dirty="0"/>
          </a:p>
        </p:txBody>
      </p:sp>
      <p:sp>
        <p:nvSpPr>
          <p:cNvPr id="4" name="Title 1">
            <a:extLst>
              <a:ext uri="{FF2B5EF4-FFF2-40B4-BE49-F238E27FC236}">
                <a16:creationId xmlns:a16="http://schemas.microsoft.com/office/drawing/2014/main" id="{0F7806F3-7D05-4078-974B-456413BEBD22}"/>
              </a:ext>
            </a:extLst>
          </p:cNvPr>
          <p:cNvSpPr>
            <a:spLocks noGrp="1" noChangeArrowheads="1"/>
          </p:cNvSpPr>
          <p:nvPr>
            <p:ph type="title"/>
          </p:nvPr>
        </p:nvSpPr>
        <p:spPr>
          <a:xfrm>
            <a:off x="1096963" y="287338"/>
            <a:ext cx="10058400" cy="1449387"/>
          </a:xfrm>
        </p:spPr>
        <p:txBody>
          <a:bodyPr>
            <a:normAutofit/>
          </a:bodyPr>
          <a:lstStyle/>
          <a:p>
            <a:pPr algn="ctr"/>
            <a:r>
              <a:rPr lang="en-US" altLang="es-ES_tradnl" b="1" dirty="0">
                <a:solidFill>
                  <a:schemeClr val="accent2"/>
                </a:solidFill>
                <a:latin typeface="Times New Roman" panose="02020603050405020304" pitchFamily="18" charset="0"/>
                <a:ea typeface="Arial Narrow" panose="020B0606020202030204" pitchFamily="34" charset="0"/>
                <a:cs typeface="Times New Roman" panose="02020603050405020304" pitchFamily="18" charset="0"/>
              </a:rPr>
              <a:t>REDUCING RISK = ENHANCING RESILIENCY</a:t>
            </a:r>
          </a:p>
        </p:txBody>
      </p:sp>
      <p:sp>
        <p:nvSpPr>
          <p:cNvPr id="5" name="TextBox 4">
            <a:extLst>
              <a:ext uri="{FF2B5EF4-FFF2-40B4-BE49-F238E27FC236}">
                <a16:creationId xmlns:a16="http://schemas.microsoft.com/office/drawing/2014/main" id="{5AE514A1-4C46-48D9-8B03-28AA49B2AE32}"/>
              </a:ext>
            </a:extLst>
          </p:cNvPr>
          <p:cNvSpPr txBox="1"/>
          <p:nvPr/>
        </p:nvSpPr>
        <p:spPr>
          <a:xfrm>
            <a:off x="10058399" y="6409122"/>
            <a:ext cx="1535677"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(UNDP, 2014)</a:t>
            </a:r>
          </a:p>
        </p:txBody>
      </p:sp>
    </p:spTree>
    <p:extLst>
      <p:ext uri="{BB962C8B-B14F-4D97-AF65-F5344CB8AC3E}">
        <p14:creationId xmlns:p14="http://schemas.microsoft.com/office/powerpoint/2010/main" val="664363777"/>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BE9D04-03A8-414D-A045-0D07C50F3556}"/>
              </a:ext>
            </a:extLst>
          </p:cNvPr>
          <p:cNvSpPr>
            <a:spLocks noGrp="1"/>
          </p:cNvSpPr>
          <p:nvPr>
            <p:ph idx="1"/>
          </p:nvPr>
        </p:nvSpPr>
        <p:spPr/>
        <p:txBody>
          <a:bodyPr/>
          <a:lstStyle/>
          <a:p>
            <a:pPr>
              <a:buFont typeface="Arial" panose="020B0604020202020204" pitchFamily="34" charset="0"/>
              <a:buChar char="•"/>
            </a:pPr>
            <a:r>
              <a:rPr lang="en-US" altLang="es-ES_tradnl" sz="3200" dirty="0">
                <a:solidFill>
                  <a:srgbClr val="595959"/>
                </a:solidFill>
                <a:latin typeface="Times New Roman" panose="02020603050405020304" pitchFamily="18" charset="0"/>
                <a:ea typeface="Arial Narrow" panose="020B0606020202030204" pitchFamily="34" charset="0"/>
                <a:cs typeface="Times New Roman" panose="02020603050405020304" pitchFamily="18" charset="0"/>
              </a:rPr>
              <a:t>Institutionalization of adolescents should be last resort</a:t>
            </a:r>
          </a:p>
          <a:p>
            <a:pPr lvl="1">
              <a:buFont typeface="Arial" panose="020B0604020202020204" pitchFamily="34" charset="0"/>
              <a:buChar char="•"/>
            </a:pPr>
            <a:r>
              <a:rPr lang="en-US" altLang="es-ES_tradnl" sz="2800" dirty="0">
                <a:solidFill>
                  <a:srgbClr val="595959"/>
                </a:solidFill>
                <a:latin typeface="Times New Roman" panose="02020603050405020304" pitchFamily="18" charset="0"/>
                <a:ea typeface="Arial Narrow" panose="020B0606020202030204" pitchFamily="34" charset="0"/>
                <a:cs typeface="Times New Roman" panose="02020603050405020304" pitchFamily="18" charset="0"/>
              </a:rPr>
              <a:t>Adolescent diversion programs</a:t>
            </a:r>
          </a:p>
          <a:p>
            <a:pPr lvl="1">
              <a:buFont typeface="Arial" panose="020B0604020202020204" pitchFamily="34" charset="0"/>
              <a:buChar char="•"/>
            </a:pPr>
            <a:r>
              <a:rPr lang="en-US" altLang="es-ES_tradnl" sz="2800" dirty="0">
                <a:solidFill>
                  <a:srgbClr val="595959"/>
                </a:solidFill>
                <a:latin typeface="Times New Roman" panose="02020603050405020304" pitchFamily="18" charset="0"/>
                <a:ea typeface="Arial Narrow" panose="020B0606020202030204" pitchFamily="34" charset="0"/>
                <a:cs typeface="Times New Roman" panose="02020603050405020304" pitchFamily="18" charset="0"/>
              </a:rPr>
              <a:t>Review legislation</a:t>
            </a:r>
          </a:p>
          <a:p>
            <a:pPr lvl="1">
              <a:buFont typeface="Arial" panose="020B0604020202020204" pitchFamily="34" charset="0"/>
              <a:buChar char="•"/>
            </a:pPr>
            <a:r>
              <a:rPr lang="en-US" altLang="es-ES_tradnl" sz="2800" dirty="0">
                <a:solidFill>
                  <a:srgbClr val="595959"/>
                </a:solidFill>
                <a:latin typeface="Times New Roman" panose="02020603050405020304" pitchFamily="18" charset="0"/>
                <a:ea typeface="Arial Narrow" panose="020B0606020202030204" pitchFamily="34" charset="0"/>
                <a:cs typeface="Times New Roman" panose="02020603050405020304" pitchFamily="18" charset="0"/>
              </a:rPr>
              <a:t>Systematic evaluation of mental health needs among institutionalized adolescents</a:t>
            </a:r>
          </a:p>
          <a:p>
            <a:endParaRPr lang="en-US" dirty="0"/>
          </a:p>
        </p:txBody>
      </p:sp>
      <p:sp>
        <p:nvSpPr>
          <p:cNvPr id="4" name="Title 1">
            <a:extLst>
              <a:ext uri="{FF2B5EF4-FFF2-40B4-BE49-F238E27FC236}">
                <a16:creationId xmlns:a16="http://schemas.microsoft.com/office/drawing/2014/main" id="{D2C19B9A-F943-4DD8-99D7-6F3EE2BEEA0F}"/>
              </a:ext>
            </a:extLst>
          </p:cNvPr>
          <p:cNvSpPr>
            <a:spLocks noGrp="1" noChangeArrowheads="1"/>
          </p:cNvSpPr>
          <p:nvPr>
            <p:ph type="title"/>
          </p:nvPr>
        </p:nvSpPr>
        <p:spPr>
          <a:xfrm>
            <a:off x="1096963" y="287338"/>
            <a:ext cx="10058400" cy="1449387"/>
          </a:xfrm>
        </p:spPr>
        <p:txBody>
          <a:bodyPr>
            <a:normAutofit/>
          </a:bodyPr>
          <a:lstStyle/>
          <a:p>
            <a:pPr algn="ctr"/>
            <a:r>
              <a:rPr lang="en-US" altLang="es-ES_tradnl" b="1" dirty="0">
                <a:solidFill>
                  <a:schemeClr val="accent2"/>
                </a:solidFill>
                <a:latin typeface="Times New Roman" panose="02020603050405020304" pitchFamily="18" charset="0"/>
                <a:ea typeface="Arial Narrow" panose="020B0606020202030204" pitchFamily="34" charset="0"/>
                <a:cs typeface="Times New Roman" panose="02020603050405020304" pitchFamily="18" charset="0"/>
              </a:rPr>
              <a:t>REDUCING RISK = ENHANCING RESILIENCY</a:t>
            </a:r>
          </a:p>
        </p:txBody>
      </p:sp>
      <p:sp>
        <p:nvSpPr>
          <p:cNvPr id="5" name="TextBox 4">
            <a:extLst>
              <a:ext uri="{FF2B5EF4-FFF2-40B4-BE49-F238E27FC236}">
                <a16:creationId xmlns:a16="http://schemas.microsoft.com/office/drawing/2014/main" id="{DAE53B61-1B1E-4FE9-9C3A-E851DFB43388}"/>
              </a:ext>
            </a:extLst>
          </p:cNvPr>
          <p:cNvSpPr txBox="1"/>
          <p:nvPr/>
        </p:nvSpPr>
        <p:spPr>
          <a:xfrm>
            <a:off x="10058399" y="6409122"/>
            <a:ext cx="1535677"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(UNDP, 2014)</a:t>
            </a:r>
          </a:p>
        </p:txBody>
      </p:sp>
    </p:spTree>
    <p:extLst>
      <p:ext uri="{BB962C8B-B14F-4D97-AF65-F5344CB8AC3E}">
        <p14:creationId xmlns:p14="http://schemas.microsoft.com/office/powerpoint/2010/main" val="870707873"/>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8382C6-8BB3-4807-8376-B6B744D40C33}"/>
              </a:ext>
            </a:extLst>
          </p:cNvPr>
          <p:cNvSpPr>
            <a:spLocks noGrp="1"/>
          </p:cNvSpPr>
          <p:nvPr>
            <p:ph idx="1"/>
          </p:nvPr>
        </p:nvSpPr>
        <p:spPr/>
        <p:txBody>
          <a:bodyPr/>
          <a:lstStyle/>
          <a:p>
            <a:pPr>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Develop system to monitor youth development indicators, for the design and implementation of programs</a:t>
            </a:r>
          </a:p>
          <a:p>
            <a:pPr lvl="1">
              <a:buFont typeface="Arial" panose="020B0604020202020204" pitchFamily="34" charset="0"/>
              <a:buChar char="•"/>
              <a:defRPr/>
            </a:pPr>
            <a:r>
              <a:rPr lang="en-US" altLang="es-ES_tradnl" sz="2800" dirty="0">
                <a:latin typeface="Times New Roman" panose="02020603050405020304" pitchFamily="18" charset="0"/>
                <a:cs typeface="Times New Roman" panose="02020603050405020304" pitchFamily="18" charset="0"/>
              </a:rPr>
              <a:t>Creation of youth development index</a:t>
            </a:r>
          </a:p>
          <a:p>
            <a:pPr lvl="1">
              <a:buFont typeface="Arial" panose="020B0604020202020204" pitchFamily="34" charset="0"/>
              <a:buChar char="•"/>
              <a:defRPr/>
            </a:pPr>
            <a:r>
              <a:rPr lang="en-US" altLang="es-ES_tradnl" sz="2800" dirty="0">
                <a:latin typeface="Times New Roman" panose="02020603050405020304" pitchFamily="18" charset="0"/>
                <a:cs typeface="Times New Roman" panose="02020603050405020304" pitchFamily="18" charset="0"/>
              </a:rPr>
              <a:t>Longitudinal study on youth development</a:t>
            </a:r>
          </a:p>
          <a:p>
            <a:endParaRPr lang="en-US" dirty="0"/>
          </a:p>
        </p:txBody>
      </p:sp>
      <p:sp>
        <p:nvSpPr>
          <p:cNvPr id="4" name="Title 1">
            <a:extLst>
              <a:ext uri="{FF2B5EF4-FFF2-40B4-BE49-F238E27FC236}">
                <a16:creationId xmlns:a16="http://schemas.microsoft.com/office/drawing/2014/main" id="{B9C77B85-920B-42DB-97F8-7DE2DD0CFD36}"/>
              </a:ext>
            </a:extLst>
          </p:cNvPr>
          <p:cNvSpPr>
            <a:spLocks noGrp="1" noChangeArrowheads="1"/>
          </p:cNvSpPr>
          <p:nvPr>
            <p:ph type="title"/>
          </p:nvPr>
        </p:nvSpPr>
        <p:spPr>
          <a:xfrm>
            <a:off x="1096963" y="287338"/>
            <a:ext cx="10058400" cy="1449387"/>
          </a:xfrm>
        </p:spPr>
        <p:txBody>
          <a:bodyPr>
            <a:normAutofit/>
          </a:bodyPr>
          <a:lstStyle/>
          <a:p>
            <a:pPr algn="ctr"/>
            <a:r>
              <a:rPr lang="en-US" altLang="es-ES_tradnl" b="1" dirty="0">
                <a:solidFill>
                  <a:schemeClr val="accent2"/>
                </a:solidFill>
                <a:latin typeface="Times New Roman" panose="02020603050405020304" pitchFamily="18" charset="0"/>
                <a:ea typeface="Arial Narrow" panose="020B0606020202030204" pitchFamily="34" charset="0"/>
                <a:cs typeface="Times New Roman" panose="02020603050405020304" pitchFamily="18" charset="0"/>
              </a:rPr>
              <a:t>REDUCING RISK = ENHANCING RESILIENCY</a:t>
            </a:r>
          </a:p>
        </p:txBody>
      </p:sp>
      <p:sp>
        <p:nvSpPr>
          <p:cNvPr id="5" name="TextBox 4">
            <a:extLst>
              <a:ext uri="{FF2B5EF4-FFF2-40B4-BE49-F238E27FC236}">
                <a16:creationId xmlns:a16="http://schemas.microsoft.com/office/drawing/2014/main" id="{A5CE113D-ADEE-4C4A-9C02-0310A0E6B26D}"/>
              </a:ext>
            </a:extLst>
          </p:cNvPr>
          <p:cNvSpPr txBox="1"/>
          <p:nvPr/>
        </p:nvSpPr>
        <p:spPr>
          <a:xfrm>
            <a:off x="10058399" y="6409122"/>
            <a:ext cx="1535677"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(UNDP, 2014)</a:t>
            </a:r>
          </a:p>
        </p:txBody>
      </p:sp>
    </p:spTree>
    <p:extLst>
      <p:ext uri="{BB962C8B-B14F-4D97-AF65-F5344CB8AC3E}">
        <p14:creationId xmlns:p14="http://schemas.microsoft.com/office/powerpoint/2010/main" val="3002441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DA32D9-6F93-4EC5-8169-BA1AE693FBF5}"/>
              </a:ext>
            </a:extLst>
          </p:cNvPr>
          <p:cNvSpPr>
            <a:spLocks noGrp="1"/>
          </p:cNvSpPr>
          <p:nvPr>
            <p:ph type="title"/>
          </p:nvPr>
        </p:nvSpPr>
        <p:spPr>
          <a:xfrm>
            <a:off x="6297579" y="260868"/>
            <a:ext cx="5464361" cy="1711610"/>
          </a:xfrm>
        </p:spPr>
        <p:txBody>
          <a:bodyPr>
            <a:normAutofit/>
          </a:bodyPr>
          <a:lstStyle/>
          <a:p>
            <a:pPr algn="ctr"/>
            <a:r>
              <a:rPr lang="en-US" sz="4100" b="1" dirty="0">
                <a:solidFill>
                  <a:schemeClr val="accent2"/>
                </a:solidFill>
                <a:latin typeface="Times New Roman" panose="02020603050405020304" pitchFamily="18" charset="0"/>
                <a:cs typeface="Times New Roman" panose="02020603050405020304" pitchFamily="18" charset="0"/>
              </a:rPr>
              <a:t>SEXUAL DEVELOPMENT EXERCISE </a:t>
            </a:r>
          </a:p>
        </p:txBody>
      </p:sp>
      <p:pic>
        <p:nvPicPr>
          <p:cNvPr id="5" name="Content Placeholder 4" descr="A picture containing screenshot&#10;&#10;Description automatically generated">
            <a:extLst>
              <a:ext uri="{FF2B5EF4-FFF2-40B4-BE49-F238E27FC236}">
                <a16:creationId xmlns:a16="http://schemas.microsoft.com/office/drawing/2014/main" id="{664E0C36-2430-40D8-AD88-4159401414B1}"/>
              </a:ext>
            </a:extLst>
          </p:cNvPr>
          <p:cNvPicPr>
            <a:picLocks noChangeAspect="1"/>
          </p:cNvPicPr>
          <p:nvPr/>
        </p:nvPicPr>
        <p:blipFill rotWithShape="1">
          <a:blip r:embed="rId3">
            <a:extLst>
              <a:ext uri="{28A0092B-C50C-407E-A947-70E740481C1C}">
                <a14:useLocalDpi xmlns:a14="http://schemas.microsoft.com/office/drawing/2010/main" val="0"/>
              </a:ext>
            </a:extLst>
          </a:blip>
          <a:srcRect r="13144" b="-2"/>
          <a:stretch/>
        </p:blipFill>
        <p:spPr>
          <a:xfrm>
            <a:off x="-74686" y="0"/>
            <a:ext cx="6170686" cy="6856935"/>
          </a:xfrm>
          <a:prstGeom prst="rect">
            <a:avLst/>
          </a:prstGeom>
        </p:spPr>
      </p:pic>
      <p:cxnSp>
        <p:nvCxnSpPr>
          <p:cNvPr id="18" name="Straight Connector 17">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4DED593E-E3CA-4567-B496-E3E8CC25B7E5}"/>
              </a:ext>
            </a:extLst>
          </p:cNvPr>
          <p:cNvSpPr>
            <a:spLocks noGrp="1"/>
          </p:cNvSpPr>
          <p:nvPr>
            <p:ph idx="1"/>
          </p:nvPr>
        </p:nvSpPr>
        <p:spPr>
          <a:xfrm>
            <a:off x="6200383" y="2198914"/>
            <a:ext cx="5349359" cy="3670180"/>
          </a:xfrm>
        </p:spPr>
        <p:txBody>
          <a:bodyPr>
            <a:normAutofit/>
          </a:bodyPr>
          <a:lstStyle/>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Find the </a:t>
            </a:r>
            <a:r>
              <a:rPr lang="en-US" sz="2400" dirty="0" err="1">
                <a:latin typeface="Times New Roman" panose="02020603050405020304" pitchFamily="18" charset="0"/>
                <a:cs typeface="Times New Roman" panose="02020603050405020304" pitchFamily="18" charset="0"/>
              </a:rPr>
              <a:t>Genderbread</a:t>
            </a:r>
            <a:r>
              <a:rPr lang="en-US" sz="2400" dirty="0">
                <a:latin typeface="Times New Roman" panose="02020603050405020304" pitchFamily="18" charset="0"/>
                <a:cs typeface="Times New Roman" panose="02020603050405020304" pitchFamily="18" charset="0"/>
              </a:rPr>
              <a:t> Person in Appendix A. </a:t>
            </a: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Take a few minutes to read throughout the page. </a:t>
            </a: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Identify your own sexual identity, expression, gender, sex and sexual orientation. </a:t>
            </a:r>
          </a:p>
        </p:txBody>
      </p:sp>
    </p:spTree>
    <p:extLst>
      <p:ext uri="{BB962C8B-B14F-4D97-AF65-F5344CB8AC3E}">
        <p14:creationId xmlns:p14="http://schemas.microsoft.com/office/powerpoint/2010/main" val="2021322335"/>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6B75E-1D58-4FE5-B19F-4A7DE31B762F}"/>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REDUCING GANG VIOLENCE</a:t>
            </a:r>
          </a:p>
        </p:txBody>
      </p:sp>
      <p:sp>
        <p:nvSpPr>
          <p:cNvPr id="3" name="Content Placeholder 2">
            <a:extLst>
              <a:ext uri="{FF2B5EF4-FFF2-40B4-BE49-F238E27FC236}">
                <a16:creationId xmlns:a16="http://schemas.microsoft.com/office/drawing/2014/main" id="{0B912687-061A-4233-AC34-DAF3F8AA5E07}"/>
              </a:ext>
            </a:extLst>
          </p:cNvPr>
          <p:cNvSpPr>
            <a:spLocks noGrp="1"/>
          </p:cNvSpPr>
          <p:nvPr>
            <p:ph idx="1"/>
          </p:nvPr>
        </p:nvSpPr>
        <p:spPr/>
        <p:txBody>
          <a:bodyPr/>
          <a:lstStyle/>
          <a:p>
            <a:pPr>
              <a:buFont typeface="Arial" panose="020B0604020202020204" pitchFamily="34" charset="0"/>
              <a:buChar char="•"/>
              <a:defRPr/>
            </a:pPr>
            <a:r>
              <a:rPr lang="en-US" altLang="es-ES_tradnl" sz="2800" dirty="0">
                <a:latin typeface="Times New Roman" panose="02020603050405020304" pitchFamily="18" charset="0"/>
                <a:cs typeface="Times New Roman" panose="02020603050405020304" pitchFamily="18" charset="0"/>
              </a:rPr>
              <a:t>Establish surveillance systems</a:t>
            </a:r>
          </a:p>
          <a:p>
            <a:pPr>
              <a:buFont typeface="Arial" panose="020B0604020202020204" pitchFamily="34" charset="0"/>
              <a:buChar char="•"/>
              <a:defRPr/>
            </a:pPr>
            <a:r>
              <a:rPr lang="en-US" altLang="es-ES_tradnl" sz="2800" dirty="0">
                <a:latin typeface="Times New Roman" panose="02020603050405020304" pitchFamily="18" charset="0"/>
                <a:cs typeface="Times New Roman" panose="02020603050405020304" pitchFamily="18" charset="0"/>
              </a:rPr>
              <a:t>Improve training of law enforcement</a:t>
            </a:r>
          </a:p>
          <a:p>
            <a:pPr>
              <a:buFont typeface="Arial" panose="020B0604020202020204" pitchFamily="34" charset="0"/>
              <a:buChar char="•"/>
              <a:defRPr/>
            </a:pPr>
            <a:r>
              <a:rPr lang="en-US" altLang="es-ES_tradnl" sz="2800" dirty="0">
                <a:latin typeface="Times New Roman" panose="02020603050405020304" pitchFamily="18" charset="0"/>
                <a:cs typeface="Times New Roman" panose="02020603050405020304" pitchFamily="18" charset="0"/>
              </a:rPr>
              <a:t>Monitor impact of existing gang legislation</a:t>
            </a:r>
          </a:p>
          <a:p>
            <a:pPr>
              <a:buFont typeface="Arial" panose="020B0604020202020204" pitchFamily="34" charset="0"/>
              <a:buChar char="•"/>
              <a:defRPr/>
            </a:pPr>
            <a:r>
              <a:rPr lang="en-US" altLang="es-ES_tradnl" sz="2800" dirty="0">
                <a:latin typeface="Times New Roman" panose="02020603050405020304" pitchFamily="18" charset="0"/>
                <a:cs typeface="Times New Roman" panose="02020603050405020304" pitchFamily="18" charset="0"/>
              </a:rPr>
              <a:t>Adopt a balanced approach</a:t>
            </a:r>
          </a:p>
          <a:p>
            <a:pPr>
              <a:buFont typeface="Arial" panose="020B0604020202020204" pitchFamily="34" charset="0"/>
              <a:buChar char="•"/>
              <a:defRPr/>
            </a:pPr>
            <a:r>
              <a:rPr lang="en-US" altLang="es-ES_tradnl" sz="2800" dirty="0">
                <a:latin typeface="Times New Roman" panose="02020603050405020304" pitchFamily="18" charset="0"/>
                <a:cs typeface="Times New Roman" panose="02020603050405020304" pitchFamily="18" charset="0"/>
              </a:rPr>
              <a:t>Develop plans to help gang members to exit from gangs</a:t>
            </a:r>
          </a:p>
          <a:p>
            <a:pPr>
              <a:buFont typeface="Arial" panose="020B0604020202020204" pitchFamily="34" charset="0"/>
              <a:buChar char="•"/>
              <a:defRPr/>
            </a:pPr>
            <a:r>
              <a:rPr lang="en-US" altLang="es-ES_tradnl" sz="2800" dirty="0">
                <a:latin typeface="Times New Roman" panose="02020603050405020304" pitchFamily="18" charset="0"/>
                <a:cs typeface="Times New Roman" panose="02020603050405020304" pitchFamily="18" charset="0"/>
              </a:rPr>
              <a:t>Establish a rigorous research agenda on the causes of street gangs</a:t>
            </a:r>
          </a:p>
          <a:p>
            <a:endParaRPr lang="en-US" dirty="0"/>
          </a:p>
        </p:txBody>
      </p:sp>
      <p:sp>
        <p:nvSpPr>
          <p:cNvPr id="4" name="TextBox 3">
            <a:extLst>
              <a:ext uri="{FF2B5EF4-FFF2-40B4-BE49-F238E27FC236}">
                <a16:creationId xmlns:a16="http://schemas.microsoft.com/office/drawing/2014/main" id="{17AF45F5-4D42-4548-8B5D-DEB680CA2529}"/>
              </a:ext>
            </a:extLst>
          </p:cNvPr>
          <p:cNvSpPr txBox="1"/>
          <p:nvPr/>
        </p:nvSpPr>
        <p:spPr>
          <a:xfrm>
            <a:off x="10058399" y="6409122"/>
            <a:ext cx="1535677"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(UNDP, 2014)</a:t>
            </a:r>
          </a:p>
        </p:txBody>
      </p:sp>
    </p:spTree>
    <p:extLst>
      <p:ext uri="{BB962C8B-B14F-4D97-AF65-F5344CB8AC3E}">
        <p14:creationId xmlns:p14="http://schemas.microsoft.com/office/powerpoint/2010/main" val="3196361053"/>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31665-014F-4D4C-BB4C-0A066B2DF46D}"/>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EXTRACTION &amp; EXITING ISSUES</a:t>
            </a:r>
          </a:p>
        </p:txBody>
      </p:sp>
      <p:sp>
        <p:nvSpPr>
          <p:cNvPr id="3" name="Content Placeholder 2">
            <a:extLst>
              <a:ext uri="{FF2B5EF4-FFF2-40B4-BE49-F238E27FC236}">
                <a16:creationId xmlns:a16="http://schemas.microsoft.com/office/drawing/2014/main" id="{1DCB09C5-116C-4109-9B7B-4EDA81589EB9}"/>
              </a:ext>
            </a:extLst>
          </p:cNvPr>
          <p:cNvSpPr>
            <a:spLocks noGrp="1"/>
          </p:cNvSpPr>
          <p:nvPr>
            <p:ph idx="1"/>
          </p:nvPr>
        </p:nvSpPr>
        <p:spPr/>
        <p:txBody>
          <a:bodyPr/>
          <a:lstStyle/>
          <a:p>
            <a:pPr>
              <a:buFont typeface="Arial" panose="020B0604020202020204" pitchFamily="34" charset="0"/>
              <a:buChar char="•"/>
              <a:defRPr/>
            </a:pPr>
            <a:r>
              <a:rPr lang="en-US" altLang="es-ES_tradnl" sz="2800" dirty="0">
                <a:latin typeface="Times New Roman" panose="02020603050405020304" pitchFamily="18" charset="0"/>
                <a:cs typeface="Times New Roman" panose="02020603050405020304" pitchFamily="18" charset="0"/>
              </a:rPr>
              <a:t>Very serious and can be dangerous</a:t>
            </a:r>
          </a:p>
          <a:p>
            <a:pPr>
              <a:buFont typeface="Arial" panose="020B0604020202020204" pitchFamily="34" charset="0"/>
              <a:buChar char="•"/>
              <a:defRPr/>
            </a:pPr>
            <a:r>
              <a:rPr lang="en-US" altLang="es-ES_tradnl" sz="2800" dirty="0">
                <a:latin typeface="Times New Roman" panose="02020603050405020304" pitchFamily="18" charset="0"/>
                <a:cs typeface="Times New Roman" panose="02020603050405020304" pitchFamily="18" charset="0"/>
              </a:rPr>
              <a:t>Must be done by trained and talented people</a:t>
            </a:r>
          </a:p>
          <a:p>
            <a:pPr>
              <a:buFont typeface="Arial" panose="020B0604020202020204" pitchFamily="34" charset="0"/>
              <a:buChar char="•"/>
              <a:defRPr/>
            </a:pPr>
            <a:r>
              <a:rPr lang="en-US" altLang="es-ES_tradnl" sz="2800" dirty="0">
                <a:latin typeface="Times New Roman" panose="02020603050405020304" pitchFamily="18" charset="0"/>
                <a:cs typeface="Times New Roman" panose="02020603050405020304" pitchFamily="18" charset="0"/>
              </a:rPr>
              <a:t>Requires a process and extensive networking</a:t>
            </a:r>
          </a:p>
          <a:p>
            <a:pPr>
              <a:buFont typeface="Arial" panose="020B0604020202020204" pitchFamily="34" charset="0"/>
              <a:buChar char="•"/>
              <a:defRPr/>
            </a:pPr>
            <a:r>
              <a:rPr lang="en-US" altLang="es-ES_tradnl" sz="2800" dirty="0">
                <a:latin typeface="Times New Roman" panose="02020603050405020304" pitchFamily="18" charset="0"/>
                <a:cs typeface="Times New Roman" panose="02020603050405020304" pitchFamily="18" charset="0"/>
              </a:rPr>
              <a:t>Must include family, faith and community based resources as well as law enforcement</a:t>
            </a:r>
          </a:p>
          <a:p>
            <a:pPr>
              <a:buFont typeface="Arial" panose="020B0604020202020204" pitchFamily="34" charset="0"/>
              <a:buChar char="•"/>
              <a:defRPr/>
            </a:pPr>
            <a:r>
              <a:rPr lang="en-US" altLang="es-ES_tradnl" sz="2800" dirty="0">
                <a:latin typeface="Times New Roman" panose="02020603050405020304" pitchFamily="18" charset="0"/>
                <a:cs typeface="Times New Roman" panose="02020603050405020304" pitchFamily="18" charset="0"/>
              </a:rPr>
              <a:t>Highly individualized and confidential strategies</a:t>
            </a:r>
          </a:p>
          <a:p>
            <a:endParaRPr lang="en-US" dirty="0"/>
          </a:p>
        </p:txBody>
      </p:sp>
      <p:sp>
        <p:nvSpPr>
          <p:cNvPr id="4" name="TextBox 3">
            <a:extLst>
              <a:ext uri="{FF2B5EF4-FFF2-40B4-BE49-F238E27FC236}">
                <a16:creationId xmlns:a16="http://schemas.microsoft.com/office/drawing/2014/main" id="{2F672EE1-64EE-42F9-A9D8-779FF4EBA58B}"/>
              </a:ext>
            </a:extLst>
          </p:cNvPr>
          <p:cNvSpPr txBox="1"/>
          <p:nvPr/>
        </p:nvSpPr>
        <p:spPr>
          <a:xfrm>
            <a:off x="10058399" y="6409122"/>
            <a:ext cx="1535677"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(UNDP, 2014)</a:t>
            </a:r>
          </a:p>
        </p:txBody>
      </p:sp>
    </p:spTree>
    <p:extLst>
      <p:ext uri="{BB962C8B-B14F-4D97-AF65-F5344CB8AC3E}">
        <p14:creationId xmlns:p14="http://schemas.microsoft.com/office/powerpoint/2010/main" val="1513490604"/>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22DDA-1BAF-4B13-AEF2-A7F55424D7B9}"/>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WHAT YOU NEED TO KNOW</a:t>
            </a:r>
          </a:p>
        </p:txBody>
      </p:sp>
      <p:sp>
        <p:nvSpPr>
          <p:cNvPr id="3" name="Content Placeholder 2">
            <a:extLst>
              <a:ext uri="{FF2B5EF4-FFF2-40B4-BE49-F238E27FC236}">
                <a16:creationId xmlns:a16="http://schemas.microsoft.com/office/drawing/2014/main" id="{B6716BBF-1EEE-4444-BD1D-BF4D369AC78D}"/>
              </a:ext>
            </a:extLst>
          </p:cNvPr>
          <p:cNvSpPr>
            <a:spLocks noGrp="1"/>
          </p:cNvSpPr>
          <p:nvPr>
            <p:ph idx="1"/>
          </p:nvPr>
        </p:nvSpPr>
        <p:spPr/>
        <p:txBody>
          <a:bodyPr/>
          <a:lstStyle/>
          <a:p>
            <a:pPr>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Know the current recruitment methods.</a:t>
            </a:r>
          </a:p>
          <a:p>
            <a:pPr>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Know current initiation rituals.</a:t>
            </a:r>
          </a:p>
          <a:p>
            <a:pPr>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Identify areas where gangs could gain an appearance of power and control.</a:t>
            </a:r>
          </a:p>
          <a:p>
            <a:pPr>
              <a:buFont typeface="Arial" panose="020B0604020202020204" pitchFamily="34" charset="0"/>
              <a:buChar char="•"/>
              <a:defRPr/>
            </a:pPr>
            <a:r>
              <a:rPr lang="en-US" altLang="es-ES_tradnl" sz="3200" dirty="0">
                <a:latin typeface="Times New Roman" panose="02020603050405020304" pitchFamily="18" charset="0"/>
                <a:cs typeface="Times New Roman" panose="02020603050405020304" pitchFamily="18" charset="0"/>
              </a:rPr>
              <a:t>Differentiate various levels of affiliation and involvement.</a:t>
            </a:r>
          </a:p>
          <a:p>
            <a:endParaRPr lang="en-US" dirty="0"/>
          </a:p>
        </p:txBody>
      </p:sp>
    </p:spTree>
    <p:extLst>
      <p:ext uri="{BB962C8B-B14F-4D97-AF65-F5344CB8AC3E}">
        <p14:creationId xmlns:p14="http://schemas.microsoft.com/office/powerpoint/2010/main" val="227585316"/>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13CE9-E2BE-4803-BEEE-E6F4E27E493C}"/>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CLOSING THOUGHTS</a:t>
            </a:r>
          </a:p>
        </p:txBody>
      </p:sp>
      <p:sp>
        <p:nvSpPr>
          <p:cNvPr id="3" name="Content Placeholder 2">
            <a:extLst>
              <a:ext uri="{FF2B5EF4-FFF2-40B4-BE49-F238E27FC236}">
                <a16:creationId xmlns:a16="http://schemas.microsoft.com/office/drawing/2014/main" id="{31E15D52-3136-4601-9B1F-297BACD85997}"/>
              </a:ext>
            </a:extLst>
          </p:cNvPr>
          <p:cNvSpPr>
            <a:spLocks noGrp="1"/>
          </p:cNvSpPr>
          <p:nvPr>
            <p:ph idx="1"/>
          </p:nvPr>
        </p:nvSpPr>
        <p:spPr/>
        <p:txBody>
          <a:bodyPr>
            <a:normAutofit lnSpcReduction="10000"/>
          </a:bodyPr>
          <a:lstStyle/>
          <a:p>
            <a:pPr>
              <a:spcBef>
                <a:spcPct val="0"/>
              </a:spcBef>
              <a:buFont typeface="Arial" panose="020B0604020202020204" pitchFamily="34" charset="0"/>
              <a:buChar char="•"/>
            </a:pPr>
            <a:r>
              <a:rPr lang="en-US" altLang="es-ES_tradnl" sz="3200" dirty="0">
                <a:solidFill>
                  <a:srgbClr val="595959"/>
                </a:solidFill>
                <a:latin typeface="Times New Roman" panose="02020603050405020304" pitchFamily="18" charset="0"/>
                <a:ea typeface="Arial Narrow" panose="020B0606020202030204" pitchFamily="34" charset="0"/>
                <a:cs typeface="Times New Roman" panose="02020603050405020304" pitchFamily="18" charset="0"/>
              </a:rPr>
              <a:t>There is no single clear solution to preventing or reducing gang activity.</a:t>
            </a:r>
          </a:p>
          <a:p>
            <a:pPr>
              <a:spcBef>
                <a:spcPct val="0"/>
              </a:spcBef>
              <a:buFont typeface="Arial" panose="020B0604020202020204" pitchFamily="34" charset="0"/>
              <a:buChar char="•"/>
            </a:pPr>
            <a:r>
              <a:rPr lang="en-US" altLang="es-ES_tradnl" sz="3200" dirty="0">
                <a:solidFill>
                  <a:srgbClr val="595959"/>
                </a:solidFill>
                <a:latin typeface="Times New Roman" panose="02020603050405020304" pitchFamily="18" charset="0"/>
                <a:ea typeface="Arial Narrow" panose="020B0606020202030204" pitchFamily="34" charset="0"/>
                <a:cs typeface="Times New Roman" panose="02020603050405020304" pitchFamily="18" charset="0"/>
              </a:rPr>
              <a:t>Adolescents do not join gangs for life.</a:t>
            </a:r>
          </a:p>
          <a:p>
            <a:pPr>
              <a:spcBef>
                <a:spcPct val="0"/>
              </a:spcBef>
              <a:buFont typeface="Arial" panose="020B0604020202020204" pitchFamily="34" charset="0"/>
              <a:buChar char="•"/>
            </a:pPr>
            <a:r>
              <a:rPr lang="en-US" altLang="es-ES_tradnl" sz="3200" dirty="0">
                <a:solidFill>
                  <a:srgbClr val="595959"/>
                </a:solidFill>
                <a:latin typeface="Times New Roman" panose="02020603050405020304" pitchFamily="18" charset="0"/>
                <a:ea typeface="Arial Narrow" panose="020B0606020202030204" pitchFamily="34" charset="0"/>
                <a:cs typeface="Times New Roman" panose="02020603050405020304" pitchFamily="18" charset="0"/>
              </a:rPr>
              <a:t>More girls are joining gangs and engaging in violent delinquent behavior.</a:t>
            </a:r>
          </a:p>
          <a:p>
            <a:pPr>
              <a:spcBef>
                <a:spcPct val="0"/>
              </a:spcBef>
              <a:buFont typeface="Arial" panose="020B0604020202020204" pitchFamily="34" charset="0"/>
              <a:buChar char="•"/>
            </a:pPr>
            <a:r>
              <a:rPr lang="en-US" altLang="es-ES_tradnl" sz="3200" dirty="0">
                <a:solidFill>
                  <a:srgbClr val="595959"/>
                </a:solidFill>
                <a:latin typeface="Times New Roman" panose="02020603050405020304" pitchFamily="18" charset="0"/>
                <a:ea typeface="Arial Narrow" panose="020B0606020202030204" pitchFamily="34" charset="0"/>
                <a:cs typeface="Times New Roman" panose="02020603050405020304" pitchFamily="18" charset="0"/>
              </a:rPr>
              <a:t>Adolescent gang members come from a variety of backgrounds.</a:t>
            </a:r>
          </a:p>
          <a:p>
            <a:pPr>
              <a:spcBef>
                <a:spcPct val="0"/>
              </a:spcBef>
              <a:buFont typeface="Arial" panose="020B0604020202020204" pitchFamily="34" charset="0"/>
              <a:buChar char="•"/>
            </a:pPr>
            <a:r>
              <a:rPr lang="en-US" altLang="es-ES_tradnl" sz="3200" dirty="0">
                <a:solidFill>
                  <a:srgbClr val="595959"/>
                </a:solidFill>
                <a:latin typeface="Times New Roman" panose="02020603050405020304" pitchFamily="18" charset="0"/>
                <a:ea typeface="Arial Narrow" panose="020B0606020202030204" pitchFamily="34" charset="0"/>
                <a:cs typeface="Times New Roman" panose="02020603050405020304" pitchFamily="18" charset="0"/>
              </a:rPr>
              <a:t>A comprehensive approach, using prevention, suppression and intervention strategies will be </a:t>
            </a:r>
            <a:r>
              <a:rPr lang="en-US" altLang="es-ES_tradnl" sz="3200" b="1" i="1" u="sng" dirty="0">
                <a:solidFill>
                  <a:srgbClr val="595959"/>
                </a:solidFill>
                <a:latin typeface="Times New Roman" panose="02020603050405020304" pitchFamily="18" charset="0"/>
                <a:ea typeface="Arial Narrow" panose="020B0606020202030204" pitchFamily="34" charset="0"/>
                <a:cs typeface="Times New Roman" panose="02020603050405020304" pitchFamily="18" charset="0"/>
              </a:rPr>
              <a:t>most</a:t>
            </a:r>
            <a:r>
              <a:rPr lang="en-US" altLang="es-ES_tradnl" sz="3200" dirty="0">
                <a:solidFill>
                  <a:srgbClr val="595959"/>
                </a:solidFill>
                <a:latin typeface="Times New Roman" panose="02020603050405020304" pitchFamily="18" charset="0"/>
                <a:ea typeface="Arial Narrow" panose="020B0606020202030204" pitchFamily="34" charset="0"/>
                <a:cs typeface="Times New Roman" panose="02020603050405020304" pitchFamily="18" charset="0"/>
              </a:rPr>
              <a:t> effective.</a:t>
            </a:r>
          </a:p>
          <a:p>
            <a:endParaRPr lang="en-US" dirty="0"/>
          </a:p>
        </p:txBody>
      </p:sp>
    </p:spTree>
    <p:extLst>
      <p:ext uri="{BB962C8B-B14F-4D97-AF65-F5344CB8AC3E}">
        <p14:creationId xmlns:p14="http://schemas.microsoft.com/office/powerpoint/2010/main" val="2781903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D907E-7614-4AC9-8F39-D1C7BE4D1673}"/>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EMOTIONAL/COGNITIVE  DEVELOPMENT </a:t>
            </a:r>
          </a:p>
        </p:txBody>
      </p:sp>
      <p:sp>
        <p:nvSpPr>
          <p:cNvPr id="3" name="Content Placeholder 2">
            <a:extLst>
              <a:ext uri="{FF2B5EF4-FFF2-40B4-BE49-F238E27FC236}">
                <a16:creationId xmlns:a16="http://schemas.microsoft.com/office/drawing/2014/main" id="{E72E56BF-1D03-47AE-82A9-4EEB3EA02851}"/>
              </a:ext>
            </a:extLst>
          </p:cNvPr>
          <p:cNvSpPr>
            <a:spLocks noGrp="1"/>
          </p:cNvSpPr>
          <p:nvPr>
            <p:ph idx="1"/>
          </p:nvPr>
        </p:nvSpPr>
        <p:spPr/>
        <p:txBody>
          <a:bodyPr/>
          <a:lstStyle/>
          <a:p>
            <a:pPr>
              <a:lnSpc>
                <a:spcPct val="150000"/>
              </a:lnSpc>
              <a:spcBef>
                <a:spcPts val="0"/>
              </a:spcBef>
              <a:spcAft>
                <a:spcPts val="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Areas of major development: </a:t>
            </a:r>
          </a:p>
          <a:p>
            <a:pPr lvl="1">
              <a:lnSpc>
                <a:spcPct val="15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Abstract thinking</a:t>
            </a:r>
          </a:p>
          <a:p>
            <a:pPr lvl="1">
              <a:lnSpc>
                <a:spcPct val="15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Sense of identity </a:t>
            </a:r>
          </a:p>
          <a:p>
            <a:pPr lvl="1">
              <a:lnSpc>
                <a:spcPct val="15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Independence </a:t>
            </a:r>
          </a:p>
          <a:p>
            <a:pPr lvl="1">
              <a:lnSpc>
                <a:spcPct val="15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Responsibility</a:t>
            </a:r>
          </a:p>
          <a:p>
            <a:pPr lvl="1">
              <a:lnSpc>
                <a:spcPct val="15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Moral reasoning </a:t>
            </a:r>
          </a:p>
          <a:p>
            <a:pPr marL="201168" lvl="1" indent="0">
              <a:buNone/>
            </a:pPr>
            <a:endParaRPr lang="en-US" dirty="0"/>
          </a:p>
        </p:txBody>
      </p:sp>
      <p:sp>
        <p:nvSpPr>
          <p:cNvPr id="4" name="TextBox 3">
            <a:extLst>
              <a:ext uri="{FF2B5EF4-FFF2-40B4-BE49-F238E27FC236}">
                <a16:creationId xmlns:a16="http://schemas.microsoft.com/office/drawing/2014/main" id="{2ED241BA-E8D5-4CA9-B35B-577FFD9C08A1}"/>
              </a:ext>
            </a:extLst>
          </p:cNvPr>
          <p:cNvSpPr txBox="1"/>
          <p:nvPr/>
        </p:nvSpPr>
        <p:spPr>
          <a:xfrm>
            <a:off x="7508154" y="6386731"/>
            <a:ext cx="4683846"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(APA, 2002; Raising Children Network, 2018)</a:t>
            </a:r>
          </a:p>
        </p:txBody>
      </p:sp>
    </p:spTree>
    <p:extLst>
      <p:ext uri="{BB962C8B-B14F-4D97-AF65-F5344CB8AC3E}">
        <p14:creationId xmlns:p14="http://schemas.microsoft.com/office/powerpoint/2010/main" val="2690996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0A80F-DECB-4942-9D03-44A0E1EA8599}"/>
              </a:ext>
            </a:extLst>
          </p:cNvPr>
          <p:cNvSpPr>
            <a:spLocks noGrp="1"/>
          </p:cNvSpPr>
          <p:nvPr>
            <p:ph type="title"/>
          </p:nvPr>
        </p:nvSpPr>
        <p:spPr>
          <a:xfrm>
            <a:off x="1066800" y="2201900"/>
            <a:ext cx="10058400" cy="1450757"/>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STAGES OF ADOLESCENCE </a:t>
            </a:r>
          </a:p>
        </p:txBody>
      </p:sp>
    </p:spTree>
    <p:extLst>
      <p:ext uri="{BB962C8B-B14F-4D97-AF65-F5344CB8AC3E}">
        <p14:creationId xmlns:p14="http://schemas.microsoft.com/office/powerpoint/2010/main" val="1090586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66EDE-0613-41F4-B539-B4E40C8E1623}"/>
              </a:ext>
            </a:extLst>
          </p:cNvPr>
          <p:cNvSpPr>
            <a:spLocks noGrp="1"/>
          </p:cNvSpPr>
          <p:nvPr>
            <p:ph type="title"/>
          </p:nvPr>
        </p:nvSpPr>
        <p:spPr>
          <a:xfrm>
            <a:off x="1066800" y="291513"/>
            <a:ext cx="10058400" cy="1450757"/>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EARLY ADOLESCENCE</a:t>
            </a:r>
          </a:p>
        </p:txBody>
      </p:sp>
      <p:sp>
        <p:nvSpPr>
          <p:cNvPr id="3" name="Content Placeholder 2">
            <a:extLst>
              <a:ext uri="{FF2B5EF4-FFF2-40B4-BE49-F238E27FC236}">
                <a16:creationId xmlns:a16="http://schemas.microsoft.com/office/drawing/2014/main" id="{883A75A5-C895-4478-AEED-402BE8E18C8A}"/>
              </a:ext>
            </a:extLst>
          </p:cNvPr>
          <p:cNvSpPr>
            <a:spLocks noGrp="1"/>
          </p:cNvSpPr>
          <p:nvPr>
            <p:ph idx="1"/>
          </p:nvPr>
        </p:nvSpPr>
        <p:spPr>
          <a:xfrm>
            <a:off x="766379" y="1767915"/>
            <a:ext cx="7493000" cy="4720753"/>
          </a:xfrm>
        </p:spPr>
        <p:txBody>
          <a:bodyPr>
            <a:normAutofit fontScale="70000" lnSpcReduction="20000"/>
          </a:bodyPr>
          <a:lstStyle/>
          <a:p>
            <a:pPr marL="0" indent="0">
              <a:buNone/>
            </a:pPr>
            <a:r>
              <a:rPr lang="en-US" sz="3400" u="sng" dirty="0">
                <a:latin typeface="Times New Roman" panose="02020603050405020304" pitchFamily="18" charset="0"/>
                <a:cs typeface="Times New Roman" panose="02020603050405020304" pitchFamily="18" charset="0"/>
              </a:rPr>
              <a:t>Early Adolescence occurs between </a:t>
            </a:r>
          </a:p>
          <a:p>
            <a:pPr marL="0" indent="0">
              <a:buNone/>
            </a:pPr>
            <a:r>
              <a:rPr lang="en-US" sz="3400" u="sng" dirty="0">
                <a:latin typeface="Times New Roman" panose="02020603050405020304" pitchFamily="18" charset="0"/>
                <a:cs typeface="Times New Roman" panose="02020603050405020304" pitchFamily="18" charset="0"/>
              </a:rPr>
              <a:t>the ages of 10 – 14 </a:t>
            </a:r>
          </a:p>
          <a:p>
            <a:pPr>
              <a:buFont typeface="Arial" panose="020B0604020202020204" pitchFamily="34" charset="0"/>
              <a:buChar char="•"/>
            </a:pPr>
            <a:endParaRPr lang="en-US" sz="33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Fast physical growth.</a:t>
            </a:r>
          </a:p>
          <a:p>
            <a:pPr lvl="1">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Brain begins intense shaping.</a:t>
            </a:r>
          </a:p>
          <a:p>
            <a:pPr lvl="1">
              <a:buFont typeface="Arial" panose="020B0604020202020204" pitchFamily="34" charset="0"/>
              <a:buChar char="•"/>
            </a:pPr>
            <a:endParaRPr lang="en-US" sz="33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Black and white thinking.</a:t>
            </a:r>
          </a:p>
          <a:p>
            <a:pPr lvl="1">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Sense of identity </a:t>
            </a:r>
          </a:p>
          <a:p>
            <a:pPr lvl="1">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Strongly identifies with peers. </a:t>
            </a:r>
          </a:p>
          <a:p>
            <a:pPr lvl="1">
              <a:buFont typeface="Arial" panose="020B0604020202020204" pitchFamily="34" charset="0"/>
              <a:buChar char="•"/>
            </a:pPr>
            <a:endParaRPr lang="en-US" sz="33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Higher need for privacy.</a:t>
            </a:r>
          </a:p>
        </p:txBody>
      </p:sp>
      <p:pic>
        <p:nvPicPr>
          <p:cNvPr id="2054" name="Picture 6" descr="Related image">
            <a:extLst>
              <a:ext uri="{FF2B5EF4-FFF2-40B4-BE49-F238E27FC236}">
                <a16:creationId xmlns:a16="http://schemas.microsoft.com/office/drawing/2014/main" id="{B095BC71-5545-424F-842E-BF910D874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130" y="1635394"/>
            <a:ext cx="6494314" cy="46805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FE18434-6A61-4CC0-9559-3368CC9F9947}"/>
              </a:ext>
            </a:extLst>
          </p:cNvPr>
          <p:cNvSpPr txBox="1"/>
          <p:nvPr/>
        </p:nvSpPr>
        <p:spPr>
          <a:xfrm>
            <a:off x="6535580" y="6488668"/>
            <a:ext cx="5714128"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(Allen &amp; Waterman, 2019; NPJS.org, 2015; </a:t>
            </a:r>
            <a:r>
              <a:rPr lang="en-US" b="1" dirty="0" err="1">
                <a:solidFill>
                  <a:schemeClr val="bg1"/>
                </a:solidFill>
                <a:latin typeface="Times New Roman" panose="02020603050405020304" pitchFamily="18" charset="0"/>
                <a:cs typeface="Times New Roman" panose="02020603050405020304" pitchFamily="18" charset="0"/>
              </a:rPr>
              <a:t>Sukel</a:t>
            </a:r>
            <a:r>
              <a:rPr lang="en-US" b="1" dirty="0">
                <a:solidFill>
                  <a:schemeClr val="bg1"/>
                </a:solidFill>
                <a:latin typeface="Times New Roman" panose="02020603050405020304" pitchFamily="18" charset="0"/>
                <a:cs typeface="Times New Roman" panose="02020603050405020304" pitchFamily="18" charset="0"/>
              </a:rPr>
              <a:t>, 2018)</a:t>
            </a:r>
          </a:p>
        </p:txBody>
      </p:sp>
    </p:spTree>
    <p:extLst>
      <p:ext uri="{BB962C8B-B14F-4D97-AF65-F5344CB8AC3E}">
        <p14:creationId xmlns:p14="http://schemas.microsoft.com/office/powerpoint/2010/main" val="493730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1C211-EE91-40D8-A74A-D291E358C243}"/>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MIDDLE ADOLESCENCE </a:t>
            </a:r>
          </a:p>
        </p:txBody>
      </p:sp>
      <p:sp>
        <p:nvSpPr>
          <p:cNvPr id="3" name="Content Placeholder 2">
            <a:extLst>
              <a:ext uri="{FF2B5EF4-FFF2-40B4-BE49-F238E27FC236}">
                <a16:creationId xmlns:a16="http://schemas.microsoft.com/office/drawing/2014/main" id="{08683FB7-3555-4428-95C0-93A0386F2723}"/>
              </a:ext>
            </a:extLst>
          </p:cNvPr>
          <p:cNvSpPr>
            <a:spLocks noGrp="1"/>
          </p:cNvSpPr>
          <p:nvPr>
            <p:ph idx="1"/>
          </p:nvPr>
        </p:nvSpPr>
        <p:spPr>
          <a:xfrm>
            <a:off x="661033" y="1845734"/>
            <a:ext cx="10494647" cy="4023360"/>
          </a:xfrm>
        </p:spPr>
        <p:txBody>
          <a:bodyPr>
            <a:normAutofit fontScale="92500" lnSpcReduction="20000"/>
          </a:bodyPr>
          <a:lstStyle/>
          <a:p>
            <a:pPr marL="0" indent="0">
              <a:buNone/>
            </a:pPr>
            <a:r>
              <a:rPr lang="en-US" sz="2800" u="sng" dirty="0">
                <a:latin typeface="Times New Roman" panose="02020603050405020304" pitchFamily="18" charset="0"/>
                <a:cs typeface="Times New Roman" panose="02020603050405020304" pitchFamily="18" charset="0"/>
              </a:rPr>
              <a:t>Middle Adolescence occurs between </a:t>
            </a:r>
          </a:p>
          <a:p>
            <a:pPr marL="0" indent="0">
              <a:buNone/>
            </a:pPr>
            <a:r>
              <a:rPr lang="en-US" sz="2800" u="sng" dirty="0">
                <a:latin typeface="Times New Roman" panose="02020603050405020304" pitchFamily="18" charset="0"/>
                <a:cs typeface="Times New Roman" panose="02020603050405020304" pitchFamily="18" charset="0"/>
              </a:rPr>
              <a:t>the ages of 15 - 17 </a:t>
            </a:r>
          </a:p>
          <a:p>
            <a:pPr>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Physical changes continue. </a:t>
            </a:r>
          </a:p>
          <a:p>
            <a:pPr>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Brain continues to change </a:t>
            </a:r>
          </a:p>
          <a:p>
            <a:pPr>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Interest in romantic and sexual relationships.</a:t>
            </a:r>
          </a:p>
          <a:p>
            <a:pPr>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Child-parent conflict </a:t>
            </a:r>
          </a:p>
          <a:p>
            <a:pPr>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Higher concern for others &amp; empathy</a:t>
            </a:r>
          </a:p>
          <a:p>
            <a:pPr>
              <a:lnSpc>
                <a:spcPct val="150000"/>
              </a:lnSpc>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7E0E4C3C-0E52-4784-B3E8-1CBC42840EF4}"/>
              </a:ext>
            </a:extLst>
          </p:cNvPr>
          <p:cNvSpPr txBox="1"/>
          <p:nvPr/>
        </p:nvSpPr>
        <p:spPr>
          <a:xfrm>
            <a:off x="5408989" y="6451882"/>
            <a:ext cx="6783011"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(Allen &amp; Waterman, 2019; NPJS.org, 2015;NSP, 2009;  </a:t>
            </a:r>
            <a:r>
              <a:rPr lang="en-US" b="1" dirty="0" err="1">
                <a:solidFill>
                  <a:schemeClr val="bg1"/>
                </a:solidFill>
                <a:latin typeface="Times New Roman" panose="02020603050405020304" pitchFamily="18" charset="0"/>
                <a:cs typeface="Times New Roman" panose="02020603050405020304" pitchFamily="18" charset="0"/>
              </a:rPr>
              <a:t>Sukel</a:t>
            </a:r>
            <a:r>
              <a:rPr lang="en-US" b="1" dirty="0">
                <a:solidFill>
                  <a:schemeClr val="bg1"/>
                </a:solidFill>
                <a:latin typeface="Times New Roman" panose="02020603050405020304" pitchFamily="18" charset="0"/>
                <a:cs typeface="Times New Roman" panose="02020603050405020304" pitchFamily="18" charset="0"/>
              </a:rPr>
              <a:t>, 2018)</a:t>
            </a:r>
          </a:p>
        </p:txBody>
      </p:sp>
      <p:pic>
        <p:nvPicPr>
          <p:cNvPr id="3074" name="Picture 2" descr="Image result for tweens">
            <a:extLst>
              <a:ext uri="{FF2B5EF4-FFF2-40B4-BE49-F238E27FC236}">
                <a16:creationId xmlns:a16="http://schemas.microsoft.com/office/drawing/2014/main" id="{386B69D5-8351-49B3-8B63-27AB1B2F0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466" y="2139055"/>
            <a:ext cx="5152501" cy="343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55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DDA9E-D8A1-4E1B-B4E4-BF7710DE4F12}"/>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LATE ADOLESCENCE</a:t>
            </a:r>
          </a:p>
        </p:txBody>
      </p:sp>
      <p:sp>
        <p:nvSpPr>
          <p:cNvPr id="3" name="Content Placeholder 2">
            <a:extLst>
              <a:ext uri="{FF2B5EF4-FFF2-40B4-BE49-F238E27FC236}">
                <a16:creationId xmlns:a16="http://schemas.microsoft.com/office/drawing/2014/main" id="{F16BE78A-BCD1-4D3A-A0F2-74CBF13D2AB2}"/>
              </a:ext>
            </a:extLst>
          </p:cNvPr>
          <p:cNvSpPr>
            <a:spLocks noGrp="1"/>
          </p:cNvSpPr>
          <p:nvPr>
            <p:ph idx="1"/>
          </p:nvPr>
        </p:nvSpPr>
        <p:spPr/>
        <p:txBody>
          <a:bodyPr>
            <a:normAutofit/>
          </a:bodyPr>
          <a:lstStyle/>
          <a:p>
            <a:pPr marL="0" indent="0">
              <a:buNone/>
            </a:pPr>
            <a:r>
              <a:rPr lang="en-US" sz="3200" u="sng" dirty="0">
                <a:latin typeface="Times New Roman" panose="02020603050405020304" pitchFamily="18" charset="0"/>
                <a:cs typeface="Times New Roman" panose="02020603050405020304" pitchFamily="18" charset="0"/>
              </a:rPr>
              <a:t>Late Adolescence occurs between </a:t>
            </a:r>
          </a:p>
          <a:p>
            <a:pPr marL="0" indent="0">
              <a:buNone/>
            </a:pPr>
            <a:r>
              <a:rPr lang="en-US" sz="3200" u="sng" dirty="0">
                <a:latin typeface="Times New Roman" panose="02020603050405020304" pitchFamily="18" charset="0"/>
                <a:cs typeface="Times New Roman" panose="02020603050405020304" pitchFamily="18" charset="0"/>
              </a:rPr>
              <a:t>the ages of 18 – 24 </a:t>
            </a:r>
          </a:p>
          <a:p>
            <a:pPr>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Firmer sense of identity </a:t>
            </a:r>
          </a:p>
          <a:p>
            <a:pPr>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Developed bodies</a:t>
            </a:r>
          </a:p>
          <a:p>
            <a:pPr>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Invincible complex</a:t>
            </a:r>
          </a:p>
          <a:p>
            <a:pPr>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Brain changes</a:t>
            </a:r>
          </a:p>
        </p:txBody>
      </p:sp>
      <p:sp>
        <p:nvSpPr>
          <p:cNvPr id="5" name="TextBox 4">
            <a:extLst>
              <a:ext uri="{FF2B5EF4-FFF2-40B4-BE49-F238E27FC236}">
                <a16:creationId xmlns:a16="http://schemas.microsoft.com/office/drawing/2014/main" id="{DBE1074E-6242-4506-8958-9C449A91D142}"/>
              </a:ext>
            </a:extLst>
          </p:cNvPr>
          <p:cNvSpPr txBox="1"/>
          <p:nvPr/>
        </p:nvSpPr>
        <p:spPr>
          <a:xfrm>
            <a:off x="5408989" y="6451882"/>
            <a:ext cx="6783011"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(Allen &amp; Waterman, 2019; NPJS.org, 2015;NSP, 2009;  </a:t>
            </a:r>
            <a:r>
              <a:rPr lang="en-US" b="1" dirty="0" err="1">
                <a:solidFill>
                  <a:schemeClr val="bg1"/>
                </a:solidFill>
                <a:latin typeface="Times New Roman" panose="02020603050405020304" pitchFamily="18" charset="0"/>
                <a:cs typeface="Times New Roman" panose="02020603050405020304" pitchFamily="18" charset="0"/>
              </a:rPr>
              <a:t>Sukel</a:t>
            </a:r>
            <a:r>
              <a:rPr lang="en-US" b="1" dirty="0">
                <a:solidFill>
                  <a:schemeClr val="bg1"/>
                </a:solidFill>
                <a:latin typeface="Times New Roman" panose="02020603050405020304" pitchFamily="18" charset="0"/>
                <a:cs typeface="Times New Roman" panose="02020603050405020304" pitchFamily="18" charset="0"/>
              </a:rPr>
              <a:t>, 2018)</a:t>
            </a:r>
          </a:p>
        </p:txBody>
      </p:sp>
      <p:pic>
        <p:nvPicPr>
          <p:cNvPr id="4098" name="Picture 2" descr="Related image">
            <a:extLst>
              <a:ext uri="{FF2B5EF4-FFF2-40B4-BE49-F238E27FC236}">
                <a16:creationId xmlns:a16="http://schemas.microsoft.com/office/drawing/2014/main" id="{822AF102-AAF4-4E50-9DD7-0476981C9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567" y="2159583"/>
            <a:ext cx="5106259" cy="3395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66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3B6EB-4EE7-4A8C-A459-75629270E772}"/>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PURPOSE OF THIS CURRICULUM</a:t>
            </a:r>
          </a:p>
        </p:txBody>
      </p:sp>
      <p:sp>
        <p:nvSpPr>
          <p:cNvPr id="3" name="Content Placeholder 2">
            <a:extLst>
              <a:ext uri="{FF2B5EF4-FFF2-40B4-BE49-F238E27FC236}">
                <a16:creationId xmlns:a16="http://schemas.microsoft.com/office/drawing/2014/main" id="{519FFA27-0EE5-4DD4-BBBF-B24570C41FE3}"/>
              </a:ext>
            </a:extLst>
          </p:cNvPr>
          <p:cNvSpPr>
            <a:spLocks noGrp="1"/>
          </p:cNvSpPr>
          <p:nvPr>
            <p:ph idx="1"/>
          </p:nvPr>
        </p:nvSpPr>
        <p:spPr>
          <a:xfrm>
            <a:off x="667051" y="1887762"/>
            <a:ext cx="11395513" cy="4475460"/>
          </a:xfrm>
        </p:spPr>
        <p:txBody>
          <a:bodyPr>
            <a:normAutofit fontScale="92500" lnSpcReduction="20000"/>
          </a:bodyPr>
          <a:lstStyle/>
          <a:p>
            <a:pPr>
              <a:lnSpc>
                <a:spcPct val="150000"/>
              </a:lnSpc>
              <a:spcBef>
                <a:spcPts val="0"/>
              </a:spcBef>
              <a:spcAft>
                <a:spcPts val="0"/>
              </a:spcAft>
            </a:pPr>
            <a:r>
              <a:rPr lang="en-US" sz="3200" dirty="0">
                <a:latin typeface="Times New Roman" panose="02020603050405020304" pitchFamily="18" charset="0"/>
                <a:cs typeface="Times New Roman" panose="02020603050405020304" pitchFamily="18" charset="0"/>
              </a:rPr>
              <a:t>The purpose of this training is twofold; </a:t>
            </a:r>
          </a:p>
          <a:p>
            <a:pPr>
              <a:lnSpc>
                <a:spcPct val="150000"/>
              </a:lnSpc>
              <a:spcBef>
                <a:spcPts val="0"/>
              </a:spcBef>
              <a:spcAft>
                <a:spcPts val="0"/>
              </a:spcAft>
            </a:pPr>
            <a:endParaRPr lang="en-US" sz="3200" dirty="0">
              <a:latin typeface="Times New Roman" panose="02020603050405020304" pitchFamily="18" charset="0"/>
              <a:cs typeface="Times New Roman" panose="02020603050405020304" pitchFamily="18" charset="0"/>
            </a:endParaRPr>
          </a:p>
          <a:p>
            <a:pPr lvl="1">
              <a:lnSpc>
                <a:spcPct val="15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First to provide an overall conceptualization of substance use and abuse in the adolescent population, current trends, latest research and raise the problem of adolescent substance abuse as a public health problem. </a:t>
            </a:r>
          </a:p>
          <a:p>
            <a:pPr lvl="1">
              <a:lnSpc>
                <a:spcPct val="150000"/>
              </a:lnSpc>
              <a:spcBef>
                <a:spcPts val="0"/>
              </a:spcBef>
              <a:spcAft>
                <a:spcPts val="0"/>
              </a:spcAft>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lvl="1">
              <a:lnSpc>
                <a:spcPct val="15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Second, to teach and practice competencies in the assessment and treatment of substance abuse in the adolescent population, families and societies globally. </a:t>
            </a:r>
          </a:p>
          <a:p>
            <a:endParaRPr lang="en-US" dirty="0"/>
          </a:p>
        </p:txBody>
      </p:sp>
    </p:spTree>
    <p:extLst>
      <p:ext uri="{BB962C8B-B14F-4D97-AF65-F5344CB8AC3E}">
        <p14:creationId xmlns:p14="http://schemas.microsoft.com/office/powerpoint/2010/main" val="2889037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CE7DCC-5A8A-4F99-A04A-79C387B296F6}"/>
              </a:ext>
            </a:extLst>
          </p:cNvPr>
          <p:cNvSpPr>
            <a:spLocks noGrp="1"/>
          </p:cNvSpPr>
          <p:nvPr>
            <p:ph type="title"/>
          </p:nvPr>
        </p:nvSpPr>
        <p:spPr>
          <a:xfrm>
            <a:off x="1184254" y="304308"/>
            <a:ext cx="10176386" cy="1450757"/>
          </a:xfrm>
        </p:spPr>
        <p:txBody>
          <a:bodyPr>
            <a:normAutofit fontScale="90000"/>
          </a:bodyPr>
          <a:lstStyle/>
          <a:p>
            <a:pPr algn="ctr"/>
            <a:r>
              <a:rPr lang="en-US" sz="5400" b="1" dirty="0">
                <a:solidFill>
                  <a:schemeClr val="accent2"/>
                </a:solidFill>
                <a:latin typeface="Times New Roman" panose="02020603050405020304" pitchFamily="18" charset="0"/>
                <a:cs typeface="Times New Roman" panose="02020603050405020304" pitchFamily="18" charset="0"/>
              </a:rPr>
              <a:t>What are my values on Adolescent AOD Use?</a:t>
            </a:r>
          </a:p>
        </p:txBody>
      </p:sp>
      <p:cxnSp>
        <p:nvCxnSpPr>
          <p:cNvPr id="73" name="Straight Connector 72">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7F99E8E-555B-440E-B5AC-AA2360F2B8FF}"/>
              </a:ext>
            </a:extLst>
          </p:cNvPr>
          <p:cNvSpPr>
            <a:spLocks noGrp="1"/>
          </p:cNvSpPr>
          <p:nvPr>
            <p:ph idx="1"/>
          </p:nvPr>
        </p:nvSpPr>
        <p:spPr>
          <a:xfrm>
            <a:off x="357809" y="1728267"/>
            <a:ext cx="7090126" cy="4274925"/>
          </a:xfrm>
        </p:spPr>
        <p:txBody>
          <a:bodyPr>
            <a:normAutofit/>
          </a:bodyPr>
          <a:lstStyle/>
          <a:p>
            <a:pPr>
              <a:buFont typeface="Arial" panose="020B0604020202020204" pitchFamily="34" charset="0"/>
              <a:buChar char="•"/>
            </a:pPr>
            <a:endParaRPr lang="en-US" altLang="es-ES_tradnl" sz="2400" dirty="0">
              <a:latin typeface="Times New Roman" panose="02020603050405020304" pitchFamily="18" charset="0"/>
              <a:ea typeface="Arial Narrow" panose="020B0606020202030204" pitchFamily="34" charset="0"/>
              <a:cs typeface="Times New Roman" panose="02020603050405020304" pitchFamily="18" charset="0"/>
            </a:endParaRPr>
          </a:p>
          <a:p>
            <a:pPr>
              <a:buFont typeface="Arial" panose="020B0604020202020204" pitchFamily="34" charset="0"/>
              <a:buChar char="•"/>
            </a:pPr>
            <a:endParaRPr lang="en-US" altLang="es-ES_tradnl" sz="2800" dirty="0">
              <a:latin typeface="Times New Roman" panose="02020603050405020304" pitchFamily="18" charset="0"/>
              <a:ea typeface="Arial Narrow" panose="020B0606020202030204" pitchFamily="34" charset="0"/>
              <a:cs typeface="Times New Roman" panose="02020603050405020304" pitchFamily="18" charset="0"/>
            </a:endParaRPr>
          </a:p>
          <a:p>
            <a:pPr marL="0" indent="0" algn="ctr">
              <a:buNone/>
            </a:pPr>
            <a:r>
              <a:rPr lang="en-US" altLang="es-ES_tradnl" sz="3200" dirty="0">
                <a:latin typeface="Times New Roman" panose="02020603050405020304" pitchFamily="18" charset="0"/>
                <a:ea typeface="Arial Narrow" panose="020B0606020202030204" pitchFamily="34" charset="0"/>
                <a:cs typeface="Times New Roman" panose="02020603050405020304" pitchFamily="18" charset="0"/>
              </a:rPr>
              <a:t>Identifying personal values regarding adolescent alcohol and other drug (AOD) use is important for effective communication about these issues with your clients</a:t>
            </a:r>
            <a:r>
              <a:rPr lang="en-US" altLang="es-ES_tradnl" sz="2800" dirty="0">
                <a:latin typeface="Arial Narrow" panose="020B0606020202030204" pitchFamily="34" charset="0"/>
                <a:ea typeface="Arial Narrow" panose="020B0606020202030204" pitchFamily="34" charset="0"/>
                <a:cs typeface="Times New Roman" panose="02020603050405020304" pitchFamily="18" charset="0"/>
              </a:rPr>
              <a:t>.</a:t>
            </a:r>
            <a:endParaRPr lang="en-US" sz="2800" dirty="0"/>
          </a:p>
        </p:txBody>
      </p:sp>
      <p:sp>
        <p:nvSpPr>
          <p:cNvPr id="75" name="Rectangle 74">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28" name="Picture 4" descr="Image result for values images">
            <a:extLst>
              <a:ext uri="{FF2B5EF4-FFF2-40B4-BE49-F238E27FC236}">
                <a16:creationId xmlns:a16="http://schemas.microsoft.com/office/drawing/2014/main" id="{829D763C-1860-4CC5-B9BF-985CB263F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4203" y="2569559"/>
            <a:ext cx="4034395" cy="295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956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934D-5C0A-466A-9206-C3A9B56259A2}"/>
              </a:ext>
            </a:extLst>
          </p:cNvPr>
          <p:cNvSpPr>
            <a:spLocks noGrp="1"/>
          </p:cNvSpPr>
          <p:nvPr>
            <p:ph type="title"/>
          </p:nvPr>
        </p:nvSpPr>
        <p:spPr/>
        <p:txBody>
          <a:bodyPr>
            <a:normAutofit/>
          </a:bodyPr>
          <a:lstStyle/>
          <a:p>
            <a:pPr algn="ctr"/>
            <a:r>
              <a:rPr lang="en-US" b="1" dirty="0">
                <a:solidFill>
                  <a:schemeClr val="accent2"/>
                </a:solidFill>
                <a:latin typeface="Times New Roman" panose="02020603050405020304" pitchFamily="18" charset="0"/>
                <a:cs typeface="Times New Roman" panose="02020603050405020304" pitchFamily="18" charset="0"/>
              </a:rPr>
              <a:t>WHEN IS ADOLESCENT SUBSTANCE USE A PROBLEM?</a:t>
            </a:r>
          </a:p>
        </p:txBody>
      </p:sp>
      <p:sp>
        <p:nvSpPr>
          <p:cNvPr id="3" name="Content Placeholder 2">
            <a:extLst>
              <a:ext uri="{FF2B5EF4-FFF2-40B4-BE49-F238E27FC236}">
                <a16:creationId xmlns:a16="http://schemas.microsoft.com/office/drawing/2014/main" id="{52FF3E0F-617B-4EC4-AC91-7B6F117E181B}"/>
              </a:ext>
            </a:extLst>
          </p:cNvPr>
          <p:cNvSpPr>
            <a:spLocks noGrp="1"/>
          </p:cNvSpPr>
          <p:nvPr>
            <p:ph idx="1"/>
          </p:nvPr>
        </p:nvSpPr>
        <p:spPr>
          <a:xfrm>
            <a:off x="1097280" y="1845734"/>
            <a:ext cx="10627082" cy="4442332"/>
          </a:xfrm>
        </p:spPr>
        <p:txBody>
          <a:bodyPr>
            <a:normAutofit fontScale="92500" lnSpcReduction="10000"/>
          </a:body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Adolescents experiment with new experiences as part of their developmental stage.</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Experimentation of alcohol is the most common, but this doesn’t necessarily indicate that it will be a substance abuse issue. </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When the use begins to affect the following domains, then it can indicate a serious problem: </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Educational performance </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Peer and family relationships </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Delinquent behavior</a:t>
            </a:r>
          </a:p>
        </p:txBody>
      </p:sp>
      <p:sp>
        <p:nvSpPr>
          <p:cNvPr id="4" name="TextBox 3">
            <a:extLst>
              <a:ext uri="{FF2B5EF4-FFF2-40B4-BE49-F238E27FC236}">
                <a16:creationId xmlns:a16="http://schemas.microsoft.com/office/drawing/2014/main" id="{CD46ABDA-BE02-4DCA-8CE0-8E9F306C6997}"/>
              </a:ext>
            </a:extLst>
          </p:cNvPr>
          <p:cNvSpPr txBox="1"/>
          <p:nvPr/>
        </p:nvSpPr>
        <p:spPr>
          <a:xfrm>
            <a:off x="8822616" y="6440281"/>
            <a:ext cx="3369384"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(APA, 2013; Drgufree.org, 2020)</a:t>
            </a:r>
          </a:p>
        </p:txBody>
      </p:sp>
    </p:spTree>
    <p:extLst>
      <p:ext uri="{BB962C8B-B14F-4D97-AF65-F5344CB8AC3E}">
        <p14:creationId xmlns:p14="http://schemas.microsoft.com/office/powerpoint/2010/main" val="2977654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F81D9-2685-49B6-AAEA-994A956DDBDA}"/>
              </a:ext>
            </a:extLst>
          </p:cNvPr>
          <p:cNvSpPr>
            <a:spLocks noGrp="1"/>
          </p:cNvSpPr>
          <p:nvPr>
            <p:ph type="title"/>
          </p:nvPr>
        </p:nvSpPr>
        <p:spPr>
          <a:xfrm>
            <a:off x="905577" y="101937"/>
            <a:ext cx="10838046" cy="1450757"/>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CLINICAL DEFINITION OF SUBSTANCE ABUSE</a:t>
            </a:r>
          </a:p>
        </p:txBody>
      </p:sp>
      <p:sp>
        <p:nvSpPr>
          <p:cNvPr id="4" name="TextBox 3">
            <a:extLst>
              <a:ext uri="{FF2B5EF4-FFF2-40B4-BE49-F238E27FC236}">
                <a16:creationId xmlns:a16="http://schemas.microsoft.com/office/drawing/2014/main" id="{F16AF363-64DD-43D8-9D05-C86331D1523C}"/>
              </a:ext>
            </a:extLst>
          </p:cNvPr>
          <p:cNvSpPr txBox="1"/>
          <p:nvPr/>
        </p:nvSpPr>
        <p:spPr>
          <a:xfrm>
            <a:off x="619432" y="1847879"/>
            <a:ext cx="11428542" cy="5139869"/>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The ICD defines </a:t>
            </a:r>
            <a:r>
              <a:rPr lang="en-US" sz="3200" i="1" dirty="0">
                <a:latin typeface="Times New Roman" panose="02020603050405020304" pitchFamily="18" charset="0"/>
                <a:cs typeface="Times New Roman" panose="02020603050405020304" pitchFamily="18" charset="0"/>
              </a:rPr>
              <a:t>Dependence Syndromes </a:t>
            </a:r>
            <a:r>
              <a:rPr lang="en-US" sz="3200" dirty="0">
                <a:latin typeface="Times New Roman" panose="02020603050405020304" pitchFamily="18" charset="0"/>
                <a:cs typeface="Times New Roman" panose="02020603050405020304" pitchFamily="18" charset="0"/>
              </a:rPr>
              <a:t>as a cluster of physiological, behavioral and cognitive phenomena in which the use of the substance takes higher priority in an individual. </a:t>
            </a:r>
          </a:p>
          <a:p>
            <a:pPr marL="742950" lvl="1" indent="-285750">
              <a:buClr>
                <a:schemeClr val="accent1"/>
              </a:buClr>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a:p>
            <a:pPr marL="742950" lvl="1" indent="-285750">
              <a:buClr>
                <a:schemeClr val="accent1"/>
              </a:buCl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Drug Use: Pattern of psychoactive substance use that is causing damage to health. </a:t>
            </a:r>
          </a:p>
          <a:p>
            <a:pPr marL="742950" lvl="1" indent="-285750">
              <a:buClr>
                <a:schemeClr val="accent1"/>
              </a:buCl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Drug Abuse: a strong desire to have the drug.</a:t>
            </a:r>
          </a:p>
          <a:p>
            <a:pPr marL="742950" lvl="1" indent="-285750">
              <a:buClr>
                <a:schemeClr val="accent1"/>
              </a:buCl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Dependence: Physiological need to have the drug.  </a:t>
            </a:r>
          </a:p>
          <a:p>
            <a:endParaRPr lang="en-US" dirty="0"/>
          </a:p>
          <a:p>
            <a:endParaRPr lang="en-US" dirty="0"/>
          </a:p>
          <a:p>
            <a:endParaRPr lang="en-US" dirty="0"/>
          </a:p>
          <a:p>
            <a:endParaRPr lang="en-US" dirty="0"/>
          </a:p>
        </p:txBody>
      </p:sp>
      <p:sp>
        <p:nvSpPr>
          <p:cNvPr id="5" name="TextBox 4">
            <a:extLst>
              <a:ext uri="{FF2B5EF4-FFF2-40B4-BE49-F238E27FC236}">
                <a16:creationId xmlns:a16="http://schemas.microsoft.com/office/drawing/2014/main" id="{23CFEE9B-09DC-4179-BA8A-835FA848C885}"/>
              </a:ext>
            </a:extLst>
          </p:cNvPr>
          <p:cNvSpPr txBox="1"/>
          <p:nvPr/>
        </p:nvSpPr>
        <p:spPr>
          <a:xfrm>
            <a:off x="9014706" y="6386731"/>
            <a:ext cx="2901991" cy="369332"/>
          </a:xfrm>
          <a:prstGeom prst="rect">
            <a:avLst/>
          </a:prstGeom>
          <a:noFill/>
        </p:spPr>
        <p:txBody>
          <a:bodyPr wrap="square" rtlCol="0">
            <a:spAutoFit/>
          </a:bodyPr>
          <a:lstStyle/>
          <a:p>
            <a:r>
              <a:rPr lang="en-US" b="1" dirty="0">
                <a:solidFill>
                  <a:schemeClr val="bg1"/>
                </a:solidFill>
                <a:latin typeface="Times New Roman" panose="02020603050405020304" pitchFamily="18" charset="0"/>
                <a:cs typeface="Times New Roman" panose="02020603050405020304" pitchFamily="18" charset="0"/>
              </a:rPr>
              <a:t>(APA, 2013; WHO, 2019)</a:t>
            </a:r>
          </a:p>
        </p:txBody>
      </p:sp>
    </p:spTree>
    <p:extLst>
      <p:ext uri="{BB962C8B-B14F-4D97-AF65-F5344CB8AC3E}">
        <p14:creationId xmlns:p14="http://schemas.microsoft.com/office/powerpoint/2010/main" val="3965063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BE1D-65E6-4F78-8620-6817E015A0B5}"/>
              </a:ext>
            </a:extLst>
          </p:cNvPr>
          <p:cNvSpPr>
            <a:spLocks noGrp="1"/>
          </p:cNvSpPr>
          <p:nvPr>
            <p:ph type="title"/>
          </p:nvPr>
        </p:nvSpPr>
        <p:spPr/>
        <p:txBody>
          <a:bodyPr>
            <a:normAutofit/>
          </a:bodyPr>
          <a:lstStyle/>
          <a:p>
            <a:pPr algn="ctr"/>
            <a:r>
              <a:rPr lang="en-US" sz="6000" b="1" dirty="0">
                <a:solidFill>
                  <a:schemeClr val="accent2"/>
                </a:solidFill>
                <a:latin typeface="Times New Roman" panose="02020603050405020304" pitchFamily="18" charset="0"/>
                <a:cs typeface="Times New Roman" panose="02020603050405020304" pitchFamily="18" charset="0"/>
              </a:rPr>
              <a:t>Complete the sentences… </a:t>
            </a:r>
          </a:p>
        </p:txBody>
      </p:sp>
      <p:sp>
        <p:nvSpPr>
          <p:cNvPr id="3" name="Content Placeholder 2">
            <a:extLst>
              <a:ext uri="{FF2B5EF4-FFF2-40B4-BE49-F238E27FC236}">
                <a16:creationId xmlns:a16="http://schemas.microsoft.com/office/drawing/2014/main" id="{2421BF0B-C42D-498D-8403-A9EE0C0F5114}"/>
              </a:ext>
            </a:extLst>
          </p:cNvPr>
          <p:cNvSpPr>
            <a:spLocks noGrp="1"/>
          </p:cNvSpPr>
          <p:nvPr>
            <p:ph idx="1"/>
          </p:nvPr>
        </p:nvSpPr>
        <p:spPr>
          <a:xfrm>
            <a:off x="1097279" y="2298282"/>
            <a:ext cx="10583443" cy="3851795"/>
          </a:xfrm>
        </p:spPr>
        <p:txBody>
          <a:bodyPr>
            <a:normAutofit/>
          </a:bodyPr>
          <a:lstStyle/>
          <a:p>
            <a:pPr algn="ctr">
              <a:defRPr/>
            </a:pPr>
            <a:r>
              <a:rPr lang="en-US" altLang="es-ES_tradnl" sz="4400" dirty="0">
                <a:solidFill>
                  <a:schemeClr val="accent2"/>
                </a:solidFill>
                <a:latin typeface="Times New Roman" panose="02020603050405020304" pitchFamily="18" charset="0"/>
                <a:ea typeface="Arial Narrow" panose="020B0606020202030204" pitchFamily="34" charset="0"/>
                <a:cs typeface="Times New Roman" panose="02020603050405020304" pitchFamily="18" charset="0"/>
              </a:rPr>
              <a:t>Adolescents today are...</a:t>
            </a:r>
          </a:p>
          <a:p>
            <a:pPr algn="ctr">
              <a:defRPr/>
            </a:pPr>
            <a:r>
              <a:rPr lang="en-US" altLang="es-ES_tradnl" sz="4400" dirty="0">
                <a:solidFill>
                  <a:schemeClr val="accent2"/>
                </a:solidFill>
                <a:latin typeface="Times New Roman" panose="02020603050405020304" pitchFamily="18" charset="0"/>
                <a:ea typeface="Arial Narrow" panose="020B0606020202030204" pitchFamily="34" charset="0"/>
                <a:cs typeface="Times New Roman" panose="02020603050405020304" pitchFamily="18" charset="0"/>
              </a:rPr>
              <a:t>Adolescents today should ..</a:t>
            </a:r>
          </a:p>
          <a:p>
            <a:pPr algn="ctr">
              <a:defRPr/>
            </a:pPr>
            <a:r>
              <a:rPr lang="en-US" altLang="es-ES_tradnl" sz="4400" dirty="0">
                <a:solidFill>
                  <a:schemeClr val="accent2"/>
                </a:solidFill>
                <a:latin typeface="Times New Roman" panose="02020603050405020304" pitchFamily="18" charset="0"/>
                <a:ea typeface="Arial Narrow" panose="020B0606020202030204" pitchFamily="34" charset="0"/>
                <a:cs typeface="Times New Roman" panose="02020603050405020304" pitchFamily="18" charset="0"/>
              </a:rPr>
              <a:t>When I was an adolescent, I felt...</a:t>
            </a:r>
          </a:p>
          <a:p>
            <a:pPr algn="ctr">
              <a:defRPr/>
            </a:pPr>
            <a:r>
              <a:rPr lang="en-US" altLang="es-ES_tradnl" sz="4400" dirty="0">
                <a:solidFill>
                  <a:schemeClr val="accent2"/>
                </a:solidFill>
                <a:latin typeface="Times New Roman" panose="02020603050405020304" pitchFamily="18" charset="0"/>
                <a:ea typeface="Arial Narrow" panose="020B0606020202030204" pitchFamily="34" charset="0"/>
                <a:cs typeface="Times New Roman" panose="02020603050405020304" pitchFamily="18" charset="0"/>
              </a:rPr>
              <a:t>When I was an adolescent, I wanted...</a:t>
            </a:r>
          </a:p>
          <a:p>
            <a:endParaRPr lang="en-US" dirty="0"/>
          </a:p>
        </p:txBody>
      </p:sp>
    </p:spTree>
    <p:extLst>
      <p:ext uri="{BB962C8B-B14F-4D97-AF65-F5344CB8AC3E}">
        <p14:creationId xmlns:p14="http://schemas.microsoft.com/office/powerpoint/2010/main" val="2446927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7973A7-6692-4E3E-8BBF-CD30ACB32772}"/>
              </a:ext>
            </a:extLst>
          </p:cNvPr>
          <p:cNvSpPr>
            <a:spLocks noGrp="1"/>
          </p:cNvSpPr>
          <p:nvPr>
            <p:ph type="title"/>
          </p:nvPr>
        </p:nvSpPr>
        <p:spPr>
          <a:xfrm>
            <a:off x="8118285" y="-457200"/>
            <a:ext cx="4050890" cy="4731676"/>
          </a:xfrm>
        </p:spPr>
        <p:txBody>
          <a:bodyPr vert="horz" lIns="91440" tIns="45720" rIns="91440" bIns="45720" rtlCol="0" anchor="b">
            <a:normAutofit/>
          </a:bodyPr>
          <a:lstStyle/>
          <a:p>
            <a:r>
              <a:rPr lang="en-US" sz="6600" b="1" dirty="0">
                <a:solidFill>
                  <a:schemeClr val="accent2"/>
                </a:solidFill>
                <a:latin typeface="Times New Roman" panose="02020603050405020304" pitchFamily="18" charset="0"/>
                <a:cs typeface="Times New Roman" panose="02020603050405020304" pitchFamily="18" charset="0"/>
              </a:rPr>
              <a:t>Forced Choices Exercise </a:t>
            </a:r>
          </a:p>
        </p:txBody>
      </p:sp>
      <p:pic>
        <p:nvPicPr>
          <p:cNvPr id="2050" name="Picture 2" descr="Image result for teen choices">
            <a:extLst>
              <a:ext uri="{FF2B5EF4-FFF2-40B4-BE49-F238E27FC236}">
                <a16:creationId xmlns:a16="http://schemas.microsoft.com/office/drawing/2014/main" id="{95EE6067-11A7-407D-9C7F-B8A13D74345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33999" y="863087"/>
            <a:ext cx="6912217" cy="4608144"/>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8385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7175E-5172-4C84-B139-2143B096E827}"/>
              </a:ext>
            </a:extLst>
          </p:cNvPr>
          <p:cNvSpPr>
            <a:spLocks noGrp="1"/>
          </p:cNvSpPr>
          <p:nvPr>
            <p:ph type="title"/>
          </p:nvPr>
        </p:nvSpPr>
        <p:spPr>
          <a:xfrm>
            <a:off x="376789" y="2259967"/>
            <a:ext cx="11499382" cy="1450757"/>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THE ADOLESCENT BRAIN ON DRUGS </a:t>
            </a:r>
          </a:p>
        </p:txBody>
      </p:sp>
    </p:spTree>
    <p:extLst>
      <p:ext uri="{BB962C8B-B14F-4D97-AF65-F5344CB8AC3E}">
        <p14:creationId xmlns:p14="http://schemas.microsoft.com/office/powerpoint/2010/main" val="1098428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ED1D-D480-4F95-AB93-B6D342729B8F}"/>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TYPES OF SUSBTANCES </a:t>
            </a:r>
          </a:p>
        </p:txBody>
      </p:sp>
      <p:sp>
        <p:nvSpPr>
          <p:cNvPr id="3" name="Content Placeholder 2">
            <a:extLst>
              <a:ext uri="{FF2B5EF4-FFF2-40B4-BE49-F238E27FC236}">
                <a16:creationId xmlns:a16="http://schemas.microsoft.com/office/drawing/2014/main" id="{A6FF084E-D9B4-4BF9-89EA-75B37067361F}"/>
              </a:ext>
            </a:extLst>
          </p:cNvPr>
          <p:cNvSpPr>
            <a:spLocks noGrp="1"/>
          </p:cNvSpPr>
          <p:nvPr>
            <p:ph idx="1"/>
          </p:nvPr>
        </p:nvSpPr>
        <p:spPr>
          <a:xfrm>
            <a:off x="1234440" y="2060879"/>
            <a:ext cx="4861560" cy="4573263"/>
          </a:xfrm>
        </p:spPr>
        <p:txBody>
          <a:bodyPr>
            <a:normAutofit/>
          </a:body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Alcohol </a:t>
            </a: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Marihuana (Cannabis)</a:t>
            </a: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Tobacco &amp; Nicotine Products </a:t>
            </a: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Inhalants </a:t>
            </a: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Cocaine Substances</a:t>
            </a: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Amphetamine Stimulants (Ecstasy)</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E1C6E5AF-CD58-436A-894C-6526F4A082B1}"/>
              </a:ext>
            </a:extLst>
          </p:cNvPr>
          <p:cNvSpPr txBox="1"/>
          <p:nvPr/>
        </p:nvSpPr>
        <p:spPr>
          <a:xfrm>
            <a:off x="9555480" y="6449476"/>
            <a:ext cx="1351652"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(NIH, 2019)</a:t>
            </a:r>
          </a:p>
        </p:txBody>
      </p:sp>
      <p:sp>
        <p:nvSpPr>
          <p:cNvPr id="5" name="Content Placeholder 2">
            <a:extLst>
              <a:ext uri="{FF2B5EF4-FFF2-40B4-BE49-F238E27FC236}">
                <a16:creationId xmlns:a16="http://schemas.microsoft.com/office/drawing/2014/main" id="{937B8252-247D-4C0D-9A38-8E7159B61AB0}"/>
              </a:ext>
            </a:extLst>
          </p:cNvPr>
          <p:cNvSpPr txBox="1">
            <a:spLocks/>
          </p:cNvSpPr>
          <p:nvPr/>
        </p:nvSpPr>
        <p:spPr>
          <a:xfrm>
            <a:off x="6542384" y="2060879"/>
            <a:ext cx="4861560" cy="457326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Opioids (Heroin) </a:t>
            </a: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Controlled Prescription Drugs</a:t>
            </a: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Psychoactive Drugs </a:t>
            </a: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Energy drinks</a:t>
            </a: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Bath Salts </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1026" name="Picture 2" descr="Most Valuable Drugs in the 2020 Pipeline | Drug Topics">
            <a:extLst>
              <a:ext uri="{FF2B5EF4-FFF2-40B4-BE49-F238E27FC236}">
                <a16:creationId xmlns:a16="http://schemas.microsoft.com/office/drawing/2014/main" id="{36A06F76-CD87-4F01-9E1F-A2EB7DEB5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0953" y="4347510"/>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2466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B6A7F-8A48-4A4A-A61C-03BBEE138BF7}"/>
              </a:ext>
            </a:extLst>
          </p:cNvPr>
          <p:cNvSpPr>
            <a:spLocks noGrp="1"/>
          </p:cNvSpPr>
          <p:nvPr>
            <p:ph type="title"/>
          </p:nvPr>
        </p:nvSpPr>
        <p:spPr>
          <a:xfrm>
            <a:off x="225266" y="0"/>
            <a:ext cx="11741468" cy="1450757"/>
          </a:xfrm>
        </p:spPr>
        <p:txBody>
          <a:bodyPr>
            <a:normAutofit/>
          </a:bodyPr>
          <a:lstStyle/>
          <a:p>
            <a:pPr algn="ctr"/>
            <a:r>
              <a:rPr lang="en-US" b="1" dirty="0">
                <a:solidFill>
                  <a:srgbClr val="C00000"/>
                </a:solidFill>
                <a:latin typeface="Times New Roman" panose="02020603050405020304" pitchFamily="18" charset="0"/>
                <a:cs typeface="Times New Roman" panose="02020603050405020304" pitchFamily="18" charset="0"/>
              </a:rPr>
              <a:t>ROUTES OF  DRUG ADMINISTRATION</a:t>
            </a:r>
          </a:p>
        </p:txBody>
      </p:sp>
      <p:sp>
        <p:nvSpPr>
          <p:cNvPr id="3" name="Content Placeholder 2">
            <a:extLst>
              <a:ext uri="{FF2B5EF4-FFF2-40B4-BE49-F238E27FC236}">
                <a16:creationId xmlns:a16="http://schemas.microsoft.com/office/drawing/2014/main" id="{58267E59-9FB8-4C92-BAF6-7E9DC5AE9077}"/>
              </a:ext>
            </a:extLst>
          </p:cNvPr>
          <p:cNvSpPr>
            <a:spLocks noGrp="1"/>
          </p:cNvSpPr>
          <p:nvPr>
            <p:ph idx="1"/>
          </p:nvPr>
        </p:nvSpPr>
        <p:spPr>
          <a:xfrm>
            <a:off x="1097279" y="1845733"/>
            <a:ext cx="7275196" cy="4426479"/>
          </a:xfrm>
        </p:spPr>
        <p:txBody>
          <a:bodyPr>
            <a:normAutofit fontScale="77500" lnSpcReduction="20000"/>
          </a:bodyPr>
          <a:lstStyle/>
          <a:p>
            <a:pPr>
              <a:buFont typeface="Arial" panose="020B0604020202020204" pitchFamily="34" charset="0"/>
              <a:buChar char="•"/>
            </a:pPr>
            <a:r>
              <a:rPr lang="en-US" sz="3300" dirty="0">
                <a:latin typeface="Times New Roman" panose="02020603050405020304" pitchFamily="18" charset="0"/>
                <a:cs typeface="Times New Roman" panose="02020603050405020304" pitchFamily="18" charset="0"/>
              </a:rPr>
              <a:t>Oral – swallowed </a:t>
            </a:r>
          </a:p>
          <a:p>
            <a:pPr>
              <a:buFont typeface="Arial" panose="020B0604020202020204" pitchFamily="34" charset="0"/>
              <a:buChar char="•"/>
            </a:pPr>
            <a:r>
              <a:rPr lang="en-US" sz="3300" dirty="0">
                <a:latin typeface="Times New Roman" panose="02020603050405020304" pitchFamily="18" charset="0"/>
                <a:cs typeface="Times New Roman" panose="02020603050405020304" pitchFamily="18" charset="0"/>
              </a:rPr>
              <a:t>Sublingually –Placed under tongue</a:t>
            </a:r>
          </a:p>
          <a:p>
            <a:pPr>
              <a:buFont typeface="Arial" panose="020B0604020202020204" pitchFamily="34" charset="0"/>
              <a:buChar char="•"/>
            </a:pPr>
            <a:r>
              <a:rPr lang="en-US" sz="3300" dirty="0">
                <a:latin typeface="Times New Roman" panose="02020603050405020304" pitchFamily="18" charset="0"/>
                <a:cs typeface="Times New Roman" panose="02020603050405020304" pitchFamily="18" charset="0"/>
              </a:rPr>
              <a:t>Buccally – Placed between cheek/gums</a:t>
            </a:r>
          </a:p>
          <a:p>
            <a:pPr>
              <a:buFont typeface="Arial" panose="020B0604020202020204" pitchFamily="34" charset="0"/>
              <a:buChar char="•"/>
            </a:pPr>
            <a:r>
              <a:rPr lang="en-US" sz="3300" dirty="0">
                <a:latin typeface="Times New Roman" panose="02020603050405020304" pitchFamily="18" charset="0"/>
                <a:cs typeface="Times New Roman" panose="02020603050405020304" pitchFamily="18" charset="0"/>
              </a:rPr>
              <a:t>IV – Given by injection into vein</a:t>
            </a:r>
          </a:p>
          <a:p>
            <a:pPr>
              <a:buFont typeface="Arial" panose="020B0604020202020204" pitchFamily="34" charset="0"/>
              <a:buChar char="•"/>
            </a:pPr>
            <a:r>
              <a:rPr lang="en-US" sz="3300" dirty="0">
                <a:latin typeface="Times New Roman" panose="02020603050405020304" pitchFamily="18" charset="0"/>
                <a:cs typeface="Times New Roman" panose="02020603050405020304" pitchFamily="18" charset="0"/>
              </a:rPr>
              <a:t>Rectal –Placed into rectum </a:t>
            </a:r>
          </a:p>
          <a:p>
            <a:pPr>
              <a:buFont typeface="Arial" panose="020B0604020202020204" pitchFamily="34" charset="0"/>
              <a:buChar char="•"/>
            </a:pPr>
            <a:r>
              <a:rPr lang="en-US" sz="3300" dirty="0">
                <a:latin typeface="Times New Roman" panose="02020603050405020304" pitchFamily="18" charset="0"/>
                <a:cs typeface="Times New Roman" panose="02020603050405020304" pitchFamily="18" charset="0"/>
              </a:rPr>
              <a:t>Ocular route- Placed in the eye </a:t>
            </a:r>
          </a:p>
          <a:p>
            <a:pPr>
              <a:buFont typeface="Arial" panose="020B0604020202020204" pitchFamily="34" charset="0"/>
              <a:buChar char="•"/>
            </a:pPr>
            <a:r>
              <a:rPr lang="en-US" sz="3300" dirty="0">
                <a:latin typeface="Times New Roman" panose="02020603050405020304" pitchFamily="18" charset="0"/>
                <a:cs typeface="Times New Roman" panose="02020603050405020304" pitchFamily="18" charset="0"/>
              </a:rPr>
              <a:t>Nasally -Sprayed into the nose</a:t>
            </a:r>
          </a:p>
          <a:p>
            <a:pPr>
              <a:buFont typeface="Arial" panose="020B0604020202020204" pitchFamily="34" charset="0"/>
              <a:buChar char="•"/>
            </a:pPr>
            <a:r>
              <a:rPr lang="en-US" sz="3300" dirty="0">
                <a:latin typeface="Times New Roman" panose="02020603050405020304" pitchFamily="18" charset="0"/>
                <a:cs typeface="Times New Roman" panose="02020603050405020304" pitchFamily="18" charset="0"/>
              </a:rPr>
              <a:t>Inhalation –Inhaling vapors by mouth and/or nose into lungs</a:t>
            </a:r>
          </a:p>
          <a:p>
            <a:pPr>
              <a:buFont typeface="Arial" panose="020B0604020202020204" pitchFamily="34" charset="0"/>
              <a:buChar char="•"/>
            </a:pPr>
            <a:r>
              <a:rPr lang="en-US" sz="3300" dirty="0">
                <a:latin typeface="Times New Roman" panose="02020603050405020304" pitchFamily="18" charset="0"/>
                <a:cs typeface="Times New Roman" panose="02020603050405020304" pitchFamily="18" charset="0"/>
              </a:rPr>
              <a:t>Applied to the skin</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endParaRPr lang="en-US" dirty="0"/>
          </a:p>
        </p:txBody>
      </p:sp>
      <p:pic>
        <p:nvPicPr>
          <p:cNvPr id="4098" name="Picture 2" descr="Hard drug intake... — Steemit">
            <a:extLst>
              <a:ext uri="{FF2B5EF4-FFF2-40B4-BE49-F238E27FC236}">
                <a16:creationId xmlns:a16="http://schemas.microsoft.com/office/drawing/2014/main" id="{952CAB22-A69E-47A8-9610-86F08DB7A9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679" b="2"/>
          <a:stretch/>
        </p:blipFill>
        <p:spPr bwMode="auto">
          <a:xfrm>
            <a:off x="8649220" y="1937175"/>
            <a:ext cx="3135109" cy="3471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5345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B203-5BC0-4D55-8E37-614065277B46}"/>
              </a:ext>
            </a:extLst>
          </p:cNvPr>
          <p:cNvSpPr>
            <a:spLocks noGrp="1"/>
          </p:cNvSpPr>
          <p:nvPr>
            <p:ph type="title"/>
          </p:nvPr>
        </p:nvSpPr>
        <p:spPr>
          <a:xfrm>
            <a:off x="1363980" y="1444843"/>
            <a:ext cx="9464040" cy="2548037"/>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CIGARETTES &amp; TOBACCO </a:t>
            </a:r>
          </a:p>
        </p:txBody>
      </p:sp>
    </p:spTree>
    <p:extLst>
      <p:ext uri="{BB962C8B-B14F-4D97-AF65-F5344CB8AC3E}">
        <p14:creationId xmlns:p14="http://schemas.microsoft.com/office/powerpoint/2010/main" val="34189805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Content Placeholder 3">
            <a:extLst>
              <a:ext uri="{FF2B5EF4-FFF2-40B4-BE49-F238E27FC236}">
                <a16:creationId xmlns:a16="http://schemas.microsoft.com/office/drawing/2014/main" id="{49C98648-B544-43C7-9365-D13C9F994DFB}"/>
              </a:ext>
            </a:extLst>
          </p:cNvPr>
          <p:cNvPicPr>
            <a:picLocks noGrp="1" noChangeAspect="1"/>
          </p:cNvPicPr>
          <p:nvPr>
            <p:ph idx="1"/>
          </p:nvPr>
        </p:nvPicPr>
        <p:blipFill>
          <a:blip r:embed="rId3"/>
          <a:stretch>
            <a:fillRect/>
          </a:stretch>
        </p:blipFill>
        <p:spPr>
          <a:xfrm>
            <a:off x="1174845" y="125307"/>
            <a:ext cx="10091924" cy="6206533"/>
          </a:xfrm>
          <a:prstGeom prst="rect">
            <a:avLst/>
          </a:prstGeom>
        </p:spPr>
      </p:pic>
      <p:sp>
        <p:nvSpPr>
          <p:cNvPr id="5" name="TextBox 4">
            <a:extLst>
              <a:ext uri="{FF2B5EF4-FFF2-40B4-BE49-F238E27FC236}">
                <a16:creationId xmlns:a16="http://schemas.microsoft.com/office/drawing/2014/main" id="{BD514239-7F76-40B9-B1D3-1C2B418A7D6D}"/>
              </a:ext>
            </a:extLst>
          </p:cNvPr>
          <p:cNvSpPr txBox="1"/>
          <p:nvPr/>
        </p:nvSpPr>
        <p:spPr>
          <a:xfrm>
            <a:off x="9666689" y="6398324"/>
            <a:ext cx="2580835"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(Tobaccoatlas.org, 2019)</a:t>
            </a:r>
          </a:p>
        </p:txBody>
      </p:sp>
    </p:spTree>
    <p:extLst>
      <p:ext uri="{BB962C8B-B14F-4D97-AF65-F5344CB8AC3E}">
        <p14:creationId xmlns:p14="http://schemas.microsoft.com/office/powerpoint/2010/main" val="3675289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991F-6A79-49D5-8693-9EC3B577C14F}"/>
              </a:ext>
            </a:extLst>
          </p:cNvPr>
          <p:cNvSpPr>
            <a:spLocks noGrp="1"/>
          </p:cNvSpPr>
          <p:nvPr>
            <p:ph type="title"/>
          </p:nvPr>
        </p:nvSpPr>
        <p:spPr>
          <a:xfrm>
            <a:off x="445926" y="0"/>
            <a:ext cx="11541482" cy="1450757"/>
          </a:xfrm>
        </p:spPr>
        <p:txBody>
          <a:bodyPr>
            <a:normAutofit/>
          </a:bodyPr>
          <a:lstStyle/>
          <a:p>
            <a:pPr algn="ctr"/>
            <a:r>
              <a:rPr lang="en-US" b="1" dirty="0">
                <a:solidFill>
                  <a:schemeClr val="accent2"/>
                </a:solidFill>
                <a:latin typeface="Times New Roman" panose="02020603050405020304" pitchFamily="18" charset="0"/>
                <a:cs typeface="Times New Roman" panose="02020603050405020304" pitchFamily="18" charset="0"/>
              </a:rPr>
              <a:t>UTILIZATION OF THIS CURRICULUM</a:t>
            </a:r>
          </a:p>
        </p:txBody>
      </p:sp>
      <p:sp>
        <p:nvSpPr>
          <p:cNvPr id="3" name="Content Placeholder 2">
            <a:extLst>
              <a:ext uri="{FF2B5EF4-FFF2-40B4-BE49-F238E27FC236}">
                <a16:creationId xmlns:a16="http://schemas.microsoft.com/office/drawing/2014/main" id="{E42DBE03-26CF-4222-9156-85838C8E6F80}"/>
              </a:ext>
            </a:extLst>
          </p:cNvPr>
          <p:cNvSpPr>
            <a:spLocks noGrp="1"/>
          </p:cNvSpPr>
          <p:nvPr>
            <p:ph idx="1"/>
          </p:nvPr>
        </p:nvSpPr>
        <p:spPr>
          <a:xfrm>
            <a:off x="445926" y="1707948"/>
            <a:ext cx="11453800" cy="4617696"/>
          </a:xfrm>
        </p:spPr>
        <p:txBody>
          <a:bodyPr>
            <a:normAutofit fontScale="92500" lnSpcReduction="10000"/>
          </a:bodyPr>
          <a:lstStyle/>
          <a:p>
            <a:pPr>
              <a:lnSpc>
                <a:spcPct val="150000"/>
              </a:lnSpc>
              <a:spcBef>
                <a:spcPts val="0"/>
              </a:spcBef>
              <a:spcAft>
                <a:spcPts val="0"/>
              </a:spcAf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a:lnSpc>
                <a:spcPct val="150000"/>
              </a:lnSpc>
              <a:spcBef>
                <a:spcPts val="0"/>
              </a:spcBef>
              <a:spcAft>
                <a:spcPts val="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Utilization of this manual can vary as each context might have to adapt information to context and culturally relevant language that applies to diverse contexts. </a:t>
            </a:r>
          </a:p>
          <a:p>
            <a:pPr>
              <a:lnSpc>
                <a:spcPct val="150000"/>
              </a:lnSpc>
              <a:spcBef>
                <a:spcPts val="0"/>
              </a:spcBef>
              <a:spcAft>
                <a:spcPts val="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The goal of this curriculum is to provide a wide range of information so that each context can then adapt it to their specific population if necessary. </a:t>
            </a:r>
          </a:p>
          <a:p>
            <a:endParaRPr lang="en-US" dirty="0"/>
          </a:p>
        </p:txBody>
      </p:sp>
    </p:spTree>
    <p:extLst>
      <p:ext uri="{BB962C8B-B14F-4D97-AF65-F5344CB8AC3E}">
        <p14:creationId xmlns:p14="http://schemas.microsoft.com/office/powerpoint/2010/main" val="9183429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DFBB065E-E5F6-41F3-BE48-332781443F80}"/>
              </a:ext>
            </a:extLst>
          </p:cNvPr>
          <p:cNvPicPr>
            <a:picLocks noChangeAspect="1"/>
          </p:cNvPicPr>
          <p:nvPr/>
        </p:nvPicPr>
        <p:blipFill rotWithShape="1">
          <a:blip r:embed="rId3"/>
          <a:srcRect b="8907"/>
          <a:stretch/>
        </p:blipFill>
        <p:spPr>
          <a:xfrm>
            <a:off x="1134464" y="459676"/>
            <a:ext cx="10127896" cy="5696933"/>
          </a:xfrm>
          <a:prstGeom prst="rect">
            <a:avLst/>
          </a:prstGeom>
        </p:spPr>
      </p:pic>
      <p:sp>
        <p:nvSpPr>
          <p:cNvPr id="5" name="Rectangle 4">
            <a:extLst>
              <a:ext uri="{FF2B5EF4-FFF2-40B4-BE49-F238E27FC236}">
                <a16:creationId xmlns:a16="http://schemas.microsoft.com/office/drawing/2014/main" id="{EF0EE836-ECD4-4580-947B-038F0371122C}"/>
              </a:ext>
            </a:extLst>
          </p:cNvPr>
          <p:cNvSpPr/>
          <p:nvPr/>
        </p:nvSpPr>
        <p:spPr>
          <a:xfrm>
            <a:off x="9566334" y="6398324"/>
            <a:ext cx="2580835" cy="369332"/>
          </a:xfrm>
          <a:prstGeom prst="rect">
            <a:avLst/>
          </a:prstGeom>
        </p:spPr>
        <p:txBody>
          <a:bodyPr wrap="none">
            <a:spAutoFit/>
          </a:bodyPr>
          <a:lstStyle/>
          <a:p>
            <a:r>
              <a:rPr lang="en-US" b="1" dirty="0">
                <a:solidFill>
                  <a:schemeClr val="bg1"/>
                </a:solidFill>
                <a:latin typeface="Times New Roman" panose="02020603050405020304" pitchFamily="18" charset="0"/>
                <a:cs typeface="Times New Roman" panose="02020603050405020304" pitchFamily="18" charset="0"/>
              </a:rPr>
              <a:t>(Tobaccoatlas.org, 2019)</a:t>
            </a:r>
          </a:p>
        </p:txBody>
      </p:sp>
    </p:spTree>
    <p:extLst>
      <p:ext uri="{BB962C8B-B14F-4D97-AF65-F5344CB8AC3E}">
        <p14:creationId xmlns:p14="http://schemas.microsoft.com/office/powerpoint/2010/main" val="10808277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47">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A close up of a map&#10;&#10;Description automatically generated">
            <a:extLst>
              <a:ext uri="{FF2B5EF4-FFF2-40B4-BE49-F238E27FC236}">
                <a16:creationId xmlns:a16="http://schemas.microsoft.com/office/drawing/2014/main" id="{8BE2FF06-0996-4031-8796-1749BB0576EF}"/>
              </a:ext>
            </a:extLst>
          </p:cNvPr>
          <p:cNvPicPr>
            <a:picLocks noChangeAspect="1"/>
          </p:cNvPicPr>
          <p:nvPr/>
        </p:nvPicPr>
        <p:blipFill rotWithShape="1">
          <a:blip r:embed="rId3"/>
          <a:srcRect b="10714"/>
          <a:stretch/>
        </p:blipFill>
        <p:spPr>
          <a:xfrm>
            <a:off x="997323" y="292036"/>
            <a:ext cx="10386957" cy="5842679"/>
          </a:xfrm>
          <a:prstGeom prst="rect">
            <a:avLst/>
          </a:prstGeom>
        </p:spPr>
      </p:pic>
      <p:sp>
        <p:nvSpPr>
          <p:cNvPr id="6" name="Rectangle 5">
            <a:extLst>
              <a:ext uri="{FF2B5EF4-FFF2-40B4-BE49-F238E27FC236}">
                <a16:creationId xmlns:a16="http://schemas.microsoft.com/office/drawing/2014/main" id="{133967F2-B689-41A5-8D07-6B178310F4B2}"/>
              </a:ext>
            </a:extLst>
          </p:cNvPr>
          <p:cNvSpPr/>
          <p:nvPr/>
        </p:nvSpPr>
        <p:spPr>
          <a:xfrm>
            <a:off x="9540742" y="6398324"/>
            <a:ext cx="2580835" cy="369332"/>
          </a:xfrm>
          <a:prstGeom prst="rect">
            <a:avLst/>
          </a:prstGeom>
        </p:spPr>
        <p:txBody>
          <a:bodyPr wrap="none">
            <a:spAutoFit/>
          </a:bodyPr>
          <a:lstStyle/>
          <a:p>
            <a:pPr>
              <a:spcAft>
                <a:spcPts val="600"/>
              </a:spcAft>
            </a:pPr>
            <a:r>
              <a:rPr lang="en-US" b="1" dirty="0">
                <a:solidFill>
                  <a:schemeClr val="bg1"/>
                </a:solidFill>
                <a:latin typeface="Times New Roman" panose="02020603050405020304" pitchFamily="18" charset="0"/>
                <a:cs typeface="Times New Roman" panose="02020603050405020304" pitchFamily="18" charset="0"/>
              </a:rPr>
              <a:t>(Tobaccoatlas.org, 2019)</a:t>
            </a:r>
          </a:p>
        </p:txBody>
      </p:sp>
    </p:spTree>
    <p:extLst>
      <p:ext uri="{BB962C8B-B14F-4D97-AF65-F5344CB8AC3E}">
        <p14:creationId xmlns:p14="http://schemas.microsoft.com/office/powerpoint/2010/main" val="18273416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EEF0B27C-13A1-4058-80F2-6F3C333C138D}"/>
              </a:ext>
            </a:extLst>
          </p:cNvPr>
          <p:cNvPicPr>
            <a:picLocks noChangeAspect="1"/>
          </p:cNvPicPr>
          <p:nvPr/>
        </p:nvPicPr>
        <p:blipFill rotWithShape="1">
          <a:blip r:embed="rId3"/>
          <a:srcRect b="12791"/>
          <a:stretch/>
        </p:blipFill>
        <p:spPr>
          <a:xfrm>
            <a:off x="1058254" y="292947"/>
            <a:ext cx="10234586" cy="5756933"/>
          </a:xfrm>
          <a:prstGeom prst="rect">
            <a:avLst/>
          </a:prstGeom>
        </p:spPr>
      </p:pic>
      <p:sp>
        <p:nvSpPr>
          <p:cNvPr id="5" name="Rectangle 4">
            <a:extLst>
              <a:ext uri="{FF2B5EF4-FFF2-40B4-BE49-F238E27FC236}">
                <a16:creationId xmlns:a16="http://schemas.microsoft.com/office/drawing/2014/main" id="{E0E55057-E544-4CF6-A471-B667052C8A37}"/>
              </a:ext>
            </a:extLst>
          </p:cNvPr>
          <p:cNvSpPr/>
          <p:nvPr/>
        </p:nvSpPr>
        <p:spPr>
          <a:xfrm>
            <a:off x="9540014" y="6444734"/>
            <a:ext cx="2580835" cy="369332"/>
          </a:xfrm>
          <a:prstGeom prst="rect">
            <a:avLst/>
          </a:prstGeom>
        </p:spPr>
        <p:txBody>
          <a:bodyPr wrap="none">
            <a:spAutoFit/>
          </a:bodyPr>
          <a:lstStyle/>
          <a:p>
            <a:r>
              <a:rPr lang="en-US" b="1" dirty="0">
                <a:solidFill>
                  <a:schemeClr val="bg1"/>
                </a:solidFill>
                <a:latin typeface="Times New Roman" panose="02020603050405020304" pitchFamily="18" charset="0"/>
                <a:cs typeface="Times New Roman" panose="02020603050405020304" pitchFamily="18" charset="0"/>
              </a:rPr>
              <a:t>(Tobaccoatlas.org, 2019)</a:t>
            </a:r>
          </a:p>
        </p:txBody>
      </p:sp>
    </p:spTree>
    <p:extLst>
      <p:ext uri="{BB962C8B-B14F-4D97-AF65-F5344CB8AC3E}">
        <p14:creationId xmlns:p14="http://schemas.microsoft.com/office/powerpoint/2010/main" val="3335353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B203-5BC0-4D55-8E37-614065277B46}"/>
              </a:ext>
            </a:extLst>
          </p:cNvPr>
          <p:cNvSpPr>
            <a:spLocks noGrp="1"/>
          </p:cNvSpPr>
          <p:nvPr>
            <p:ph type="title"/>
          </p:nvPr>
        </p:nvSpPr>
        <p:spPr>
          <a:xfrm>
            <a:off x="1363980" y="1444844"/>
            <a:ext cx="9464040" cy="1874554"/>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ALCOHOL</a:t>
            </a:r>
          </a:p>
        </p:txBody>
      </p:sp>
    </p:spTree>
    <p:extLst>
      <p:ext uri="{BB962C8B-B14F-4D97-AF65-F5344CB8AC3E}">
        <p14:creationId xmlns:p14="http://schemas.microsoft.com/office/powerpoint/2010/main" val="1118995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B4547-156B-49E7-AFC7-66E744D36AD8}"/>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ALCOHOL IN ADOLESCENTS </a:t>
            </a:r>
          </a:p>
        </p:txBody>
      </p:sp>
      <p:sp>
        <p:nvSpPr>
          <p:cNvPr id="3" name="Content Placeholder 2">
            <a:extLst>
              <a:ext uri="{FF2B5EF4-FFF2-40B4-BE49-F238E27FC236}">
                <a16:creationId xmlns:a16="http://schemas.microsoft.com/office/drawing/2014/main" id="{FA8BE442-2D6B-454A-A8D8-F64640DF822A}"/>
              </a:ext>
            </a:extLst>
          </p:cNvPr>
          <p:cNvSpPr>
            <a:spLocks noGrp="1"/>
          </p:cNvSpPr>
          <p:nvPr>
            <p:ph idx="1"/>
          </p:nvPr>
        </p:nvSpPr>
        <p:spPr>
          <a:xfrm>
            <a:off x="1097280" y="1935050"/>
            <a:ext cx="10620587" cy="4334933"/>
          </a:xfrm>
        </p:spPr>
        <p:txBody>
          <a:bodyPr>
            <a:noAutofit/>
          </a:bodyPr>
          <a:lstStyle/>
          <a:p>
            <a:pPr>
              <a:buFont typeface="Arial" panose="020B0604020202020204" pitchFamily="34" charset="0"/>
              <a:buChar char="•"/>
            </a:pPr>
            <a:r>
              <a:rPr lang="en-US" sz="2700" dirty="0">
                <a:latin typeface="Times New Roman" panose="02020603050405020304" pitchFamily="18" charset="0"/>
                <a:cs typeface="Times New Roman" panose="02020603050405020304" pitchFamily="18" charset="0"/>
              </a:rPr>
              <a:t>Alcohol is the most used drug among adolescents, even more than Marihuana and Tobacco. </a:t>
            </a:r>
          </a:p>
          <a:p>
            <a:pPr>
              <a:buFont typeface="Arial" panose="020B0604020202020204" pitchFamily="34" charset="0"/>
              <a:buChar char="•"/>
            </a:pPr>
            <a:r>
              <a:rPr lang="en-US" sz="2700" dirty="0">
                <a:latin typeface="Times New Roman" panose="02020603050405020304" pitchFamily="18" charset="0"/>
                <a:cs typeface="Times New Roman" panose="02020603050405020304" pitchFamily="18" charset="0"/>
              </a:rPr>
              <a:t>Adolescent males drink at a slightly higher rate than adolescent females.</a:t>
            </a:r>
          </a:p>
          <a:p>
            <a:pPr>
              <a:buFont typeface="Arial" panose="020B0604020202020204" pitchFamily="34" charset="0"/>
              <a:buChar char="•"/>
            </a:pPr>
            <a:r>
              <a:rPr lang="en-US" sz="2700" dirty="0">
                <a:latin typeface="Times New Roman" panose="02020603050405020304" pitchFamily="18" charset="0"/>
                <a:cs typeface="Times New Roman" panose="02020603050405020304" pitchFamily="18" charset="0"/>
              </a:rPr>
              <a:t>Adolescents who drink alcohol are more likely to skip school, fail grades and become more aggressive in the future.  </a:t>
            </a:r>
          </a:p>
          <a:p>
            <a:pPr>
              <a:buFont typeface="Arial" panose="020B0604020202020204" pitchFamily="34" charset="0"/>
              <a:buChar char="•"/>
            </a:pPr>
            <a:r>
              <a:rPr lang="en-US" sz="2700" dirty="0">
                <a:latin typeface="Times New Roman" panose="02020603050405020304" pitchFamily="18" charset="0"/>
                <a:cs typeface="Times New Roman" panose="02020603050405020304" pitchFamily="18" charset="0"/>
              </a:rPr>
              <a:t>Adolescents who use alcohol are more likely to try other drugs. </a:t>
            </a:r>
          </a:p>
          <a:p>
            <a:pPr>
              <a:buFont typeface="Arial" panose="020B0604020202020204" pitchFamily="34" charset="0"/>
              <a:buChar char="•"/>
            </a:pPr>
            <a:r>
              <a:rPr lang="en-US" sz="2700" dirty="0">
                <a:latin typeface="Times New Roman" panose="02020603050405020304" pitchFamily="18" charset="0"/>
                <a:cs typeface="Times New Roman" panose="02020603050405020304" pitchFamily="18" charset="0"/>
              </a:rPr>
              <a:t>Historically since 2002 to 2015 rates of underage drinking have remained stable.  </a:t>
            </a:r>
          </a:p>
        </p:txBody>
      </p:sp>
      <p:sp>
        <p:nvSpPr>
          <p:cNvPr id="4" name="TextBox 3">
            <a:extLst>
              <a:ext uri="{FF2B5EF4-FFF2-40B4-BE49-F238E27FC236}">
                <a16:creationId xmlns:a16="http://schemas.microsoft.com/office/drawing/2014/main" id="{95163965-4EA1-45A1-8226-0C3219BE30BA}"/>
              </a:ext>
            </a:extLst>
          </p:cNvPr>
          <p:cNvSpPr txBox="1"/>
          <p:nvPr/>
        </p:nvSpPr>
        <p:spPr>
          <a:xfrm>
            <a:off x="7531750" y="6467673"/>
            <a:ext cx="4660250"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(Alcohol.org, 2019; HHS, 2019;YRBSS, 2016)</a:t>
            </a:r>
          </a:p>
        </p:txBody>
      </p:sp>
    </p:spTree>
    <p:extLst>
      <p:ext uri="{BB962C8B-B14F-4D97-AF65-F5344CB8AC3E}">
        <p14:creationId xmlns:p14="http://schemas.microsoft.com/office/powerpoint/2010/main" val="12601164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Content Placeholder 3">
            <a:extLst>
              <a:ext uri="{FF2B5EF4-FFF2-40B4-BE49-F238E27FC236}">
                <a16:creationId xmlns:a16="http://schemas.microsoft.com/office/drawing/2014/main" id="{17B6D325-D7F3-40C0-80F9-02EC61CD00EC}"/>
              </a:ext>
            </a:extLst>
          </p:cNvPr>
          <p:cNvPicPr>
            <a:picLocks noGrp="1"/>
          </p:cNvPicPr>
          <p:nvPr>
            <p:ph idx="1"/>
          </p:nvPr>
        </p:nvPicPr>
        <p:blipFill rotWithShape="1">
          <a:blip r:embed="rId3"/>
          <a:srcRect l="28293" t="25370" r="23945" b="26330"/>
          <a:stretch/>
        </p:blipFill>
        <p:spPr bwMode="auto">
          <a:xfrm>
            <a:off x="1169232" y="76200"/>
            <a:ext cx="10062648" cy="6203184"/>
          </a:xfrm>
          <a:prstGeom prst="rect">
            <a:avLst/>
          </a:prstGeom>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77B80B7D-44B3-4FA6-AD0D-01F919360346}"/>
              </a:ext>
            </a:extLst>
          </p:cNvPr>
          <p:cNvSpPr txBox="1"/>
          <p:nvPr/>
        </p:nvSpPr>
        <p:spPr>
          <a:xfrm>
            <a:off x="10256520" y="6433736"/>
            <a:ext cx="1351652"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WHO, 2018</a:t>
            </a:r>
          </a:p>
        </p:txBody>
      </p:sp>
    </p:spTree>
    <p:extLst>
      <p:ext uri="{BB962C8B-B14F-4D97-AF65-F5344CB8AC3E}">
        <p14:creationId xmlns:p14="http://schemas.microsoft.com/office/powerpoint/2010/main" val="10172824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36E948-FFC0-461C-B74D-D3B20F89D0A9}"/>
              </a:ext>
            </a:extLst>
          </p:cNvPr>
          <p:cNvSpPr>
            <a:spLocks noGrp="1"/>
          </p:cNvSpPr>
          <p:nvPr>
            <p:ph idx="1"/>
          </p:nvPr>
        </p:nvSpPr>
        <p:spPr/>
        <p:txBody>
          <a:bodyPr/>
          <a:lstStyle/>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Worldwide, more than a quarter (26.5%) of all 15–19-year-olds are current drinkers, amounting to 155 million adolescents: </a:t>
            </a:r>
          </a:p>
          <a:p>
            <a:endParaRPr lang="en-US" dirty="0"/>
          </a:p>
        </p:txBody>
      </p:sp>
      <p:graphicFrame>
        <p:nvGraphicFramePr>
          <p:cNvPr id="4" name="Table 4">
            <a:extLst>
              <a:ext uri="{FF2B5EF4-FFF2-40B4-BE49-F238E27FC236}">
                <a16:creationId xmlns:a16="http://schemas.microsoft.com/office/drawing/2014/main" id="{E9D97B3A-2A8D-473C-8688-69CA6ADFB818}"/>
              </a:ext>
            </a:extLst>
          </p:cNvPr>
          <p:cNvGraphicFramePr>
            <a:graphicFrameLocks noGrp="1"/>
          </p:cNvGraphicFramePr>
          <p:nvPr>
            <p:extLst>
              <p:ext uri="{D42A27DB-BD31-4B8C-83A1-F6EECF244321}">
                <p14:modId xmlns:p14="http://schemas.microsoft.com/office/powerpoint/2010/main" val="2214918092"/>
              </p:ext>
            </p:extLst>
          </p:nvPr>
        </p:nvGraphicFramePr>
        <p:xfrm>
          <a:off x="2961640" y="2956560"/>
          <a:ext cx="6883400" cy="2773680"/>
        </p:xfrm>
        <a:graphic>
          <a:graphicData uri="http://schemas.openxmlformats.org/drawingml/2006/table">
            <a:tbl>
              <a:tblPr firstRow="1" bandRow="1">
                <a:tableStyleId>{5C22544A-7EE6-4342-B048-85BDC9FD1C3A}</a:tableStyleId>
              </a:tblPr>
              <a:tblGrid>
                <a:gridCol w="3576320">
                  <a:extLst>
                    <a:ext uri="{9D8B030D-6E8A-4147-A177-3AD203B41FA5}">
                      <a16:colId xmlns:a16="http://schemas.microsoft.com/office/drawing/2014/main" val="1607020991"/>
                    </a:ext>
                  </a:extLst>
                </a:gridCol>
                <a:gridCol w="3307080">
                  <a:extLst>
                    <a:ext uri="{9D8B030D-6E8A-4147-A177-3AD203B41FA5}">
                      <a16:colId xmlns:a16="http://schemas.microsoft.com/office/drawing/2014/main" val="963563936"/>
                    </a:ext>
                  </a:extLst>
                </a:gridCol>
              </a:tblGrid>
              <a:tr h="396240">
                <a:tc>
                  <a:txBody>
                    <a:bodyPr/>
                    <a:lstStyle/>
                    <a:p>
                      <a:pPr algn="ctr"/>
                      <a:r>
                        <a:rPr lang="en-US" dirty="0">
                          <a:latin typeface="Times New Roman" panose="02020603050405020304" pitchFamily="18" charset="0"/>
                          <a:cs typeface="Times New Roman" panose="02020603050405020304" pitchFamily="18" charset="0"/>
                        </a:rPr>
                        <a:t>Region</a:t>
                      </a:r>
                    </a:p>
                  </a:txBody>
                  <a:tcPr/>
                </a:tc>
                <a:tc>
                  <a:txBody>
                    <a:bodyPr/>
                    <a:lstStyle/>
                    <a:p>
                      <a:pPr algn="ctr"/>
                      <a:r>
                        <a:rPr lang="en-US" dirty="0">
                          <a:latin typeface="Times New Roman" panose="02020603050405020304" pitchFamily="18" charset="0"/>
                          <a:cs typeface="Times New Roman" panose="02020603050405020304" pitchFamily="18" charset="0"/>
                        </a:rPr>
                        <a:t>Adolescents (15-19) in millions </a:t>
                      </a:r>
                    </a:p>
                  </a:txBody>
                  <a:tcPr/>
                </a:tc>
                <a:extLst>
                  <a:ext uri="{0D108BD9-81ED-4DB2-BD59-A6C34878D82A}">
                    <a16:rowId xmlns:a16="http://schemas.microsoft.com/office/drawing/2014/main" val="3639770146"/>
                  </a:ext>
                </a:extLst>
              </a:tr>
              <a:tr h="396240">
                <a:tc>
                  <a:txBody>
                    <a:bodyPr/>
                    <a:lstStyle/>
                    <a:p>
                      <a:pPr algn="ctr"/>
                      <a:r>
                        <a:rPr lang="en-US" dirty="0">
                          <a:latin typeface="Times New Roman" panose="02020603050405020304" pitchFamily="18" charset="0"/>
                          <a:cs typeface="Times New Roman" panose="02020603050405020304" pitchFamily="18" charset="0"/>
                        </a:rPr>
                        <a:t>African Region</a:t>
                      </a:r>
                    </a:p>
                  </a:txBody>
                  <a:tcPr/>
                </a:tc>
                <a:tc>
                  <a:txBody>
                    <a:bodyPr/>
                    <a:lstStyle/>
                    <a:p>
                      <a:pPr algn="ctr"/>
                      <a:r>
                        <a:rPr lang="en-US" dirty="0">
                          <a:latin typeface="Times New Roman" panose="02020603050405020304" pitchFamily="18" charset="0"/>
                          <a:cs typeface="Times New Roman" panose="02020603050405020304" pitchFamily="18" charset="0"/>
                        </a:rPr>
                        <a:t>22.5 </a:t>
                      </a:r>
                    </a:p>
                  </a:txBody>
                  <a:tcPr/>
                </a:tc>
                <a:extLst>
                  <a:ext uri="{0D108BD9-81ED-4DB2-BD59-A6C34878D82A}">
                    <a16:rowId xmlns:a16="http://schemas.microsoft.com/office/drawing/2014/main" val="319735469"/>
                  </a:ext>
                </a:extLst>
              </a:tr>
              <a:tr h="396240">
                <a:tc>
                  <a:txBody>
                    <a:bodyPr/>
                    <a:lstStyle/>
                    <a:p>
                      <a:pPr algn="ctr"/>
                      <a:r>
                        <a:rPr lang="en-US" dirty="0">
                          <a:latin typeface="Times New Roman" panose="02020603050405020304" pitchFamily="18" charset="0"/>
                          <a:cs typeface="Times New Roman" panose="02020603050405020304" pitchFamily="18" charset="0"/>
                        </a:rPr>
                        <a:t>The Americas</a:t>
                      </a:r>
                    </a:p>
                  </a:txBody>
                  <a:tcPr/>
                </a:tc>
                <a:tc>
                  <a:txBody>
                    <a:bodyPr/>
                    <a:lstStyle/>
                    <a:p>
                      <a:pPr algn="ctr"/>
                      <a:r>
                        <a:rPr lang="en-US" dirty="0">
                          <a:latin typeface="Times New Roman" panose="02020603050405020304" pitchFamily="18" charset="0"/>
                          <a:cs typeface="Times New Roman" panose="02020603050405020304" pitchFamily="18" charset="0"/>
                        </a:rPr>
                        <a:t>29.9</a:t>
                      </a:r>
                    </a:p>
                  </a:txBody>
                  <a:tcPr/>
                </a:tc>
                <a:extLst>
                  <a:ext uri="{0D108BD9-81ED-4DB2-BD59-A6C34878D82A}">
                    <a16:rowId xmlns:a16="http://schemas.microsoft.com/office/drawing/2014/main" val="2480740029"/>
                  </a:ext>
                </a:extLst>
              </a:tr>
              <a:tr h="396240">
                <a:tc>
                  <a:txBody>
                    <a:bodyPr/>
                    <a:lstStyle/>
                    <a:p>
                      <a:pPr algn="ctr"/>
                      <a:r>
                        <a:rPr lang="en-US" dirty="0">
                          <a:latin typeface="Times New Roman" panose="02020603050405020304" pitchFamily="18" charset="0"/>
                          <a:cs typeface="Times New Roman" panose="02020603050405020304" pitchFamily="18" charset="0"/>
                        </a:rPr>
                        <a:t>Mediterranean Region</a:t>
                      </a:r>
                    </a:p>
                  </a:txBody>
                  <a:tcPr/>
                </a:tc>
                <a:tc>
                  <a:txBody>
                    <a:bodyPr/>
                    <a:lstStyle/>
                    <a:p>
                      <a:pPr algn="ctr"/>
                      <a:r>
                        <a:rPr lang="en-US" dirty="0">
                          <a:latin typeface="Times New Roman" panose="02020603050405020304" pitchFamily="18" charset="0"/>
                          <a:cs typeface="Times New Roman" panose="02020603050405020304" pitchFamily="18" charset="0"/>
                        </a:rPr>
                        <a:t>.7 </a:t>
                      </a:r>
                    </a:p>
                  </a:txBody>
                  <a:tcPr/>
                </a:tc>
                <a:extLst>
                  <a:ext uri="{0D108BD9-81ED-4DB2-BD59-A6C34878D82A}">
                    <a16:rowId xmlns:a16="http://schemas.microsoft.com/office/drawing/2014/main" val="4056649111"/>
                  </a:ext>
                </a:extLst>
              </a:tr>
              <a:tr h="396240">
                <a:tc>
                  <a:txBody>
                    <a:bodyPr/>
                    <a:lstStyle/>
                    <a:p>
                      <a:pPr algn="ctr"/>
                      <a:r>
                        <a:rPr lang="en-US" dirty="0">
                          <a:latin typeface="Times New Roman" panose="02020603050405020304" pitchFamily="18" charset="0"/>
                          <a:cs typeface="Times New Roman" panose="02020603050405020304" pitchFamily="18" charset="0"/>
                        </a:rPr>
                        <a:t>South-East Asia Region</a:t>
                      </a:r>
                    </a:p>
                  </a:txBody>
                  <a:tcPr/>
                </a:tc>
                <a:tc>
                  <a:txBody>
                    <a:bodyPr/>
                    <a:lstStyle/>
                    <a:p>
                      <a:pPr algn="ctr"/>
                      <a:r>
                        <a:rPr lang="en-US" dirty="0">
                          <a:latin typeface="Times New Roman" panose="02020603050405020304" pitchFamily="18" charset="0"/>
                          <a:cs typeface="Times New Roman" panose="02020603050405020304" pitchFamily="18" charset="0"/>
                        </a:rPr>
                        <a:t>37.9 </a:t>
                      </a:r>
                    </a:p>
                  </a:txBody>
                  <a:tcPr/>
                </a:tc>
                <a:extLst>
                  <a:ext uri="{0D108BD9-81ED-4DB2-BD59-A6C34878D82A}">
                    <a16:rowId xmlns:a16="http://schemas.microsoft.com/office/drawing/2014/main" val="1554335250"/>
                  </a:ext>
                </a:extLst>
              </a:tr>
              <a:tr h="396240">
                <a:tc>
                  <a:txBody>
                    <a:bodyPr/>
                    <a:lstStyle/>
                    <a:p>
                      <a:pPr algn="ctr"/>
                      <a:r>
                        <a:rPr lang="en-US" dirty="0">
                          <a:latin typeface="Times New Roman" panose="02020603050405020304" pitchFamily="18" charset="0"/>
                          <a:cs typeface="Times New Roman" panose="02020603050405020304" pitchFamily="18" charset="0"/>
                        </a:rPr>
                        <a:t>Western Pacific Region</a:t>
                      </a:r>
                    </a:p>
                  </a:txBody>
                  <a:tcPr/>
                </a:tc>
                <a:tc>
                  <a:txBody>
                    <a:bodyPr/>
                    <a:lstStyle/>
                    <a:p>
                      <a:pPr algn="ctr"/>
                      <a:r>
                        <a:rPr lang="en-US" dirty="0">
                          <a:latin typeface="Times New Roman" panose="02020603050405020304" pitchFamily="18" charset="0"/>
                          <a:cs typeface="Times New Roman" panose="02020603050405020304" pitchFamily="18" charset="0"/>
                        </a:rPr>
                        <a:t>41.9</a:t>
                      </a:r>
                    </a:p>
                  </a:txBody>
                  <a:tcPr/>
                </a:tc>
                <a:extLst>
                  <a:ext uri="{0D108BD9-81ED-4DB2-BD59-A6C34878D82A}">
                    <a16:rowId xmlns:a16="http://schemas.microsoft.com/office/drawing/2014/main" val="2026147855"/>
                  </a:ext>
                </a:extLst>
              </a:tr>
              <a:tr h="396240">
                <a:tc>
                  <a:txBody>
                    <a:bodyPr/>
                    <a:lstStyle/>
                    <a:p>
                      <a:endParaRPr lang="en-US"/>
                    </a:p>
                  </a:txBody>
                  <a:tcPr/>
                </a:tc>
                <a:tc>
                  <a:txBody>
                    <a:bodyPr/>
                    <a:lstStyle/>
                    <a:p>
                      <a:endParaRPr lang="en-US" dirty="0"/>
                    </a:p>
                  </a:txBody>
                  <a:tcPr/>
                </a:tc>
                <a:extLst>
                  <a:ext uri="{0D108BD9-81ED-4DB2-BD59-A6C34878D82A}">
                    <a16:rowId xmlns:a16="http://schemas.microsoft.com/office/drawing/2014/main" val="625277471"/>
                  </a:ext>
                </a:extLst>
              </a:tr>
            </a:tbl>
          </a:graphicData>
        </a:graphic>
      </p:graphicFrame>
      <p:sp>
        <p:nvSpPr>
          <p:cNvPr id="6" name="TextBox 5">
            <a:extLst>
              <a:ext uri="{FF2B5EF4-FFF2-40B4-BE49-F238E27FC236}">
                <a16:creationId xmlns:a16="http://schemas.microsoft.com/office/drawing/2014/main" id="{A5B431D0-783E-46CA-9907-1678D27A9C34}"/>
              </a:ext>
            </a:extLst>
          </p:cNvPr>
          <p:cNvSpPr txBox="1"/>
          <p:nvPr/>
        </p:nvSpPr>
        <p:spPr>
          <a:xfrm>
            <a:off x="9845040" y="6386731"/>
            <a:ext cx="1505540" cy="369332"/>
          </a:xfrm>
          <a:prstGeom prst="rect">
            <a:avLst/>
          </a:prstGeom>
          <a:noFill/>
        </p:spPr>
        <p:txBody>
          <a:bodyPr wrap="square" rtlCol="0">
            <a:spAutoFit/>
          </a:bodyPr>
          <a:lstStyle/>
          <a:p>
            <a:r>
              <a:rPr lang="en-US" b="1" dirty="0">
                <a:solidFill>
                  <a:schemeClr val="bg1"/>
                </a:solidFill>
                <a:latin typeface="Times New Roman" panose="02020603050405020304" pitchFamily="18" charset="0"/>
                <a:cs typeface="Times New Roman" panose="02020603050405020304" pitchFamily="18" charset="0"/>
              </a:rPr>
              <a:t>(WHO, 2018)</a:t>
            </a:r>
          </a:p>
        </p:txBody>
      </p:sp>
      <p:sp>
        <p:nvSpPr>
          <p:cNvPr id="7" name="Title 1">
            <a:extLst>
              <a:ext uri="{FF2B5EF4-FFF2-40B4-BE49-F238E27FC236}">
                <a16:creationId xmlns:a16="http://schemas.microsoft.com/office/drawing/2014/main" id="{37747C95-C2E7-4081-ABB5-0A6A2C7E24B9}"/>
              </a:ext>
            </a:extLst>
          </p:cNvPr>
          <p:cNvSpPr txBox="1">
            <a:spLocks/>
          </p:cNvSpPr>
          <p:nvPr/>
        </p:nvSpPr>
        <p:spPr>
          <a:xfrm>
            <a:off x="332060" y="263527"/>
            <a:ext cx="1101852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b="1" dirty="0">
                <a:solidFill>
                  <a:schemeClr val="accent2"/>
                </a:solidFill>
                <a:latin typeface="Times New Roman" panose="02020603050405020304" pitchFamily="18" charset="0"/>
                <a:cs typeface="Times New Roman" panose="02020603050405020304" pitchFamily="18" charset="0"/>
              </a:rPr>
              <a:t>ALCOHOL IN ADOLESCENTS GLOBALLY</a:t>
            </a:r>
          </a:p>
        </p:txBody>
      </p:sp>
    </p:spTree>
    <p:extLst>
      <p:ext uri="{BB962C8B-B14F-4D97-AF65-F5344CB8AC3E}">
        <p14:creationId xmlns:p14="http://schemas.microsoft.com/office/powerpoint/2010/main" val="9947142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Content Placeholder 3">
            <a:extLst>
              <a:ext uri="{FF2B5EF4-FFF2-40B4-BE49-F238E27FC236}">
                <a16:creationId xmlns:a16="http://schemas.microsoft.com/office/drawing/2014/main" id="{F52414B9-BDDD-4D01-A6F2-4E5493F6AC35}"/>
              </a:ext>
            </a:extLst>
          </p:cNvPr>
          <p:cNvPicPr>
            <a:picLocks noGrp="1"/>
          </p:cNvPicPr>
          <p:nvPr>
            <p:ph idx="1"/>
          </p:nvPr>
        </p:nvPicPr>
        <p:blipFill rotWithShape="1">
          <a:blip r:embed="rId3"/>
          <a:srcRect l="28978" t="19767" r="24425" b="32124"/>
          <a:stretch/>
        </p:blipFill>
        <p:spPr bwMode="auto">
          <a:xfrm>
            <a:off x="1184116" y="0"/>
            <a:ext cx="10002044" cy="6203824"/>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6704946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Content Placeholder 15">
            <a:extLst>
              <a:ext uri="{FF2B5EF4-FFF2-40B4-BE49-F238E27FC236}">
                <a16:creationId xmlns:a16="http://schemas.microsoft.com/office/drawing/2014/main" id="{98A851E7-E24C-4E9E-8305-69AB6BCD9949}"/>
              </a:ext>
            </a:extLst>
          </p:cNvPr>
          <p:cNvPicPr>
            <a:picLocks noGrp="1"/>
          </p:cNvPicPr>
          <p:nvPr>
            <p:ph idx="1"/>
          </p:nvPr>
        </p:nvPicPr>
        <p:blipFill rotWithShape="1">
          <a:blip r:embed="rId3"/>
          <a:srcRect l="28863" t="15175" r="25772" b="43302"/>
          <a:stretch/>
        </p:blipFill>
        <p:spPr bwMode="auto">
          <a:xfrm>
            <a:off x="719108" y="110067"/>
            <a:ext cx="10909012" cy="6224249"/>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6642827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F9C7D2-F6BC-4129-9AC1-556C4A176404}"/>
              </a:ext>
            </a:extLst>
          </p:cNvPr>
          <p:cNvSpPr>
            <a:spLocks noGrp="1"/>
          </p:cNvSpPr>
          <p:nvPr>
            <p:ph type="title"/>
          </p:nvPr>
        </p:nvSpPr>
        <p:spPr>
          <a:xfrm>
            <a:off x="6411685" y="634946"/>
            <a:ext cx="5127171" cy="1450757"/>
          </a:xfrm>
        </p:spPr>
        <p:txBody>
          <a:bodyPr>
            <a:normAutofit/>
          </a:bodyPr>
          <a:lstStyle/>
          <a:p>
            <a:pPr algn="ctr"/>
            <a:r>
              <a:rPr lang="en-US" sz="4400" b="1" dirty="0">
                <a:solidFill>
                  <a:srgbClr val="C00000"/>
                </a:solidFill>
                <a:latin typeface="Times New Roman" panose="02020603050405020304" pitchFamily="18" charset="0"/>
                <a:cs typeface="Times New Roman" panose="02020603050405020304" pitchFamily="18" charset="0"/>
              </a:rPr>
              <a:t>ADOLECENT BINGE DRINKING</a:t>
            </a:r>
          </a:p>
        </p:txBody>
      </p:sp>
      <p:pic>
        <p:nvPicPr>
          <p:cNvPr id="4" name="Picture 3">
            <a:extLst>
              <a:ext uri="{FF2B5EF4-FFF2-40B4-BE49-F238E27FC236}">
                <a16:creationId xmlns:a16="http://schemas.microsoft.com/office/drawing/2014/main" id="{19AEF304-89CA-4DBA-B49B-7147E1C1A6A5}"/>
              </a:ext>
            </a:extLst>
          </p:cNvPr>
          <p:cNvPicPr/>
          <p:nvPr/>
        </p:nvPicPr>
        <p:blipFill rotWithShape="1">
          <a:blip r:embed="rId3"/>
          <a:srcRect l="13301" t="19704" r="53455" b="7519"/>
          <a:stretch/>
        </p:blipFill>
        <p:spPr bwMode="auto">
          <a:xfrm>
            <a:off x="1238219" y="645106"/>
            <a:ext cx="4261573" cy="5247747"/>
          </a:xfrm>
          <a:prstGeom prst="rect">
            <a:avLst/>
          </a:prstGeom>
          <a:extLst>
            <a:ext uri="{53640926-AAD7-44D8-BBD7-CCE9431645EC}">
              <a14:shadowObscured xmlns:a14="http://schemas.microsoft.com/office/drawing/2010/main"/>
            </a:ext>
          </a:extLst>
        </p:spPr>
      </p:pic>
      <p:cxnSp>
        <p:nvCxnSpPr>
          <p:cNvPr id="11" name="Straight Connector 10">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D7ED9C1-3FB5-4F27-97BA-18DC93EEDD41}"/>
              </a:ext>
            </a:extLst>
          </p:cNvPr>
          <p:cNvSpPr>
            <a:spLocks noGrp="1"/>
          </p:cNvSpPr>
          <p:nvPr>
            <p:ph idx="1"/>
          </p:nvPr>
        </p:nvSpPr>
        <p:spPr>
          <a:xfrm>
            <a:off x="5927270" y="2253540"/>
            <a:ext cx="6096000" cy="4047534"/>
          </a:xfrm>
        </p:spPr>
        <p:txBody>
          <a:bodyPr>
            <a:normAutofit lnSpcReduction="10000"/>
          </a:body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Binge drinking is the most harmful way adolescents use alcohol. </a:t>
            </a: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From those who drink, 18% binge drank alcohol.</a:t>
            </a: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Young males are more likely to engage in binge drinking.</a:t>
            </a: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Violence behavior such as; motor vehicle accidents, homicide and suicide can result from binge drinking</a:t>
            </a:r>
            <a:r>
              <a:rPr lang="en-US" sz="2400" dirty="0">
                <a:latin typeface="Times New Roman" panose="020206030504050203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2F2AB45B-646C-4C38-A93F-1BDD4E0E5C37}"/>
              </a:ext>
            </a:extLst>
          </p:cNvPr>
          <p:cNvSpPr txBox="1"/>
          <p:nvPr/>
        </p:nvSpPr>
        <p:spPr>
          <a:xfrm>
            <a:off x="10139499" y="6400800"/>
            <a:ext cx="1672253"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(NIAAA, 2004)</a:t>
            </a:r>
          </a:p>
        </p:txBody>
      </p:sp>
    </p:spTree>
    <p:extLst>
      <p:ext uri="{BB962C8B-B14F-4D97-AF65-F5344CB8AC3E}">
        <p14:creationId xmlns:p14="http://schemas.microsoft.com/office/powerpoint/2010/main" val="1566354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18B5-DDF7-4EF7-819D-56DEF0A5EBF6}"/>
              </a:ext>
            </a:extLst>
          </p:cNvPr>
          <p:cNvSpPr>
            <a:spLocks noGrp="1"/>
          </p:cNvSpPr>
          <p:nvPr>
            <p:ph type="title"/>
          </p:nvPr>
        </p:nvSpPr>
        <p:spPr>
          <a:xfrm>
            <a:off x="1259893" y="3101093"/>
            <a:ext cx="2454052" cy="3029344"/>
          </a:xfrm>
        </p:spPr>
        <p:txBody>
          <a:bodyPr>
            <a:normAutofit/>
          </a:bodyPr>
          <a:lstStyle/>
          <a:p>
            <a:r>
              <a:rPr lang="en-US" sz="3200">
                <a:solidFill>
                  <a:schemeClr val="bg1"/>
                </a:solidFill>
              </a:rPr>
              <a:t>Learning Objectives </a:t>
            </a:r>
          </a:p>
        </p:txBody>
      </p:sp>
      <p:sp>
        <p:nvSpPr>
          <p:cNvPr id="3" name="TextBox 2">
            <a:extLst>
              <a:ext uri="{FF2B5EF4-FFF2-40B4-BE49-F238E27FC236}">
                <a16:creationId xmlns:a16="http://schemas.microsoft.com/office/drawing/2014/main" id="{9968791C-50F0-4F67-8F8E-3E2568E7D8EA}"/>
              </a:ext>
            </a:extLst>
          </p:cNvPr>
          <p:cNvSpPr txBox="1"/>
          <p:nvPr/>
        </p:nvSpPr>
        <p:spPr>
          <a:xfrm>
            <a:off x="600732" y="604505"/>
            <a:ext cx="10990535" cy="830997"/>
          </a:xfrm>
          <a:prstGeom prst="rect">
            <a:avLst/>
          </a:prstGeom>
          <a:noFill/>
        </p:spPr>
        <p:txBody>
          <a:bodyPr wrap="square" rtlCol="0">
            <a:spAutoFit/>
          </a:bodyPr>
          <a:lstStyle/>
          <a:p>
            <a:pPr algn="ctr"/>
            <a:r>
              <a:rPr lang="en-US" sz="4800" b="1" dirty="0">
                <a:solidFill>
                  <a:schemeClr val="accent2"/>
                </a:solidFill>
                <a:latin typeface="Times New Roman" panose="02020603050405020304" pitchFamily="18" charset="0"/>
                <a:cs typeface="Times New Roman" panose="02020603050405020304" pitchFamily="18" charset="0"/>
              </a:rPr>
              <a:t>TRAINING INTRODUCTION GOALS</a:t>
            </a:r>
          </a:p>
        </p:txBody>
      </p:sp>
      <p:sp>
        <p:nvSpPr>
          <p:cNvPr id="5" name="Content Placeholder 4">
            <a:extLst>
              <a:ext uri="{FF2B5EF4-FFF2-40B4-BE49-F238E27FC236}">
                <a16:creationId xmlns:a16="http://schemas.microsoft.com/office/drawing/2014/main" id="{51D04D95-A2B2-4F78-9294-99CAC8B80DAD}"/>
              </a:ext>
            </a:extLst>
          </p:cNvPr>
          <p:cNvSpPr>
            <a:spLocks noGrp="1"/>
          </p:cNvSpPr>
          <p:nvPr>
            <p:ph idx="1"/>
          </p:nvPr>
        </p:nvSpPr>
        <p:spPr>
          <a:xfrm>
            <a:off x="445701" y="1990699"/>
            <a:ext cx="11481745" cy="4867301"/>
          </a:xfrm>
        </p:spPr>
        <p:txBody>
          <a:bodyPr>
            <a:normAutofit fontScale="92500"/>
          </a:bodyPr>
          <a:lstStyle/>
          <a:p>
            <a:pPr lvl="0">
              <a:lnSpc>
                <a:spcPct val="150000"/>
              </a:lnSpc>
              <a:spcBef>
                <a:spcPts val="0"/>
              </a:spcBef>
              <a:spcAft>
                <a:spcPts val="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Create a positive learning community and environment.</a:t>
            </a:r>
          </a:p>
          <a:p>
            <a:pPr lvl="0">
              <a:lnSpc>
                <a:spcPct val="150000"/>
              </a:lnSpc>
              <a:spcBef>
                <a:spcPts val="0"/>
              </a:spcBef>
              <a:spcAft>
                <a:spcPts val="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Provide guidance on how to teach the curriculum.</a:t>
            </a:r>
          </a:p>
          <a:p>
            <a:pPr lvl="0">
              <a:lnSpc>
                <a:spcPct val="150000"/>
              </a:lnSpc>
              <a:spcBef>
                <a:spcPts val="0"/>
              </a:spcBef>
              <a:spcAft>
                <a:spcPts val="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Discuss training methodology.</a:t>
            </a:r>
          </a:p>
          <a:p>
            <a:pPr lvl="0">
              <a:lnSpc>
                <a:spcPct val="150000"/>
              </a:lnSpc>
              <a:spcBef>
                <a:spcPts val="0"/>
              </a:spcBef>
              <a:spcAft>
                <a:spcPts val="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Provide an overview of the training modules.</a:t>
            </a:r>
          </a:p>
          <a:p>
            <a:pPr lvl="0">
              <a:lnSpc>
                <a:spcPct val="150000"/>
              </a:lnSpc>
              <a:spcBef>
                <a:spcPts val="0"/>
              </a:spcBef>
              <a:spcAft>
                <a:spcPts val="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Provide materials to evaluate the content and effectiveness of the training. </a:t>
            </a:r>
          </a:p>
          <a:p>
            <a:pPr lvl="0">
              <a:buFont typeface="Arial" panose="020B0604020202020204" pitchFamily="34" charset="0"/>
              <a:buChar char="•"/>
            </a:pPr>
            <a:endParaRPr lang="en-US" sz="3400" dirty="0"/>
          </a:p>
          <a:p>
            <a:r>
              <a:rPr lang="en-US" sz="3400" dirty="0"/>
              <a:t> </a:t>
            </a:r>
          </a:p>
        </p:txBody>
      </p:sp>
    </p:spTree>
    <p:extLst>
      <p:ext uri="{BB962C8B-B14F-4D97-AF65-F5344CB8AC3E}">
        <p14:creationId xmlns:p14="http://schemas.microsoft.com/office/powerpoint/2010/main" val="4182687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3A8B86-41DF-46EF-9AEE-DF1A77A4B475}"/>
              </a:ext>
            </a:extLst>
          </p:cNvPr>
          <p:cNvSpPr>
            <a:spLocks noGrp="1"/>
          </p:cNvSpPr>
          <p:nvPr>
            <p:ph idx="1"/>
          </p:nvPr>
        </p:nvSpPr>
        <p:spPr>
          <a:xfrm>
            <a:off x="548640" y="2000272"/>
            <a:ext cx="6519134" cy="4023360"/>
          </a:xfrm>
        </p:spPr>
        <p:txBody>
          <a:bodyPr>
            <a:normAutofit fontScale="92500"/>
          </a:bodyPr>
          <a:lstStyle/>
          <a:p>
            <a:pPr>
              <a:lnSpc>
                <a:spcPct val="15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It is paramount to discourage substance use until neurobiological development is complete. </a:t>
            </a:r>
          </a:p>
          <a:p>
            <a:pPr>
              <a:lnSpc>
                <a:spcPct val="15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Underage drinking can wire the brain for alcoholism.</a:t>
            </a:r>
          </a:p>
          <a:p>
            <a:pPr>
              <a:lnSpc>
                <a:spcPct val="15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Prolonged alcohol use during adolescent can cause irreversible damage.</a:t>
            </a:r>
          </a:p>
          <a:p>
            <a:pPr>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E5485F68-49D8-4B77-B0F5-40C8DDDD8E7C}"/>
              </a:ext>
            </a:extLst>
          </p:cNvPr>
          <p:cNvSpPr txBox="1">
            <a:spLocks/>
          </p:cNvSpPr>
          <p:nvPr/>
        </p:nvSpPr>
        <p:spPr>
          <a:xfrm>
            <a:off x="224389" y="263527"/>
            <a:ext cx="11499382"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b="1" dirty="0">
                <a:solidFill>
                  <a:schemeClr val="accent2"/>
                </a:solidFill>
                <a:latin typeface="Times New Roman" panose="02020603050405020304" pitchFamily="18" charset="0"/>
                <a:cs typeface="Times New Roman" panose="02020603050405020304" pitchFamily="18" charset="0"/>
              </a:rPr>
              <a:t>THE ADOLESCENT BRAIN ON DRUGS: ALCOHOL </a:t>
            </a:r>
          </a:p>
        </p:txBody>
      </p:sp>
      <p:sp>
        <p:nvSpPr>
          <p:cNvPr id="5" name="TextBox 4">
            <a:extLst>
              <a:ext uri="{FF2B5EF4-FFF2-40B4-BE49-F238E27FC236}">
                <a16:creationId xmlns:a16="http://schemas.microsoft.com/office/drawing/2014/main" id="{C41D8864-0F7E-49D2-94B2-22EA0740FEDB}"/>
              </a:ext>
            </a:extLst>
          </p:cNvPr>
          <p:cNvSpPr txBox="1"/>
          <p:nvPr/>
        </p:nvSpPr>
        <p:spPr>
          <a:xfrm>
            <a:off x="4338365" y="6488668"/>
            <a:ext cx="7706340"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(Amen Clinics, 2020; Silvery, 2012; </a:t>
            </a:r>
            <a:r>
              <a:rPr lang="en-US" b="1" dirty="0" err="1">
                <a:solidFill>
                  <a:schemeClr val="bg1"/>
                </a:solidFill>
                <a:latin typeface="Times New Roman" panose="02020603050405020304" pitchFamily="18" charset="0"/>
                <a:cs typeface="Times New Roman" panose="02020603050405020304" pitchFamily="18" charset="0"/>
              </a:rPr>
              <a:t>Risher</a:t>
            </a:r>
            <a:r>
              <a:rPr lang="en-US" b="1" dirty="0">
                <a:solidFill>
                  <a:schemeClr val="bg1"/>
                </a:solidFill>
                <a:latin typeface="Times New Roman" panose="02020603050405020304" pitchFamily="18" charset="0"/>
                <a:cs typeface="Times New Roman" panose="02020603050405020304" pitchFamily="18" charset="0"/>
              </a:rPr>
              <a:t>  et al, 2015; Talkitoutnc.org, 2020)</a:t>
            </a:r>
          </a:p>
        </p:txBody>
      </p:sp>
      <p:pic>
        <p:nvPicPr>
          <p:cNvPr id="6" name="Picture 5">
            <a:extLst>
              <a:ext uri="{FF2B5EF4-FFF2-40B4-BE49-F238E27FC236}">
                <a16:creationId xmlns:a16="http://schemas.microsoft.com/office/drawing/2014/main" id="{59D9F0F5-03E4-43AD-8E1B-61A8A3946767}"/>
              </a:ext>
            </a:extLst>
          </p:cNvPr>
          <p:cNvPicPr/>
          <p:nvPr/>
        </p:nvPicPr>
        <p:blipFill rotWithShape="1">
          <a:blip r:embed="rId3"/>
          <a:srcRect l="51602" t="18614" r="8120" b="10351"/>
          <a:stretch/>
        </p:blipFill>
        <p:spPr bwMode="auto">
          <a:xfrm>
            <a:off x="7167012" y="1845734"/>
            <a:ext cx="4877693" cy="43569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969306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RI scans of drinker and non-drinker brains">
            <a:extLst>
              <a:ext uri="{FF2B5EF4-FFF2-40B4-BE49-F238E27FC236}">
                <a16:creationId xmlns:a16="http://schemas.microsoft.com/office/drawing/2014/main" id="{53CD5CFC-A01E-45AD-8818-D7F22ED32B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10" b="-1"/>
          <a:stretch/>
        </p:blipFill>
        <p:spPr bwMode="auto">
          <a:xfrm>
            <a:off x="2162589" y="590631"/>
            <a:ext cx="7377651" cy="56742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53CDA6-7120-4BF9-B6EC-C54B6D6E98BA}"/>
              </a:ext>
            </a:extLst>
          </p:cNvPr>
          <p:cNvSpPr txBox="1"/>
          <p:nvPr/>
        </p:nvSpPr>
        <p:spPr>
          <a:xfrm>
            <a:off x="9784080" y="6464808"/>
            <a:ext cx="1642437"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a:t>
            </a:r>
            <a:r>
              <a:rPr lang="en-US" b="1" dirty="0" err="1">
                <a:solidFill>
                  <a:schemeClr val="bg1"/>
                </a:solidFill>
                <a:latin typeface="Times New Roman" panose="02020603050405020304" pitchFamily="18" charset="0"/>
                <a:cs typeface="Times New Roman" panose="02020603050405020304" pitchFamily="18" charset="0"/>
              </a:rPr>
              <a:t>Paturel</a:t>
            </a:r>
            <a:r>
              <a:rPr lang="en-US" b="1" dirty="0">
                <a:solidFill>
                  <a:schemeClr val="bg1"/>
                </a:solidFill>
                <a:latin typeface="Times New Roman" panose="02020603050405020304" pitchFamily="18" charset="0"/>
                <a:cs typeface="Times New Roman" panose="02020603050405020304" pitchFamily="18" charset="0"/>
              </a:rPr>
              <a:t>, 2012)</a:t>
            </a:r>
          </a:p>
        </p:txBody>
      </p:sp>
    </p:spTree>
    <p:extLst>
      <p:ext uri="{BB962C8B-B14F-4D97-AF65-F5344CB8AC3E}">
        <p14:creationId xmlns:p14="http://schemas.microsoft.com/office/powerpoint/2010/main" val="30470829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B203-5BC0-4D55-8E37-614065277B46}"/>
              </a:ext>
            </a:extLst>
          </p:cNvPr>
          <p:cNvSpPr>
            <a:spLocks noGrp="1"/>
          </p:cNvSpPr>
          <p:nvPr>
            <p:ph type="title"/>
          </p:nvPr>
        </p:nvSpPr>
        <p:spPr>
          <a:xfrm>
            <a:off x="1363980" y="1444843"/>
            <a:ext cx="9464040" cy="2548037"/>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MARIHUANA</a:t>
            </a:r>
          </a:p>
        </p:txBody>
      </p:sp>
    </p:spTree>
    <p:extLst>
      <p:ext uri="{BB962C8B-B14F-4D97-AF65-F5344CB8AC3E}">
        <p14:creationId xmlns:p14="http://schemas.microsoft.com/office/powerpoint/2010/main" val="587469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0E02C-549B-48AD-8285-B6DE32EEA78C}"/>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MARIHUANA (CANNABIS) </a:t>
            </a:r>
          </a:p>
        </p:txBody>
      </p:sp>
      <p:sp>
        <p:nvSpPr>
          <p:cNvPr id="3" name="Content Placeholder 2">
            <a:extLst>
              <a:ext uri="{FF2B5EF4-FFF2-40B4-BE49-F238E27FC236}">
                <a16:creationId xmlns:a16="http://schemas.microsoft.com/office/drawing/2014/main" id="{35F2579F-795A-47EB-AC92-2B1E9DBBB1C7}"/>
              </a:ext>
            </a:extLst>
          </p:cNvPr>
          <p:cNvSpPr>
            <a:spLocks noGrp="1"/>
          </p:cNvSpPr>
          <p:nvPr>
            <p:ph idx="1"/>
          </p:nvPr>
        </p:nvSpPr>
        <p:spPr>
          <a:xfrm>
            <a:off x="548640" y="1871922"/>
            <a:ext cx="11409998" cy="4514809"/>
          </a:xfrm>
        </p:spPr>
        <p:txBody>
          <a:bodyPr>
            <a:normAutofit fontScale="92500" lnSpcReduction="10000"/>
          </a:bodyPr>
          <a:lstStyle/>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Cannabis use can have a negative impact in the adolescent brain, resulting in irreversible neurological damage. </a:t>
            </a: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Cannabis use among adolescents has increased overtime as it can be viewed as a socially accepted behavior in many countries globally. </a:t>
            </a: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Cannabis is the preferred drug of choice among young people. It is often consumed along with other substances. </a:t>
            </a: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Social norms in some countries have created a cultural acceptance of Marihuana use. </a:t>
            </a: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Early onset is a predictor of chronic substance use among adolescents. </a:t>
            </a:r>
          </a:p>
          <a:p>
            <a:pP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84BD1A1-D766-4D46-AE68-5C3E33F79310}"/>
              </a:ext>
            </a:extLst>
          </p:cNvPr>
          <p:cNvSpPr txBox="1"/>
          <p:nvPr/>
        </p:nvSpPr>
        <p:spPr>
          <a:xfrm>
            <a:off x="8423020" y="6386731"/>
            <a:ext cx="3768980"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(OAS/CICAD, 2019; UNODC, 2018)</a:t>
            </a:r>
          </a:p>
        </p:txBody>
      </p:sp>
    </p:spTree>
    <p:extLst>
      <p:ext uri="{BB962C8B-B14F-4D97-AF65-F5344CB8AC3E}">
        <p14:creationId xmlns:p14="http://schemas.microsoft.com/office/powerpoint/2010/main" val="9931440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1D4B0-8974-41C6-B11A-5A6E6677EAE4}"/>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MARIHUANA CONTINUED</a:t>
            </a:r>
          </a:p>
        </p:txBody>
      </p:sp>
      <p:sp>
        <p:nvSpPr>
          <p:cNvPr id="3" name="Content Placeholder 2">
            <a:extLst>
              <a:ext uri="{FF2B5EF4-FFF2-40B4-BE49-F238E27FC236}">
                <a16:creationId xmlns:a16="http://schemas.microsoft.com/office/drawing/2014/main" id="{46B99279-176C-491A-89C5-79F479598C76}"/>
              </a:ext>
            </a:extLst>
          </p:cNvPr>
          <p:cNvSpPr>
            <a:spLocks noGrp="1"/>
          </p:cNvSpPr>
          <p:nvPr>
            <p:ph idx="1"/>
          </p:nvPr>
        </p:nvSpPr>
        <p:spPr>
          <a:xfrm>
            <a:off x="428625" y="1845734"/>
            <a:ext cx="11594802" cy="4283604"/>
          </a:xfrm>
        </p:spPr>
        <p:txBody>
          <a:bodyPr>
            <a:normAutofit/>
          </a:bodyPr>
          <a:lstStyle/>
          <a:p>
            <a:pPr>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Smoking Marihuana can lead to breathing problems in the future. </a:t>
            </a:r>
          </a:p>
          <a:p>
            <a:pPr>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Eating Marihuana can lead to poisoning.</a:t>
            </a:r>
          </a:p>
          <a:p>
            <a:pPr>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Using marihuana in adolescence can damage the developing brain. </a:t>
            </a:r>
          </a:p>
          <a:p>
            <a:pPr>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Research suggest that using marihuana before the age of 16 are at high risk of developing drug use disorders and mental health problems such as anxiety, depression, and personality disorders.</a:t>
            </a:r>
          </a:p>
          <a:p>
            <a:pPr>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Adolescents experience lack of motivation, poor school performance and general dissatisfaction with life.  </a:t>
            </a:r>
            <a:endParaRPr lang="en-US" sz="3000" dirty="0"/>
          </a:p>
        </p:txBody>
      </p:sp>
      <p:sp>
        <p:nvSpPr>
          <p:cNvPr id="4" name="TextBox 3">
            <a:extLst>
              <a:ext uri="{FF2B5EF4-FFF2-40B4-BE49-F238E27FC236}">
                <a16:creationId xmlns:a16="http://schemas.microsoft.com/office/drawing/2014/main" id="{AAA463FB-E832-4A03-9F57-F0F845C15266}"/>
              </a:ext>
            </a:extLst>
          </p:cNvPr>
          <p:cNvSpPr txBox="1"/>
          <p:nvPr/>
        </p:nvSpPr>
        <p:spPr>
          <a:xfrm>
            <a:off x="6952808" y="6386731"/>
            <a:ext cx="5070619"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(NIDA, 2017; OAS/CICAD, 2019; UNODC, 2018)</a:t>
            </a:r>
          </a:p>
        </p:txBody>
      </p:sp>
    </p:spTree>
    <p:extLst>
      <p:ext uri="{BB962C8B-B14F-4D97-AF65-F5344CB8AC3E}">
        <p14:creationId xmlns:p14="http://schemas.microsoft.com/office/powerpoint/2010/main" val="21289951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 name="Rectangle 53">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 name="Rectangle 55">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D6E3ACC-6A87-4125-9BDD-7DD4B6D9A5D5}"/>
              </a:ext>
            </a:extLst>
          </p:cNvPr>
          <p:cNvPicPr>
            <a:picLocks/>
          </p:cNvPicPr>
          <p:nvPr/>
        </p:nvPicPr>
        <p:blipFill rotWithShape="1">
          <a:blip r:embed="rId3"/>
          <a:srcRect l="22460" t="26914" r="50248" b="15302"/>
          <a:stretch/>
        </p:blipFill>
        <p:spPr bwMode="auto">
          <a:xfrm>
            <a:off x="2727803" y="598090"/>
            <a:ext cx="6622674" cy="5610686"/>
          </a:xfrm>
          <a:prstGeom prst="rect">
            <a:avLst/>
          </a:prstGeom>
          <a:extLst>
            <a:ext uri="{53640926-AAD7-44D8-BBD7-CCE9431645EC}">
              <a14:shadowObscured xmlns:a14="http://schemas.microsoft.com/office/drawing/2010/main"/>
            </a:ext>
          </a:extLst>
        </p:spPr>
      </p:pic>
      <p:sp>
        <p:nvSpPr>
          <p:cNvPr id="19" name="TextBox 18">
            <a:extLst>
              <a:ext uri="{FF2B5EF4-FFF2-40B4-BE49-F238E27FC236}">
                <a16:creationId xmlns:a16="http://schemas.microsoft.com/office/drawing/2014/main" id="{9CC5DE3E-1189-413A-B6DC-B8FECDE343B4}"/>
              </a:ext>
            </a:extLst>
          </p:cNvPr>
          <p:cNvSpPr txBox="1"/>
          <p:nvPr/>
        </p:nvSpPr>
        <p:spPr>
          <a:xfrm>
            <a:off x="9931453" y="5899559"/>
            <a:ext cx="2029605" cy="869513"/>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b="1" spc="-50" dirty="0">
                <a:solidFill>
                  <a:srgbClr val="FFFFFF"/>
                </a:solidFill>
                <a:latin typeface="Times New Roman" panose="02020603050405020304" pitchFamily="18" charset="0"/>
                <a:ea typeface="+mj-ea"/>
                <a:cs typeface="Times New Roman" panose="02020603050405020304" pitchFamily="18" charset="0"/>
              </a:rPr>
              <a:t>(UNODC, 2018)</a:t>
            </a:r>
          </a:p>
        </p:txBody>
      </p:sp>
    </p:spTree>
    <p:extLst>
      <p:ext uri="{BB962C8B-B14F-4D97-AF65-F5344CB8AC3E}">
        <p14:creationId xmlns:p14="http://schemas.microsoft.com/office/powerpoint/2010/main" val="28866741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D78DF2-DA19-418D-81AF-2D129671E59F}"/>
              </a:ext>
            </a:extLst>
          </p:cNvPr>
          <p:cNvSpPr>
            <a:spLocks noGrp="1"/>
          </p:cNvSpPr>
          <p:nvPr>
            <p:ph idx="1"/>
          </p:nvPr>
        </p:nvSpPr>
        <p:spPr>
          <a:xfrm>
            <a:off x="1097280" y="1845734"/>
            <a:ext cx="5852160" cy="4023360"/>
          </a:xfrm>
        </p:spPr>
        <p:txBody>
          <a:bodyPr/>
          <a:lstStyle/>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Most utilized illicit drug.</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Impairs brain systems.</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Poor mental health</a:t>
            </a:r>
          </a:p>
          <a:p>
            <a:pPr marL="0" indent="0">
              <a:buNone/>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Gateway drug.</a:t>
            </a:r>
          </a:p>
          <a:p>
            <a:pPr>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6267687F-F938-4A3B-8040-25D3ED1D7428}"/>
              </a:ext>
            </a:extLst>
          </p:cNvPr>
          <p:cNvSpPr txBox="1">
            <a:spLocks/>
          </p:cNvSpPr>
          <p:nvPr/>
        </p:nvSpPr>
        <p:spPr>
          <a:xfrm>
            <a:off x="346309" y="263527"/>
            <a:ext cx="11499382"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b="1" dirty="0">
                <a:solidFill>
                  <a:schemeClr val="accent2"/>
                </a:solidFill>
                <a:latin typeface="Times New Roman" panose="02020603050405020304" pitchFamily="18" charset="0"/>
                <a:cs typeface="Times New Roman" panose="02020603050405020304" pitchFamily="18" charset="0"/>
              </a:rPr>
              <a:t>THE ADOLESCENT BRAIN ON DRUGS: MARIHUANA</a:t>
            </a:r>
          </a:p>
        </p:txBody>
      </p:sp>
      <p:sp>
        <p:nvSpPr>
          <p:cNvPr id="5" name="TextBox 4">
            <a:extLst>
              <a:ext uri="{FF2B5EF4-FFF2-40B4-BE49-F238E27FC236}">
                <a16:creationId xmlns:a16="http://schemas.microsoft.com/office/drawing/2014/main" id="{838D08A2-BC56-4391-A303-225718E5DA6E}"/>
              </a:ext>
            </a:extLst>
          </p:cNvPr>
          <p:cNvSpPr txBox="1"/>
          <p:nvPr/>
        </p:nvSpPr>
        <p:spPr>
          <a:xfrm flipH="1">
            <a:off x="5929313" y="6425196"/>
            <a:ext cx="6262687" cy="338554"/>
          </a:xfrm>
          <a:prstGeom prst="rect">
            <a:avLst/>
          </a:prstGeom>
          <a:noFill/>
        </p:spPr>
        <p:txBody>
          <a:bodyPr wrap="square" rtlCol="0">
            <a:spAutoFit/>
          </a:bodyPr>
          <a:lstStyle/>
          <a:p>
            <a:r>
              <a:rPr lang="en-US" sz="1600" b="1" dirty="0">
                <a:solidFill>
                  <a:schemeClr val="bg1"/>
                </a:solidFill>
                <a:latin typeface="Times New Roman" panose="02020603050405020304" pitchFamily="18" charset="0"/>
                <a:cs typeface="Times New Roman" panose="02020603050405020304" pitchFamily="18" charset="0"/>
              </a:rPr>
              <a:t>(APA, 2015; Drugabuse.gov, 2019; Orr et al, 2019; HHS.gov, 2018)</a:t>
            </a:r>
          </a:p>
        </p:txBody>
      </p:sp>
      <p:pic>
        <p:nvPicPr>
          <p:cNvPr id="2050" name="Picture 2" descr="Image result for marijuana in the developing brain">
            <a:extLst>
              <a:ext uri="{FF2B5EF4-FFF2-40B4-BE49-F238E27FC236}">
                <a16:creationId xmlns:a16="http://schemas.microsoft.com/office/drawing/2014/main" id="{2DAD6BAF-8958-4D1E-9859-D54C0EF16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99815"/>
            <a:ext cx="5711885" cy="4077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8991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Imagen">
            <a:extLst>
              <a:ext uri="{FF2B5EF4-FFF2-40B4-BE49-F238E27FC236}">
                <a16:creationId xmlns:a16="http://schemas.microsoft.com/office/drawing/2014/main" id="{6BF8E4F2-7D80-45F3-B5EB-AD1EDDC63A01}"/>
              </a:ext>
            </a:extLst>
          </p:cNvPr>
          <p:cNvPicPr/>
          <p:nvPr/>
        </p:nvPicPr>
        <p:blipFill rotWithShape="1">
          <a:blip r:embed="rId3">
            <a:extLst>
              <a:ext uri="{28A0092B-C50C-407E-A947-70E740481C1C}">
                <a14:useLocalDpi xmlns:a14="http://schemas.microsoft.com/office/drawing/2010/main" val="0"/>
              </a:ext>
            </a:extLst>
          </a:blip>
          <a:srcRect t="10980" b="14017"/>
          <a:stretch/>
        </p:blipFill>
        <p:spPr>
          <a:xfrm>
            <a:off x="-1619" y="-31097"/>
            <a:ext cx="12192031" cy="4915066"/>
          </a:xfrm>
          <a:prstGeom prst="rect">
            <a:avLst/>
          </a:prstGeom>
        </p:spPr>
      </p:pic>
      <p:sp>
        <p:nvSpPr>
          <p:cNvPr id="2" name="Title 1">
            <a:extLst>
              <a:ext uri="{FF2B5EF4-FFF2-40B4-BE49-F238E27FC236}">
                <a16:creationId xmlns:a16="http://schemas.microsoft.com/office/drawing/2014/main" id="{DC5AA85F-7110-430E-8186-150CC96DF9DA}"/>
              </a:ext>
            </a:extLst>
          </p:cNvPr>
          <p:cNvSpPr>
            <a:spLocks noGrp="1"/>
          </p:cNvSpPr>
          <p:nvPr>
            <p:ph type="ctrTitle"/>
          </p:nvPr>
        </p:nvSpPr>
        <p:spPr>
          <a:xfrm>
            <a:off x="1065197" y="5120640"/>
            <a:ext cx="10058400" cy="822960"/>
          </a:xfrm>
        </p:spPr>
        <p:txBody>
          <a:bodyPr>
            <a:normAutofit/>
          </a:bodyPr>
          <a:lstStyle/>
          <a:p>
            <a:pPr algn="ctr"/>
            <a:r>
              <a:rPr lang="en-US" sz="3600" dirty="0">
                <a:solidFill>
                  <a:srgbClr val="FFFFFF"/>
                </a:solidFill>
                <a:latin typeface="Times New Roman" panose="02020603050405020304" pitchFamily="18" charset="0"/>
                <a:cs typeface="Times New Roman" panose="02020603050405020304" pitchFamily="18" charset="0"/>
              </a:rPr>
              <a:t>Healthy Brain 					Marihuana</a:t>
            </a:r>
          </a:p>
        </p:txBody>
      </p:sp>
      <p:sp>
        <p:nvSpPr>
          <p:cNvPr id="5" name="TextBox 4">
            <a:extLst>
              <a:ext uri="{FF2B5EF4-FFF2-40B4-BE49-F238E27FC236}">
                <a16:creationId xmlns:a16="http://schemas.microsoft.com/office/drawing/2014/main" id="{29F1C68C-562D-4396-8F69-72AB5E96F59E}"/>
              </a:ext>
            </a:extLst>
          </p:cNvPr>
          <p:cNvSpPr txBox="1"/>
          <p:nvPr/>
        </p:nvSpPr>
        <p:spPr>
          <a:xfrm>
            <a:off x="9434455" y="6454599"/>
            <a:ext cx="2592593" cy="369332"/>
          </a:xfrm>
          <a:prstGeom prst="rect">
            <a:avLst/>
          </a:prstGeom>
          <a:noFill/>
        </p:spPr>
        <p:txBody>
          <a:bodyPr wrap="square" rtlCol="0">
            <a:spAutoFit/>
          </a:bodyPr>
          <a:lstStyle/>
          <a:p>
            <a:r>
              <a:rPr lang="en-US" b="1" dirty="0">
                <a:solidFill>
                  <a:schemeClr val="bg1"/>
                </a:solidFill>
                <a:latin typeface="Times New Roman" panose="02020603050405020304" pitchFamily="18" charset="0"/>
                <a:cs typeface="Times New Roman" panose="02020603050405020304" pitchFamily="18" charset="0"/>
              </a:rPr>
              <a:t>(Mena et al, 2013)</a:t>
            </a:r>
          </a:p>
        </p:txBody>
      </p:sp>
    </p:spTree>
    <p:extLst>
      <p:ext uri="{BB962C8B-B14F-4D97-AF65-F5344CB8AC3E}">
        <p14:creationId xmlns:p14="http://schemas.microsoft.com/office/powerpoint/2010/main" val="14250566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903B20A-5C2B-4E5F-8849-5AF9572468B8}"/>
              </a:ext>
            </a:extLst>
          </p:cNvPr>
          <p:cNvPicPr>
            <a:picLocks noGrp="1"/>
          </p:cNvPicPr>
          <p:nvPr>
            <p:ph idx="1"/>
          </p:nvPr>
        </p:nvPicPr>
        <p:blipFill rotWithShape="1">
          <a:blip r:embed="rId3"/>
          <a:srcRect l="19658" t="27350" r="20193" b="14530"/>
          <a:stretch/>
        </p:blipFill>
        <p:spPr bwMode="auto">
          <a:xfrm>
            <a:off x="1475852" y="905933"/>
            <a:ext cx="9272299" cy="5039728"/>
          </a:xfrm>
          <a:prstGeom prst="rect">
            <a:avLst/>
          </a:prstGeom>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B2217649-1F3C-4221-84B4-375774E138A6}"/>
              </a:ext>
            </a:extLst>
          </p:cNvPr>
          <p:cNvSpPr txBox="1"/>
          <p:nvPr/>
        </p:nvSpPr>
        <p:spPr>
          <a:xfrm>
            <a:off x="9362114" y="6464808"/>
            <a:ext cx="2371162"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(Lodiaction.org, 2020)</a:t>
            </a:r>
          </a:p>
        </p:txBody>
      </p:sp>
    </p:spTree>
    <p:extLst>
      <p:ext uri="{BB962C8B-B14F-4D97-AF65-F5344CB8AC3E}">
        <p14:creationId xmlns:p14="http://schemas.microsoft.com/office/powerpoint/2010/main" val="4111127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31DC7-5318-4138-A03D-FA87BA0028E0}"/>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PREFRONTAL CORTEX AFFECTED AREAS</a:t>
            </a:r>
          </a:p>
        </p:txBody>
      </p:sp>
      <p:sp>
        <p:nvSpPr>
          <p:cNvPr id="3" name="Content Placeholder 2">
            <a:extLst>
              <a:ext uri="{FF2B5EF4-FFF2-40B4-BE49-F238E27FC236}">
                <a16:creationId xmlns:a16="http://schemas.microsoft.com/office/drawing/2014/main" id="{F4BCCA63-9BA0-4AFD-8D2A-2F235007F6A7}"/>
              </a:ext>
            </a:extLst>
          </p:cNvPr>
          <p:cNvSpPr>
            <a:spLocks noGrp="1"/>
          </p:cNvSpPr>
          <p:nvPr>
            <p:ph idx="1"/>
          </p:nvPr>
        </p:nvSpPr>
        <p:spPr>
          <a:xfrm>
            <a:off x="754380" y="1588363"/>
            <a:ext cx="5514974" cy="4787914"/>
          </a:xfrm>
        </p:spPr>
        <p:txBody>
          <a:bodyPr>
            <a:normAutofit fontScale="92500" lnSpcReduction="10000"/>
          </a:bodyPr>
          <a:lstStyle/>
          <a:p>
            <a:pPr>
              <a:lnSpc>
                <a:spcPct val="150000"/>
              </a:lnSpc>
              <a:buFontTx/>
              <a:buChar char="•"/>
            </a:pPr>
            <a:r>
              <a:rPr lang="en-US" altLang="es-ES_tradnl" sz="2400" dirty="0">
                <a:latin typeface="Times New Roman" panose="02020603050405020304" pitchFamily="18" charset="0"/>
                <a:cs typeface="Times New Roman" panose="02020603050405020304" pitchFamily="18" charset="0"/>
              </a:rPr>
              <a:t>Controlling impulses</a:t>
            </a:r>
          </a:p>
          <a:p>
            <a:pPr>
              <a:lnSpc>
                <a:spcPct val="150000"/>
              </a:lnSpc>
              <a:buFontTx/>
              <a:buChar char="•"/>
            </a:pPr>
            <a:r>
              <a:rPr lang="en-US" altLang="es-ES_tradnl" sz="2400" dirty="0">
                <a:latin typeface="Times New Roman" panose="02020603050405020304" pitchFamily="18" charset="0"/>
                <a:cs typeface="Times New Roman" panose="02020603050405020304" pitchFamily="18" charset="0"/>
              </a:rPr>
              <a:t>Inhibiting inappropriate behavior</a:t>
            </a:r>
          </a:p>
          <a:p>
            <a:pPr>
              <a:lnSpc>
                <a:spcPct val="150000"/>
              </a:lnSpc>
              <a:buFontTx/>
              <a:buChar char="•"/>
            </a:pPr>
            <a:r>
              <a:rPr lang="en-US" altLang="es-ES_tradnl" sz="2400" dirty="0">
                <a:latin typeface="Times New Roman" panose="02020603050405020304" pitchFamily="18" charset="0"/>
                <a:cs typeface="Times New Roman" panose="02020603050405020304" pitchFamily="18" charset="0"/>
              </a:rPr>
              <a:t>Initiating appropriate behavior</a:t>
            </a:r>
          </a:p>
          <a:p>
            <a:pPr>
              <a:lnSpc>
                <a:spcPct val="150000"/>
              </a:lnSpc>
              <a:buFontTx/>
              <a:buChar char="•"/>
            </a:pPr>
            <a:r>
              <a:rPr lang="en-US" altLang="es-ES_tradnl" sz="2400" dirty="0">
                <a:latin typeface="Times New Roman" panose="02020603050405020304" pitchFamily="18" charset="0"/>
                <a:cs typeface="Times New Roman" panose="02020603050405020304" pitchFamily="18" charset="0"/>
              </a:rPr>
              <a:t>Stopping an activity on completion</a:t>
            </a:r>
          </a:p>
          <a:p>
            <a:pPr>
              <a:lnSpc>
                <a:spcPct val="150000"/>
              </a:lnSpc>
              <a:buFontTx/>
              <a:buChar char="•"/>
            </a:pPr>
            <a:r>
              <a:rPr lang="en-US" altLang="es-ES_tradnl" sz="2400" dirty="0">
                <a:latin typeface="Times New Roman" panose="02020603050405020304" pitchFamily="18" charset="0"/>
                <a:cs typeface="Times New Roman" panose="02020603050405020304" pitchFamily="18" charset="0"/>
              </a:rPr>
              <a:t>Shifting/Adjusting behavior when situation changes</a:t>
            </a:r>
          </a:p>
          <a:p>
            <a:pPr>
              <a:lnSpc>
                <a:spcPct val="150000"/>
              </a:lnSpc>
              <a:buFontTx/>
              <a:buChar char="•"/>
            </a:pPr>
            <a:r>
              <a:rPr lang="en-US" altLang="es-ES_tradnl" sz="2400" dirty="0">
                <a:latin typeface="Times New Roman" panose="02020603050405020304" pitchFamily="18" charset="0"/>
                <a:cs typeface="Times New Roman" panose="02020603050405020304" pitchFamily="18" charset="0"/>
              </a:rPr>
              <a:t>Providing a temporary workspace for working memory</a:t>
            </a:r>
          </a:p>
          <a:p>
            <a:endParaRPr lang="en-US" dirty="0"/>
          </a:p>
        </p:txBody>
      </p:sp>
      <p:sp>
        <p:nvSpPr>
          <p:cNvPr id="4" name="Rectangle 3">
            <a:extLst>
              <a:ext uri="{FF2B5EF4-FFF2-40B4-BE49-F238E27FC236}">
                <a16:creationId xmlns:a16="http://schemas.microsoft.com/office/drawing/2014/main" id="{A27B7564-8324-45F9-9A36-07FB7D3E4368}"/>
              </a:ext>
            </a:extLst>
          </p:cNvPr>
          <p:cNvSpPr/>
          <p:nvPr/>
        </p:nvSpPr>
        <p:spPr>
          <a:xfrm>
            <a:off x="6677024" y="1848237"/>
            <a:ext cx="5514975" cy="4457952"/>
          </a:xfrm>
          <a:prstGeom prst="rect">
            <a:avLst/>
          </a:prstGeom>
        </p:spPr>
        <p:txBody>
          <a:bodyPr wrap="square">
            <a:spAutoFit/>
          </a:bodyPr>
          <a:lstStyle/>
          <a:p>
            <a:pPr>
              <a:lnSpc>
                <a:spcPct val="150000"/>
              </a:lnSpc>
              <a:buClr>
                <a:schemeClr val="accent1"/>
              </a:buClr>
              <a:buFontTx/>
              <a:buChar char="•"/>
            </a:pPr>
            <a:r>
              <a:rPr lang="en-US" altLang="es-ES_tradnl" sz="2400" dirty="0">
                <a:latin typeface="Times New Roman" panose="02020603050405020304" pitchFamily="18" charset="0"/>
                <a:cs typeface="Times New Roman" panose="02020603050405020304" pitchFamily="18" charset="0"/>
              </a:rPr>
              <a:t>Organizing things</a:t>
            </a:r>
          </a:p>
          <a:p>
            <a:pPr>
              <a:lnSpc>
                <a:spcPct val="150000"/>
              </a:lnSpc>
              <a:buClr>
                <a:schemeClr val="accent1"/>
              </a:buClr>
              <a:buFontTx/>
              <a:buChar char="•"/>
            </a:pPr>
            <a:r>
              <a:rPr lang="en-US" altLang="es-ES_tradnl" sz="2400" dirty="0">
                <a:latin typeface="Times New Roman" panose="02020603050405020304" pitchFamily="18" charset="0"/>
                <a:cs typeface="Times New Roman" panose="02020603050405020304" pitchFamily="18" charset="0"/>
              </a:rPr>
              <a:t>Planning behavior</a:t>
            </a:r>
          </a:p>
          <a:p>
            <a:pPr>
              <a:lnSpc>
                <a:spcPct val="150000"/>
              </a:lnSpc>
              <a:buClr>
                <a:schemeClr val="accent1"/>
              </a:buClr>
              <a:buFontTx/>
              <a:buChar char="•"/>
            </a:pPr>
            <a:r>
              <a:rPr lang="en-US" altLang="es-ES_tradnl" sz="2400" dirty="0">
                <a:latin typeface="Times New Roman" panose="02020603050405020304" pitchFamily="18" charset="0"/>
                <a:cs typeface="Times New Roman" panose="02020603050405020304" pitchFamily="18" charset="0"/>
              </a:rPr>
              <a:t>Setting priorities among tasks and goals</a:t>
            </a:r>
          </a:p>
          <a:p>
            <a:pPr>
              <a:lnSpc>
                <a:spcPct val="150000"/>
              </a:lnSpc>
              <a:buClr>
                <a:schemeClr val="accent1"/>
              </a:buClr>
              <a:buFontTx/>
              <a:buChar char="•"/>
            </a:pPr>
            <a:r>
              <a:rPr lang="en-US" altLang="es-ES_tradnl" sz="2400" dirty="0">
                <a:latin typeface="Times New Roman" panose="02020603050405020304" pitchFamily="18" charset="0"/>
                <a:cs typeface="Times New Roman" panose="02020603050405020304" pitchFamily="18" charset="0"/>
              </a:rPr>
              <a:t>Making decisions</a:t>
            </a:r>
          </a:p>
          <a:p>
            <a:pPr>
              <a:lnSpc>
                <a:spcPct val="150000"/>
              </a:lnSpc>
              <a:buClr>
                <a:schemeClr val="accent1"/>
              </a:buClr>
              <a:buFontTx/>
              <a:buChar char="•"/>
            </a:pPr>
            <a:r>
              <a:rPr lang="en-US" altLang="es-ES_tradnl" sz="2400" dirty="0">
                <a:latin typeface="Times New Roman" panose="02020603050405020304" pitchFamily="18" charset="0"/>
                <a:cs typeface="Times New Roman" panose="02020603050405020304" pitchFamily="18" charset="0"/>
              </a:rPr>
              <a:t>Empathy</a:t>
            </a:r>
          </a:p>
          <a:p>
            <a:pPr>
              <a:lnSpc>
                <a:spcPct val="150000"/>
              </a:lnSpc>
              <a:buClr>
                <a:schemeClr val="accent1"/>
              </a:buClr>
              <a:buFontTx/>
              <a:buChar char="•"/>
            </a:pPr>
            <a:r>
              <a:rPr lang="en-US" altLang="es-ES_tradnl" sz="2400" dirty="0">
                <a:latin typeface="Times New Roman" panose="02020603050405020304" pitchFamily="18" charset="0"/>
                <a:cs typeface="Times New Roman" panose="02020603050405020304" pitchFamily="18" charset="0"/>
              </a:rPr>
              <a:t>Sensitivity to feedback (reward and punishment)</a:t>
            </a:r>
          </a:p>
          <a:p>
            <a:pPr>
              <a:lnSpc>
                <a:spcPct val="150000"/>
              </a:lnSpc>
              <a:buClr>
                <a:schemeClr val="accent1"/>
              </a:buClr>
              <a:buFontTx/>
              <a:buChar char="•"/>
            </a:pPr>
            <a:r>
              <a:rPr lang="en-US" altLang="es-ES_tradnl" sz="2400" dirty="0">
                <a:latin typeface="Times New Roman" panose="02020603050405020304" pitchFamily="18" charset="0"/>
                <a:cs typeface="Times New Roman" panose="02020603050405020304" pitchFamily="18" charset="0"/>
              </a:rPr>
              <a:t>Insight</a:t>
            </a:r>
          </a:p>
        </p:txBody>
      </p:sp>
    </p:spTree>
    <p:extLst>
      <p:ext uri="{BB962C8B-B14F-4D97-AF65-F5344CB8AC3E}">
        <p14:creationId xmlns:p14="http://schemas.microsoft.com/office/powerpoint/2010/main" val="1561856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4820D-7AAD-4765-A4BB-7D624B3FF853}"/>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THE TRAINER MANUAL</a:t>
            </a:r>
          </a:p>
        </p:txBody>
      </p:sp>
      <p:sp>
        <p:nvSpPr>
          <p:cNvPr id="3" name="Content Placeholder 2">
            <a:extLst>
              <a:ext uri="{FF2B5EF4-FFF2-40B4-BE49-F238E27FC236}">
                <a16:creationId xmlns:a16="http://schemas.microsoft.com/office/drawing/2014/main" id="{6DC820FB-D612-4C63-84F5-1754C9FBE2F9}"/>
              </a:ext>
            </a:extLst>
          </p:cNvPr>
          <p:cNvSpPr>
            <a:spLocks noGrp="1"/>
          </p:cNvSpPr>
          <p:nvPr>
            <p:ph idx="1"/>
          </p:nvPr>
        </p:nvSpPr>
        <p:spPr>
          <a:xfrm>
            <a:off x="1324199" y="1925203"/>
            <a:ext cx="9543601" cy="4470830"/>
          </a:xfrm>
        </p:spPr>
        <p:txBody>
          <a:bodyPr/>
          <a:lstStyle/>
          <a:p>
            <a:pPr>
              <a:lnSpc>
                <a:spcPct val="150000"/>
              </a:lnSpc>
              <a:spcBef>
                <a:spcPts val="0"/>
              </a:spcBef>
              <a:spcAft>
                <a:spcPts val="0"/>
              </a:spcAft>
            </a:pPr>
            <a:r>
              <a:rPr lang="en-US" sz="3200" dirty="0">
                <a:latin typeface="Times New Roman" panose="02020603050405020304" pitchFamily="18" charset="0"/>
                <a:cs typeface="Times New Roman" panose="02020603050405020304" pitchFamily="18" charset="0"/>
              </a:rPr>
              <a:t>This </a:t>
            </a:r>
            <a:r>
              <a:rPr lang="en-US" sz="3200" i="1" dirty="0">
                <a:latin typeface="Times New Roman" panose="02020603050405020304" pitchFamily="18" charset="0"/>
                <a:cs typeface="Times New Roman" panose="02020603050405020304" pitchFamily="18" charset="0"/>
              </a:rPr>
              <a:t>Trainer Manual </a:t>
            </a:r>
            <a:r>
              <a:rPr lang="en-US" sz="3200" dirty="0">
                <a:latin typeface="Times New Roman" panose="02020603050405020304" pitchFamily="18" charset="0"/>
                <a:cs typeface="Times New Roman" panose="02020603050405020304" pitchFamily="18" charset="0"/>
              </a:rPr>
              <a:t>has five parts:</a:t>
            </a:r>
          </a:p>
          <a:p>
            <a:pPr lvl="1">
              <a:lnSpc>
                <a:spcPct val="15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Part I—Trainer Introduction (this section);</a:t>
            </a:r>
          </a:p>
          <a:p>
            <a:pPr lvl="1">
              <a:lnSpc>
                <a:spcPct val="15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Part II—Master Agendas;</a:t>
            </a:r>
          </a:p>
          <a:p>
            <a:pPr lvl="1">
              <a:lnSpc>
                <a:spcPct val="15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Part III—Evaluation Forms &amp; Pre/Post Tests;</a:t>
            </a:r>
          </a:p>
          <a:p>
            <a:pPr lvl="1">
              <a:lnSpc>
                <a:spcPct val="15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Part IV—Training Modules; </a:t>
            </a:r>
          </a:p>
          <a:p>
            <a:pPr lvl="1">
              <a:lnSpc>
                <a:spcPct val="15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Part V—Appendices.</a:t>
            </a:r>
          </a:p>
          <a:p>
            <a:endParaRPr lang="en-US" dirty="0"/>
          </a:p>
        </p:txBody>
      </p:sp>
    </p:spTree>
    <p:extLst>
      <p:ext uri="{BB962C8B-B14F-4D97-AF65-F5344CB8AC3E}">
        <p14:creationId xmlns:p14="http://schemas.microsoft.com/office/powerpoint/2010/main" val="22953120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Trends in Alcohol, Cigarette and Marijuana Use: 30-day prevalence in 12th graders">
            <a:extLst>
              <a:ext uri="{FF2B5EF4-FFF2-40B4-BE49-F238E27FC236}">
                <a16:creationId xmlns:a16="http://schemas.microsoft.com/office/drawing/2014/main" id="{3A05D073-F407-4084-AE8D-F296E6F9499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8571" y="217403"/>
            <a:ext cx="5321746" cy="5979491"/>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DB430FE-B559-447D-B51C-F0D24FAF383E}"/>
              </a:ext>
            </a:extLst>
          </p:cNvPr>
          <p:cNvSpPr>
            <a:spLocks noGrp="1"/>
          </p:cNvSpPr>
          <p:nvPr>
            <p:ph idx="1"/>
          </p:nvPr>
        </p:nvSpPr>
        <p:spPr>
          <a:xfrm>
            <a:off x="6487748" y="2577768"/>
            <a:ext cx="4746558" cy="1594603"/>
          </a:xfrm>
        </p:spPr>
        <p:txBody>
          <a:bodyPr>
            <a:normAutofit/>
          </a:bodyPr>
          <a:lstStyle/>
          <a:p>
            <a:r>
              <a:rPr lang="en-US" dirty="0">
                <a:latin typeface="Times New Roman" panose="02020603050405020304" pitchFamily="18" charset="0"/>
                <a:cs typeface="Times New Roman" panose="02020603050405020304" pitchFamily="18" charset="0"/>
              </a:rPr>
              <a:t>Trends in Alcohol, Cigarette and Marijuana Use: 30-day prevalence in 12</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graders</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a:p>
            <a:endParaRPr lang="en-US" dirty="0"/>
          </a:p>
        </p:txBody>
      </p:sp>
      <p:sp>
        <p:nvSpPr>
          <p:cNvPr id="75" name="Rectangle 74">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8071F7B3-EC06-4977-AFAC-8B49C2E8EDC1}"/>
              </a:ext>
            </a:extLst>
          </p:cNvPr>
          <p:cNvSpPr txBox="1"/>
          <p:nvPr/>
        </p:nvSpPr>
        <p:spPr>
          <a:xfrm>
            <a:off x="9628094" y="6458932"/>
            <a:ext cx="2287806"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(Johnston et al, 2018)</a:t>
            </a:r>
          </a:p>
        </p:txBody>
      </p:sp>
    </p:spTree>
    <p:extLst>
      <p:ext uri="{BB962C8B-B14F-4D97-AF65-F5344CB8AC3E}">
        <p14:creationId xmlns:p14="http://schemas.microsoft.com/office/powerpoint/2010/main" val="38875006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6A3A02-9B3B-4FA8-A029-9481B00BC9A1}"/>
              </a:ext>
            </a:extLst>
          </p:cNvPr>
          <p:cNvPicPr/>
          <p:nvPr/>
        </p:nvPicPr>
        <p:blipFill rotWithShape="1">
          <a:blip r:embed="rId3"/>
          <a:srcRect l="13140" t="15173" r="11061" b="6970"/>
          <a:stretch/>
        </p:blipFill>
        <p:spPr bwMode="auto">
          <a:xfrm>
            <a:off x="942974" y="168910"/>
            <a:ext cx="10288905" cy="601853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37D132C9-185D-42C2-8C79-0CF5583C8D0B}"/>
              </a:ext>
            </a:extLst>
          </p:cNvPr>
          <p:cNvSpPr txBox="1"/>
          <p:nvPr/>
        </p:nvSpPr>
        <p:spPr>
          <a:xfrm>
            <a:off x="10104120" y="6334998"/>
            <a:ext cx="1903085"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(SAMHSA, 2018)</a:t>
            </a:r>
          </a:p>
        </p:txBody>
      </p:sp>
    </p:spTree>
    <p:extLst>
      <p:ext uri="{BB962C8B-B14F-4D97-AF65-F5344CB8AC3E}">
        <p14:creationId xmlns:p14="http://schemas.microsoft.com/office/powerpoint/2010/main" val="16260557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0B0CB-43BC-4522-BD3F-E0FF428BC2A8}"/>
              </a:ext>
            </a:extLst>
          </p:cNvPr>
          <p:cNvSpPr>
            <a:spLocks noGrp="1"/>
          </p:cNvSpPr>
          <p:nvPr>
            <p:ph type="title"/>
          </p:nvPr>
        </p:nvSpPr>
        <p:spPr>
          <a:xfrm>
            <a:off x="1066800" y="1978243"/>
            <a:ext cx="10058400" cy="1450757"/>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OTHER SUSBTANCES </a:t>
            </a:r>
          </a:p>
        </p:txBody>
      </p:sp>
    </p:spTree>
    <p:extLst>
      <p:ext uri="{BB962C8B-B14F-4D97-AF65-F5344CB8AC3E}">
        <p14:creationId xmlns:p14="http://schemas.microsoft.com/office/powerpoint/2010/main" val="33268626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0">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330A4D-F5F5-433D-95EF-B9CE74ECE45E}"/>
              </a:ext>
            </a:extLst>
          </p:cNvPr>
          <p:cNvSpPr>
            <a:spLocks noGrp="1"/>
          </p:cNvSpPr>
          <p:nvPr>
            <p:ph type="title"/>
          </p:nvPr>
        </p:nvSpPr>
        <p:spPr>
          <a:xfrm>
            <a:off x="7867744" y="290957"/>
            <a:ext cx="3690257" cy="1450757"/>
          </a:xfrm>
        </p:spPr>
        <p:txBody>
          <a:bodyPr>
            <a:normAutofit/>
          </a:bodyPr>
          <a:lstStyle/>
          <a:p>
            <a:r>
              <a:rPr lang="en-US" sz="4400" b="1" dirty="0">
                <a:solidFill>
                  <a:srgbClr val="C00000"/>
                </a:solidFill>
                <a:latin typeface="Times New Roman" panose="02020603050405020304" pitchFamily="18" charset="0"/>
                <a:cs typeface="Times New Roman" panose="02020603050405020304" pitchFamily="18" charset="0"/>
              </a:rPr>
              <a:t>INHALANTS</a:t>
            </a:r>
          </a:p>
        </p:txBody>
      </p:sp>
      <p:pic>
        <p:nvPicPr>
          <p:cNvPr id="6" name="Picture 5">
            <a:extLst>
              <a:ext uri="{FF2B5EF4-FFF2-40B4-BE49-F238E27FC236}">
                <a16:creationId xmlns:a16="http://schemas.microsoft.com/office/drawing/2014/main" id="{69BFEB9A-4C34-4403-9288-F86313F2DE28}"/>
              </a:ext>
            </a:extLst>
          </p:cNvPr>
          <p:cNvPicPr/>
          <p:nvPr/>
        </p:nvPicPr>
        <p:blipFill rotWithShape="1">
          <a:blip r:embed="rId3"/>
          <a:srcRect l="25066" t="14559" r="26303" b="22801"/>
          <a:stretch/>
        </p:blipFill>
        <p:spPr bwMode="auto">
          <a:xfrm>
            <a:off x="633999" y="794080"/>
            <a:ext cx="6909801" cy="5006408"/>
          </a:xfrm>
          <a:prstGeom prst="rect">
            <a:avLst/>
          </a:prstGeom>
          <a:extLst>
            <a:ext uri="{53640926-AAD7-44D8-BBD7-CCE9431645EC}">
              <a14:shadowObscured xmlns:a14="http://schemas.microsoft.com/office/drawing/2010/main"/>
            </a:ext>
          </a:extLst>
        </p:spPr>
      </p:pic>
      <p:cxnSp>
        <p:nvCxnSpPr>
          <p:cNvPr id="19" name="Straight Connector 12">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76505DB-5B8B-4F9D-A1AD-9E125CA7AFA6}"/>
              </a:ext>
            </a:extLst>
          </p:cNvPr>
          <p:cNvSpPr>
            <a:spLocks noGrp="1"/>
          </p:cNvSpPr>
          <p:nvPr>
            <p:ph idx="1"/>
          </p:nvPr>
        </p:nvSpPr>
        <p:spPr>
          <a:xfrm>
            <a:off x="7720692" y="2206936"/>
            <a:ext cx="4332514" cy="3670180"/>
          </a:xfrm>
        </p:spPr>
        <p:txBody>
          <a:bodyPr>
            <a:normAutofit/>
          </a:bodyPr>
          <a:lstStyle/>
          <a:p>
            <a:pPr>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Definition of Inhalants </a:t>
            </a:r>
          </a:p>
          <a:p>
            <a:pPr lvl="2">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Volatile Solvents</a:t>
            </a:r>
          </a:p>
          <a:p>
            <a:pPr lvl="2">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Aerosol </a:t>
            </a:r>
          </a:p>
          <a:p>
            <a:pPr lvl="2">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Gasses</a:t>
            </a:r>
          </a:p>
          <a:p>
            <a:pPr lvl="1">
              <a:buFont typeface="Arial" panose="020B0604020202020204" pitchFamily="34" charset="0"/>
              <a:buChar char="•"/>
            </a:pPr>
            <a:endParaRPr lang="en-US" sz="3200" dirty="0"/>
          </a:p>
          <a:p>
            <a:pPr lvl="1">
              <a:buFont typeface="Arial" panose="020B0604020202020204" pitchFamily="34" charset="0"/>
              <a:buChar char="•"/>
            </a:pPr>
            <a:endParaRPr lang="en-US" dirty="0"/>
          </a:p>
          <a:p>
            <a:endParaRPr lang="en-US" dirty="0"/>
          </a:p>
        </p:txBody>
      </p:sp>
      <p:sp>
        <p:nvSpPr>
          <p:cNvPr id="20" name="Rectangle 14">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4E35D98E-F390-4FA2-9DA3-9EB352D07BF8}"/>
              </a:ext>
            </a:extLst>
          </p:cNvPr>
          <p:cNvSpPr txBox="1"/>
          <p:nvPr/>
        </p:nvSpPr>
        <p:spPr>
          <a:xfrm>
            <a:off x="9077044" y="6444734"/>
            <a:ext cx="3114955" cy="369332"/>
          </a:xfrm>
          <a:prstGeom prst="rect">
            <a:avLst/>
          </a:prstGeom>
          <a:noFill/>
        </p:spPr>
        <p:txBody>
          <a:bodyPr wrap="none" rtlCol="0">
            <a:spAutoFit/>
          </a:bodyPr>
          <a:lstStyle/>
          <a:p>
            <a:pPr>
              <a:spcAft>
                <a:spcPts val="600"/>
              </a:spcAft>
            </a:pPr>
            <a:r>
              <a:rPr lang="en-US" b="1" dirty="0">
                <a:solidFill>
                  <a:schemeClr val="bg1"/>
                </a:solidFill>
                <a:latin typeface="Times New Roman" panose="02020603050405020304" pitchFamily="18" charset="0"/>
                <a:cs typeface="Times New Roman" panose="02020603050405020304" pitchFamily="18" charset="0"/>
              </a:rPr>
              <a:t>(CDC, 2019; SAMHSA, 2017)</a:t>
            </a:r>
          </a:p>
        </p:txBody>
      </p:sp>
    </p:spTree>
    <p:extLst>
      <p:ext uri="{BB962C8B-B14F-4D97-AF65-F5344CB8AC3E}">
        <p14:creationId xmlns:p14="http://schemas.microsoft.com/office/powerpoint/2010/main" val="7564613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6417104-D4C1-4710-9982-2154A7F48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CE6BF6-BAA5-4970-985E-C3B1E74D8BED}"/>
              </a:ext>
            </a:extLst>
          </p:cNvPr>
          <p:cNvSpPr>
            <a:spLocks noGrp="1"/>
          </p:cNvSpPr>
          <p:nvPr>
            <p:ph type="title"/>
          </p:nvPr>
        </p:nvSpPr>
        <p:spPr>
          <a:xfrm>
            <a:off x="955314" y="5390548"/>
            <a:ext cx="10909073" cy="1057655"/>
          </a:xfrm>
        </p:spPr>
        <p:txBody>
          <a:bodyPr vert="horz" lIns="91440" tIns="45720" rIns="91440" bIns="45720" rtlCol="0" anchor="b">
            <a:normAutofit/>
          </a:bodyPr>
          <a:lstStyle/>
          <a:p>
            <a:pPr algn="ctr"/>
            <a:r>
              <a:rPr lang="en-US" b="1" dirty="0">
                <a:solidFill>
                  <a:schemeClr val="accent2"/>
                </a:solidFill>
                <a:latin typeface="Times New Roman" panose="02020603050405020304" pitchFamily="18" charset="0"/>
                <a:cs typeface="Times New Roman" panose="02020603050405020304" pitchFamily="18" charset="0"/>
              </a:rPr>
              <a:t>ABOUT INHALANT USE</a:t>
            </a:r>
          </a:p>
        </p:txBody>
      </p:sp>
      <p:pic>
        <p:nvPicPr>
          <p:cNvPr id="4" name="Picture 3">
            <a:extLst>
              <a:ext uri="{FF2B5EF4-FFF2-40B4-BE49-F238E27FC236}">
                <a16:creationId xmlns:a16="http://schemas.microsoft.com/office/drawing/2014/main" id="{447A3D34-5E91-4940-8B49-97C2D6474103}"/>
              </a:ext>
            </a:extLst>
          </p:cNvPr>
          <p:cNvPicPr/>
          <p:nvPr/>
        </p:nvPicPr>
        <p:blipFill rotWithShape="1">
          <a:blip r:embed="rId3"/>
          <a:srcRect l="11045" t="28019" r="56700" b="6919"/>
          <a:stretch/>
        </p:blipFill>
        <p:spPr bwMode="auto">
          <a:xfrm>
            <a:off x="6578399" y="573706"/>
            <a:ext cx="5285988" cy="4750357"/>
          </a:xfrm>
          <a:prstGeom prst="rect">
            <a:avLst/>
          </a:prstGeom>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626F1402-2DEC-4071-84AF-350C7BF00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5F87D63-FE9E-4170-BD21-E8D9FBB296AA}"/>
              </a:ext>
            </a:extLst>
          </p:cNvPr>
          <p:cNvPicPr/>
          <p:nvPr/>
        </p:nvPicPr>
        <p:blipFill rotWithShape="1">
          <a:blip r:embed="rId4"/>
          <a:srcRect l="24818" t="16987" r="26551" b="6479"/>
          <a:stretch/>
        </p:blipFill>
        <p:spPr bwMode="auto">
          <a:xfrm>
            <a:off x="284796" y="247622"/>
            <a:ext cx="5885501" cy="5257037"/>
          </a:xfrm>
          <a:prstGeom prst="rect">
            <a:avLst/>
          </a:prstGeom>
          <a:extLst>
            <a:ext uri="{53640926-AAD7-44D8-BBD7-CCE9431645EC}">
              <a14:shadowObscured xmlns:a14="http://schemas.microsoft.com/office/drawing/2010/main"/>
            </a:ext>
          </a:extLst>
        </p:spPr>
      </p:pic>
      <p:cxnSp>
        <p:nvCxnSpPr>
          <p:cNvPr id="20" name="Straight Connector 19">
            <a:extLst>
              <a:ext uri="{FF2B5EF4-FFF2-40B4-BE49-F238E27FC236}">
                <a16:creationId xmlns:a16="http://schemas.microsoft.com/office/drawing/2014/main" id="{04733B62-1719-4677-A612-CA0AC0AD74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A52A394-10F4-4AA5-90E4-634D1E919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07BDDC51-8BB2-42BE-8EA8-39B3E9AC1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extBox 14">
            <a:extLst>
              <a:ext uri="{FF2B5EF4-FFF2-40B4-BE49-F238E27FC236}">
                <a16:creationId xmlns:a16="http://schemas.microsoft.com/office/drawing/2014/main" id="{32953CB0-9ED3-4959-9F30-6714D841A42A}"/>
              </a:ext>
            </a:extLst>
          </p:cNvPr>
          <p:cNvSpPr txBox="1"/>
          <p:nvPr/>
        </p:nvSpPr>
        <p:spPr>
          <a:xfrm>
            <a:off x="9077044" y="6444734"/>
            <a:ext cx="3114955" cy="369332"/>
          </a:xfrm>
          <a:prstGeom prst="rect">
            <a:avLst/>
          </a:prstGeom>
          <a:noFill/>
        </p:spPr>
        <p:txBody>
          <a:bodyPr wrap="none" rtlCol="0">
            <a:spAutoFit/>
          </a:bodyPr>
          <a:lstStyle/>
          <a:p>
            <a:pPr>
              <a:spcAft>
                <a:spcPts val="600"/>
              </a:spcAft>
            </a:pPr>
            <a:r>
              <a:rPr lang="en-US" b="1" dirty="0">
                <a:solidFill>
                  <a:schemeClr val="bg1"/>
                </a:solidFill>
                <a:latin typeface="Times New Roman" panose="02020603050405020304" pitchFamily="18" charset="0"/>
                <a:cs typeface="Times New Roman" panose="02020603050405020304" pitchFamily="18" charset="0"/>
              </a:rPr>
              <a:t>(CDC, 2019; SAMHSA, 2017)</a:t>
            </a:r>
          </a:p>
        </p:txBody>
      </p:sp>
    </p:spTree>
    <p:extLst>
      <p:ext uri="{BB962C8B-B14F-4D97-AF65-F5344CB8AC3E}">
        <p14:creationId xmlns:p14="http://schemas.microsoft.com/office/powerpoint/2010/main" val="37528043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838AB-8BC6-4EC4-802F-51266E1EA09E}"/>
              </a:ext>
            </a:extLst>
          </p:cNvPr>
          <p:cNvSpPr>
            <a:spLocks noGrp="1"/>
          </p:cNvSpPr>
          <p:nvPr>
            <p:ph type="title"/>
          </p:nvPr>
        </p:nvSpPr>
        <p:spPr/>
        <p:txBody>
          <a:bodyPr/>
          <a:lstStyle/>
          <a:p>
            <a:pPr algn="ctr"/>
            <a:r>
              <a:rPr lang="en-US" sz="5400" b="1" dirty="0">
                <a:solidFill>
                  <a:schemeClr val="accent2"/>
                </a:solidFill>
                <a:latin typeface="Times New Roman" panose="02020603050405020304" pitchFamily="18" charset="0"/>
                <a:cs typeface="Times New Roman" panose="02020603050405020304" pitchFamily="18" charset="0"/>
              </a:rPr>
              <a:t>COCAINE</a:t>
            </a:r>
            <a:endParaRPr lang="en-US" b="1" dirty="0">
              <a:solidFill>
                <a:schemeClr val="accent2"/>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2B25C4E-3C0E-40F9-A157-27691FF1C0D2}"/>
              </a:ext>
            </a:extLst>
          </p:cNvPr>
          <p:cNvSpPr>
            <a:spLocks noGrp="1"/>
          </p:cNvSpPr>
          <p:nvPr>
            <p:ph idx="1"/>
          </p:nvPr>
        </p:nvSpPr>
        <p:spPr>
          <a:xfrm>
            <a:off x="990600" y="1737360"/>
            <a:ext cx="10801802" cy="5120640"/>
          </a:xfrm>
        </p:spPr>
        <p:txBody>
          <a:bodyPr>
            <a:normAutofit/>
          </a:bodyPr>
          <a:lstStyle/>
          <a:p>
            <a:pPr>
              <a:lnSpc>
                <a:spcPct val="15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Cocaine</a:t>
            </a:r>
          </a:p>
          <a:p>
            <a:pPr lvl="1">
              <a:lnSpc>
                <a:spcPct val="15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Indicators of cocaine use vary by population, past year prevalence ranges from 0.03% to almost 2%. </a:t>
            </a:r>
          </a:p>
          <a:p>
            <a:pPr lvl="1">
              <a:lnSpc>
                <a:spcPct val="15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There are clear differences in cocaine use among boys and girls in secondary school, with higher rates of use among boys.</a:t>
            </a:r>
          </a:p>
          <a:p>
            <a:pP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5FE061A5-05D6-4C7F-AD35-8097E78002E2}"/>
              </a:ext>
            </a:extLst>
          </p:cNvPr>
          <p:cNvSpPr txBox="1"/>
          <p:nvPr/>
        </p:nvSpPr>
        <p:spPr>
          <a:xfrm>
            <a:off x="8440615" y="6488668"/>
            <a:ext cx="3826689"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(OAS/CICAD, 2019; UNODC, 2018)</a:t>
            </a:r>
          </a:p>
        </p:txBody>
      </p:sp>
    </p:spTree>
    <p:extLst>
      <p:ext uri="{BB962C8B-B14F-4D97-AF65-F5344CB8AC3E}">
        <p14:creationId xmlns:p14="http://schemas.microsoft.com/office/powerpoint/2010/main" val="24425439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3FA6A-9E20-4FF5-9340-692B20A3DB85}"/>
              </a:ext>
            </a:extLst>
          </p:cNvPr>
          <p:cNvSpPr>
            <a:spLocks noGrp="1"/>
          </p:cNvSpPr>
          <p:nvPr>
            <p:ph type="title"/>
          </p:nvPr>
        </p:nvSpPr>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ECSTASY</a:t>
            </a:r>
          </a:p>
        </p:txBody>
      </p:sp>
      <p:sp>
        <p:nvSpPr>
          <p:cNvPr id="3" name="Content Placeholder 2">
            <a:extLst>
              <a:ext uri="{FF2B5EF4-FFF2-40B4-BE49-F238E27FC236}">
                <a16:creationId xmlns:a16="http://schemas.microsoft.com/office/drawing/2014/main" id="{5BA37E81-D0E8-4E0F-9FAE-B7E9EEADFAF4}"/>
              </a:ext>
            </a:extLst>
          </p:cNvPr>
          <p:cNvSpPr>
            <a:spLocks noGrp="1"/>
          </p:cNvSpPr>
          <p:nvPr>
            <p:ph idx="1"/>
          </p:nvPr>
        </p:nvSpPr>
        <p:spPr/>
        <p:txBody>
          <a:bodyPr>
            <a:normAutofit lnSpcReduction="10000"/>
          </a:bodyPr>
          <a:lstStyle/>
          <a:p>
            <a:pPr>
              <a:lnSpc>
                <a:spcPct val="150000"/>
              </a:lnSpc>
              <a:spcBef>
                <a:spcPts val="0"/>
              </a:spcBef>
              <a:spcAft>
                <a:spcPts val="0"/>
              </a:spcAft>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Ecstasy</a:t>
            </a:r>
          </a:p>
          <a:p>
            <a:pPr lvl="1">
              <a:lnSpc>
                <a:spcPct val="150000"/>
              </a:lnSpc>
              <a:spcBef>
                <a:spcPts val="0"/>
              </a:spcBef>
              <a:spcAft>
                <a:spcPts val="0"/>
              </a:spcAft>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“Ecstasy” use in the general population ranges from 0.01% to a maximum of 0.9%.</a:t>
            </a:r>
          </a:p>
          <a:p>
            <a:pPr lvl="1">
              <a:lnSpc>
                <a:spcPct val="150000"/>
              </a:lnSpc>
              <a:spcBef>
                <a:spcPts val="0"/>
              </a:spcBef>
              <a:spcAft>
                <a:spcPts val="0"/>
              </a:spcAft>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“Ecstasy” use tends to be higher among boys than girls—except for Guatemala, Panama, and Uruguay, where they are roughly equal.</a:t>
            </a:r>
          </a:p>
          <a:p>
            <a:pPr>
              <a:lnSpc>
                <a:spcPct val="150000"/>
              </a:lnSpc>
              <a:spcBef>
                <a:spcPts val="0"/>
              </a:spcBef>
              <a:spcAft>
                <a:spcPts val="0"/>
              </a:spcAft>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Club drugs such as “ecstasy”, methamphetamine, cocaine, ketamine, LSD and GHB are used in high-income countries</a:t>
            </a:r>
          </a:p>
          <a:p>
            <a:endParaRPr lang="en-US" dirty="0"/>
          </a:p>
        </p:txBody>
      </p:sp>
    </p:spTree>
    <p:extLst>
      <p:ext uri="{BB962C8B-B14F-4D97-AF65-F5344CB8AC3E}">
        <p14:creationId xmlns:p14="http://schemas.microsoft.com/office/powerpoint/2010/main" val="39592719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2EBD70-8432-4012-BF86-8963DE9D6E36}"/>
              </a:ext>
            </a:extLst>
          </p:cNvPr>
          <p:cNvSpPr>
            <a:spLocks noGrp="1"/>
          </p:cNvSpPr>
          <p:nvPr>
            <p:ph type="title"/>
          </p:nvPr>
        </p:nvSpPr>
        <p:spPr>
          <a:xfrm>
            <a:off x="4974771" y="634946"/>
            <a:ext cx="6574972" cy="1450757"/>
          </a:xfrm>
        </p:spPr>
        <p:txBody>
          <a:bodyPr>
            <a:normAutofit/>
          </a:bodyPr>
          <a:lstStyle/>
          <a:p>
            <a:pPr algn="ctr"/>
            <a:r>
              <a:rPr lang="en-US" sz="4400" b="1" dirty="0">
                <a:solidFill>
                  <a:schemeClr val="accent2"/>
                </a:solidFill>
                <a:latin typeface="Times New Roman" panose="02020603050405020304" pitchFamily="18" charset="0"/>
                <a:cs typeface="Times New Roman" panose="02020603050405020304" pitchFamily="18" charset="0"/>
              </a:rPr>
              <a:t>OPIOIDS &amp; PRESCRIPTION DRUGS </a:t>
            </a:r>
          </a:p>
        </p:txBody>
      </p:sp>
      <p:pic>
        <p:nvPicPr>
          <p:cNvPr id="5" name="Picture 4" descr="A screenshot of a cell phone&#10;&#10;Description automatically generated">
            <a:extLst>
              <a:ext uri="{FF2B5EF4-FFF2-40B4-BE49-F238E27FC236}">
                <a16:creationId xmlns:a16="http://schemas.microsoft.com/office/drawing/2014/main" id="{9550D6B5-6A93-42CA-9117-7C69874BE255}"/>
              </a:ext>
            </a:extLst>
          </p:cNvPr>
          <p:cNvPicPr/>
          <p:nvPr/>
        </p:nvPicPr>
        <p:blipFill rotWithShape="1">
          <a:blip r:embed="rId3"/>
          <a:srcRect l="8997" t="23181" r="71708" b="36955"/>
          <a:stretch/>
        </p:blipFill>
        <p:spPr bwMode="auto">
          <a:xfrm>
            <a:off x="633999" y="972240"/>
            <a:ext cx="4001315" cy="4650087"/>
          </a:xfrm>
          <a:prstGeom prst="rect">
            <a:avLst/>
          </a:prstGeom>
          <a:extLst>
            <a:ext uri="{53640926-AAD7-44D8-BBD7-CCE9431645EC}">
              <a14:shadowObscured xmlns:a14="http://schemas.microsoft.com/office/drawing/2010/main"/>
            </a:ext>
          </a:extLst>
        </p:spPr>
      </p:pic>
      <p:cxnSp>
        <p:nvCxnSpPr>
          <p:cNvPr id="19" name="Straight Connector 11">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F4B576D-ADEB-402E-8CF5-661CC539BFB3}"/>
              </a:ext>
            </a:extLst>
          </p:cNvPr>
          <p:cNvSpPr>
            <a:spLocks noGrp="1"/>
          </p:cNvSpPr>
          <p:nvPr>
            <p:ph idx="1"/>
          </p:nvPr>
        </p:nvSpPr>
        <p:spPr>
          <a:xfrm>
            <a:off x="4805042" y="2194973"/>
            <a:ext cx="7217230" cy="4387863"/>
          </a:xfrm>
        </p:spPr>
        <p:txBody>
          <a:bodyPr>
            <a:normAutofit lnSpcReduction="10000"/>
          </a:bodyPr>
          <a:lstStyle/>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Opioid use has increased over time.</a:t>
            </a: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Heroin is an opioid and the only illegal drug across the world. </a:t>
            </a: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Prescribed opioids include; oxycodone (OxyContin®), hydrocodone (Vicodin®), codeine, and morphine, among others.</a:t>
            </a: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In 2016, 3.6 percent of adolescents ages 12-17 reported misusing opioids over the past year. </a:t>
            </a: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Females are more likely to misuse prescription opioids.</a:t>
            </a: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Youth Opioid use is directly linked to sexual risk behavior.  </a:t>
            </a:r>
          </a:p>
          <a:p>
            <a:pPr>
              <a:buFont typeface="Arial" panose="020B0604020202020204" pitchFamily="34" charset="0"/>
              <a:buChar char="•"/>
            </a:pPr>
            <a:endParaRPr lang="en-US" dirty="0"/>
          </a:p>
        </p:txBody>
      </p:sp>
      <p:sp>
        <p:nvSpPr>
          <p:cNvPr id="20" name="Rectangle 13">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15">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7283D6DF-ABEB-46A1-9FBC-60A1AED03221}"/>
              </a:ext>
            </a:extLst>
          </p:cNvPr>
          <p:cNvSpPr txBox="1"/>
          <p:nvPr/>
        </p:nvSpPr>
        <p:spPr>
          <a:xfrm>
            <a:off x="8653852" y="6465421"/>
            <a:ext cx="3538148" cy="369332"/>
          </a:xfrm>
          <a:prstGeom prst="rect">
            <a:avLst/>
          </a:prstGeom>
          <a:noFill/>
        </p:spPr>
        <p:txBody>
          <a:bodyPr wrap="none" rtlCol="0">
            <a:spAutoFit/>
          </a:bodyPr>
          <a:lstStyle/>
          <a:p>
            <a:pPr>
              <a:spcAft>
                <a:spcPts val="600"/>
              </a:spcAft>
            </a:pPr>
            <a:r>
              <a:rPr lang="en-US" b="1">
                <a:solidFill>
                  <a:schemeClr val="bg1"/>
                </a:solidFill>
                <a:latin typeface="Times New Roman" panose="02020603050405020304" pitchFamily="18" charset="0"/>
                <a:cs typeface="Times New Roman" panose="02020603050405020304" pitchFamily="18" charset="0"/>
              </a:rPr>
              <a:t>(HHS, 2019; Hudgings et al, 2019)</a:t>
            </a:r>
          </a:p>
        </p:txBody>
      </p:sp>
    </p:spTree>
    <p:extLst>
      <p:ext uri="{BB962C8B-B14F-4D97-AF65-F5344CB8AC3E}">
        <p14:creationId xmlns:p14="http://schemas.microsoft.com/office/powerpoint/2010/main" val="4092870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2E7A3-3D72-4102-A983-AAEE93E5B404}"/>
              </a:ext>
            </a:extLst>
          </p:cNvPr>
          <p:cNvSpPr>
            <a:spLocks noGrp="1"/>
          </p:cNvSpPr>
          <p:nvPr>
            <p:ph type="title"/>
          </p:nvPr>
        </p:nvSpPr>
        <p:spPr>
          <a:xfrm>
            <a:off x="1066800" y="-2667"/>
            <a:ext cx="10058400" cy="1450757"/>
          </a:xfrm>
        </p:spPr>
        <p:txBody>
          <a:bodyPr>
            <a:normAutofit/>
          </a:bodyPr>
          <a:lstStyle/>
          <a:p>
            <a:pPr algn="ctr"/>
            <a:r>
              <a:rPr lang="en-US" b="1" dirty="0">
                <a:solidFill>
                  <a:srgbClr val="C00000"/>
                </a:solidFill>
                <a:latin typeface="Times New Roman" panose="02020603050405020304" pitchFamily="18" charset="0"/>
                <a:cs typeface="Times New Roman" panose="02020603050405020304" pitchFamily="18" charset="0"/>
              </a:rPr>
              <a:t>OTHER TRENDS </a:t>
            </a:r>
          </a:p>
        </p:txBody>
      </p:sp>
      <p:sp>
        <p:nvSpPr>
          <p:cNvPr id="3" name="Content Placeholder 2">
            <a:extLst>
              <a:ext uri="{FF2B5EF4-FFF2-40B4-BE49-F238E27FC236}">
                <a16:creationId xmlns:a16="http://schemas.microsoft.com/office/drawing/2014/main" id="{7B9CED04-CCDA-47F5-85A7-69E7E4B20355}"/>
              </a:ext>
            </a:extLst>
          </p:cNvPr>
          <p:cNvSpPr>
            <a:spLocks noGrp="1"/>
          </p:cNvSpPr>
          <p:nvPr>
            <p:ph idx="1"/>
          </p:nvPr>
        </p:nvSpPr>
        <p:spPr>
          <a:xfrm>
            <a:off x="302038" y="1605547"/>
            <a:ext cx="8304319" cy="4725663"/>
          </a:xfrm>
        </p:spPr>
        <p:txBody>
          <a:bodyPr>
            <a:normAutofit/>
          </a:bodyPr>
          <a:lstStyle/>
          <a:p>
            <a:pPr>
              <a:lnSpc>
                <a:spcPct val="160000"/>
              </a:lnSpc>
              <a:spcBef>
                <a:spcPts val="0"/>
              </a:spcBef>
              <a:spcAft>
                <a:spcPts val="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Bath Salts </a:t>
            </a:r>
          </a:p>
          <a:p>
            <a:pPr lvl="1">
              <a:lnSpc>
                <a:spcPct val="160000"/>
              </a:lnSpc>
              <a:spcBef>
                <a:spcPts val="0"/>
              </a:spcBef>
              <a:spcAft>
                <a:spcPts val="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“Bath salts” are usually swallowed, snorted through the nose, inhaled, or injected with a needle. Snorting or injecting is the most harmful. </a:t>
            </a:r>
          </a:p>
          <a:p>
            <a:pPr lvl="1">
              <a:lnSpc>
                <a:spcPct val="160000"/>
              </a:lnSpc>
              <a:spcBef>
                <a:spcPts val="0"/>
              </a:spcBef>
              <a:spcAft>
                <a:spcPts val="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Bath salts can produce feelings of joy and increased social interaction, including an increased sex drive. But they can also cause paranoia, nervousness, and hallucinations (seeing or hearing things that are not real).</a:t>
            </a:r>
          </a:p>
          <a:p>
            <a:pPr lvl="1">
              <a:lnSpc>
                <a:spcPct val="160000"/>
              </a:lnSpc>
              <a:spcBef>
                <a:spcPts val="0"/>
              </a:spcBef>
              <a:spcAft>
                <a:spcPts val="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Researchers do know that bath salts are chemically like amphetamines, cocaine, and MDMA. </a:t>
            </a:r>
          </a:p>
          <a:p>
            <a:pPr lvl="1">
              <a:lnSpc>
                <a:spcPct val="160000"/>
              </a:lnSpc>
              <a:spcBef>
                <a:spcPts val="0"/>
              </a:spcBef>
              <a:spcAft>
                <a:spcPts val="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1% of adolescents has used bath salts. </a:t>
            </a:r>
          </a:p>
        </p:txBody>
      </p:sp>
      <p:pic>
        <p:nvPicPr>
          <p:cNvPr id="3074" name="Picture 2" descr="bath salts – Smells oh so Good">
            <a:extLst>
              <a:ext uri="{FF2B5EF4-FFF2-40B4-BE49-F238E27FC236}">
                <a16:creationId xmlns:a16="http://schemas.microsoft.com/office/drawing/2014/main" id="{FD519310-C8E4-4AD2-9E03-E8B2BAB628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99" r="31187" b="4"/>
          <a:stretch/>
        </p:blipFill>
        <p:spPr bwMode="auto">
          <a:xfrm>
            <a:off x="8606358" y="2059193"/>
            <a:ext cx="3135109" cy="34710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807226B-566D-432B-A5AD-6C436C81803B}"/>
              </a:ext>
            </a:extLst>
          </p:cNvPr>
          <p:cNvSpPr txBox="1"/>
          <p:nvPr/>
        </p:nvSpPr>
        <p:spPr>
          <a:xfrm>
            <a:off x="7347725" y="6488668"/>
            <a:ext cx="4844275" cy="369332"/>
          </a:xfrm>
          <a:prstGeom prst="rect">
            <a:avLst/>
          </a:prstGeom>
          <a:noFill/>
        </p:spPr>
        <p:txBody>
          <a:bodyPr wrap="none" rtlCol="0">
            <a:spAutoFit/>
          </a:bodyPr>
          <a:lstStyle/>
          <a:p>
            <a:pPr>
              <a:spcAft>
                <a:spcPts val="600"/>
              </a:spcAft>
            </a:pPr>
            <a:r>
              <a:rPr lang="en-US" b="1" dirty="0">
                <a:solidFill>
                  <a:schemeClr val="bg1"/>
                </a:solidFill>
                <a:latin typeface="Times New Roman" panose="02020603050405020304" pitchFamily="18" charset="0"/>
                <a:cs typeface="Times New Roman" panose="02020603050405020304" pitchFamily="18" charset="0"/>
              </a:rPr>
              <a:t>(CDC, 2018; NIDA, 2019; Ruiz &amp; Scherr, 2018)</a:t>
            </a:r>
            <a:endParaRPr lang="en-US"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33018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E0247-3FFC-4E87-BA13-B1D7A0CDAD69}"/>
              </a:ext>
            </a:extLst>
          </p:cNvPr>
          <p:cNvSpPr>
            <a:spLocks noGrp="1"/>
          </p:cNvSpPr>
          <p:nvPr>
            <p:ph idx="1"/>
          </p:nvPr>
        </p:nvSpPr>
        <p:spPr>
          <a:xfrm>
            <a:off x="641983" y="1953953"/>
            <a:ext cx="11311894" cy="4577715"/>
          </a:xfrm>
        </p:spPr>
        <p:txBody>
          <a:bodyPr>
            <a:normAutofit fontScale="85000" lnSpcReduction="10000"/>
          </a:bodyPr>
          <a:lstStyle/>
          <a:p>
            <a:pPr>
              <a:lnSpc>
                <a:spcPct val="160000"/>
              </a:lnSpc>
              <a:spcBef>
                <a:spcPts val="0"/>
              </a:spcBef>
              <a:spcAft>
                <a:spcPts val="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Energy Drinks </a:t>
            </a:r>
          </a:p>
          <a:p>
            <a:pPr lvl="1">
              <a:lnSpc>
                <a:spcPct val="16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High caffeine content per serving. </a:t>
            </a:r>
          </a:p>
          <a:p>
            <a:pPr lvl="1">
              <a:lnSpc>
                <a:spcPct val="16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adolescent energy drink consumption has significantly increased in the past 10 years.</a:t>
            </a:r>
          </a:p>
          <a:p>
            <a:pPr lvl="1">
              <a:lnSpc>
                <a:spcPct val="160000"/>
              </a:lnSpc>
              <a:spcBef>
                <a:spcPts val="0"/>
              </a:spcBef>
              <a:spcAft>
                <a:spcPts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CDC reports that drinkers aged 15 to 23 who mix alcohol with energy drinks are four times more likely to binge drink at high intensity (i.e., consume six or more drinks per binge episode) than drinkers who do not mix alcohol with energy drinks.</a:t>
            </a:r>
          </a:p>
          <a:p>
            <a:endParaRPr lang="en-US" dirty="0"/>
          </a:p>
        </p:txBody>
      </p:sp>
      <p:pic>
        <p:nvPicPr>
          <p:cNvPr id="2050" name="Picture 2" descr="Energy drinks: What are the health risks? | Fox News">
            <a:extLst>
              <a:ext uri="{FF2B5EF4-FFF2-40B4-BE49-F238E27FC236}">
                <a16:creationId xmlns:a16="http://schemas.microsoft.com/office/drawing/2014/main" id="{4FDFC538-D912-463F-8BF3-7E7F8ADFB8A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16838" y="859529"/>
            <a:ext cx="3135109" cy="175566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120AB517-093C-450D-AE71-5E9029406EBA}"/>
              </a:ext>
            </a:extLst>
          </p:cNvPr>
          <p:cNvSpPr txBox="1">
            <a:spLocks/>
          </p:cNvSpPr>
          <p:nvPr/>
        </p:nvSpPr>
        <p:spPr>
          <a:xfrm>
            <a:off x="252412" y="-174117"/>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b="1" dirty="0">
                <a:solidFill>
                  <a:srgbClr val="C00000"/>
                </a:solidFill>
                <a:latin typeface="Times New Roman" panose="02020603050405020304" pitchFamily="18" charset="0"/>
                <a:cs typeface="Times New Roman" panose="02020603050405020304" pitchFamily="18" charset="0"/>
              </a:rPr>
              <a:t>OTHER TRENDS </a:t>
            </a:r>
          </a:p>
        </p:txBody>
      </p:sp>
    </p:spTree>
    <p:extLst>
      <p:ext uri="{BB962C8B-B14F-4D97-AF65-F5344CB8AC3E}">
        <p14:creationId xmlns:p14="http://schemas.microsoft.com/office/powerpoint/2010/main" val="3949631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711EB-B86F-4A10-9EEB-D89C604CFFEC}"/>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THE PARTICIPANT MANUAL</a:t>
            </a:r>
          </a:p>
        </p:txBody>
      </p:sp>
      <p:sp>
        <p:nvSpPr>
          <p:cNvPr id="3" name="Content Placeholder 2">
            <a:extLst>
              <a:ext uri="{FF2B5EF4-FFF2-40B4-BE49-F238E27FC236}">
                <a16:creationId xmlns:a16="http://schemas.microsoft.com/office/drawing/2014/main" id="{10373C2E-AECB-4850-A99B-98BE84CFCD94}"/>
              </a:ext>
            </a:extLst>
          </p:cNvPr>
          <p:cNvSpPr>
            <a:spLocks noGrp="1"/>
          </p:cNvSpPr>
          <p:nvPr>
            <p:ph idx="1"/>
          </p:nvPr>
        </p:nvSpPr>
        <p:spPr>
          <a:xfrm>
            <a:off x="1097280" y="2409405"/>
            <a:ext cx="11094720" cy="4023360"/>
          </a:xfrm>
        </p:spPr>
        <p:txBody>
          <a:bodyPr/>
          <a:lstStyle/>
          <a:p>
            <a:pPr lvl="0">
              <a:lnSpc>
                <a:spcPct val="150000"/>
              </a:lnSpc>
              <a:spcBef>
                <a:spcPts val="0"/>
              </a:spcBef>
              <a:spcAft>
                <a:spcPts val="0"/>
              </a:spcAft>
              <a:buFont typeface="Arial" panose="020B0604020202020204" pitchFamily="34" charset="0"/>
              <a:buChar char="•"/>
            </a:pPr>
            <a:r>
              <a:rPr lang="en-US" sz="3200" dirty="0">
                <a:solidFill>
                  <a:schemeClr val="tx1"/>
                </a:solidFill>
                <a:latin typeface="Times New Roman" panose="02020603050405020304" pitchFamily="18" charset="0"/>
                <a:cs typeface="Times New Roman" panose="02020603050405020304" pitchFamily="18" charset="0"/>
              </a:rPr>
              <a:t>The overall training goals</a:t>
            </a:r>
          </a:p>
          <a:p>
            <a:pPr lvl="0">
              <a:lnSpc>
                <a:spcPct val="150000"/>
              </a:lnSpc>
              <a:spcBef>
                <a:spcPts val="0"/>
              </a:spcBef>
              <a:spcAft>
                <a:spcPts val="0"/>
              </a:spcAft>
              <a:buFont typeface="Arial" panose="020B0604020202020204" pitchFamily="34" charset="0"/>
              <a:buChar char="•"/>
            </a:pPr>
            <a:r>
              <a:rPr lang="en-US" sz="3200" dirty="0">
                <a:solidFill>
                  <a:schemeClr val="tx1"/>
                </a:solidFill>
                <a:latin typeface="Times New Roman" panose="02020603050405020304" pitchFamily="18" charset="0"/>
                <a:cs typeface="Times New Roman" panose="02020603050405020304" pitchFamily="18" charset="0"/>
              </a:rPr>
              <a:t>Learning Objectives for each of the modules</a:t>
            </a:r>
          </a:p>
          <a:p>
            <a:pPr lvl="0">
              <a:lnSpc>
                <a:spcPct val="150000"/>
              </a:lnSpc>
              <a:spcBef>
                <a:spcPts val="0"/>
              </a:spcBef>
              <a:spcAft>
                <a:spcPts val="0"/>
              </a:spcAft>
              <a:buFont typeface="Arial" panose="020B0604020202020204" pitchFamily="34" charset="0"/>
              <a:buChar char="•"/>
            </a:pPr>
            <a:r>
              <a:rPr lang="en-US" sz="3200" dirty="0">
                <a:solidFill>
                  <a:schemeClr val="tx1"/>
                </a:solidFill>
                <a:latin typeface="Times New Roman" panose="02020603050405020304" pitchFamily="18" charset="0"/>
                <a:cs typeface="Times New Roman" panose="02020603050405020304" pitchFamily="18" charset="0"/>
              </a:rPr>
              <a:t>Handouts of the PowerPoint slides with space for taking notes</a:t>
            </a:r>
          </a:p>
          <a:p>
            <a:pPr lvl="0">
              <a:lnSpc>
                <a:spcPct val="150000"/>
              </a:lnSpc>
              <a:spcBef>
                <a:spcPts val="0"/>
              </a:spcBef>
              <a:spcAft>
                <a:spcPts val="0"/>
              </a:spcAft>
              <a:buFont typeface="Arial" panose="020B0604020202020204" pitchFamily="34" charset="0"/>
              <a:buChar char="•"/>
            </a:pPr>
            <a:r>
              <a:rPr lang="en-US" sz="3200" dirty="0">
                <a:solidFill>
                  <a:schemeClr val="tx1"/>
                </a:solidFill>
                <a:latin typeface="Times New Roman" panose="02020603050405020304" pitchFamily="18" charset="0"/>
                <a:cs typeface="Times New Roman" panose="02020603050405020304" pitchFamily="18" charset="0"/>
              </a:rPr>
              <a:t>Case studies/Role plays</a:t>
            </a:r>
          </a:p>
          <a:p>
            <a:endParaRPr lang="en-US" dirty="0"/>
          </a:p>
        </p:txBody>
      </p:sp>
    </p:spTree>
    <p:extLst>
      <p:ext uri="{BB962C8B-B14F-4D97-AF65-F5344CB8AC3E}">
        <p14:creationId xmlns:p14="http://schemas.microsoft.com/office/powerpoint/2010/main" val="19578782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E6AE-0C65-4C3C-866B-40353FAD45F4}"/>
              </a:ext>
            </a:extLst>
          </p:cNvPr>
          <p:cNvSpPr>
            <a:spLocks noGrp="1"/>
          </p:cNvSpPr>
          <p:nvPr>
            <p:ph type="title"/>
          </p:nvPr>
        </p:nvSpPr>
        <p:spPr/>
        <p:txBody>
          <a:bodyPr/>
          <a:lstStyle/>
          <a:p>
            <a:r>
              <a:rPr lang="en-US" b="1" dirty="0">
                <a:solidFill>
                  <a:schemeClr val="accent2"/>
                </a:solidFill>
                <a:latin typeface="Times New Roman" panose="02020603050405020304" pitchFamily="18" charset="0"/>
                <a:cs typeface="Times New Roman" panose="02020603050405020304" pitchFamily="18" charset="0"/>
              </a:rPr>
              <a:t>OTHER TRENDS </a:t>
            </a:r>
            <a:endParaRPr lang="en-US" dirty="0"/>
          </a:p>
        </p:txBody>
      </p:sp>
      <p:sp>
        <p:nvSpPr>
          <p:cNvPr id="3" name="Content Placeholder 2">
            <a:extLst>
              <a:ext uri="{FF2B5EF4-FFF2-40B4-BE49-F238E27FC236}">
                <a16:creationId xmlns:a16="http://schemas.microsoft.com/office/drawing/2014/main" id="{54F108D2-6EAF-4094-86D7-EB833192A18C}"/>
              </a:ext>
            </a:extLst>
          </p:cNvPr>
          <p:cNvSpPr>
            <a:spLocks noGrp="1"/>
          </p:cNvSpPr>
          <p:nvPr>
            <p:ph idx="1"/>
          </p:nvPr>
        </p:nvSpPr>
        <p:spPr>
          <a:xfrm>
            <a:off x="286579" y="1864627"/>
            <a:ext cx="9220865" cy="4706770"/>
          </a:xfrm>
        </p:spPr>
        <p:txBody>
          <a:bodyPr>
            <a:normAutofit lnSpcReduction="10000"/>
          </a:bodyPr>
          <a:lstStyle/>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E-cigarettes</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Contain nicotine a highly addictive substance </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Trend that began with the introduction of e-cigarettes to help smokers quit cigarettes.</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Adolescent use had increased throughout the past few years in developed countries. </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 study found that user characteristics are mostly white male and female adolescents. </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An average of 25% of students used e-cigarettes, which is correlated to use of other substances.</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Data from the 2019 Monitoring the Future Survey of 8th, 10th and 12th graders show alarmingly high rates of e-cigarette use compared to just a year ago, with rates doubling in the past two years. </a:t>
            </a:r>
          </a:p>
          <a:p>
            <a:endParaRPr lang="en-US" dirty="0"/>
          </a:p>
        </p:txBody>
      </p:sp>
      <p:sp>
        <p:nvSpPr>
          <p:cNvPr id="4" name="TextBox 3">
            <a:extLst>
              <a:ext uri="{FF2B5EF4-FFF2-40B4-BE49-F238E27FC236}">
                <a16:creationId xmlns:a16="http://schemas.microsoft.com/office/drawing/2014/main" id="{2E4C7B57-EAB9-4084-AAF1-980928C8759E}"/>
              </a:ext>
            </a:extLst>
          </p:cNvPr>
          <p:cNvSpPr txBox="1"/>
          <p:nvPr/>
        </p:nvSpPr>
        <p:spPr>
          <a:xfrm>
            <a:off x="7480454" y="6488668"/>
            <a:ext cx="4711546"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(CDC, 2020; </a:t>
            </a:r>
            <a:r>
              <a:rPr lang="en-US" b="1" dirty="0" err="1">
                <a:solidFill>
                  <a:schemeClr val="bg1"/>
                </a:solidFill>
                <a:latin typeface="Times New Roman" panose="02020603050405020304" pitchFamily="18" charset="0"/>
                <a:cs typeface="Times New Roman" panose="02020603050405020304" pitchFamily="18" charset="0"/>
              </a:rPr>
              <a:t>Hrywna</a:t>
            </a:r>
            <a:r>
              <a:rPr lang="en-US" b="1" dirty="0">
                <a:solidFill>
                  <a:schemeClr val="bg1"/>
                </a:solidFill>
                <a:latin typeface="Times New Roman" panose="02020603050405020304" pitchFamily="18" charset="0"/>
                <a:cs typeface="Times New Roman" panose="02020603050405020304" pitchFamily="18" charset="0"/>
              </a:rPr>
              <a:t> et al, 2020; NIDA, 2019)</a:t>
            </a:r>
          </a:p>
        </p:txBody>
      </p:sp>
      <p:pic>
        <p:nvPicPr>
          <p:cNvPr id="1026" name="Picture 2" descr="Illustrations of the different e-cigarette devices such as JUUL, Mark Ten Elite and PAX Era.">
            <a:extLst>
              <a:ext uri="{FF2B5EF4-FFF2-40B4-BE49-F238E27FC236}">
                <a16:creationId xmlns:a16="http://schemas.microsoft.com/office/drawing/2014/main" id="{AE161D91-67DA-4EB0-B44F-D7A42715F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7444" y="1011981"/>
            <a:ext cx="2941731" cy="4706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5587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86026-2D44-48B1-8896-7284570C62CB}"/>
              </a:ext>
            </a:extLst>
          </p:cNvPr>
          <p:cNvSpPr>
            <a:spLocks noGrp="1"/>
          </p:cNvSpPr>
          <p:nvPr>
            <p:ph type="title"/>
          </p:nvPr>
        </p:nvSpPr>
        <p:spPr>
          <a:xfrm>
            <a:off x="624840" y="2263353"/>
            <a:ext cx="10942320" cy="1450757"/>
          </a:xfrm>
        </p:spPr>
        <p:txBody>
          <a:bodyPr>
            <a:noAutofit/>
          </a:bodyPr>
          <a:lstStyle/>
          <a:p>
            <a:pPr algn="ctr"/>
            <a:r>
              <a:rPr lang="en-US" sz="6600" b="1" dirty="0">
                <a:solidFill>
                  <a:schemeClr val="accent2"/>
                </a:solidFill>
                <a:latin typeface="Times New Roman" panose="02020603050405020304" pitchFamily="18" charset="0"/>
                <a:cs typeface="Times New Roman" panose="02020603050405020304" pitchFamily="18" charset="0"/>
              </a:rPr>
              <a:t>PREDISPOSITION TO SUBSTANCE USE/ABUSE</a:t>
            </a:r>
          </a:p>
        </p:txBody>
      </p:sp>
    </p:spTree>
    <p:extLst>
      <p:ext uri="{BB962C8B-B14F-4D97-AF65-F5344CB8AC3E}">
        <p14:creationId xmlns:p14="http://schemas.microsoft.com/office/powerpoint/2010/main" val="18493571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7" name="Rectangle 15">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024A58E4-B13D-4446-85E4-CD29792A2A5C}"/>
              </a:ext>
            </a:extLst>
          </p:cNvPr>
          <p:cNvPicPr/>
          <p:nvPr/>
        </p:nvPicPr>
        <p:blipFill rotWithShape="1">
          <a:blip r:embed="rId3"/>
          <a:srcRect l="8438" t="9927" r="38338" b="6920"/>
          <a:stretch/>
        </p:blipFill>
        <p:spPr bwMode="auto">
          <a:xfrm>
            <a:off x="633999" y="671454"/>
            <a:ext cx="6275667" cy="5515092"/>
          </a:xfrm>
          <a:prstGeom prst="rect">
            <a:avLst/>
          </a:prstGeom>
          <a:extLst>
            <a:ext uri="{53640926-AAD7-44D8-BBD7-CCE9431645EC}">
              <a14:shadowObscured xmlns:a14="http://schemas.microsoft.com/office/drawing/2010/main"/>
            </a:ext>
          </a:extLst>
        </p:spPr>
      </p:pic>
      <p:sp>
        <p:nvSpPr>
          <p:cNvPr id="28" name="Rectangle 17">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106FA50-EDE2-448C-9403-F5651D6DDE8E}"/>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4400" b="1" dirty="0">
                <a:solidFill>
                  <a:srgbClr val="FFFFFF"/>
                </a:solidFill>
                <a:latin typeface="Times New Roman" panose="02020603050405020304" pitchFamily="18" charset="0"/>
                <a:cs typeface="Times New Roman" panose="02020603050405020304" pitchFamily="18" charset="0"/>
              </a:rPr>
              <a:t>GENETICS</a:t>
            </a:r>
          </a:p>
        </p:txBody>
      </p:sp>
      <p:sp>
        <p:nvSpPr>
          <p:cNvPr id="29" name="Rectangle 19">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60A88F55-5D60-4900-A854-7A297CE39E7D}"/>
              </a:ext>
            </a:extLst>
          </p:cNvPr>
          <p:cNvSpPr txBox="1"/>
          <p:nvPr/>
        </p:nvSpPr>
        <p:spPr>
          <a:xfrm>
            <a:off x="8287461" y="6149650"/>
            <a:ext cx="3236784"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(Bevilacqua &amp; Goldman, 2009)</a:t>
            </a:r>
          </a:p>
        </p:txBody>
      </p:sp>
    </p:spTree>
    <p:extLst>
      <p:ext uri="{BB962C8B-B14F-4D97-AF65-F5344CB8AC3E}">
        <p14:creationId xmlns:p14="http://schemas.microsoft.com/office/powerpoint/2010/main" val="33299965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C6A013-3D1E-4EB1-8903-E9FE0B2858AF}"/>
              </a:ext>
            </a:extLst>
          </p:cNvPr>
          <p:cNvSpPr>
            <a:spLocks noGrp="1"/>
          </p:cNvSpPr>
          <p:nvPr>
            <p:ph type="title"/>
          </p:nvPr>
        </p:nvSpPr>
        <p:spPr>
          <a:xfrm>
            <a:off x="6677025" y="-218103"/>
            <a:ext cx="5443538" cy="1983766"/>
          </a:xfrm>
        </p:spPr>
        <p:txBody>
          <a:bodyPr>
            <a:normAutofit/>
          </a:bodyPr>
          <a:lstStyle/>
          <a:p>
            <a:pPr algn="ctr"/>
            <a:r>
              <a:rPr lang="en-US" sz="4000" b="1" dirty="0">
                <a:solidFill>
                  <a:srgbClr val="C00000"/>
                </a:solidFill>
                <a:latin typeface="Times New Roman" panose="02020603050405020304" pitchFamily="18" charset="0"/>
                <a:cs typeface="Times New Roman" panose="02020603050405020304" pitchFamily="18" charset="0"/>
              </a:rPr>
              <a:t>Predisposition due to Mental Health Conditions</a:t>
            </a:r>
          </a:p>
        </p:txBody>
      </p:sp>
      <p:pic>
        <p:nvPicPr>
          <p:cNvPr id="5122" name="Picture 2" descr="Mental Health &amp; Isolation….My Recipe for survival!">
            <a:extLst>
              <a:ext uri="{FF2B5EF4-FFF2-40B4-BE49-F238E27FC236}">
                <a16:creationId xmlns:a16="http://schemas.microsoft.com/office/drawing/2014/main" id="{840DA50D-F57C-4B1F-B118-4F20013B2D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44" r="10107"/>
          <a:stretch/>
        </p:blipFill>
        <p:spPr bwMode="auto">
          <a:xfrm>
            <a:off x="633999" y="640081"/>
            <a:ext cx="6909801" cy="5314406"/>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140723D-C9F4-4F9E-B7BB-699FFCAFFAFB}"/>
              </a:ext>
            </a:extLst>
          </p:cNvPr>
          <p:cNvSpPr>
            <a:spLocks noGrp="1"/>
          </p:cNvSpPr>
          <p:nvPr>
            <p:ph idx="1"/>
          </p:nvPr>
        </p:nvSpPr>
        <p:spPr>
          <a:xfrm>
            <a:off x="7859485" y="2198913"/>
            <a:ext cx="3984853" cy="3755565"/>
          </a:xfrm>
        </p:spPr>
        <p:txBody>
          <a:bodyPr>
            <a:normAutofit/>
          </a:bodyPr>
          <a:lstStyle/>
          <a:p>
            <a:pPr>
              <a:lnSpc>
                <a:spcPct val="150000"/>
              </a:lnSpc>
              <a:spcBef>
                <a:spcPts val="0"/>
              </a:spcBef>
              <a:spcAft>
                <a:spcPts val="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Learning Disorders (ADD/ADHD)</a:t>
            </a:r>
          </a:p>
          <a:p>
            <a:pPr>
              <a:lnSpc>
                <a:spcPct val="150000"/>
              </a:lnSpc>
              <a:spcBef>
                <a:spcPts val="0"/>
              </a:spcBef>
              <a:spcAft>
                <a:spcPts val="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Mental Illness</a:t>
            </a:r>
          </a:p>
          <a:p>
            <a:pPr>
              <a:lnSpc>
                <a:spcPct val="150000"/>
              </a:lnSpc>
              <a:spcBef>
                <a:spcPts val="0"/>
              </a:spcBef>
              <a:spcAft>
                <a:spcPts val="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Childhood Trauma </a:t>
            </a:r>
          </a:p>
          <a:p>
            <a:endParaRPr lang="en-US" sz="2400" dirty="0"/>
          </a:p>
        </p:txBody>
      </p:sp>
      <p:sp>
        <p:nvSpPr>
          <p:cNvPr id="75" name="Rectangle 74">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3DD5344D-FD59-45EF-921A-93F09EA83F0E}"/>
              </a:ext>
            </a:extLst>
          </p:cNvPr>
          <p:cNvSpPr txBox="1"/>
          <p:nvPr/>
        </p:nvSpPr>
        <p:spPr>
          <a:xfrm>
            <a:off x="7946414" y="6386731"/>
            <a:ext cx="4245586" cy="369332"/>
          </a:xfrm>
          <a:prstGeom prst="rect">
            <a:avLst/>
          </a:prstGeom>
          <a:noFill/>
        </p:spPr>
        <p:txBody>
          <a:bodyPr wrap="none" rtlCol="0">
            <a:spAutoFit/>
          </a:bodyPr>
          <a:lstStyle/>
          <a:p>
            <a:pPr>
              <a:spcAft>
                <a:spcPts val="600"/>
              </a:spcAft>
            </a:pPr>
            <a:r>
              <a:rPr lang="en-US" b="1" dirty="0">
                <a:solidFill>
                  <a:schemeClr val="bg1"/>
                </a:solidFill>
                <a:latin typeface="Times New Roman" panose="02020603050405020304" pitchFamily="18" charset="0"/>
                <a:cs typeface="Times New Roman" panose="02020603050405020304" pitchFamily="18" charset="0"/>
              </a:rPr>
              <a:t>(APA, 2001; NIDA, 2018; NCTSN, 2008)</a:t>
            </a:r>
            <a:endParaRPr lang="en-US"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12449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D5DD58D-594B-4696-8D89-2DF1039BBB55}"/>
              </a:ext>
            </a:extLst>
          </p:cNvPr>
          <p:cNvPicPr>
            <a:picLocks noGrp="1"/>
          </p:cNvPicPr>
          <p:nvPr>
            <p:ph idx="1"/>
          </p:nvPr>
        </p:nvPicPr>
        <p:blipFill rotWithShape="1">
          <a:blip r:embed="rId3"/>
          <a:srcRect l="25036" t="30135" r="28292" b="23048"/>
          <a:stretch/>
        </p:blipFill>
        <p:spPr bwMode="auto">
          <a:xfrm>
            <a:off x="1036517" y="521208"/>
            <a:ext cx="10043859" cy="5810632"/>
          </a:xfrm>
          <a:prstGeom prst="rect">
            <a:avLst/>
          </a:prstGeom>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49DC5F4C-FDC2-4B59-BB43-55C325E0AC82}"/>
              </a:ext>
            </a:extLst>
          </p:cNvPr>
          <p:cNvSpPr txBox="1"/>
          <p:nvPr/>
        </p:nvSpPr>
        <p:spPr>
          <a:xfrm>
            <a:off x="9907247" y="6464808"/>
            <a:ext cx="1762021"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(UNODC, 2018)</a:t>
            </a:r>
          </a:p>
        </p:txBody>
      </p:sp>
    </p:spTree>
    <p:extLst>
      <p:ext uri="{BB962C8B-B14F-4D97-AF65-F5344CB8AC3E}">
        <p14:creationId xmlns:p14="http://schemas.microsoft.com/office/powerpoint/2010/main" val="19972276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FDEF6-9AE2-44D9-934D-B0170B269B5F}"/>
              </a:ext>
            </a:extLst>
          </p:cNvPr>
          <p:cNvSpPr>
            <a:spLocks noGrp="1"/>
          </p:cNvSpPr>
          <p:nvPr>
            <p:ph type="title"/>
          </p:nvPr>
        </p:nvSpPr>
        <p:spPr>
          <a:xfrm>
            <a:off x="1393912" y="2380808"/>
            <a:ext cx="10058400" cy="1450757"/>
          </a:xfrm>
        </p:spPr>
        <p:txBody>
          <a:bodyPr/>
          <a:lstStyle/>
          <a:p>
            <a:r>
              <a:rPr lang="en-US" altLang="es-ES_tradnl" b="1" dirty="0">
                <a:solidFill>
                  <a:schemeClr val="accent2"/>
                </a:solidFill>
                <a:latin typeface="Times New Roman" panose="02020603050405020304" pitchFamily="18" charset="0"/>
                <a:cs typeface="Times New Roman" panose="02020603050405020304" pitchFamily="18" charset="0"/>
              </a:rPr>
              <a:t>BIO-PSYCHO-SOCIAL</a:t>
            </a:r>
            <a:r>
              <a:rPr lang="en-US" altLang="es-ES_tradnl"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s-ES_tradnl" b="1" dirty="0">
                <a:solidFill>
                  <a:schemeClr val="accent2"/>
                </a:solidFill>
                <a:latin typeface="Times New Roman" panose="02020603050405020304" pitchFamily="18" charset="0"/>
                <a:cs typeface="Times New Roman" panose="02020603050405020304" pitchFamily="18" charset="0"/>
              </a:rPr>
              <a:t>MODEL</a:t>
            </a:r>
            <a:br>
              <a:rPr lang="en-US" altLang="es-ES_tradnl" b="1" dirty="0">
                <a:solidFill>
                  <a:schemeClr val="accent2"/>
                </a:solidFill>
                <a:latin typeface="Times New Roman" panose="02020603050405020304" pitchFamily="18" charset="0"/>
                <a:cs typeface="Times New Roman" panose="02020603050405020304" pitchFamily="18" charset="0"/>
              </a:rPr>
            </a:br>
            <a:endParaRPr lang="en-US" dirty="0"/>
          </a:p>
        </p:txBody>
      </p:sp>
    </p:spTree>
    <p:extLst>
      <p:ext uri="{BB962C8B-B14F-4D97-AF65-F5344CB8AC3E}">
        <p14:creationId xmlns:p14="http://schemas.microsoft.com/office/powerpoint/2010/main" val="34922902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CDA86D1-AF51-49EA-A705-D6AEE1F02627}"/>
              </a:ext>
            </a:extLst>
          </p:cNvPr>
          <p:cNvSpPr txBox="1">
            <a:spLocks noChangeArrowheads="1"/>
          </p:cNvSpPr>
          <p:nvPr/>
        </p:nvSpPr>
        <p:spPr>
          <a:xfrm>
            <a:off x="8209305" y="772052"/>
            <a:ext cx="3401961" cy="3686015"/>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Aft>
                <a:spcPts val="600"/>
              </a:spcAft>
            </a:pPr>
            <a:r>
              <a:rPr lang="en-US" altLang="es-ES_tradnl" b="1" dirty="0">
                <a:solidFill>
                  <a:schemeClr val="accent2"/>
                </a:solidFill>
                <a:latin typeface="Times New Roman" panose="02020603050405020304" pitchFamily="18" charset="0"/>
                <a:cs typeface="Times New Roman" panose="02020603050405020304" pitchFamily="18" charset="0"/>
              </a:rPr>
              <a:t>BIO-PSYCHO-SOCIAL</a:t>
            </a:r>
            <a:r>
              <a:rPr lang="en-US" altLang="es-ES_tradnl"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s-ES_tradnl" b="1" dirty="0">
                <a:solidFill>
                  <a:schemeClr val="accent2"/>
                </a:solidFill>
                <a:latin typeface="Times New Roman" panose="02020603050405020304" pitchFamily="18" charset="0"/>
                <a:cs typeface="Times New Roman" panose="02020603050405020304" pitchFamily="18" charset="0"/>
              </a:rPr>
              <a:t>MODEL</a:t>
            </a:r>
          </a:p>
        </p:txBody>
      </p:sp>
      <p:sp>
        <p:nvSpPr>
          <p:cNvPr id="2" name="TextBox 1">
            <a:extLst>
              <a:ext uri="{FF2B5EF4-FFF2-40B4-BE49-F238E27FC236}">
                <a16:creationId xmlns:a16="http://schemas.microsoft.com/office/drawing/2014/main" id="{C995C0B3-7AA0-4757-9ABF-EABB5277587C}"/>
              </a:ext>
            </a:extLst>
          </p:cNvPr>
          <p:cNvSpPr txBox="1"/>
          <p:nvPr/>
        </p:nvSpPr>
        <p:spPr>
          <a:xfrm>
            <a:off x="9337636" y="6455580"/>
            <a:ext cx="2721685" cy="338554"/>
          </a:xfrm>
          <a:prstGeom prst="rect">
            <a:avLst/>
          </a:prstGeom>
          <a:noFill/>
        </p:spPr>
        <p:txBody>
          <a:bodyPr wrap="square" rtlCol="0">
            <a:spAutoFit/>
          </a:bodyPr>
          <a:lstStyle/>
          <a:p>
            <a:r>
              <a:rPr lang="en-US" sz="1600" b="1" dirty="0">
                <a:solidFill>
                  <a:schemeClr val="bg1"/>
                </a:solidFill>
                <a:latin typeface="Times New Roman" panose="02020603050405020304" pitchFamily="18" charset="0"/>
                <a:cs typeface="Times New Roman" panose="02020603050405020304" pitchFamily="18" charset="0"/>
              </a:rPr>
              <a:t>(Researchgate.net, 2018)</a:t>
            </a:r>
          </a:p>
        </p:txBody>
      </p:sp>
      <p:graphicFrame>
        <p:nvGraphicFramePr>
          <p:cNvPr id="12" name="Content Placeholder 3">
            <a:extLst>
              <a:ext uri="{FF2B5EF4-FFF2-40B4-BE49-F238E27FC236}">
                <a16:creationId xmlns:a16="http://schemas.microsoft.com/office/drawing/2014/main" id="{D2197FFB-7C9E-4D4D-8EC5-1F3945C79653}"/>
              </a:ext>
            </a:extLst>
          </p:cNvPr>
          <p:cNvGraphicFramePr>
            <a:graphicFrameLocks noGrp="1"/>
          </p:cNvGraphicFramePr>
          <p:nvPr>
            <p:ph idx="1"/>
            <p:extLst>
              <p:ext uri="{D42A27DB-BD31-4B8C-83A1-F6EECF244321}">
                <p14:modId xmlns:p14="http://schemas.microsoft.com/office/powerpoint/2010/main" val="3621747443"/>
              </p:ext>
            </p:extLst>
          </p:nvPr>
        </p:nvGraphicFramePr>
        <p:xfrm>
          <a:off x="-3145539" y="233143"/>
          <a:ext cx="14882066" cy="6391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92255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1ED7-54EA-40DD-B3D7-E272E49D2006}"/>
              </a:ext>
            </a:extLst>
          </p:cNvPr>
          <p:cNvSpPr>
            <a:spLocks noGrp="1"/>
          </p:cNvSpPr>
          <p:nvPr>
            <p:ph type="title"/>
          </p:nvPr>
        </p:nvSpPr>
        <p:spPr>
          <a:xfrm>
            <a:off x="7830094" y="634947"/>
            <a:ext cx="3719648" cy="1384272"/>
          </a:xfrm>
        </p:spPr>
        <p:txBody>
          <a:bodyPr>
            <a:normAutofit fontScale="90000"/>
          </a:bodyPr>
          <a:lstStyle/>
          <a:p>
            <a:r>
              <a:rPr lang="en-US" sz="2600" b="1" dirty="0">
                <a:solidFill>
                  <a:schemeClr val="accent2"/>
                </a:solidFill>
                <a:latin typeface="Times New Roman" panose="02020603050405020304" pitchFamily="18" charset="0"/>
                <a:cs typeface="Times New Roman" panose="02020603050405020304" pitchFamily="18" charset="0"/>
              </a:rPr>
              <a:t>CAUSES OF SUBSTANCE USE THROUGH THE LENS OF THE BIO-PSYCHOSOCIAL MODEL </a:t>
            </a:r>
          </a:p>
        </p:txBody>
      </p:sp>
      <p:sp>
        <p:nvSpPr>
          <p:cNvPr id="3" name="Content Placeholder 2">
            <a:extLst>
              <a:ext uri="{FF2B5EF4-FFF2-40B4-BE49-F238E27FC236}">
                <a16:creationId xmlns:a16="http://schemas.microsoft.com/office/drawing/2014/main" id="{76E58544-6584-454E-9DEF-09A34B9C6B79}"/>
              </a:ext>
            </a:extLst>
          </p:cNvPr>
          <p:cNvSpPr>
            <a:spLocks noGrp="1"/>
          </p:cNvSpPr>
          <p:nvPr>
            <p:ph idx="1"/>
          </p:nvPr>
        </p:nvSpPr>
        <p:spPr>
          <a:xfrm>
            <a:off x="7859485" y="2366842"/>
            <a:ext cx="3690257" cy="2471940"/>
          </a:xfrm>
        </p:spPr>
        <p:txBody>
          <a:bodyPr>
            <a:normAutofit/>
          </a:bodyPr>
          <a:lstStyle/>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Biological </a:t>
            </a:r>
          </a:p>
          <a:p>
            <a:pP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Psychological </a:t>
            </a:r>
          </a:p>
          <a:p>
            <a:pP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Social</a:t>
            </a:r>
          </a:p>
        </p:txBody>
      </p:sp>
      <p:graphicFrame>
        <p:nvGraphicFramePr>
          <p:cNvPr id="10" name="Content Placeholder 3">
            <a:extLst>
              <a:ext uri="{FF2B5EF4-FFF2-40B4-BE49-F238E27FC236}">
                <a16:creationId xmlns:a16="http://schemas.microsoft.com/office/drawing/2014/main" id="{1BE0A885-47CC-4769-8A8F-3D6A04BF2D38}"/>
              </a:ext>
            </a:extLst>
          </p:cNvPr>
          <p:cNvGraphicFramePr>
            <a:graphicFrameLocks/>
          </p:cNvGraphicFramePr>
          <p:nvPr/>
        </p:nvGraphicFramePr>
        <p:xfrm>
          <a:off x="-3421407" y="-1"/>
          <a:ext cx="14501783" cy="6467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86167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3B34F-9AF4-4D27-BB47-B6BDE4E009E7}"/>
              </a:ext>
            </a:extLst>
          </p:cNvPr>
          <p:cNvSpPr>
            <a:spLocks noGrp="1"/>
          </p:cNvSpPr>
          <p:nvPr>
            <p:ph type="title"/>
          </p:nvPr>
        </p:nvSpPr>
        <p:spPr>
          <a:xfrm>
            <a:off x="1097280" y="286604"/>
            <a:ext cx="9983096" cy="832192"/>
          </a:xfrm>
        </p:spPr>
        <p:txBody>
          <a:bodyPr>
            <a:normAutofit/>
          </a:bodyPr>
          <a:lstStyle/>
          <a:p>
            <a:pPr algn="ctr"/>
            <a:r>
              <a:rPr lang="en-US" sz="4000" b="1" dirty="0">
                <a:solidFill>
                  <a:schemeClr val="accent2"/>
                </a:solidFill>
                <a:latin typeface="Times New Roman" panose="02020603050405020304" pitchFamily="18" charset="0"/>
                <a:cs typeface="Times New Roman" panose="02020603050405020304" pitchFamily="18" charset="0"/>
              </a:rPr>
              <a:t>CONSEQUENCES OF SUSBTANCE ABUSE </a:t>
            </a:r>
          </a:p>
        </p:txBody>
      </p:sp>
      <p:graphicFrame>
        <p:nvGraphicFramePr>
          <p:cNvPr id="4" name="Content Placeholder 3">
            <a:extLst>
              <a:ext uri="{FF2B5EF4-FFF2-40B4-BE49-F238E27FC236}">
                <a16:creationId xmlns:a16="http://schemas.microsoft.com/office/drawing/2014/main" id="{BDEEEBD3-DE88-438F-8A0D-4A1DF44321C2}"/>
              </a:ext>
            </a:extLst>
          </p:cNvPr>
          <p:cNvGraphicFramePr>
            <a:graphicFrameLocks noGrp="1"/>
          </p:cNvGraphicFramePr>
          <p:nvPr>
            <p:ph idx="1"/>
          </p:nvPr>
        </p:nvGraphicFramePr>
        <p:xfrm>
          <a:off x="-495327" y="984324"/>
          <a:ext cx="13286169" cy="5587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5550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CE9A8-CB94-4703-8283-E57754217421}"/>
              </a:ext>
            </a:extLst>
          </p:cNvPr>
          <p:cNvSpPr>
            <a:spLocks noGrp="1"/>
          </p:cNvSpPr>
          <p:nvPr>
            <p:ph type="title"/>
          </p:nvPr>
        </p:nvSpPr>
        <p:spPr/>
        <p:txBody>
          <a:bodyPr>
            <a:normAutofit/>
          </a:bodyPr>
          <a:lstStyle/>
          <a:p>
            <a:pPr algn="ctr"/>
            <a:r>
              <a:rPr lang="en-US" sz="6000" b="1" dirty="0">
                <a:solidFill>
                  <a:schemeClr val="accent2"/>
                </a:solidFill>
                <a:latin typeface="Times New Roman" panose="02020603050405020304" pitchFamily="18" charset="0"/>
                <a:cs typeface="Times New Roman" panose="02020603050405020304" pitchFamily="18" charset="0"/>
              </a:rPr>
              <a:t>CASE STUDY</a:t>
            </a:r>
          </a:p>
        </p:txBody>
      </p:sp>
      <p:sp>
        <p:nvSpPr>
          <p:cNvPr id="3" name="Content Placeholder 2">
            <a:extLst>
              <a:ext uri="{FF2B5EF4-FFF2-40B4-BE49-F238E27FC236}">
                <a16:creationId xmlns:a16="http://schemas.microsoft.com/office/drawing/2014/main" id="{29E6F322-6E8B-4028-8E22-45D59C724FED}"/>
              </a:ext>
            </a:extLst>
          </p:cNvPr>
          <p:cNvSpPr>
            <a:spLocks noGrp="1"/>
          </p:cNvSpPr>
          <p:nvPr>
            <p:ph idx="1"/>
          </p:nvPr>
        </p:nvSpPr>
        <p:spPr>
          <a:xfrm>
            <a:off x="1097280" y="2411896"/>
            <a:ext cx="10153816" cy="3457198"/>
          </a:xfrm>
        </p:spPr>
        <p:txBody>
          <a:bodyPr/>
          <a:lstStyle/>
          <a:p>
            <a:pPr algn="ctr"/>
            <a:r>
              <a:rPr lang="en-US" altLang="es-ES_tradnl" sz="3200" dirty="0">
                <a:latin typeface="Times New Roman" panose="02020603050405020304" pitchFamily="18" charset="0"/>
                <a:ea typeface="Arial Narrow" panose="020B0606020202030204" pitchFamily="34" charset="0"/>
                <a:cs typeface="Times New Roman" panose="02020603050405020304" pitchFamily="18" charset="0"/>
              </a:rPr>
              <a:t>In your small groups, analyze your case study of an adolescent in early stages of substance use, and identify all of the bio-psychosocial risk factors that are associated with this young person, including cultural issues.</a:t>
            </a:r>
          </a:p>
          <a:p>
            <a:endParaRPr lang="en-US" dirty="0"/>
          </a:p>
        </p:txBody>
      </p:sp>
    </p:spTree>
    <p:extLst>
      <p:ext uri="{BB962C8B-B14F-4D97-AF65-F5344CB8AC3E}">
        <p14:creationId xmlns:p14="http://schemas.microsoft.com/office/powerpoint/2010/main" val="1657229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3562-EA74-4ABC-8EE1-666182793188}"/>
              </a:ext>
            </a:extLst>
          </p:cNvPr>
          <p:cNvSpPr>
            <a:spLocks noGrp="1"/>
          </p:cNvSpPr>
          <p:nvPr>
            <p:ph type="title"/>
          </p:nvPr>
        </p:nvSpPr>
        <p:spPr>
          <a:xfrm>
            <a:off x="330687" y="0"/>
            <a:ext cx="11591586" cy="1450757"/>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OVERVIEW OF TRAINING MODULES</a:t>
            </a:r>
          </a:p>
        </p:txBody>
      </p:sp>
      <p:sp>
        <p:nvSpPr>
          <p:cNvPr id="3" name="Content Placeholder 2">
            <a:extLst>
              <a:ext uri="{FF2B5EF4-FFF2-40B4-BE49-F238E27FC236}">
                <a16:creationId xmlns:a16="http://schemas.microsoft.com/office/drawing/2014/main" id="{6AB7A131-D27C-4400-9927-E485DBA64602}"/>
              </a:ext>
            </a:extLst>
          </p:cNvPr>
          <p:cNvSpPr>
            <a:spLocks noGrp="1"/>
          </p:cNvSpPr>
          <p:nvPr>
            <p:ph idx="1"/>
          </p:nvPr>
        </p:nvSpPr>
        <p:spPr>
          <a:xfrm>
            <a:off x="1097279" y="1845734"/>
            <a:ext cx="10627083" cy="4492436"/>
          </a:xfrm>
        </p:spPr>
        <p:txBody>
          <a:bodyPr>
            <a:normAutofit lnSpcReduction="10000"/>
          </a:bodyPr>
          <a:lstStyle/>
          <a:p>
            <a:pPr>
              <a:lnSpc>
                <a:spcPct val="150000"/>
              </a:lnSpc>
              <a:spcBef>
                <a:spcPts val="0"/>
              </a:spcBef>
              <a:spcAft>
                <a:spcPts val="0"/>
              </a:spcAft>
            </a:pPr>
            <a:r>
              <a:rPr lang="en-US" sz="3200" dirty="0">
                <a:latin typeface="Times New Roman" panose="02020603050405020304" pitchFamily="18" charset="0"/>
                <a:cs typeface="Times New Roman" panose="02020603050405020304" pitchFamily="18" charset="0"/>
              </a:rPr>
              <a:t>The training series is comprised of six separate modules: </a:t>
            </a:r>
          </a:p>
          <a:p>
            <a:pPr lvl="1">
              <a:lnSpc>
                <a:spcPct val="150000"/>
              </a:lnSpc>
              <a:spcBef>
                <a:spcPts val="0"/>
              </a:spcBef>
              <a:spcAft>
                <a:spcPts val="0"/>
              </a:spcAft>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Module 1:</a:t>
            </a:r>
            <a:r>
              <a:rPr lang="en-US" sz="2800" dirty="0">
                <a:latin typeface="Times New Roman" panose="02020603050405020304" pitchFamily="18" charset="0"/>
                <a:cs typeface="Times New Roman" panose="02020603050405020304" pitchFamily="18" charset="0"/>
              </a:rPr>
              <a:t>	Introduction to Adolescent Substance Use</a:t>
            </a:r>
          </a:p>
          <a:p>
            <a:pPr lvl="1">
              <a:lnSpc>
                <a:spcPct val="150000"/>
              </a:lnSpc>
              <a:spcBef>
                <a:spcPts val="0"/>
              </a:spcBef>
              <a:spcAft>
                <a:spcPts val="0"/>
              </a:spcAft>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Module 2:</a:t>
            </a:r>
            <a:r>
              <a:rPr lang="en-US" sz="2800" dirty="0">
                <a:latin typeface="Times New Roman" panose="02020603050405020304" pitchFamily="18" charset="0"/>
                <a:cs typeface="Times New Roman" panose="02020603050405020304" pitchFamily="18" charset="0"/>
              </a:rPr>
              <a:t>	Adolescent Development </a:t>
            </a:r>
          </a:p>
          <a:p>
            <a:pPr lvl="1">
              <a:lnSpc>
                <a:spcPct val="150000"/>
              </a:lnSpc>
              <a:spcBef>
                <a:spcPts val="0"/>
              </a:spcBef>
              <a:spcAft>
                <a:spcPts val="0"/>
              </a:spcAft>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Module 3:</a:t>
            </a:r>
            <a:r>
              <a:rPr lang="en-US" sz="2800" dirty="0">
                <a:latin typeface="Times New Roman" panose="02020603050405020304" pitchFamily="18" charset="0"/>
                <a:cs typeface="Times New Roman" panose="02020603050405020304" pitchFamily="18" charset="0"/>
              </a:rPr>
              <a:t>	Trauma and Trauma-Informed Care</a:t>
            </a:r>
          </a:p>
          <a:p>
            <a:pPr lvl="1">
              <a:lnSpc>
                <a:spcPct val="150000"/>
              </a:lnSpc>
              <a:spcBef>
                <a:spcPts val="0"/>
              </a:spcBef>
              <a:spcAft>
                <a:spcPts val="0"/>
              </a:spcAft>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Module 4:</a:t>
            </a:r>
            <a:r>
              <a:rPr lang="en-US" sz="2800" dirty="0">
                <a:latin typeface="Times New Roman" panose="02020603050405020304" pitchFamily="18" charset="0"/>
                <a:cs typeface="Times New Roman" panose="02020603050405020304" pitchFamily="18" charset="0"/>
              </a:rPr>
              <a:t>	Screening and Assessment Adolescents </a:t>
            </a:r>
          </a:p>
          <a:p>
            <a:pPr lvl="1">
              <a:lnSpc>
                <a:spcPct val="150000"/>
              </a:lnSpc>
              <a:spcBef>
                <a:spcPts val="0"/>
              </a:spcBef>
              <a:spcAft>
                <a:spcPts val="0"/>
              </a:spcAft>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Module 5:</a:t>
            </a:r>
            <a:r>
              <a:rPr lang="en-US" sz="2800" dirty="0">
                <a:latin typeface="Times New Roman" panose="02020603050405020304" pitchFamily="18" charset="0"/>
                <a:cs typeface="Times New Roman" panose="02020603050405020304" pitchFamily="18" charset="0"/>
              </a:rPr>
              <a:t>	Adolescent Treatment Interventions </a:t>
            </a:r>
          </a:p>
          <a:p>
            <a:pPr lvl="1">
              <a:lnSpc>
                <a:spcPct val="150000"/>
              </a:lnSpc>
              <a:spcBef>
                <a:spcPts val="0"/>
              </a:spcBef>
              <a:spcAft>
                <a:spcPts val="0"/>
              </a:spcAft>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Module 6:</a:t>
            </a:r>
            <a:r>
              <a:rPr lang="en-US" sz="2800" dirty="0">
                <a:latin typeface="Times New Roman" panose="02020603050405020304" pitchFamily="18" charset="0"/>
                <a:cs typeface="Times New Roman" panose="02020603050405020304" pitchFamily="18" charset="0"/>
              </a:rPr>
              <a:t>	High Risk Youth </a:t>
            </a:r>
          </a:p>
          <a:p>
            <a:endParaRPr lang="en-US" dirty="0"/>
          </a:p>
        </p:txBody>
      </p:sp>
    </p:spTree>
    <p:extLst>
      <p:ext uri="{BB962C8B-B14F-4D97-AF65-F5344CB8AC3E}">
        <p14:creationId xmlns:p14="http://schemas.microsoft.com/office/powerpoint/2010/main" val="5188514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0E186-8B36-4284-93BA-FF9D29FB4198}"/>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GENERAL RISK/PROTECTIVE FACTORS </a:t>
            </a:r>
          </a:p>
        </p:txBody>
      </p:sp>
      <p:sp>
        <p:nvSpPr>
          <p:cNvPr id="3" name="Content Placeholder 2">
            <a:extLst>
              <a:ext uri="{FF2B5EF4-FFF2-40B4-BE49-F238E27FC236}">
                <a16:creationId xmlns:a16="http://schemas.microsoft.com/office/drawing/2014/main" id="{F003624A-DFF9-4375-9E4C-5350DFE1DF38}"/>
              </a:ext>
            </a:extLst>
          </p:cNvPr>
          <p:cNvSpPr>
            <a:spLocks noGrp="1"/>
          </p:cNvSpPr>
          <p:nvPr>
            <p:ph idx="1"/>
          </p:nvPr>
        </p:nvSpPr>
        <p:spPr>
          <a:xfrm>
            <a:off x="1264920" y="2013374"/>
            <a:ext cx="4367784" cy="4023360"/>
          </a:xfrm>
        </p:spPr>
        <p:txBody>
          <a:bodyPr>
            <a:normAutofit lnSpcReduction="10000"/>
          </a:bodyPr>
          <a:lstStyle/>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Child’s attachment style</a:t>
            </a:r>
          </a:p>
          <a:p>
            <a:pPr>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Household Environment  </a:t>
            </a:r>
          </a:p>
          <a:p>
            <a:pPr>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Early onset</a:t>
            </a:r>
          </a:p>
          <a:p>
            <a:pPr>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Self-esteem </a:t>
            </a:r>
          </a:p>
        </p:txBody>
      </p:sp>
      <p:sp>
        <p:nvSpPr>
          <p:cNvPr id="4" name="TextBox 3">
            <a:extLst>
              <a:ext uri="{FF2B5EF4-FFF2-40B4-BE49-F238E27FC236}">
                <a16:creationId xmlns:a16="http://schemas.microsoft.com/office/drawing/2014/main" id="{50E73A23-F57E-4EAC-ACE6-8F6545F4A310}"/>
              </a:ext>
            </a:extLst>
          </p:cNvPr>
          <p:cNvSpPr txBox="1"/>
          <p:nvPr/>
        </p:nvSpPr>
        <p:spPr>
          <a:xfrm>
            <a:off x="5963606" y="6433804"/>
            <a:ext cx="6070957"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(CDC, 2019; DHHS, 2011; Maharaj et al, 2009; NIDA, 2003)</a:t>
            </a:r>
          </a:p>
        </p:txBody>
      </p:sp>
      <p:sp>
        <p:nvSpPr>
          <p:cNvPr id="5" name="Content Placeholder 2">
            <a:extLst>
              <a:ext uri="{FF2B5EF4-FFF2-40B4-BE49-F238E27FC236}">
                <a16:creationId xmlns:a16="http://schemas.microsoft.com/office/drawing/2014/main" id="{6536F629-E8C1-4BCD-9D06-FEE39F3427D9}"/>
              </a:ext>
            </a:extLst>
          </p:cNvPr>
          <p:cNvSpPr txBox="1">
            <a:spLocks/>
          </p:cNvSpPr>
          <p:nvPr/>
        </p:nvSpPr>
        <p:spPr>
          <a:xfrm>
            <a:off x="7050024" y="2088311"/>
            <a:ext cx="4367784" cy="4023360"/>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Academic performance</a:t>
            </a:r>
          </a:p>
          <a:p>
            <a:pPr>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Peers &amp; social norms</a:t>
            </a:r>
          </a:p>
          <a:p>
            <a:pPr>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Community</a:t>
            </a:r>
          </a:p>
          <a:p>
            <a:pPr>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Poverty </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65290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390F7-3529-4430-9297-73EC241213E7}"/>
              </a:ext>
            </a:extLst>
          </p:cNvPr>
          <p:cNvSpPr>
            <a:spLocks noGrp="1"/>
          </p:cNvSpPr>
          <p:nvPr>
            <p:ph type="title"/>
          </p:nvPr>
        </p:nvSpPr>
        <p:spPr>
          <a:xfrm>
            <a:off x="1225867" y="2129691"/>
            <a:ext cx="10058400" cy="1450757"/>
          </a:xfrm>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DEVELOPMENTAL WELLNESS IN YOUTH</a:t>
            </a:r>
          </a:p>
        </p:txBody>
      </p:sp>
    </p:spTree>
    <p:extLst>
      <p:ext uri="{BB962C8B-B14F-4D97-AF65-F5344CB8AC3E}">
        <p14:creationId xmlns:p14="http://schemas.microsoft.com/office/powerpoint/2010/main" val="36720385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76B40-346B-45D0-86DE-620BE3C4B9E2}"/>
              </a:ext>
            </a:extLst>
          </p:cNvPr>
          <p:cNvSpPr>
            <a:spLocks noGrp="1"/>
          </p:cNvSpPr>
          <p:nvPr>
            <p:ph idx="1"/>
          </p:nvPr>
        </p:nvSpPr>
        <p:spPr/>
        <p:txBody>
          <a:bodyPr/>
          <a:lstStyle/>
          <a:p>
            <a:r>
              <a:rPr lang="en-US" altLang="es-ES_tradnl" dirty="0">
                <a:latin typeface="Times New Roman" panose="02020603050405020304" pitchFamily="18" charset="0"/>
                <a:ea typeface="Arial Narrow" panose="020B0606020202030204" pitchFamily="34" charset="0"/>
                <a:cs typeface="Times New Roman" panose="02020603050405020304" pitchFamily="18" charset="0"/>
                <a:hlinkClick r:id="rId3"/>
              </a:rPr>
              <a:t>The Developmental Assets</a:t>
            </a:r>
            <a:r>
              <a:rPr lang="en-US" altLang="es-ES_tradnl" baseline="30000" dirty="0">
                <a:latin typeface="Times New Roman" panose="02020603050405020304" pitchFamily="18" charset="0"/>
                <a:ea typeface="Arial Narrow" panose="020B0606020202030204" pitchFamily="34" charset="0"/>
                <a:cs typeface="Times New Roman" panose="02020603050405020304" pitchFamily="18" charset="0"/>
                <a:hlinkClick r:id="rId3"/>
              </a:rPr>
              <a:t>®</a:t>
            </a: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 are 40 research-based, positive qualities that influence young people’s development, helping them become caring, responsible, and productive adults. </a:t>
            </a:r>
          </a:p>
          <a:p>
            <a:endParaRPr lang="en-US" altLang="es-ES_tradnl" dirty="0">
              <a:latin typeface="Times New Roman" panose="02020603050405020304" pitchFamily="18" charset="0"/>
              <a:ea typeface="Arial Narrow" panose="020B0606020202030204" pitchFamily="34" charset="0"/>
              <a:cs typeface="Times New Roman" panose="02020603050405020304" pitchFamily="18" charset="0"/>
            </a:endParaRPr>
          </a:p>
          <a:p>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Based in youth development, resiliency, and prevention research, the Developmental Assets framework has proven to be effective and has become the most widely used approach to positive youth development in the United States and, increasingly, around the world. </a:t>
            </a:r>
          </a:p>
          <a:p>
            <a:endParaRPr lang="en-US" altLang="es-ES_tradnl" dirty="0">
              <a:latin typeface="Times New Roman" panose="02020603050405020304" pitchFamily="18" charset="0"/>
              <a:ea typeface="Arial Narrow" panose="020B0606020202030204" pitchFamily="34" charset="0"/>
              <a:cs typeface="Times New Roman" panose="02020603050405020304" pitchFamily="18" charset="0"/>
            </a:endParaRPr>
          </a:p>
          <a:p>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The framework has been adapted to be developmentally relevant from early childhood through adolescence.</a:t>
            </a:r>
          </a:p>
          <a:p>
            <a:endParaRPr lang="en-US" dirty="0"/>
          </a:p>
        </p:txBody>
      </p:sp>
      <p:sp>
        <p:nvSpPr>
          <p:cNvPr id="4" name="Title 1">
            <a:extLst>
              <a:ext uri="{FF2B5EF4-FFF2-40B4-BE49-F238E27FC236}">
                <a16:creationId xmlns:a16="http://schemas.microsoft.com/office/drawing/2014/main" id="{1ED14619-9273-495C-B8F3-1F1B82C8F127}"/>
              </a:ext>
            </a:extLst>
          </p:cNvPr>
          <p:cNvSpPr>
            <a:spLocks noGrp="1" noChangeArrowheads="1"/>
          </p:cNvSpPr>
          <p:nvPr>
            <p:ph type="title"/>
          </p:nvPr>
        </p:nvSpPr>
        <p:spPr>
          <a:xfrm>
            <a:off x="1096963" y="287338"/>
            <a:ext cx="10058400" cy="1449387"/>
          </a:xfrm>
        </p:spPr>
        <p:txBody>
          <a:bodyPr/>
          <a:lstStyle/>
          <a:p>
            <a:pPr algn="ctr"/>
            <a:r>
              <a:rPr lang="en-US" altLang="es-ES_tradnl" b="1" dirty="0">
                <a:solidFill>
                  <a:schemeClr val="accent2"/>
                </a:solidFill>
                <a:latin typeface="Times New Roman" panose="02020603050405020304" pitchFamily="18" charset="0"/>
                <a:ea typeface="Arial Narrow" panose="020B0606020202030204" pitchFamily="34" charset="0"/>
                <a:cs typeface="Times New Roman" panose="02020603050405020304" pitchFamily="18" charset="0"/>
              </a:rPr>
              <a:t>DEVELOPMENTAL ASSETS</a:t>
            </a:r>
          </a:p>
        </p:txBody>
      </p:sp>
      <p:sp>
        <p:nvSpPr>
          <p:cNvPr id="5" name="TextBox 4">
            <a:extLst>
              <a:ext uri="{FF2B5EF4-FFF2-40B4-BE49-F238E27FC236}">
                <a16:creationId xmlns:a16="http://schemas.microsoft.com/office/drawing/2014/main" id="{1079250D-51D9-4ADF-90E2-77B6C3EC9322}"/>
              </a:ext>
            </a:extLst>
          </p:cNvPr>
          <p:cNvSpPr txBox="1"/>
          <p:nvPr/>
        </p:nvSpPr>
        <p:spPr>
          <a:xfrm>
            <a:off x="8847439" y="6488668"/>
            <a:ext cx="3039762" cy="369332"/>
          </a:xfrm>
          <a:prstGeom prst="rect">
            <a:avLst/>
          </a:prstGeom>
          <a:noFill/>
        </p:spPr>
        <p:txBody>
          <a:bodyPr wrap="square" rtlCol="0">
            <a:spAutoFit/>
          </a:bodyPr>
          <a:lstStyle/>
          <a:p>
            <a:r>
              <a:rPr lang="en-US" b="1" dirty="0">
                <a:solidFill>
                  <a:schemeClr val="bg1"/>
                </a:solidFill>
                <a:latin typeface="Times New Roman" panose="02020603050405020304" pitchFamily="18" charset="0"/>
                <a:cs typeface="Times New Roman" panose="02020603050405020304" pitchFamily="18" charset="0"/>
              </a:rPr>
              <a:t>(Search-Institute.org, 2017)</a:t>
            </a:r>
          </a:p>
        </p:txBody>
      </p:sp>
    </p:spTree>
    <p:extLst>
      <p:ext uri="{BB962C8B-B14F-4D97-AF65-F5344CB8AC3E}">
        <p14:creationId xmlns:p14="http://schemas.microsoft.com/office/powerpoint/2010/main" val="15557931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54DC6-45CC-4B99-B8C8-E5E854303B5A}"/>
              </a:ext>
            </a:extLst>
          </p:cNvPr>
          <p:cNvSpPr>
            <a:spLocks noGrp="1"/>
          </p:cNvSpPr>
          <p:nvPr>
            <p:ph type="title"/>
          </p:nvPr>
        </p:nvSpPr>
        <p:spPr>
          <a:xfrm>
            <a:off x="887215" y="267234"/>
            <a:ext cx="10765206" cy="1443343"/>
          </a:xfrm>
        </p:spPr>
        <p:txBody>
          <a:bodyPr/>
          <a:lstStyle/>
          <a:p>
            <a:pPr algn="ctr"/>
            <a:r>
              <a:rPr lang="en-US" altLang="es-ES_tradnl" b="1" dirty="0">
                <a:solidFill>
                  <a:schemeClr val="accent2"/>
                </a:solidFill>
                <a:latin typeface="Times New Roman" panose="02020603050405020304" pitchFamily="18" charset="0"/>
                <a:ea typeface="Arial Narrow" panose="020B0606020202030204" pitchFamily="34" charset="0"/>
                <a:cs typeface="Times New Roman" panose="02020603050405020304" pitchFamily="18" charset="0"/>
              </a:rPr>
              <a:t>DEVELOPMENTAL ASSETS</a:t>
            </a:r>
            <a:endParaRPr lang="en-US" b="1" dirty="0">
              <a:solidFill>
                <a:schemeClr val="accent2"/>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3E4C5F0-1035-49F0-BE0A-9F58A2E4AA07}"/>
              </a:ext>
            </a:extLst>
          </p:cNvPr>
          <p:cNvSpPr>
            <a:spLocks noGrp="1"/>
          </p:cNvSpPr>
          <p:nvPr>
            <p:ph idx="1"/>
          </p:nvPr>
        </p:nvSpPr>
        <p:spPr>
          <a:xfrm>
            <a:off x="1097280" y="1919875"/>
            <a:ext cx="3879669" cy="4023360"/>
          </a:xfrm>
        </p:spPr>
        <p:txBody>
          <a:bodyPr/>
          <a:lstStyle/>
          <a:p>
            <a:pPr marL="0" indent="0">
              <a:buNone/>
            </a:pPr>
            <a:r>
              <a:rPr lang="en-US" altLang="es-ES_tradnl" b="1" dirty="0">
                <a:latin typeface="Times New Roman" panose="02020603050405020304" pitchFamily="18" charset="0"/>
                <a:ea typeface="Arial Narrow" panose="020B0606020202030204" pitchFamily="34" charset="0"/>
                <a:cs typeface="Times New Roman" panose="02020603050405020304" pitchFamily="18" charset="0"/>
              </a:rPr>
              <a:t>SUPPORT: </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Family Support</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Positive Family Communication</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Other Adult Relationships</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Caring Neighborhood</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Caring School Climate</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Parent Involvement in Schooling</a:t>
            </a:r>
          </a:p>
          <a:p>
            <a:endParaRPr lang="en-US" dirty="0"/>
          </a:p>
        </p:txBody>
      </p:sp>
      <p:sp>
        <p:nvSpPr>
          <p:cNvPr id="4" name="TextBox 3">
            <a:extLst>
              <a:ext uri="{FF2B5EF4-FFF2-40B4-BE49-F238E27FC236}">
                <a16:creationId xmlns:a16="http://schemas.microsoft.com/office/drawing/2014/main" id="{41A336DC-0A9F-475F-B080-38D14F5D6B67}"/>
              </a:ext>
            </a:extLst>
          </p:cNvPr>
          <p:cNvSpPr txBox="1"/>
          <p:nvPr/>
        </p:nvSpPr>
        <p:spPr>
          <a:xfrm>
            <a:off x="8847439" y="6488668"/>
            <a:ext cx="3039762" cy="369332"/>
          </a:xfrm>
          <a:prstGeom prst="rect">
            <a:avLst/>
          </a:prstGeom>
          <a:noFill/>
        </p:spPr>
        <p:txBody>
          <a:bodyPr wrap="square" rtlCol="0">
            <a:spAutoFit/>
          </a:bodyPr>
          <a:lstStyle/>
          <a:p>
            <a:r>
              <a:rPr lang="en-US" b="1" dirty="0">
                <a:solidFill>
                  <a:schemeClr val="bg1"/>
                </a:solidFill>
                <a:latin typeface="Times New Roman" panose="02020603050405020304" pitchFamily="18" charset="0"/>
                <a:cs typeface="Times New Roman" panose="02020603050405020304" pitchFamily="18" charset="0"/>
              </a:rPr>
              <a:t>(Search-Institute.org, 2017)</a:t>
            </a:r>
          </a:p>
        </p:txBody>
      </p:sp>
      <p:sp>
        <p:nvSpPr>
          <p:cNvPr id="5" name="Content Placeholder 2">
            <a:extLst>
              <a:ext uri="{FF2B5EF4-FFF2-40B4-BE49-F238E27FC236}">
                <a16:creationId xmlns:a16="http://schemas.microsoft.com/office/drawing/2014/main" id="{A61C4415-EA13-4B58-B5B7-86E3B8F39ED4}"/>
              </a:ext>
            </a:extLst>
          </p:cNvPr>
          <p:cNvSpPr txBox="1">
            <a:spLocks/>
          </p:cNvSpPr>
          <p:nvPr/>
        </p:nvSpPr>
        <p:spPr>
          <a:xfrm>
            <a:off x="7655187" y="1919875"/>
            <a:ext cx="3997234" cy="347613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altLang="es-ES_tradnl" b="1" dirty="0">
                <a:latin typeface="Times New Roman" panose="02020603050405020304" pitchFamily="18" charset="0"/>
                <a:ea typeface="Arial Narrow" panose="020B0606020202030204" pitchFamily="34" charset="0"/>
                <a:cs typeface="Times New Roman" panose="02020603050405020304" pitchFamily="18" charset="0"/>
              </a:rPr>
              <a:t>EMPOWERMENT:</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Community Values Adolescents</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Youth as Resources</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Service to Others</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Safety</a:t>
            </a:r>
          </a:p>
          <a:p>
            <a:endParaRPr lang="en-US" dirty="0"/>
          </a:p>
        </p:txBody>
      </p:sp>
    </p:spTree>
    <p:extLst>
      <p:ext uri="{BB962C8B-B14F-4D97-AF65-F5344CB8AC3E}">
        <p14:creationId xmlns:p14="http://schemas.microsoft.com/office/powerpoint/2010/main" val="24349527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FF829-21E7-4EC8-B18A-EDFFBB150506}"/>
              </a:ext>
            </a:extLst>
          </p:cNvPr>
          <p:cNvSpPr>
            <a:spLocks noGrp="1"/>
          </p:cNvSpPr>
          <p:nvPr>
            <p:ph type="title"/>
          </p:nvPr>
        </p:nvSpPr>
        <p:spPr>
          <a:xfrm>
            <a:off x="1480340" y="263527"/>
            <a:ext cx="8812839" cy="1450757"/>
          </a:xfrm>
        </p:spPr>
        <p:txBody>
          <a:bodyPr/>
          <a:lstStyle/>
          <a:p>
            <a:pPr algn="ctr"/>
            <a:r>
              <a:rPr lang="en-US" altLang="es-ES_tradnl" b="1" dirty="0">
                <a:solidFill>
                  <a:schemeClr val="accent2"/>
                </a:solidFill>
                <a:latin typeface="Times New Roman" panose="02020603050405020304" pitchFamily="18" charset="0"/>
                <a:ea typeface="Arial Narrow" panose="020B0606020202030204" pitchFamily="34" charset="0"/>
                <a:cs typeface="Times New Roman" panose="02020603050405020304" pitchFamily="18" charset="0"/>
              </a:rPr>
              <a:t>DEVELOPMENTAL ASSETS</a:t>
            </a:r>
            <a:endParaRPr lang="en-US" b="1" dirty="0">
              <a:solidFill>
                <a:schemeClr val="accent2"/>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DF33A9B-104C-473D-950E-8E6910D4180B}"/>
              </a:ext>
            </a:extLst>
          </p:cNvPr>
          <p:cNvSpPr>
            <a:spLocks noGrp="1"/>
          </p:cNvSpPr>
          <p:nvPr>
            <p:ph idx="1"/>
          </p:nvPr>
        </p:nvSpPr>
        <p:spPr>
          <a:xfrm>
            <a:off x="1097280" y="1845734"/>
            <a:ext cx="4467497" cy="4023360"/>
          </a:xfrm>
        </p:spPr>
        <p:txBody>
          <a:bodyPr/>
          <a:lstStyle/>
          <a:p>
            <a:pPr marL="0" indent="0">
              <a:lnSpc>
                <a:spcPct val="150000"/>
              </a:lnSpc>
              <a:spcBef>
                <a:spcPct val="0"/>
              </a:spcBef>
              <a:buNone/>
            </a:pPr>
            <a:r>
              <a:rPr lang="en-US" altLang="es-ES_tradnl" b="1" dirty="0">
                <a:latin typeface="Times New Roman" panose="02020603050405020304" pitchFamily="18" charset="0"/>
                <a:ea typeface="Arial Narrow" panose="020B0606020202030204" pitchFamily="34" charset="0"/>
                <a:cs typeface="Times New Roman" panose="02020603050405020304" pitchFamily="18" charset="0"/>
              </a:rPr>
              <a:t>BOUNDARIES AND EXPECTATIONS:</a:t>
            </a:r>
          </a:p>
          <a:p>
            <a:pPr>
              <a:lnSpc>
                <a:spcPct val="150000"/>
              </a:lnSpc>
              <a:spcBef>
                <a:spcPct val="0"/>
              </a:spcBef>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Family Boundaries</a:t>
            </a:r>
          </a:p>
          <a:p>
            <a:pPr>
              <a:lnSpc>
                <a:spcPct val="150000"/>
              </a:lnSpc>
              <a:spcBef>
                <a:spcPct val="0"/>
              </a:spcBef>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School Boundaries</a:t>
            </a:r>
          </a:p>
          <a:p>
            <a:pPr>
              <a:lnSpc>
                <a:spcPct val="150000"/>
              </a:lnSpc>
              <a:spcBef>
                <a:spcPct val="0"/>
              </a:spcBef>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Neighborhood Boundaries</a:t>
            </a:r>
          </a:p>
          <a:p>
            <a:pPr>
              <a:lnSpc>
                <a:spcPct val="150000"/>
              </a:lnSpc>
              <a:spcBef>
                <a:spcPct val="0"/>
              </a:spcBef>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Adult Role Models</a:t>
            </a:r>
          </a:p>
          <a:p>
            <a:pPr>
              <a:lnSpc>
                <a:spcPct val="150000"/>
              </a:lnSpc>
              <a:spcBef>
                <a:spcPct val="0"/>
              </a:spcBef>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Positive Peer Influence</a:t>
            </a:r>
          </a:p>
          <a:p>
            <a:pPr>
              <a:lnSpc>
                <a:spcPct val="150000"/>
              </a:lnSpc>
              <a:spcBef>
                <a:spcPct val="0"/>
              </a:spcBef>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High Expectations</a:t>
            </a:r>
          </a:p>
          <a:p>
            <a:endParaRPr lang="en-US" dirty="0"/>
          </a:p>
        </p:txBody>
      </p:sp>
      <p:sp>
        <p:nvSpPr>
          <p:cNvPr id="4" name="TextBox 3">
            <a:extLst>
              <a:ext uri="{FF2B5EF4-FFF2-40B4-BE49-F238E27FC236}">
                <a16:creationId xmlns:a16="http://schemas.microsoft.com/office/drawing/2014/main" id="{DFDFDFF7-544F-4C7B-825D-E38E1FA8F65B}"/>
              </a:ext>
            </a:extLst>
          </p:cNvPr>
          <p:cNvSpPr txBox="1"/>
          <p:nvPr/>
        </p:nvSpPr>
        <p:spPr>
          <a:xfrm>
            <a:off x="8847439" y="6488668"/>
            <a:ext cx="3039762" cy="369332"/>
          </a:xfrm>
          <a:prstGeom prst="rect">
            <a:avLst/>
          </a:prstGeom>
          <a:noFill/>
        </p:spPr>
        <p:txBody>
          <a:bodyPr wrap="square" rtlCol="0">
            <a:spAutoFit/>
          </a:bodyPr>
          <a:lstStyle/>
          <a:p>
            <a:r>
              <a:rPr lang="en-US" b="1" dirty="0">
                <a:solidFill>
                  <a:schemeClr val="bg1"/>
                </a:solidFill>
                <a:latin typeface="Times New Roman" panose="02020603050405020304" pitchFamily="18" charset="0"/>
                <a:cs typeface="Times New Roman" panose="02020603050405020304" pitchFamily="18" charset="0"/>
              </a:rPr>
              <a:t>(Search-Institute.org, 2017)</a:t>
            </a:r>
          </a:p>
        </p:txBody>
      </p:sp>
      <p:sp>
        <p:nvSpPr>
          <p:cNvPr id="5" name="Content Placeholder 2">
            <a:extLst>
              <a:ext uri="{FF2B5EF4-FFF2-40B4-BE49-F238E27FC236}">
                <a16:creationId xmlns:a16="http://schemas.microsoft.com/office/drawing/2014/main" id="{D5C5ABB4-776F-45FE-B6AA-5F6D705B7756}"/>
              </a:ext>
            </a:extLst>
          </p:cNvPr>
          <p:cNvSpPr txBox="1">
            <a:spLocks/>
          </p:cNvSpPr>
          <p:nvPr/>
        </p:nvSpPr>
        <p:spPr>
          <a:xfrm>
            <a:off x="6844937" y="1959167"/>
            <a:ext cx="4572000"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altLang="es-ES_tradnl" b="1" dirty="0">
                <a:latin typeface="Times New Roman" panose="02020603050405020304" pitchFamily="18" charset="0"/>
                <a:ea typeface="Arial Narrow" panose="020B0606020202030204" pitchFamily="34" charset="0"/>
                <a:cs typeface="Times New Roman" panose="02020603050405020304" pitchFamily="18" charset="0"/>
              </a:rPr>
              <a:t>CONSTRUCTIVE USE OF TIME:</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Creative Activities</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Youth Programs</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Religious Community</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Time at Home</a:t>
            </a:r>
          </a:p>
          <a:p>
            <a:endParaRPr lang="en-US" dirty="0"/>
          </a:p>
        </p:txBody>
      </p:sp>
    </p:spTree>
    <p:extLst>
      <p:ext uri="{BB962C8B-B14F-4D97-AF65-F5344CB8AC3E}">
        <p14:creationId xmlns:p14="http://schemas.microsoft.com/office/powerpoint/2010/main" val="35356381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70E13-C97C-4AC3-8754-026B8E34087E}"/>
              </a:ext>
            </a:extLst>
          </p:cNvPr>
          <p:cNvSpPr>
            <a:spLocks noGrp="1"/>
          </p:cNvSpPr>
          <p:nvPr>
            <p:ph type="title"/>
          </p:nvPr>
        </p:nvSpPr>
        <p:spPr/>
        <p:txBody>
          <a:bodyPr>
            <a:normAutofit/>
          </a:bodyPr>
          <a:lstStyle/>
          <a:p>
            <a:pPr algn="ctr"/>
            <a:r>
              <a:rPr lang="en-US" altLang="es-ES_tradnl" b="1" dirty="0">
                <a:solidFill>
                  <a:schemeClr val="accent2"/>
                </a:solidFill>
                <a:latin typeface="Times New Roman" panose="02020603050405020304" pitchFamily="18" charset="0"/>
                <a:ea typeface="Arial Narrow" panose="020B0606020202030204" pitchFamily="34" charset="0"/>
                <a:cs typeface="Times New Roman" panose="02020603050405020304" pitchFamily="18" charset="0"/>
              </a:rPr>
              <a:t>DEVELOPMENTAL ASSETS</a:t>
            </a:r>
            <a:endParaRPr lang="en-US" b="1" dirty="0">
              <a:solidFill>
                <a:schemeClr val="accent2"/>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0D97438-8699-4CD5-A0FB-C07A64C69AA1}"/>
              </a:ext>
            </a:extLst>
          </p:cNvPr>
          <p:cNvSpPr>
            <a:spLocks noGrp="1"/>
          </p:cNvSpPr>
          <p:nvPr>
            <p:ph idx="1"/>
          </p:nvPr>
        </p:nvSpPr>
        <p:spPr>
          <a:xfrm>
            <a:off x="1272746" y="2014150"/>
            <a:ext cx="4187528" cy="3854943"/>
          </a:xfrm>
        </p:spPr>
        <p:txBody>
          <a:bodyPr/>
          <a:lstStyle/>
          <a:p>
            <a:pPr marL="0" indent="0">
              <a:buNone/>
            </a:pPr>
            <a:r>
              <a:rPr lang="en-US" altLang="es-ES_tradnl" b="1" dirty="0">
                <a:latin typeface="Times New Roman" panose="02020603050405020304" pitchFamily="18" charset="0"/>
                <a:ea typeface="Arial Narrow" panose="020B0606020202030204" pitchFamily="34" charset="0"/>
                <a:cs typeface="Times New Roman" panose="02020603050405020304" pitchFamily="18" charset="0"/>
              </a:rPr>
              <a:t>COMMITMENT TO LEARNING:</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Achievement Motivation</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School Engagement</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Homework</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Bonding to School</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Reading for Pleasure</a:t>
            </a:r>
          </a:p>
          <a:p>
            <a:endParaRPr lang="en-US" dirty="0"/>
          </a:p>
        </p:txBody>
      </p:sp>
      <p:sp>
        <p:nvSpPr>
          <p:cNvPr id="4" name="TextBox 3">
            <a:extLst>
              <a:ext uri="{FF2B5EF4-FFF2-40B4-BE49-F238E27FC236}">
                <a16:creationId xmlns:a16="http://schemas.microsoft.com/office/drawing/2014/main" id="{E6D8FD40-F9D6-4062-9C66-0B44B46AA9AB}"/>
              </a:ext>
            </a:extLst>
          </p:cNvPr>
          <p:cNvSpPr txBox="1"/>
          <p:nvPr/>
        </p:nvSpPr>
        <p:spPr>
          <a:xfrm>
            <a:off x="8847439" y="6488668"/>
            <a:ext cx="3039762" cy="369332"/>
          </a:xfrm>
          <a:prstGeom prst="rect">
            <a:avLst/>
          </a:prstGeom>
          <a:noFill/>
        </p:spPr>
        <p:txBody>
          <a:bodyPr wrap="square" rtlCol="0">
            <a:spAutoFit/>
          </a:bodyPr>
          <a:lstStyle/>
          <a:p>
            <a:r>
              <a:rPr lang="en-US" b="1" dirty="0">
                <a:solidFill>
                  <a:schemeClr val="bg1"/>
                </a:solidFill>
                <a:latin typeface="Times New Roman" panose="02020603050405020304" pitchFamily="18" charset="0"/>
                <a:cs typeface="Times New Roman" panose="02020603050405020304" pitchFamily="18" charset="0"/>
              </a:rPr>
              <a:t>(Search-Institute.org, 2017)</a:t>
            </a:r>
          </a:p>
        </p:txBody>
      </p:sp>
      <p:sp>
        <p:nvSpPr>
          <p:cNvPr id="5" name="Content Placeholder 2">
            <a:extLst>
              <a:ext uri="{FF2B5EF4-FFF2-40B4-BE49-F238E27FC236}">
                <a16:creationId xmlns:a16="http://schemas.microsoft.com/office/drawing/2014/main" id="{029DE971-0DF4-4F69-827B-77B36B28AE20}"/>
              </a:ext>
            </a:extLst>
          </p:cNvPr>
          <p:cNvSpPr txBox="1">
            <a:spLocks/>
          </p:cNvSpPr>
          <p:nvPr/>
        </p:nvSpPr>
        <p:spPr>
          <a:xfrm>
            <a:off x="7022522" y="1893745"/>
            <a:ext cx="4616484" cy="384258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50000"/>
              </a:lnSpc>
              <a:spcBef>
                <a:spcPct val="0"/>
              </a:spcBef>
              <a:buNone/>
            </a:pPr>
            <a:r>
              <a:rPr lang="en-US" altLang="es-ES_tradnl" b="1" dirty="0">
                <a:latin typeface="Times New Roman" panose="02020603050405020304" pitchFamily="18" charset="0"/>
                <a:ea typeface="Arial Narrow" panose="020B0606020202030204" pitchFamily="34" charset="0"/>
                <a:cs typeface="Times New Roman" panose="02020603050405020304" pitchFamily="18" charset="0"/>
              </a:rPr>
              <a:t>POSTIVE VALUES:</a:t>
            </a:r>
          </a:p>
          <a:p>
            <a:pPr>
              <a:lnSpc>
                <a:spcPct val="150000"/>
              </a:lnSpc>
              <a:spcBef>
                <a:spcPct val="0"/>
              </a:spcBef>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Caring</a:t>
            </a:r>
          </a:p>
          <a:p>
            <a:pPr>
              <a:lnSpc>
                <a:spcPct val="150000"/>
              </a:lnSpc>
              <a:spcBef>
                <a:spcPct val="0"/>
              </a:spcBef>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Equality and Social Justice</a:t>
            </a:r>
          </a:p>
          <a:p>
            <a:pPr>
              <a:lnSpc>
                <a:spcPct val="150000"/>
              </a:lnSpc>
              <a:spcBef>
                <a:spcPct val="0"/>
              </a:spcBef>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Integrity</a:t>
            </a:r>
          </a:p>
          <a:p>
            <a:pPr>
              <a:lnSpc>
                <a:spcPct val="150000"/>
              </a:lnSpc>
              <a:spcBef>
                <a:spcPct val="0"/>
              </a:spcBef>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Honesty</a:t>
            </a:r>
          </a:p>
          <a:p>
            <a:pPr>
              <a:lnSpc>
                <a:spcPct val="150000"/>
              </a:lnSpc>
              <a:spcBef>
                <a:spcPct val="0"/>
              </a:spcBef>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Responsibility</a:t>
            </a:r>
          </a:p>
          <a:p>
            <a:pPr>
              <a:lnSpc>
                <a:spcPct val="150000"/>
              </a:lnSpc>
              <a:spcBef>
                <a:spcPct val="0"/>
              </a:spcBef>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Restraint</a:t>
            </a:r>
          </a:p>
          <a:p>
            <a:endParaRPr lang="en-US" dirty="0"/>
          </a:p>
        </p:txBody>
      </p:sp>
    </p:spTree>
    <p:extLst>
      <p:ext uri="{BB962C8B-B14F-4D97-AF65-F5344CB8AC3E}">
        <p14:creationId xmlns:p14="http://schemas.microsoft.com/office/powerpoint/2010/main" val="14875423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610C-9068-43ED-9DB7-B68D096138CB}"/>
              </a:ext>
            </a:extLst>
          </p:cNvPr>
          <p:cNvSpPr>
            <a:spLocks noGrp="1"/>
          </p:cNvSpPr>
          <p:nvPr>
            <p:ph type="title"/>
          </p:nvPr>
        </p:nvSpPr>
        <p:spPr/>
        <p:txBody>
          <a:bodyPr/>
          <a:lstStyle/>
          <a:p>
            <a:pPr algn="ctr"/>
            <a:r>
              <a:rPr lang="en-US" altLang="es-ES_tradnl" b="1" dirty="0">
                <a:solidFill>
                  <a:schemeClr val="accent2"/>
                </a:solidFill>
                <a:latin typeface="Times New Roman" panose="02020603050405020304" pitchFamily="18" charset="0"/>
                <a:ea typeface="Arial Narrow" panose="020B0606020202030204" pitchFamily="34" charset="0"/>
                <a:cs typeface="Times New Roman" panose="02020603050405020304" pitchFamily="18" charset="0"/>
              </a:rPr>
              <a:t>DEVELOPMENTAL ASSETS</a:t>
            </a:r>
            <a:endParaRPr lang="en-US" b="1" dirty="0">
              <a:solidFill>
                <a:schemeClr val="accent2"/>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4FD4D35-4030-4DCB-808D-8DE969EC19C3}"/>
              </a:ext>
            </a:extLst>
          </p:cNvPr>
          <p:cNvSpPr>
            <a:spLocks noGrp="1"/>
          </p:cNvSpPr>
          <p:nvPr>
            <p:ph idx="1"/>
          </p:nvPr>
        </p:nvSpPr>
        <p:spPr>
          <a:xfrm>
            <a:off x="1235676" y="2014150"/>
            <a:ext cx="3976404" cy="3854943"/>
          </a:xfrm>
        </p:spPr>
        <p:txBody>
          <a:bodyPr/>
          <a:lstStyle/>
          <a:p>
            <a:pPr marL="0" indent="0">
              <a:buNone/>
            </a:pPr>
            <a:r>
              <a:rPr lang="en-US" altLang="es-ES_tradnl" b="1" dirty="0">
                <a:latin typeface="Times New Roman" panose="02020603050405020304" pitchFamily="18" charset="0"/>
                <a:ea typeface="Arial Narrow" panose="020B0606020202030204" pitchFamily="34" charset="0"/>
                <a:cs typeface="Times New Roman" panose="02020603050405020304" pitchFamily="18" charset="0"/>
              </a:rPr>
              <a:t>SOCIAL COMPETENCIES:</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Planning and Decision Making</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Interpersonal Competence</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Cultural Competence</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Resistance Skills</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Peaceful Conflict Resolution</a:t>
            </a:r>
            <a:endParaRPr lang="en-US"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1CA61F8-44F5-4F98-9AA4-6F3FD4AD2C31}"/>
              </a:ext>
            </a:extLst>
          </p:cNvPr>
          <p:cNvSpPr txBox="1"/>
          <p:nvPr/>
        </p:nvSpPr>
        <p:spPr>
          <a:xfrm>
            <a:off x="8847439" y="6488668"/>
            <a:ext cx="3039762" cy="369332"/>
          </a:xfrm>
          <a:prstGeom prst="rect">
            <a:avLst/>
          </a:prstGeom>
          <a:noFill/>
        </p:spPr>
        <p:txBody>
          <a:bodyPr wrap="square" rtlCol="0">
            <a:spAutoFit/>
          </a:bodyPr>
          <a:lstStyle/>
          <a:p>
            <a:r>
              <a:rPr lang="en-US" b="1" dirty="0">
                <a:solidFill>
                  <a:schemeClr val="bg1"/>
                </a:solidFill>
                <a:latin typeface="Times New Roman" panose="02020603050405020304" pitchFamily="18" charset="0"/>
                <a:cs typeface="Times New Roman" panose="02020603050405020304" pitchFamily="18" charset="0"/>
              </a:rPr>
              <a:t>(Search-Institute.org, 2017)</a:t>
            </a:r>
          </a:p>
        </p:txBody>
      </p:sp>
      <p:sp>
        <p:nvSpPr>
          <p:cNvPr id="5" name="Content Placeholder 2">
            <a:extLst>
              <a:ext uri="{FF2B5EF4-FFF2-40B4-BE49-F238E27FC236}">
                <a16:creationId xmlns:a16="http://schemas.microsoft.com/office/drawing/2014/main" id="{832ECCED-6B43-464A-800F-07BD8991ECFF}"/>
              </a:ext>
            </a:extLst>
          </p:cNvPr>
          <p:cNvSpPr txBox="1">
            <a:spLocks/>
          </p:cNvSpPr>
          <p:nvPr/>
        </p:nvSpPr>
        <p:spPr>
          <a:xfrm>
            <a:off x="6884126" y="2014150"/>
            <a:ext cx="4271554" cy="383022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altLang="es-ES_tradnl" b="1" dirty="0">
                <a:latin typeface="Times New Roman" panose="02020603050405020304" pitchFamily="18" charset="0"/>
                <a:ea typeface="Arial Narrow" panose="020B0606020202030204" pitchFamily="34" charset="0"/>
                <a:cs typeface="Times New Roman" panose="02020603050405020304" pitchFamily="18" charset="0"/>
              </a:rPr>
              <a:t>POSITIVE IDENTITY:</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Personal Power</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Self-Esteem</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Sense of Purpose</a:t>
            </a:r>
          </a:p>
          <a:p>
            <a:pPr>
              <a:buFont typeface="Arial" panose="020B0604020202020204" pitchFamily="34" charset="0"/>
              <a:buChar char="•"/>
            </a:pPr>
            <a:r>
              <a:rPr lang="en-US" altLang="es-ES_tradnl" dirty="0">
                <a:latin typeface="Times New Roman" panose="02020603050405020304" pitchFamily="18" charset="0"/>
                <a:ea typeface="Arial Narrow" panose="020B0606020202030204" pitchFamily="34" charset="0"/>
                <a:cs typeface="Times New Roman" panose="02020603050405020304" pitchFamily="18" charset="0"/>
              </a:rPr>
              <a:t>Positive View of Personal Future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05915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1A7B7-15E2-4551-A7EF-1265E4EF4CAE}"/>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Research-based factors that promote youth wellbeing &amp; development</a:t>
            </a:r>
          </a:p>
        </p:txBody>
      </p:sp>
      <p:sp>
        <p:nvSpPr>
          <p:cNvPr id="3" name="Content Placeholder 2">
            <a:extLst>
              <a:ext uri="{FF2B5EF4-FFF2-40B4-BE49-F238E27FC236}">
                <a16:creationId xmlns:a16="http://schemas.microsoft.com/office/drawing/2014/main" id="{08341A0D-D046-4535-8376-42E676B45FEB}"/>
              </a:ext>
            </a:extLst>
          </p:cNvPr>
          <p:cNvSpPr>
            <a:spLocks noGrp="1"/>
          </p:cNvSpPr>
          <p:nvPr>
            <p:ph idx="1"/>
          </p:nvPr>
        </p:nvSpPr>
        <p:spPr>
          <a:xfrm>
            <a:off x="381816" y="2122258"/>
            <a:ext cx="4918848" cy="4618566"/>
          </a:xfrm>
        </p:spPr>
        <p:txBody>
          <a:bodyPr>
            <a:normAutofit/>
          </a:bodyPr>
          <a:lstStyle/>
          <a:p>
            <a:pPr>
              <a:lnSpc>
                <a:spcPct val="16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Recent research has identified </a:t>
            </a:r>
            <a:r>
              <a:rPr lang="en-US" sz="2800" b="1" i="1" u="sng" dirty="0">
                <a:latin typeface="Times New Roman" panose="02020603050405020304" pitchFamily="18" charset="0"/>
                <a:cs typeface="Times New Roman" panose="02020603050405020304" pitchFamily="18" charset="0"/>
              </a:rPr>
              <a:t>five core </a:t>
            </a:r>
            <a:r>
              <a:rPr lang="en-US" sz="2800" dirty="0">
                <a:latin typeface="Times New Roman" panose="02020603050405020304" pitchFamily="18" charset="0"/>
                <a:cs typeface="Times New Roman" panose="02020603050405020304" pitchFamily="18" charset="0"/>
              </a:rPr>
              <a:t>spheres that significantly improve youth’s wellbeing and development.</a:t>
            </a:r>
          </a:p>
          <a:p>
            <a:pPr marL="0" indent="0">
              <a:lnSpc>
                <a:spcPct val="160000"/>
              </a:lnSpc>
              <a:buNone/>
            </a:pP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7BD6BD5-B078-4054-BD50-B3925244155A}"/>
              </a:ext>
            </a:extLst>
          </p:cNvPr>
          <p:cNvSpPr txBox="1"/>
          <p:nvPr/>
        </p:nvSpPr>
        <p:spPr>
          <a:xfrm>
            <a:off x="10071100" y="6386731"/>
            <a:ext cx="1458733"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(CSSP, 2020)</a:t>
            </a:r>
          </a:p>
        </p:txBody>
      </p:sp>
      <p:pic>
        <p:nvPicPr>
          <p:cNvPr id="1026" name="Picture 2" descr="Image result for research">
            <a:extLst>
              <a:ext uri="{FF2B5EF4-FFF2-40B4-BE49-F238E27FC236}">
                <a16:creationId xmlns:a16="http://schemas.microsoft.com/office/drawing/2014/main" id="{BD8D4380-C110-401D-84BC-B14127C0F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9730" y="2265045"/>
            <a:ext cx="6350455" cy="3419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1574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1EC7C-0ADE-4391-859D-14A8F95813EC}"/>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YOUTH RESILIENCE</a:t>
            </a:r>
          </a:p>
        </p:txBody>
      </p:sp>
      <p:sp>
        <p:nvSpPr>
          <p:cNvPr id="4" name="Content Placeholder 2">
            <a:extLst>
              <a:ext uri="{FF2B5EF4-FFF2-40B4-BE49-F238E27FC236}">
                <a16:creationId xmlns:a16="http://schemas.microsoft.com/office/drawing/2014/main" id="{EBD617C4-5ACF-4B24-A572-2F9F67A78D3A}"/>
              </a:ext>
            </a:extLst>
          </p:cNvPr>
          <p:cNvSpPr txBox="1">
            <a:spLocks/>
          </p:cNvSpPr>
          <p:nvPr/>
        </p:nvSpPr>
        <p:spPr>
          <a:xfrm>
            <a:off x="1097280" y="2255520"/>
            <a:ext cx="10561320" cy="410040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lnSpc>
                <a:spcPct val="160000"/>
              </a:lnSpc>
              <a:buNone/>
            </a:pPr>
            <a:r>
              <a:rPr lang="en-US" sz="3600" dirty="0">
                <a:solidFill>
                  <a:schemeClr val="tx1"/>
                </a:solidFill>
                <a:latin typeface="Times New Roman" panose="02020603050405020304" pitchFamily="18" charset="0"/>
                <a:cs typeface="Times New Roman" panose="02020603050405020304" pitchFamily="18" charset="0"/>
              </a:rPr>
              <a:t>Stress Management and responding to crises well (stressors, challenges, or adversity) while at the same time building on individual characteristics, strengths, and interests aids the adolescent in gaining resiliency. </a:t>
            </a:r>
          </a:p>
        </p:txBody>
      </p:sp>
      <p:sp>
        <p:nvSpPr>
          <p:cNvPr id="5" name="TextBox 4">
            <a:extLst>
              <a:ext uri="{FF2B5EF4-FFF2-40B4-BE49-F238E27FC236}">
                <a16:creationId xmlns:a16="http://schemas.microsoft.com/office/drawing/2014/main" id="{C7D152B5-D6E2-482A-BD59-87D2A1E811BB}"/>
              </a:ext>
            </a:extLst>
          </p:cNvPr>
          <p:cNvSpPr txBox="1"/>
          <p:nvPr/>
        </p:nvSpPr>
        <p:spPr>
          <a:xfrm>
            <a:off x="10144208" y="6386731"/>
            <a:ext cx="1458733"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(CSSP, 2020)</a:t>
            </a:r>
          </a:p>
        </p:txBody>
      </p:sp>
    </p:spTree>
    <p:extLst>
      <p:ext uri="{BB962C8B-B14F-4D97-AF65-F5344CB8AC3E}">
        <p14:creationId xmlns:p14="http://schemas.microsoft.com/office/powerpoint/2010/main" val="7073828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58294-9FAE-4CC1-B3A1-1A50C76D3D06}"/>
              </a:ext>
            </a:extLst>
          </p:cNvPr>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SOCIAL CONNECTIONS</a:t>
            </a:r>
          </a:p>
        </p:txBody>
      </p:sp>
      <p:sp>
        <p:nvSpPr>
          <p:cNvPr id="4" name="Content Placeholder 2">
            <a:extLst>
              <a:ext uri="{FF2B5EF4-FFF2-40B4-BE49-F238E27FC236}">
                <a16:creationId xmlns:a16="http://schemas.microsoft.com/office/drawing/2014/main" id="{495EC62E-8166-4688-9AD2-F1CE0759AB77}"/>
              </a:ext>
            </a:extLst>
          </p:cNvPr>
          <p:cNvSpPr txBox="1">
            <a:spLocks/>
          </p:cNvSpPr>
          <p:nvPr/>
        </p:nvSpPr>
        <p:spPr>
          <a:xfrm>
            <a:off x="1097280" y="2286000"/>
            <a:ext cx="10688320" cy="406992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lnSpc>
                <a:spcPct val="160000"/>
              </a:lnSpc>
              <a:buNone/>
            </a:pPr>
            <a:r>
              <a:rPr lang="en-US" sz="3600" dirty="0">
                <a:latin typeface="Times New Roman" panose="02020603050405020304" pitchFamily="18" charset="0"/>
                <a:cs typeface="Times New Roman" panose="02020603050405020304" pitchFamily="18" charset="0"/>
              </a:rPr>
              <a:t>Networks of support and having healthy, sustained relationships with people, institutions, the community, and a higher power that promote a sense of trust, belonging, and a belief that one matters </a:t>
            </a:r>
          </a:p>
        </p:txBody>
      </p:sp>
      <p:sp>
        <p:nvSpPr>
          <p:cNvPr id="5" name="TextBox 4">
            <a:extLst>
              <a:ext uri="{FF2B5EF4-FFF2-40B4-BE49-F238E27FC236}">
                <a16:creationId xmlns:a16="http://schemas.microsoft.com/office/drawing/2014/main" id="{CAB80F88-98D8-468F-9B10-FD4F93A51F5A}"/>
              </a:ext>
            </a:extLst>
          </p:cNvPr>
          <p:cNvSpPr txBox="1"/>
          <p:nvPr/>
        </p:nvSpPr>
        <p:spPr>
          <a:xfrm>
            <a:off x="10071100" y="6386731"/>
            <a:ext cx="1458733" cy="369332"/>
          </a:xfrm>
          <a:prstGeom prst="rect">
            <a:avLst/>
          </a:prstGeom>
          <a:noFill/>
        </p:spPr>
        <p:txBody>
          <a:bodyPr wrap="none" rtlCol="0">
            <a:spAutoFit/>
          </a:bodyPr>
          <a:lstStyle/>
          <a:p>
            <a:r>
              <a:rPr lang="en-US" b="1" dirty="0">
                <a:solidFill>
                  <a:schemeClr val="bg1"/>
                </a:solidFill>
                <a:latin typeface="Times New Roman" panose="02020603050405020304" pitchFamily="18" charset="0"/>
                <a:cs typeface="Times New Roman" panose="02020603050405020304" pitchFamily="18" charset="0"/>
              </a:rPr>
              <a:t>(CSSP, 2020)</a:t>
            </a:r>
          </a:p>
        </p:txBody>
      </p:sp>
    </p:spTree>
    <p:extLst>
      <p:ext uri="{BB962C8B-B14F-4D97-AF65-F5344CB8AC3E}">
        <p14:creationId xmlns:p14="http://schemas.microsoft.com/office/powerpoint/2010/main" val="27308735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61415</Words>
  <Application>Microsoft Office PowerPoint</Application>
  <PresentationFormat>Widescreen</PresentationFormat>
  <Paragraphs>4633</Paragraphs>
  <Slides>343</Slides>
  <Notes>330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343</vt:i4>
      </vt:variant>
    </vt:vector>
  </HeadingPairs>
  <TitlesOfParts>
    <vt:vector size="357" baseType="lpstr">
      <vt:lpstr>Aparajita</vt:lpstr>
      <vt:lpstr>Arial</vt:lpstr>
      <vt:lpstr>Arial Narrow</vt:lpstr>
      <vt:lpstr>Calibri</vt:lpstr>
      <vt:lpstr>Calibri Light</vt:lpstr>
      <vt:lpstr>Comic Sans MS</vt:lpstr>
      <vt:lpstr>Courier New</vt:lpstr>
      <vt:lpstr>Lora</vt:lpstr>
      <vt:lpstr>robotoregular</vt:lpstr>
      <vt:lpstr>Rockwell Condensed</vt:lpstr>
      <vt:lpstr>Tahoma</vt:lpstr>
      <vt:lpstr>Times New Roman</vt:lpstr>
      <vt:lpstr>Wingdings</vt:lpstr>
      <vt:lpstr>Retrospect</vt:lpstr>
      <vt:lpstr>Trainer Introduction</vt:lpstr>
      <vt:lpstr>PowerPoint Presentation</vt:lpstr>
      <vt:lpstr>HEMISPHERIC DRUG STRATEGY</vt:lpstr>
      <vt:lpstr>PURPOSE OF THIS CURRICULUM</vt:lpstr>
      <vt:lpstr>UTILIZATION OF THIS CURRICULUM</vt:lpstr>
      <vt:lpstr>Learning Objectives </vt:lpstr>
      <vt:lpstr>THE TRAINER MANUAL</vt:lpstr>
      <vt:lpstr>THE PARTICIPANT MANUAL</vt:lpstr>
      <vt:lpstr>OVERVIEW OF TRAINING MODULES</vt:lpstr>
      <vt:lpstr>THE TRAINER </vt:lpstr>
      <vt:lpstr>TRAINER DEMEANOR </vt:lpstr>
      <vt:lpstr>THE LEARNING APPROACH </vt:lpstr>
      <vt:lpstr>PREPARATION</vt:lpstr>
      <vt:lpstr>PARTICIPANTS (AUDIENCE)</vt:lpstr>
      <vt:lpstr>BECOMING FAMILIAR WITH THE CURRICULUM &amp; CUSTOMIZING </vt:lpstr>
      <vt:lpstr>PowerPoint Presentation</vt:lpstr>
      <vt:lpstr>EVALUATION FORMS &amp; PRE/POST TESTS </vt:lpstr>
      <vt:lpstr>Introduction to Adolescent Substance Use</vt:lpstr>
      <vt:lpstr>ADOLESCENT DEVELOPMENT &amp; SUBSTANCE USE</vt:lpstr>
      <vt:lpstr>PowerPoint Presentation</vt:lpstr>
      <vt:lpstr>PowerPoint Presentation</vt:lpstr>
      <vt:lpstr>PowerPoint Presentation</vt:lpstr>
      <vt:lpstr>PowerPoint Presentation</vt:lpstr>
      <vt:lpstr>ADOLESCENT SUSBTANCE USE AS A PUBLIC HEALTH CRISIS</vt:lpstr>
      <vt:lpstr>PowerPoint Presentation</vt:lpstr>
      <vt:lpstr>INTERNATIONAL STANDARDS </vt:lpstr>
      <vt:lpstr>ABOUT ADOLESCENT DEVELOPMENT </vt:lpstr>
      <vt:lpstr>PowerPoint Presentation</vt:lpstr>
      <vt:lpstr>DEVELOPMENT DEPENDS ON SEVERAL FACTORS AND CAN VARY ACROSS COUNTRIES. </vt:lpstr>
      <vt:lpstr>DOMAINS OF DEVELOPMENT </vt:lpstr>
      <vt:lpstr>ADOLESCENT DEVELOPMENT EXERCISE</vt:lpstr>
      <vt:lpstr>PowerPoint Presentation</vt:lpstr>
      <vt:lpstr>SEXUAL DEVELOPMENT</vt:lpstr>
      <vt:lpstr>SEXUAL DEVELOPMENT EXERCISE </vt:lpstr>
      <vt:lpstr>EMOTIONAL/COGNITIVE  DEVELOPMENT </vt:lpstr>
      <vt:lpstr>STAGES OF ADOLESCENCE </vt:lpstr>
      <vt:lpstr>EARLY ADOLESCENCE</vt:lpstr>
      <vt:lpstr>MIDDLE ADOLESCENCE </vt:lpstr>
      <vt:lpstr>LATE ADOLESCENCE</vt:lpstr>
      <vt:lpstr>What are my values on Adolescent AOD Use?</vt:lpstr>
      <vt:lpstr>WHEN IS ADOLESCENT SUBSTANCE USE A PROBLEM?</vt:lpstr>
      <vt:lpstr>CLINICAL DEFINITION OF SUBSTANCE ABUSE</vt:lpstr>
      <vt:lpstr>Complete the sentences… </vt:lpstr>
      <vt:lpstr>Forced Choices Exercise </vt:lpstr>
      <vt:lpstr>THE ADOLESCENT BRAIN ON DRUGS </vt:lpstr>
      <vt:lpstr>TYPES OF SUSBTANCES </vt:lpstr>
      <vt:lpstr>ROUTES OF  DRUG ADMINISTRATION</vt:lpstr>
      <vt:lpstr>CIGARETTES &amp; TOBACCO </vt:lpstr>
      <vt:lpstr>PowerPoint Presentation</vt:lpstr>
      <vt:lpstr>PowerPoint Presentation</vt:lpstr>
      <vt:lpstr>PowerPoint Presentation</vt:lpstr>
      <vt:lpstr>PowerPoint Presentation</vt:lpstr>
      <vt:lpstr>ALCOHOL</vt:lpstr>
      <vt:lpstr>ALCOHOL IN ADOLESCENTS </vt:lpstr>
      <vt:lpstr>PowerPoint Presentation</vt:lpstr>
      <vt:lpstr>PowerPoint Presentation</vt:lpstr>
      <vt:lpstr>PowerPoint Presentation</vt:lpstr>
      <vt:lpstr>PowerPoint Presentation</vt:lpstr>
      <vt:lpstr>ADOLECENT BINGE DRINKING</vt:lpstr>
      <vt:lpstr>PowerPoint Presentation</vt:lpstr>
      <vt:lpstr>PowerPoint Presentation</vt:lpstr>
      <vt:lpstr>MARIHUANA</vt:lpstr>
      <vt:lpstr>MARIHUANA (CANNABIS) </vt:lpstr>
      <vt:lpstr>MARIHUANA CONTINUED</vt:lpstr>
      <vt:lpstr>PowerPoint Presentation</vt:lpstr>
      <vt:lpstr>PowerPoint Presentation</vt:lpstr>
      <vt:lpstr>Healthy Brain      Marihuana</vt:lpstr>
      <vt:lpstr>PowerPoint Presentation</vt:lpstr>
      <vt:lpstr>PREFRONTAL CORTEX AFFECTED AREAS</vt:lpstr>
      <vt:lpstr>PowerPoint Presentation</vt:lpstr>
      <vt:lpstr>PowerPoint Presentation</vt:lpstr>
      <vt:lpstr>OTHER SUSBTANCES </vt:lpstr>
      <vt:lpstr>INHALANTS</vt:lpstr>
      <vt:lpstr>ABOUT INHALANT USE</vt:lpstr>
      <vt:lpstr>COCAINE</vt:lpstr>
      <vt:lpstr>ECSTASY</vt:lpstr>
      <vt:lpstr>OPIOIDS &amp; PRESCRIPTION DRUGS </vt:lpstr>
      <vt:lpstr>OTHER TRENDS </vt:lpstr>
      <vt:lpstr>PowerPoint Presentation</vt:lpstr>
      <vt:lpstr>OTHER TRENDS </vt:lpstr>
      <vt:lpstr>PREDISPOSITION TO SUBSTANCE USE/ABUSE</vt:lpstr>
      <vt:lpstr>GENETICS</vt:lpstr>
      <vt:lpstr>Predisposition due to Mental Health Conditions</vt:lpstr>
      <vt:lpstr>PowerPoint Presentation</vt:lpstr>
      <vt:lpstr>BIO-PSYCHO-SOCIAL MODEL </vt:lpstr>
      <vt:lpstr>PowerPoint Presentation</vt:lpstr>
      <vt:lpstr>CAUSES OF SUBSTANCE USE THROUGH THE LENS OF THE BIO-PSYCHOSOCIAL MODEL </vt:lpstr>
      <vt:lpstr>CONSEQUENCES OF SUSBTANCE ABUSE </vt:lpstr>
      <vt:lpstr>CASE STUDY</vt:lpstr>
      <vt:lpstr>GENERAL RISK/PROTECTIVE FACTORS </vt:lpstr>
      <vt:lpstr>DEVELOPMENTAL WELLNESS IN YOUTH</vt:lpstr>
      <vt:lpstr>DEVELOPMENTAL ASSETS</vt:lpstr>
      <vt:lpstr>DEVELOPMENTAL ASSETS</vt:lpstr>
      <vt:lpstr>DEVELOPMENTAL ASSETS</vt:lpstr>
      <vt:lpstr>DEVELOPMENTAL ASSETS</vt:lpstr>
      <vt:lpstr>DEVELOPMENTAL ASSETS</vt:lpstr>
      <vt:lpstr>Research-based factors that promote youth wellbeing &amp; development</vt:lpstr>
      <vt:lpstr>YOUTH RESILIENCE</vt:lpstr>
      <vt:lpstr>SOCIAL CONNECTIONS</vt:lpstr>
      <vt:lpstr>KNOWLEDGE OF ADOLESCENT DEVELOPMENT</vt:lpstr>
      <vt:lpstr>CONCRETE SUPPORT IN TIMES OF NEED</vt:lpstr>
      <vt:lpstr>COGNITIVE AND SOCIAL EMOTIONAL COMPETENCE</vt:lpstr>
      <vt:lpstr>SUMMARY</vt:lpstr>
      <vt:lpstr>SUMMARY</vt:lpstr>
      <vt:lpstr>Module 2: Trauma and Trauma Informed Care</vt:lpstr>
      <vt:lpstr>TRAUMA AND TRAUMA INFORMED CARE</vt:lpstr>
      <vt:lpstr>TRAUMA AND TRAUMA INFORMED CARE</vt:lpstr>
      <vt:lpstr>PowerPoint Presentation</vt:lpstr>
      <vt:lpstr>OVERVIEW OF TRAUMA </vt:lpstr>
      <vt:lpstr>PROCESSING…</vt:lpstr>
      <vt:lpstr>HIERARCHY OF TRAUMA</vt:lpstr>
      <vt:lpstr>DEFININING TRAUMA </vt:lpstr>
      <vt:lpstr>GENDER DIFFERENCES</vt:lpstr>
      <vt:lpstr>ADVERSE CHILDHOOD EXPERIENCES (ACE) STUDY</vt:lpstr>
      <vt:lpstr>ACE STUDY </vt:lpstr>
      <vt:lpstr>ACE STUDY RESULTS</vt:lpstr>
      <vt:lpstr>ACE RESULTS RELATED TO SUBSTANCE USE/ABUSE</vt:lpstr>
      <vt:lpstr>PowerPoint Presentation</vt:lpstr>
      <vt:lpstr>TRAUMATIC EXPEREINCES AROUND THE WORLD</vt:lpstr>
      <vt:lpstr>WORLD HEALTH ORGANIZATION WORLD MENTAL HEALTH SURVEY</vt:lpstr>
      <vt:lpstr>PowerPoint Presentation</vt:lpstr>
      <vt:lpstr>TRAUMA  &amp;  THE BRAIN</vt:lpstr>
      <vt:lpstr>THE EMOTIONAL BRAIN</vt:lpstr>
      <vt:lpstr>THE BRAIN’S REPOSNSE TO TRAUMA </vt:lpstr>
      <vt:lpstr>TRAUMA REACTIONS </vt:lpstr>
      <vt:lpstr>TRAUMA &amp; ADDICTIONS</vt:lpstr>
      <vt:lpstr>STRESS DISORDERS</vt:lpstr>
      <vt:lpstr>ADJUSTMENT DISORDER</vt:lpstr>
      <vt:lpstr>POST-TRAUMATIC STRESS DISORDER (PTSD)</vt:lpstr>
      <vt:lpstr>COMPLEX POST TRAUMATIC STRESS DISORDER (CPTSD)</vt:lpstr>
      <vt:lpstr>SYMPTOMS = ADAPTATIONS</vt:lpstr>
      <vt:lpstr>TRAUMA INFORMED CARE (TIC)</vt:lpstr>
      <vt:lpstr>TRAUMA INFORMED CARE</vt:lpstr>
      <vt:lpstr>TRAUMA INFORMED CARE</vt:lpstr>
      <vt:lpstr>TRAUMA INFORMED CARE</vt:lpstr>
      <vt:lpstr>Key Concept: Trauma-informed Care </vt:lpstr>
      <vt:lpstr>PowerPoint Presentation</vt:lpstr>
      <vt:lpstr>EXAMPLES OF TRAUMA INFORMED LANGUAGE </vt:lpstr>
      <vt:lpstr>Smart Tips for Building and Utilizing a Trauma-Informed Lens in Your Task Force </vt:lpstr>
      <vt:lpstr>PowerPoint Presentation</vt:lpstr>
      <vt:lpstr>PowerPoint Presentation</vt:lpstr>
      <vt:lpstr>Module 3: Screening &amp; Assessment</vt:lpstr>
      <vt:lpstr>SCREENING &amp; ASSESSMENT </vt:lpstr>
      <vt:lpstr>SCREEENING &amp; ASSESSMENT</vt:lpstr>
      <vt:lpstr>PowerPoint Presentation</vt:lpstr>
      <vt:lpstr>PowerPoint Presentation</vt:lpstr>
      <vt:lpstr>SCREENING VS. ASSESSMENT </vt:lpstr>
      <vt:lpstr>BEST ETHICAL PRACTICES WHEN WORKING WITH YOUTH</vt:lpstr>
      <vt:lpstr>LEGAL AND ETHICAL CONCERNS</vt:lpstr>
      <vt:lpstr>TRAUMA INFORMED INTERVIEWING </vt:lpstr>
      <vt:lpstr>THE ROLE OF THE INTERVIEWER / PROVIDER</vt:lpstr>
      <vt:lpstr>MANAGING CRISES DURING SCREENINGS &amp; ASSESSMENTS</vt:lpstr>
      <vt:lpstr>TRAUMA DISCLOSURES </vt:lpstr>
      <vt:lpstr>PowerPoint Presentation</vt:lpstr>
      <vt:lpstr>VIOLENT BEHAVIOR</vt:lpstr>
      <vt:lpstr>SCREENING</vt:lpstr>
      <vt:lpstr>SCREENING</vt:lpstr>
      <vt:lpstr>SCREENING METHODS </vt:lpstr>
      <vt:lpstr>National Institute on Drug Abuse (NIDA) Screen</vt:lpstr>
      <vt:lpstr>Let’s Practice! </vt:lpstr>
      <vt:lpstr>CRAFFT Screening Tool </vt:lpstr>
      <vt:lpstr>Let’s Practice! </vt:lpstr>
      <vt:lpstr>ASSESSMENTS</vt:lpstr>
      <vt:lpstr>ASSESSMENTS</vt:lpstr>
      <vt:lpstr>ASSESSMENTS</vt:lpstr>
      <vt:lpstr>ASSESSMENTS</vt:lpstr>
      <vt:lpstr>ASSESSMENTS</vt:lpstr>
      <vt:lpstr>Global Appraisal of Individual Needs (GAIN) </vt:lpstr>
      <vt:lpstr>Teen Addiction Severity Index (T-ASI) </vt:lpstr>
      <vt:lpstr>HEADSS</vt:lpstr>
      <vt:lpstr>Let’s Practice! </vt:lpstr>
      <vt:lpstr>PowerPoint Presentation</vt:lpstr>
      <vt:lpstr>CASE MANAGEMENT </vt:lpstr>
      <vt:lpstr>PowerPoint Presentation</vt:lpstr>
      <vt:lpstr>GENERAL CASE MANAGEMENT </vt:lpstr>
      <vt:lpstr>WRAP AROUND MODEL </vt:lpstr>
      <vt:lpstr>PowerPoint Presentation</vt:lpstr>
      <vt:lpstr>The Strengths &amp; Needs Assessment (SNA) Tool</vt:lpstr>
      <vt:lpstr>Assessment of Survivor Outcomes (ASO) </vt:lpstr>
      <vt:lpstr>Let’s Practice! </vt:lpstr>
      <vt:lpstr>CLINICAL CASE STUDY</vt:lpstr>
      <vt:lpstr>Module 4: Adolescent Drug Treatment</vt:lpstr>
      <vt:lpstr>ADOLESCENT DRUG TREATMENT INTERVENTION </vt:lpstr>
      <vt:lpstr>ADOLESCENT DRUG TREATMENT INTERVENTION</vt:lpstr>
      <vt:lpstr>PowerPoint Presentation</vt:lpstr>
      <vt:lpstr>ADOLESCENT DRUG TREATMENT INTERVENTION</vt:lpstr>
      <vt:lpstr>PRINCIPLES OF ADOLESCENTS AOD TREATMENT</vt:lpstr>
      <vt:lpstr>PRINCIPLES OF ADOLESCENTS AOD TREATMENT</vt:lpstr>
      <vt:lpstr>PRINCIPLES OF ADOLESCENTS AOD TREATMENT</vt:lpstr>
      <vt:lpstr>PRINCIPLES OF ADOLESCENTS AOD TREATMENT</vt:lpstr>
      <vt:lpstr>PRINCIPLES OF ADOLESCENTS AOD TREATMENT</vt:lpstr>
      <vt:lpstr>PRINCIPLES OF ADOLESCENTS AOD TREATMENT</vt:lpstr>
      <vt:lpstr>FACTORS FOR CONSIDERATION</vt:lpstr>
      <vt:lpstr>FACTORS FOR CONSIDERATION</vt:lpstr>
      <vt:lpstr>FACTORS FOR CONSIDERATION</vt:lpstr>
      <vt:lpstr>FACTORS FOR CONSIDERATION</vt:lpstr>
      <vt:lpstr>FACTORS FOR CONSIDERATION</vt:lpstr>
      <vt:lpstr>FACTORS FOR CONSIDERATION</vt:lpstr>
      <vt:lpstr>ADOLESCENT AND TREATMENT</vt:lpstr>
      <vt:lpstr>ADOLESCENT AND TREATMENT</vt:lpstr>
      <vt:lpstr>ADOLESCENT AND TREATMENT</vt:lpstr>
      <vt:lpstr>ADOLESCENT AND TREATMENT</vt:lpstr>
      <vt:lpstr>ADOLESCENT AND TREATMENT</vt:lpstr>
      <vt:lpstr>COMPONENTS OF COMPREHENSIVE DRUG ABUSE TREATMENT</vt:lpstr>
      <vt:lpstr>LEGAL AND ETHICAL CONCERNS</vt:lpstr>
      <vt:lpstr>AREAS OF TRAINING NEEDS TO DEVELOP TREATMENT PROFESSIONALS.</vt:lpstr>
      <vt:lpstr>AREAS OF TRAINING NEEDS TO DEVELOP TREATMENT PROFESSIONALS.</vt:lpstr>
      <vt:lpstr>GENOGRAM IN THERAPY</vt:lpstr>
      <vt:lpstr>HOW TO CREATE A GENOGRAM</vt:lpstr>
      <vt:lpstr>HOW TO CREATE A GENOGRAM</vt:lpstr>
      <vt:lpstr>HOW TO CREATE A GENOGRAM</vt:lpstr>
      <vt:lpstr>HOW TO CREATE A GENOGRAM</vt:lpstr>
      <vt:lpstr>HOW TO CREATE A GENOGRAM</vt:lpstr>
      <vt:lpstr>HOW TO CREATE A GENOGRAM</vt:lpstr>
      <vt:lpstr>HOW TO CREATE A GENOGRAM</vt:lpstr>
      <vt:lpstr>PowerPoint Presentation</vt:lpstr>
      <vt:lpstr>PowerPoint Presentation</vt:lpstr>
      <vt:lpstr>Exercise: FAMILY GENOGRAM</vt:lpstr>
      <vt:lpstr>INTERVENTIONS</vt:lpstr>
      <vt:lpstr>STAGES OF CHANGE</vt:lpstr>
      <vt:lpstr>PowerPoint Presentation</vt:lpstr>
      <vt:lpstr>STAGES OF CHANGE</vt:lpstr>
      <vt:lpstr>CASE STUDY</vt:lpstr>
      <vt:lpstr>CASE STUDY</vt:lpstr>
      <vt:lpstr>CASE STUDY</vt:lpstr>
      <vt:lpstr>CASE STUDY</vt:lpstr>
      <vt:lpstr>LIMITATIONS OF THE STAGES OF CHANGE</vt:lpstr>
      <vt:lpstr>MOTIVATIONAL INTERVIEWING </vt:lpstr>
      <vt:lpstr>MOTIVATIONAL INTERVIEWING</vt:lpstr>
      <vt:lpstr>KEY ELEMENTS OF MOTIVATIONAL INTERVIEWING</vt:lpstr>
      <vt:lpstr>GOALS OF THE THERAPIST IN MOTIVATIONAL INTERVIEWING</vt:lpstr>
      <vt:lpstr>MOTIVATIONAL"INTERVIEWING"SKILLS"</vt:lpstr>
      <vt:lpstr>CHANGE TALK </vt:lpstr>
      <vt:lpstr>BENEFITS OF MOTIVATIONAL INTERVIEWING</vt:lpstr>
      <vt:lpstr>BENEFITS OF MOTIVATIONAL INTERVIEWING</vt:lpstr>
      <vt:lpstr>PowerPoint Presentation</vt:lpstr>
      <vt:lpstr>COGNITIVE BEHAVIORAL THERAPY (CBT)</vt:lpstr>
      <vt:lpstr>COGNITIVE BEHAVIORAL THERAPY (CBT)</vt:lpstr>
      <vt:lpstr>COGNITIVE BEHAVIORAL THERAPY (CBT)</vt:lpstr>
      <vt:lpstr>CBT TECHNIQUES</vt:lpstr>
      <vt:lpstr>ROLE OF THE CLINICIAN IN CBT</vt:lpstr>
      <vt:lpstr>ROLE OF THE CLINICIAN IN CBT</vt:lpstr>
      <vt:lpstr>ROLE OF THE CLINICIAN IN CBT</vt:lpstr>
      <vt:lpstr>DEVELOPMENT OF NEW STRATEGIES</vt:lpstr>
      <vt:lpstr>Example</vt:lpstr>
      <vt:lpstr>Let’s Practice! </vt:lpstr>
      <vt:lpstr>TRAUMA FOCUSED COGNITIVE BEHAVIORAL THERAPY</vt:lpstr>
      <vt:lpstr>TRAUMA FOCUSED COGNITIVE BEHAVIORAL THERAPY</vt:lpstr>
      <vt:lpstr>TRAUMA FOCUSED COGNITIVE BEHAVIORAL THERAPY</vt:lpstr>
      <vt:lpstr>TRAUMA FOCUSED COGNITIVE BEHAVIORAL THERAPY</vt:lpstr>
      <vt:lpstr>TRAUMA FOCUSED COGNITIVE BEHAVIORAL THERAPY</vt:lpstr>
      <vt:lpstr>TRAUMA FOCUSED COGNITIVE BEHAVIORAL THERAPY</vt:lpstr>
      <vt:lpstr>TRAUMA FOCUSED COGNITIVE BEHAVIORAL THERAPY</vt:lpstr>
      <vt:lpstr>TRAUMA FOCUSED COGNITIVE BEHAVIORAL THERAPY</vt:lpstr>
      <vt:lpstr>TRAUMA FOCUSED COGNITIVE BEHAVIORAL THERAPY</vt:lpstr>
      <vt:lpstr>TRAUMA FOCUSED COGNITIVE BEHAVIORAL THERAPY</vt:lpstr>
      <vt:lpstr>TRAUMA FOCUSED COGNITIVE BEHAVIORAL THERAPY</vt:lpstr>
      <vt:lpstr>TRAUMA FOCUSED COGNITIVE BEHAVIORAL THERAPY</vt:lpstr>
      <vt:lpstr>TRAUMA FOCUSED COGNITIVE BEHAVIORAL THERAPY</vt:lpstr>
      <vt:lpstr>TRAUMA FOCUSED COGNITIVE BEHAVIORAL THERAPY</vt:lpstr>
      <vt:lpstr>OTHER INTERVENTIONS</vt:lpstr>
      <vt:lpstr>BEHAVIORAL THERAPY</vt:lpstr>
      <vt:lpstr>ADOLESCENT COMMUNITY REINFORCEMENT APPROACH (A-CRA)</vt:lpstr>
      <vt:lpstr>MOTIVATIONAL ENHANCEMENT THERAPY</vt:lpstr>
      <vt:lpstr>CONTINGENCY MANAGMENT</vt:lpstr>
      <vt:lpstr>THE FAMILY</vt:lpstr>
      <vt:lpstr>GENERAL IMPACT OF AOD USE ON FAMILY</vt:lpstr>
      <vt:lpstr>GENERAL IMPACT OF AOD USE ON FAMILY</vt:lpstr>
      <vt:lpstr>ROLE OF THE FAMILY</vt:lpstr>
      <vt:lpstr>ROLE OF THE FAMILY</vt:lpstr>
      <vt:lpstr>LEVELS OF FAMILY ENGAGEMENT AND CLINICIAN COMPETENCIES</vt:lpstr>
      <vt:lpstr>SUCCESSFUL ENGAGEMENT OF FAMILY MEMBERS</vt:lpstr>
      <vt:lpstr>TIPS FOR SUCCESSFUL ENGAGEMENT OF FAMILY MEMBERS</vt:lpstr>
      <vt:lpstr>FAMILY INTERVENTIONS</vt:lpstr>
      <vt:lpstr>MULTISYSTEMIC THERAPY</vt:lpstr>
      <vt:lpstr>MULTISYSTEMIC THERAPY</vt:lpstr>
      <vt:lpstr>PowerPoint Presentation</vt:lpstr>
      <vt:lpstr>PowerPoint Presentation</vt:lpstr>
      <vt:lpstr>MULTISYSTEMIC THERAPY</vt:lpstr>
      <vt:lpstr>MULTISYSTEMIC THERAPY</vt:lpstr>
      <vt:lpstr>CASE STUDY</vt:lpstr>
      <vt:lpstr>OTHER INTERVENTIONS</vt:lpstr>
      <vt:lpstr>STRUCTURAL/STRATEGIC FAMILY THERAPY</vt:lpstr>
      <vt:lpstr>COGNITIVE BEHAVIORAL FAMILY   THERAPY </vt:lpstr>
      <vt:lpstr>SOLUTION-FOCUSED THERAPY </vt:lpstr>
      <vt:lpstr>MULTIDIMENSIONAL FAMILY THERAPY </vt:lpstr>
      <vt:lpstr>BRIEF STRATEGIC FAMILY THERAPY  </vt:lpstr>
      <vt:lpstr>FAMILY BEHAVIOR THERAPY </vt:lpstr>
      <vt:lpstr>FUNCTIONAL FAMILY THERAPY </vt:lpstr>
      <vt:lpstr>HIGH RISK YOUTH</vt:lpstr>
      <vt:lpstr>HIGH RISK YOUTH</vt:lpstr>
      <vt:lpstr>PowerPoint Presentation</vt:lpstr>
      <vt:lpstr>UNICEF (1989) CONVENTION ON THE RIGHTS OF THE CHILD</vt:lpstr>
      <vt:lpstr>ADOLESCENT VIOLENCE</vt:lpstr>
      <vt:lpstr>DEVELOPMENT OF ADOLESCENT DELINQUENCY </vt:lpstr>
      <vt:lpstr>YOUTH CRIMINALITY </vt:lpstr>
      <vt:lpstr>RISK FACTORS</vt:lpstr>
      <vt:lpstr>SOCIAL FACTORS</vt:lpstr>
      <vt:lpstr>PowerPoint Presentation</vt:lpstr>
      <vt:lpstr>International research on ACUTE cardiac infarction (AMI)</vt:lpstr>
      <vt:lpstr>PowerPoint Presentation</vt:lpstr>
      <vt:lpstr>Comparison between cardiac infaction and  Criminal risk factors</vt:lpstr>
      <vt:lpstr>RNR MODEL </vt:lpstr>
      <vt:lpstr>ASSESSMENT TOOLS</vt:lpstr>
      <vt:lpstr>INTERVENTION   WRAP AROUND MODEL</vt:lpstr>
      <vt:lpstr>PowerPoint Presentation</vt:lpstr>
      <vt:lpstr>PHASE 1: Engagement and team preparation</vt:lpstr>
      <vt:lpstr>PowerPoint Presentation</vt:lpstr>
      <vt:lpstr>PHASE 2: Initial plan development</vt:lpstr>
      <vt:lpstr>PowerPoint Presentation</vt:lpstr>
      <vt:lpstr>PHASE 3: Implementation </vt:lpstr>
      <vt:lpstr>PowerPoint Presentation</vt:lpstr>
      <vt:lpstr>Phase IV: Transition</vt:lpstr>
      <vt:lpstr>PowerPoint Presentation</vt:lpstr>
      <vt:lpstr>Case Study</vt:lpstr>
      <vt:lpstr>PowerPoint Presentation</vt:lpstr>
      <vt:lpstr>OPTIONAL MODULE: GANGS</vt:lpstr>
      <vt:lpstr>WHAT IS A GANG?</vt:lpstr>
      <vt:lpstr>GANS VS. VIOLENT EXTREMIST ORGANIZATIONS</vt:lpstr>
      <vt:lpstr>GANGS</vt:lpstr>
      <vt:lpstr>GANGS</vt:lpstr>
      <vt:lpstr>CRIME AND GANG  INVOLVEMENT</vt:lpstr>
      <vt:lpstr>WHO ARE GANG MEMEBRS?</vt:lpstr>
      <vt:lpstr>WHO JOINS GANGS?</vt:lpstr>
      <vt:lpstr>WHY JOIN A GANG?</vt:lpstr>
      <vt:lpstr>RISK FACTORS</vt:lpstr>
      <vt:lpstr>INDIVIDUAL AND FAMILY</vt:lpstr>
      <vt:lpstr>RELATIONAL </vt:lpstr>
      <vt:lpstr>COMMUNITY &amp; NEIGHBORHOOD </vt:lpstr>
      <vt:lpstr>SOCIETY</vt:lpstr>
      <vt:lpstr>RESPONDING TO A GAND PROBLEM</vt:lpstr>
      <vt:lpstr>PREVENTION, INTERVENTION, SUPPRESSION, &amp; COMPREHENSIVE PROGRAMS</vt:lpstr>
      <vt:lpstr>COMPREHENSIVE GANG STRATEGY</vt:lpstr>
      <vt:lpstr>RESILIENCY </vt:lpstr>
      <vt:lpstr>REDUCING RISK = ENHANCING RESILIENCY</vt:lpstr>
      <vt:lpstr>PowerPoint Presentation</vt:lpstr>
      <vt:lpstr>REDUCING RISK = ENHANCING RESILIENCY</vt:lpstr>
      <vt:lpstr>REDUCING RISK = ENHANCING RESILIENCY</vt:lpstr>
      <vt:lpstr>REDUCING RISK = ENHANCING RESILIENCY</vt:lpstr>
      <vt:lpstr>REDUCING GANG VIOLENCE</vt:lpstr>
      <vt:lpstr>EXTRACTION &amp; EXITING ISSUES</vt:lpstr>
      <vt:lpstr>WHAT YOU NEED TO KNOW</vt:lpstr>
      <vt:lpstr>CLOSING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Trainer Introduction</dc:title>
  <dc:creator>Ana Sierra</dc:creator>
  <cp:lastModifiedBy>Ana Sierra</cp:lastModifiedBy>
  <cp:revision>1</cp:revision>
  <dcterms:created xsi:type="dcterms:W3CDTF">2020-10-02T20:00:26Z</dcterms:created>
  <dcterms:modified xsi:type="dcterms:W3CDTF">2020-10-02T20:11:14Z</dcterms:modified>
</cp:coreProperties>
</file>