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63" r:id="rId3"/>
    <p:sldId id="271" r:id="rId4"/>
    <p:sldId id="279" r:id="rId5"/>
    <p:sldId id="277" r:id="rId6"/>
    <p:sldId id="278" r:id="rId7"/>
    <p:sldId id="268" r:id="rId8"/>
    <p:sldId id="264" r:id="rId9"/>
    <p:sldId id="265" r:id="rId10"/>
    <p:sldId id="266" r:id="rId11"/>
    <p:sldId id="267" r:id="rId12"/>
    <p:sldId id="269" r:id="rId13"/>
    <p:sldId id="281" r:id="rId14"/>
    <p:sldId id="270" r:id="rId15"/>
    <p:sldId id="280" r:id="rId16"/>
    <p:sldId id="283" r:id="rId17"/>
    <p:sldId id="272" r:id="rId18"/>
    <p:sldId id="273" r:id="rId19"/>
    <p:sldId id="274" r:id="rId20"/>
    <p:sldId id="275" r:id="rId21"/>
    <p:sldId id="276" r:id="rId22"/>
    <p:sldId id="282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8"/>
    <p:restoredTop sz="78680"/>
  </p:normalViewPr>
  <p:slideViewPr>
    <p:cSldViewPr snapToGrid="0" snapToObjects="1">
      <p:cViewPr varScale="1">
        <p:scale>
          <a:sx n="88" d="100"/>
          <a:sy n="88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64716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79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22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7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40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09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78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32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0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5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66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15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2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2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F89184-580E-704E-8881-D8885F80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417836"/>
            <a:ext cx="7620000" cy="59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305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83837"/>
            <a:ext cx="10693400" cy="1406852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Evidence-based?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8449"/>
            <a:ext cx="10515600" cy="500571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GB" sz="3600" b="1" i="1" dirty="0"/>
              <a:t>Evidence-based?</a:t>
            </a:r>
          </a:p>
          <a:p>
            <a:pPr marL="0" indent="0" algn="ctr">
              <a:buNone/>
            </a:pPr>
            <a:r>
              <a:rPr lang="en-GB" sz="3200" dirty="0"/>
              <a:t>“denoting </a:t>
            </a:r>
            <a:r>
              <a:rPr lang="en-GB" sz="3200" dirty="0">
                <a:solidFill>
                  <a:srgbClr val="FF0000"/>
                </a:solidFill>
              </a:rPr>
              <a:t>an approach </a:t>
            </a:r>
            <a:r>
              <a:rPr lang="en-GB" sz="3200" dirty="0"/>
              <a:t>to medicine, education, and other disciplines that emphasizes the practical application of the findings of the </a:t>
            </a:r>
            <a:r>
              <a:rPr lang="en-GB" sz="3200" dirty="0">
                <a:solidFill>
                  <a:srgbClr val="FF0000"/>
                </a:solidFill>
              </a:rPr>
              <a:t>best available </a:t>
            </a:r>
            <a:r>
              <a:rPr lang="en-GB" sz="3200" dirty="0"/>
              <a:t>current research”</a:t>
            </a:r>
          </a:p>
          <a:p>
            <a:pPr marL="0" indent="0" algn="ctr">
              <a:buNone/>
            </a:pPr>
            <a:endParaRPr lang="en-GB" sz="3200" i="1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For Prevention: Proving that something you do results in something </a:t>
            </a:r>
            <a:r>
              <a:rPr lang="en-US" sz="3200" u="sng" dirty="0">
                <a:solidFill>
                  <a:srgbClr val="FF0000"/>
                </a:solidFill>
              </a:rPr>
              <a:t>not</a:t>
            </a:r>
            <a:r>
              <a:rPr lang="en-US" sz="3200" dirty="0">
                <a:solidFill>
                  <a:srgbClr val="FF0000"/>
                </a:solidFill>
              </a:rPr>
              <a:t> happening is not easy!</a:t>
            </a:r>
          </a:p>
          <a:p>
            <a:pPr marL="0" indent="0" algn="ctr">
              <a:buNone/>
            </a:pPr>
            <a:endParaRPr lang="en-GB" sz="3200" i="1" dirty="0"/>
          </a:p>
          <a:p>
            <a:pPr marL="0" indent="0" algn="ctr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456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32531"/>
            <a:ext cx="10693400" cy="1406852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How do we “prove” prevention?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1825625"/>
            <a:ext cx="10955867" cy="4365096"/>
          </a:xfrm>
        </p:spPr>
        <p:txBody>
          <a:bodyPr numCol="1"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Components towards “prevention: </a:t>
            </a:r>
            <a:r>
              <a:rPr lang="en-US" sz="4000" i="1" dirty="0">
                <a:solidFill>
                  <a:srgbClr val="0070C0"/>
                </a:solidFill>
              </a:rPr>
              <a:t>What are the factors that contribute to prevention?</a:t>
            </a:r>
          </a:p>
          <a:p>
            <a:r>
              <a:rPr lang="en-US" sz="4000" dirty="0">
                <a:solidFill>
                  <a:srgbClr val="00B050"/>
                </a:solidFill>
              </a:rPr>
              <a:t>The key is to be clear on our </a:t>
            </a:r>
            <a:r>
              <a:rPr lang="en-US" sz="4000" u="sng" dirty="0">
                <a:solidFill>
                  <a:srgbClr val="00B050"/>
                </a:solidFill>
              </a:rPr>
              <a:t>objectives </a:t>
            </a:r>
            <a:r>
              <a:rPr lang="en-US" sz="4000" dirty="0">
                <a:solidFill>
                  <a:srgbClr val="00B050"/>
                </a:solidFill>
              </a:rPr>
              <a:t>and identifying ways of finding out if they have been achieved</a:t>
            </a:r>
          </a:p>
          <a:p>
            <a:r>
              <a:rPr lang="en-US" sz="4000" dirty="0">
                <a:solidFill>
                  <a:srgbClr val="FF0000"/>
                </a:solidFill>
              </a:rPr>
              <a:t>Identify </a:t>
            </a:r>
            <a:r>
              <a:rPr lang="en-US" sz="4000" u="sng" dirty="0">
                <a:solidFill>
                  <a:srgbClr val="FF0000"/>
                </a:solidFill>
              </a:rPr>
              <a:t>positive and realistic objectives </a:t>
            </a:r>
            <a:r>
              <a:rPr lang="en-US" sz="4000" dirty="0">
                <a:solidFill>
                  <a:srgbClr val="FF0000"/>
                </a:solidFill>
              </a:rPr>
              <a:t>that can be “evaluated” and/or </a:t>
            </a:r>
            <a:r>
              <a:rPr lang="en-US" sz="4000" u="sng" dirty="0">
                <a:solidFill>
                  <a:srgbClr val="FF0000"/>
                </a:solidFill>
              </a:rPr>
              <a:t>“measured”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726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32531"/>
            <a:ext cx="10693400" cy="1406852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Objectives for (Drug)Prevention?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1825624"/>
            <a:ext cx="10955867" cy="4748539"/>
          </a:xfrm>
        </p:spPr>
        <p:txBody>
          <a:bodyPr numCol="1">
            <a:normAutofit lnSpcReduction="1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Drugs/Substances = ? – need to define: are we meaning all psychoactive substances; specific drugs; alcohol and tobacco are major health and problem related drugs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Address drugs as a public health and education and not law and order focus</a:t>
            </a:r>
          </a:p>
          <a:p>
            <a:pPr marL="0" indent="0">
              <a:buNone/>
            </a:pPr>
            <a:r>
              <a:rPr lang="en-US" sz="3200" b="1" i="1" dirty="0">
                <a:solidFill>
                  <a:srgbClr val="0070C0"/>
                </a:solidFill>
              </a:rPr>
              <a:t>Ultimate Objective?</a:t>
            </a:r>
          </a:p>
          <a:p>
            <a:r>
              <a:rPr lang="en-US" sz="3200" dirty="0"/>
              <a:t>Stop people using/misusing drugs – avoid and tackle substance use disorders</a:t>
            </a:r>
          </a:p>
          <a:p>
            <a:r>
              <a:rPr lang="en-US" sz="3200" dirty="0"/>
              <a:t>Stop people from starting to use drugs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4000" dirty="0"/>
          </a:p>
          <a:p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9679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32531"/>
            <a:ext cx="10693400" cy="1406852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Objectives for (Drug)Prevention?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1825624"/>
            <a:ext cx="10955867" cy="4748539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b="1" dirty="0">
                <a:solidFill>
                  <a:srgbClr val="0070C0"/>
                </a:solidFill>
              </a:rPr>
              <a:t>Intermediate objectives towards achieving the ultimate objective</a:t>
            </a:r>
          </a:p>
          <a:p>
            <a:r>
              <a:rPr lang="en-US" sz="3500" dirty="0">
                <a:solidFill>
                  <a:srgbClr val="FF0000"/>
                </a:solidFill>
              </a:rPr>
              <a:t>Consider the objectives required to address prevention focused activities in different settings – environment; family; community; school; media; workplace</a:t>
            </a:r>
          </a:p>
          <a:p>
            <a:r>
              <a:rPr lang="en-US" sz="3500" dirty="0">
                <a:solidFill>
                  <a:srgbClr val="00B050"/>
                </a:solidFill>
              </a:rPr>
              <a:t>Address specific objectives with respect to factors that can contribute to achieving the ultimate objective </a:t>
            </a:r>
            <a:r>
              <a:rPr lang="en-US" sz="3500" dirty="0" err="1">
                <a:solidFill>
                  <a:srgbClr val="00B050"/>
                </a:solidFill>
              </a:rPr>
              <a:t>Eg.</a:t>
            </a:r>
            <a:r>
              <a:rPr lang="en-US" sz="3500" dirty="0">
                <a:solidFill>
                  <a:srgbClr val="00B050"/>
                </a:solidFill>
              </a:rPr>
              <a:t> Availability; personal and social skills and competencies; risk and protective factors; consider </a:t>
            </a:r>
            <a:r>
              <a:rPr lang="en-US" sz="3500" dirty="0" err="1">
                <a:solidFill>
                  <a:srgbClr val="00B050"/>
                </a:solidFill>
              </a:rPr>
              <a:t>behaviour</a:t>
            </a:r>
            <a:r>
              <a:rPr lang="en-US" sz="3500" dirty="0">
                <a:solidFill>
                  <a:srgbClr val="00B050"/>
                </a:solidFill>
              </a:rPr>
              <a:t> change factors, etc.</a:t>
            </a:r>
          </a:p>
          <a:p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8759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32531"/>
            <a:ext cx="10693400" cy="1406852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Objectives achieved?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1825624"/>
            <a:ext cx="10955867" cy="4748539"/>
          </a:xfrm>
        </p:spPr>
        <p:txBody>
          <a:bodyPr numCol="1"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 </a:t>
            </a:r>
            <a:r>
              <a:rPr lang="en-US" sz="4000" i="1" dirty="0">
                <a:solidFill>
                  <a:srgbClr val="FF0000"/>
                </a:solidFill>
              </a:rPr>
              <a:t>How can we find the evidence that an objective has been achieved and that what we are doing “works”?</a:t>
            </a:r>
          </a:p>
          <a:p>
            <a:pPr lvl="1"/>
            <a:r>
              <a:rPr lang="en-US" sz="4000" dirty="0">
                <a:solidFill>
                  <a:srgbClr val="0070C0"/>
                </a:solidFill>
              </a:rPr>
              <a:t>Proved by “Research” and producing evidence</a:t>
            </a:r>
          </a:p>
          <a:p>
            <a:pPr marL="457200" lvl="1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But</a:t>
            </a:r>
          </a:p>
          <a:p>
            <a:pPr lvl="1"/>
            <a:r>
              <a:rPr lang="en-US" sz="4000" i="1" dirty="0">
                <a:solidFill>
                  <a:srgbClr val="0070C0"/>
                </a:solidFill>
              </a:rPr>
              <a:t>What constitutes acceptable research ?</a:t>
            </a:r>
          </a:p>
          <a:p>
            <a:pPr lvl="1"/>
            <a:r>
              <a:rPr lang="en-US" sz="4000" i="1" dirty="0">
                <a:solidFill>
                  <a:srgbClr val="00B050"/>
                </a:solidFill>
              </a:rPr>
              <a:t>What constitutes acceptable “evidence”?</a:t>
            </a:r>
          </a:p>
          <a:p>
            <a:pPr lvl="1"/>
            <a:r>
              <a:rPr lang="en-US" sz="4000" i="1" dirty="0">
                <a:solidFill>
                  <a:srgbClr val="00B050"/>
                </a:solidFill>
              </a:rPr>
              <a:t>Is there a place for “Practice-based evidence”? </a:t>
            </a:r>
            <a:r>
              <a:rPr lang="en-US" sz="4000" i="1" dirty="0" err="1">
                <a:solidFill>
                  <a:srgbClr val="00B050"/>
                </a:solidFill>
              </a:rPr>
              <a:t>Ie</a:t>
            </a:r>
            <a:r>
              <a:rPr lang="en-US" sz="4000" i="1" dirty="0">
                <a:solidFill>
                  <a:srgbClr val="00B050"/>
                </a:solidFill>
              </a:rPr>
              <a:t> “evidence” based on “experience” more than measurement?</a:t>
            </a:r>
          </a:p>
          <a:p>
            <a:pPr lvl="1"/>
            <a:r>
              <a:rPr lang="en-US" sz="4000" i="1" dirty="0">
                <a:solidFill>
                  <a:srgbClr val="0070C0"/>
                </a:solidFill>
              </a:rPr>
              <a:t>Are other types of “evidence”( the 15!) acceptable?</a:t>
            </a:r>
          </a:p>
          <a:p>
            <a:endParaRPr lang="en-US" sz="4000" dirty="0"/>
          </a:p>
          <a:p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075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32531"/>
            <a:ext cx="10693400" cy="1406852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Objectives achieved?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1825624"/>
            <a:ext cx="10955867" cy="4748539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Consider:</a:t>
            </a:r>
            <a:r>
              <a:rPr lang="en-US" sz="4000" dirty="0"/>
              <a:t> </a:t>
            </a:r>
          </a:p>
          <a:p>
            <a:r>
              <a:rPr lang="en-US" sz="4000" i="1" dirty="0">
                <a:solidFill>
                  <a:srgbClr val="00B050"/>
                </a:solidFill>
              </a:rPr>
              <a:t>Should we review the way we address “evidence” in our understanding of prevention – should it accept different types of evidence rather than the more focused definition of “Evidence-based”?</a:t>
            </a:r>
          </a:p>
          <a:p>
            <a:r>
              <a:rPr lang="en-US" sz="4000" i="1" dirty="0">
                <a:solidFill>
                  <a:srgbClr val="0070C0"/>
                </a:solidFill>
              </a:rPr>
              <a:t>Or can we have ”gold card” evidence ( </a:t>
            </a:r>
            <a:r>
              <a:rPr lang="en-US" sz="4000" i="1" dirty="0" err="1">
                <a:solidFill>
                  <a:srgbClr val="0070C0"/>
                </a:solidFill>
              </a:rPr>
              <a:t>eg</a:t>
            </a:r>
            <a:r>
              <a:rPr lang="en-US" sz="4000" i="1" dirty="0">
                <a:solidFill>
                  <a:srgbClr val="0070C0"/>
                </a:solidFill>
              </a:rPr>
              <a:t> forensic and RCT ) through to “iron card” evidence ( </a:t>
            </a:r>
            <a:r>
              <a:rPr lang="en-US" sz="4000" i="1" dirty="0" err="1">
                <a:solidFill>
                  <a:srgbClr val="0070C0"/>
                </a:solidFill>
              </a:rPr>
              <a:t>eg.</a:t>
            </a:r>
            <a:r>
              <a:rPr lang="en-US" sz="4000" i="1" dirty="0">
                <a:solidFill>
                  <a:srgbClr val="0070C0"/>
                </a:solidFill>
              </a:rPr>
              <a:t> anecdotal )?</a:t>
            </a:r>
          </a:p>
          <a:p>
            <a:r>
              <a:rPr lang="en-US" sz="4000" b="1" i="1" dirty="0">
                <a:solidFill>
                  <a:srgbClr val="FF0000"/>
                </a:solidFill>
              </a:rPr>
              <a:t>Where do we draw the line on what is acceptable as “evidence”? Do we only accept the gold card?</a:t>
            </a:r>
          </a:p>
          <a:p>
            <a:pPr marL="0" indent="0">
              <a:buNone/>
            </a:pPr>
            <a:endParaRPr lang="en-US" sz="4000" dirty="0">
              <a:solidFill>
                <a:srgbClr val="00B050"/>
              </a:solidFill>
            </a:endParaRPr>
          </a:p>
          <a:p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7462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32531"/>
            <a:ext cx="10693400" cy="140685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Aspiring to be at the 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1825624"/>
            <a:ext cx="10955867" cy="503237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</a:rPr>
              <a:t>The League Table: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Liverpool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Nottingham Forest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Kaizer</a:t>
            </a:r>
            <a:r>
              <a:rPr lang="en-US" sz="2400" dirty="0">
                <a:solidFill>
                  <a:srgbClr val="FF0000"/>
                </a:solidFill>
              </a:rPr>
              <a:t> Chiefs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Enugu Rangers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0000"/>
                </a:solidFill>
              </a:rPr>
              <a:t>Paidha</a:t>
            </a:r>
            <a:r>
              <a:rPr lang="en-US" sz="1600" dirty="0">
                <a:solidFill>
                  <a:srgbClr val="FF0000"/>
                </a:solidFill>
              </a:rPr>
              <a:t> Black Angels</a:t>
            </a: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Loughborough Town</a:t>
            </a:r>
          </a:p>
          <a:p>
            <a:r>
              <a:rPr lang="en-US" sz="1800" i="1" dirty="0">
                <a:solidFill>
                  <a:srgbClr val="0070C0"/>
                </a:solidFill>
              </a:rPr>
              <a:t>There may be a gap in what is possible but all aspiring to “go up”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1BBCFC-A565-8F48-8C62-050C80194B02}"/>
              </a:ext>
            </a:extLst>
          </p:cNvPr>
          <p:cNvSpPr txBox="1"/>
          <p:nvPr/>
        </p:nvSpPr>
        <p:spPr>
          <a:xfrm>
            <a:off x="8009467" y="2861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4" name="Picture 13" descr="A picture containing indoor, sitting, table, cat&#10;&#10;Description automatically generated">
            <a:extLst>
              <a:ext uri="{FF2B5EF4-FFF2-40B4-BE49-F238E27FC236}">
                <a16:creationId xmlns:a16="http://schemas.microsoft.com/office/drawing/2014/main" id="{D654B914-762D-4C42-95D1-67656746C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3506" y="2614337"/>
            <a:ext cx="4608834" cy="3456626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ADDD5B0B-F7D7-EC49-BECE-1469513A1AE7}"/>
              </a:ext>
            </a:extLst>
          </p:cNvPr>
          <p:cNvSpPr/>
          <p:nvPr/>
        </p:nvSpPr>
        <p:spPr>
          <a:xfrm>
            <a:off x="1277257" y="3091543"/>
            <a:ext cx="72572" cy="769257"/>
          </a:xfrm>
          <a:prstGeom prst="down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D6A2FE72-8A50-2E41-8E2E-CDC729A7584B}"/>
              </a:ext>
            </a:extLst>
          </p:cNvPr>
          <p:cNvSpPr/>
          <p:nvPr/>
        </p:nvSpPr>
        <p:spPr>
          <a:xfrm>
            <a:off x="1814286" y="3091543"/>
            <a:ext cx="141478" cy="769257"/>
          </a:xfrm>
          <a:prstGeom prst="up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98A381E4-9D02-424B-91EA-58A8E983FE61}"/>
              </a:ext>
            </a:extLst>
          </p:cNvPr>
          <p:cNvSpPr/>
          <p:nvPr/>
        </p:nvSpPr>
        <p:spPr>
          <a:xfrm>
            <a:off x="1277257" y="4107543"/>
            <a:ext cx="72572" cy="261257"/>
          </a:xfrm>
          <a:prstGeom prst="up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A35D547B-D0B4-AF4E-88BC-2FEDCB6F493F}"/>
              </a:ext>
            </a:extLst>
          </p:cNvPr>
          <p:cNvSpPr/>
          <p:nvPr/>
        </p:nvSpPr>
        <p:spPr>
          <a:xfrm>
            <a:off x="1277257" y="5316211"/>
            <a:ext cx="45719" cy="489503"/>
          </a:xfrm>
          <a:prstGeom prst="up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06537B43-D9ED-724F-B2E9-94D18BB1D8A4}"/>
              </a:ext>
            </a:extLst>
          </p:cNvPr>
          <p:cNvSpPr/>
          <p:nvPr/>
        </p:nvSpPr>
        <p:spPr>
          <a:xfrm>
            <a:off x="1794275" y="2939796"/>
            <a:ext cx="484632" cy="978408"/>
          </a:xfrm>
          <a:prstGeom prst="upArrow">
            <a:avLst/>
          </a:prstGeom>
          <a:solidFill>
            <a:schemeClr val="accent2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43951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32531"/>
            <a:ext cx="10693400" cy="140685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Undertaking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1676930"/>
            <a:ext cx="10955867" cy="4748539"/>
          </a:xfrm>
        </p:spPr>
        <p:txBody>
          <a:bodyPr numCol="1"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 Gold Card RCT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Cost – Expertise – Opportunity - Ethics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Other Research methods available: </a:t>
            </a:r>
            <a:r>
              <a:rPr lang="en-US" sz="2400" dirty="0" err="1">
                <a:solidFill>
                  <a:srgbClr val="FF0000"/>
                </a:solidFill>
              </a:rPr>
              <a:t>eg</a:t>
            </a:r>
            <a:r>
              <a:rPr lang="en-US" sz="2400" dirty="0">
                <a:solidFill>
                  <a:srgbClr val="FF0000"/>
                </a:solidFill>
              </a:rPr>
              <a:t> Focus Groups; Case Study; Interview and Follow Up; etc. – </a:t>
            </a:r>
            <a:r>
              <a:rPr lang="en-US" sz="2400" i="1" dirty="0">
                <a:solidFill>
                  <a:srgbClr val="FF0000"/>
                </a:solidFill>
              </a:rPr>
              <a:t>good enough?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More considerations:</a:t>
            </a:r>
          </a:p>
          <a:p>
            <a:r>
              <a:rPr lang="en-US" sz="2400" i="1" dirty="0">
                <a:solidFill>
                  <a:srgbClr val="00B050"/>
                </a:solidFill>
              </a:rPr>
              <a:t>If it “works” in one country, culture, setting, situation does it mean it will apply in others?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Can “greenhouse” research have same effects when applied on a mass scale?</a:t>
            </a:r>
          </a:p>
          <a:p>
            <a:r>
              <a:rPr lang="en-US" sz="2400" i="1" dirty="0">
                <a:solidFill>
                  <a:srgbClr val="00B050"/>
                </a:solidFill>
              </a:rPr>
              <a:t>Is “fidelity” a realistic expectation?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What is Research Realistic for developing countries? Asking too much and missing out on objectives being achieved but not ”measured” and therefore rejected?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123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32531"/>
            <a:ext cx="10693400" cy="1406852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Practice-based Evidence?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685" y="1825625"/>
            <a:ext cx="10955867" cy="4748539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The Reality of what “Joe Public” and “Peter Policy” believe and what results in Investment in prevention is often based on other things than “research” and “evidence”: </a:t>
            </a:r>
            <a:r>
              <a:rPr lang="en-US" sz="2400" dirty="0" err="1">
                <a:solidFill>
                  <a:srgbClr val="FF0000"/>
                </a:solidFill>
              </a:rPr>
              <a:t>eg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Anecdotal feedback</a:t>
            </a:r>
          </a:p>
          <a:p>
            <a:r>
              <a:rPr lang="en-US" sz="2400" dirty="0">
                <a:solidFill>
                  <a:srgbClr val="0070C0"/>
                </a:solidFill>
              </a:rPr>
              <a:t>Perceived impact/effect</a:t>
            </a:r>
          </a:p>
          <a:p>
            <a:r>
              <a:rPr lang="en-US" sz="2400" dirty="0">
                <a:solidFill>
                  <a:srgbClr val="0070C0"/>
                </a:solidFill>
              </a:rPr>
              <a:t>People like it – good photo opportunity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Looks and sounds good – “singing and dancing”</a:t>
            </a:r>
          </a:p>
          <a:p>
            <a:r>
              <a:rPr lang="en-US" sz="2400" dirty="0">
                <a:solidFill>
                  <a:srgbClr val="0070C0"/>
                </a:solidFill>
              </a:rPr>
              <a:t>Responds to instinctive views </a:t>
            </a:r>
            <a:r>
              <a:rPr lang="en-US" sz="2400" dirty="0" err="1">
                <a:solidFill>
                  <a:srgbClr val="0070C0"/>
                </a:solidFill>
              </a:rPr>
              <a:t>eg</a:t>
            </a:r>
            <a:r>
              <a:rPr lang="en-US" sz="2400" dirty="0">
                <a:solidFill>
                  <a:srgbClr val="0070C0"/>
                </a:solidFill>
              </a:rPr>
              <a:t> shock horror, Just Say No!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Is there a “middle way”?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B050"/>
                </a:solidFill>
              </a:rPr>
              <a:t>When can non gold card research provide enough “evidence” to be acceptable?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Significant and consistent anecdotal feedback?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Perceived impact becoming experience of actual impact?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Activities resulting in regular change or an objective achieved?</a:t>
            </a:r>
            <a:endParaRPr lang="en-US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710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32531"/>
            <a:ext cx="10693400" cy="1406852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And let’s not forget……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1825624"/>
            <a:ext cx="10955867" cy="4748539"/>
          </a:xfrm>
        </p:spPr>
        <p:txBody>
          <a:bodyPr numCol="1"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So are there other ways of showing that what we “do” in our prevention efforts actually “works”?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And let’s not forget:</a:t>
            </a: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Activities not seen as prevention focused can result in prevention </a:t>
            </a:r>
            <a:r>
              <a:rPr lang="en-US" sz="4000" dirty="0" err="1">
                <a:solidFill>
                  <a:srgbClr val="0070C0"/>
                </a:solidFill>
              </a:rPr>
              <a:t>eg.</a:t>
            </a:r>
            <a:endParaRPr lang="en-US" sz="4000" dirty="0">
              <a:solidFill>
                <a:srgbClr val="0070C0"/>
              </a:solidFill>
            </a:endParaRPr>
          </a:p>
          <a:p>
            <a:r>
              <a:rPr lang="en-US" sz="4000" dirty="0">
                <a:solidFill>
                  <a:srgbClr val="00B050"/>
                </a:solidFill>
              </a:rPr>
              <a:t>Employment</a:t>
            </a:r>
          </a:p>
          <a:p>
            <a:r>
              <a:rPr lang="en-US" sz="4000" dirty="0">
                <a:solidFill>
                  <a:srgbClr val="00B050"/>
                </a:solidFill>
              </a:rPr>
              <a:t>Education and schooling</a:t>
            </a:r>
          </a:p>
          <a:p>
            <a:r>
              <a:rPr lang="en-US" sz="4000" dirty="0">
                <a:solidFill>
                  <a:srgbClr val="00B050"/>
                </a:solidFill>
              </a:rPr>
              <a:t>Housing</a:t>
            </a:r>
          </a:p>
          <a:p>
            <a:r>
              <a:rPr lang="en-US" sz="4000" dirty="0">
                <a:solidFill>
                  <a:srgbClr val="00B050"/>
                </a:solidFill>
              </a:rPr>
              <a:t>Health Care and Nutrition</a:t>
            </a:r>
          </a:p>
          <a:p>
            <a:r>
              <a:rPr lang="en-US" sz="4000" dirty="0">
                <a:solidFill>
                  <a:srgbClr val="00B050"/>
                </a:solidFill>
              </a:rPr>
              <a:t>Exercise and sporting opportunities</a:t>
            </a:r>
          </a:p>
          <a:p>
            <a:r>
              <a:rPr lang="en-US" sz="4000" dirty="0">
                <a:solidFill>
                  <a:srgbClr val="00B050"/>
                </a:solidFill>
              </a:rPr>
              <a:t>Other opportunities</a:t>
            </a:r>
          </a:p>
          <a:p>
            <a:r>
              <a:rPr lang="en-US" sz="4000" dirty="0">
                <a:solidFill>
                  <a:srgbClr val="00B050"/>
                </a:solidFill>
              </a:rPr>
              <a:t>Human dignity preservation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0000"/>
                </a:solidFill>
              </a:rPr>
              <a:t>Do we need more research into this broader concept of what works in prevention and the evidence base for this?</a:t>
            </a:r>
          </a:p>
          <a:p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336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83837"/>
            <a:ext cx="10693400" cy="140685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Plenary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938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0070C0"/>
                </a:solidFill>
              </a:rPr>
              <a:t>What Constitutes Evidence-Based Prevention?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Jeff Lee, Senior Consultant, ISSUP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6762C6-BE34-924F-AD28-A995593C0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14" y="283837"/>
            <a:ext cx="2423886" cy="188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646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32531"/>
            <a:ext cx="10693400" cy="140685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Challenges and more Questions!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1676930"/>
            <a:ext cx="10955867" cy="4897234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There is an evidence base for prevention!</a:t>
            </a:r>
          </a:p>
          <a:p>
            <a:r>
              <a:rPr lang="en-US" sz="3500" dirty="0">
                <a:solidFill>
                  <a:srgbClr val="0070C0"/>
                </a:solidFill>
              </a:rPr>
              <a:t>Prevention can and does work! (Standards, UPC etc.)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</a:rPr>
              <a:t>BUT also consider</a:t>
            </a:r>
          </a:p>
          <a:p>
            <a:r>
              <a:rPr lang="en-US" sz="3500" i="1" dirty="0">
                <a:solidFill>
                  <a:srgbClr val="00B050"/>
                </a:solidFill>
              </a:rPr>
              <a:t>How do we focus investment of limited resources into evidence-based activities and evaluation of what is being done?</a:t>
            </a:r>
          </a:p>
          <a:p>
            <a:r>
              <a:rPr lang="en-US" sz="3500" i="1" dirty="0">
                <a:solidFill>
                  <a:srgbClr val="00B050"/>
                </a:solidFill>
              </a:rPr>
              <a:t>Should we broaden our understand and acceptance of “evidence”?</a:t>
            </a:r>
          </a:p>
          <a:p>
            <a:r>
              <a:rPr lang="en-US" sz="3500" i="1" dirty="0">
                <a:solidFill>
                  <a:srgbClr val="FF0000"/>
                </a:solidFill>
              </a:rPr>
              <a:t>Should we be speaking about evidence-based principles or </a:t>
            </a:r>
            <a:r>
              <a:rPr lang="en-US" sz="3500" i="1" dirty="0" err="1">
                <a:solidFill>
                  <a:srgbClr val="FF0000"/>
                </a:solidFill>
              </a:rPr>
              <a:t>programmes</a:t>
            </a:r>
            <a:r>
              <a:rPr lang="en-US" sz="3500" i="1" dirty="0">
                <a:solidFill>
                  <a:srgbClr val="FF0000"/>
                </a:solidFill>
              </a:rPr>
              <a:t>?</a:t>
            </a:r>
          </a:p>
          <a:p>
            <a:r>
              <a:rPr lang="en-US" sz="3500" i="1" dirty="0">
                <a:solidFill>
                  <a:srgbClr val="0070C0"/>
                </a:solidFill>
              </a:rPr>
              <a:t>How do we ensure we do not prevent new evidence-based activities being developed?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5084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32531"/>
            <a:ext cx="10693400" cy="140685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Onwards and Upwards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1825625"/>
            <a:ext cx="10955867" cy="4748539"/>
          </a:xfrm>
        </p:spPr>
        <p:txBody>
          <a:bodyPr numCol="1">
            <a:normAutofit fontScale="85000" lnSpcReduction="2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Consider how we have progressed in identifying an evidence base and evidence-based approach to prevention over past 25 years</a:t>
            </a:r>
          </a:p>
          <a:p>
            <a:r>
              <a:rPr lang="en-US" sz="4000" dirty="0">
                <a:solidFill>
                  <a:srgbClr val="0070C0"/>
                </a:solidFill>
              </a:rPr>
              <a:t>The continued need for Research and Evaluation but Remember Realities and to help aspiration</a:t>
            </a:r>
          </a:p>
          <a:p>
            <a:r>
              <a:rPr lang="en-US" sz="4000" dirty="0">
                <a:solidFill>
                  <a:srgbClr val="00B050"/>
                </a:solidFill>
              </a:rPr>
              <a:t>I hope ISSUP can help people find and use that evidence and share what people are doing and achieving</a:t>
            </a:r>
          </a:p>
          <a:p>
            <a:r>
              <a:rPr lang="en-US" sz="4000" dirty="0">
                <a:solidFill>
                  <a:srgbClr val="FF0000"/>
                </a:solidFill>
              </a:rPr>
              <a:t>Thank you for listening at this very special event – I hope there will be some </a:t>
            </a:r>
            <a:r>
              <a:rPr lang="en-US" sz="4000" b="1" dirty="0">
                <a:solidFill>
                  <a:srgbClr val="FF0000"/>
                </a:solidFill>
              </a:rPr>
              <a:t>evidence</a:t>
            </a:r>
            <a:r>
              <a:rPr lang="en-US" sz="4000" dirty="0">
                <a:solidFill>
                  <a:srgbClr val="FF0000"/>
                </a:solidFill>
              </a:rPr>
              <a:t> that this virtual conference has an impact and helps improve our much needed prevention efforts.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5885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32531"/>
            <a:ext cx="10693400" cy="140685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Remember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1676930"/>
            <a:ext cx="10955867" cy="474853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After all is said and done there is a lot more said than done!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</a:rPr>
              <a:t>Keep that midfield active – the engine of the team!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70C0"/>
                </a:solidFill>
              </a:rPr>
              <a:t>Let’s keep trying to climb the table!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00B050"/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134" y="432531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994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83837"/>
            <a:ext cx="10693400" cy="140685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ISSUP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93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 err="1">
                <a:solidFill>
                  <a:srgbClr val="FF0000"/>
                </a:solidFill>
              </a:rPr>
              <a:t>Professionalisation</a:t>
            </a:r>
            <a:r>
              <a:rPr lang="en-US" sz="3200" dirty="0">
                <a:solidFill>
                  <a:srgbClr val="FF0000"/>
                </a:solidFill>
              </a:rPr>
              <a:t> of the drug demand reduction workforce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00B050"/>
                </a:solidFill>
              </a:rPr>
              <a:t>Promote evidence-based, high quality, ethical policy and practice</a:t>
            </a:r>
          </a:p>
          <a:p>
            <a:pPr marL="0" indent="0">
              <a:buNone/>
            </a:pPr>
            <a:r>
              <a:rPr lang="en-US" sz="3200" dirty="0"/>
              <a:t>So: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What constitutes “evidence-based”?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165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83837"/>
            <a:ext cx="10693400" cy="140685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Prevention?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938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00B050"/>
                </a:solidFill>
              </a:rPr>
              <a:t>Where does Prevention fit in the Drug Demand Reduction Effort??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74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0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The Team Effort: Substance Use Professional F.C.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4"/>
          <a:stretch/>
        </p:blipFill>
        <p:spPr>
          <a:xfrm rot="5400000">
            <a:off x="3528231" y="-531995"/>
            <a:ext cx="5233152" cy="910424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2807051" y="2004106"/>
            <a:ext cx="376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Forwards: </a:t>
            </a:r>
          </a:p>
          <a:p>
            <a:r>
              <a:rPr lang="en-US" b="1" dirty="0">
                <a:solidFill>
                  <a:schemeClr val="bg1"/>
                </a:solidFill>
              </a:rPr>
              <a:t>( Supply Control)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8391" y="2734996"/>
            <a:ext cx="737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    </a:t>
            </a:r>
            <a:r>
              <a:rPr lang="en-US" b="1" dirty="0">
                <a:solidFill>
                  <a:srgbClr val="7030A0"/>
                </a:solidFill>
              </a:rPr>
              <a:t>Customs</a:t>
            </a: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b="1" dirty="0">
                <a:solidFill>
                  <a:srgbClr val="7030A0"/>
                </a:solidFill>
              </a:rPr>
              <a:t>Law and Order</a:t>
            </a: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b="1" dirty="0">
                <a:solidFill>
                  <a:srgbClr val="7030A0"/>
                </a:solidFill>
              </a:rPr>
              <a:t>Justice System </a:t>
            </a:r>
            <a:r>
              <a:rPr lang="en-US" b="1" dirty="0">
                <a:solidFill>
                  <a:schemeClr val="accent1"/>
                </a:solidFill>
              </a:rPr>
              <a:t>	       </a:t>
            </a:r>
            <a:r>
              <a:rPr lang="en-US" b="1" dirty="0">
                <a:solidFill>
                  <a:srgbClr val="7030A0"/>
                </a:solidFill>
              </a:rPr>
              <a:t>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0073" y="3184581"/>
            <a:ext cx="24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Midfield</a:t>
            </a:r>
          </a:p>
          <a:p>
            <a:r>
              <a:rPr lang="en-US" b="1" dirty="0">
                <a:solidFill>
                  <a:schemeClr val="bg1"/>
                </a:solidFill>
              </a:rPr>
              <a:t>( Demand Reduction)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4411" y="3800596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Prevention </a:t>
            </a:r>
            <a:r>
              <a:rPr lang="en-US" dirty="0">
                <a:solidFill>
                  <a:schemeClr val="accent1"/>
                </a:solidFill>
              </a:rPr>
              <a:t>	                 </a:t>
            </a:r>
            <a:r>
              <a:rPr lang="en-US" sz="2000" b="1" dirty="0">
                <a:solidFill>
                  <a:srgbClr val="FF0000"/>
                </a:solidFill>
              </a:rPr>
              <a:t>Promotion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0073" y="4155160"/>
            <a:ext cx="267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Defence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( Demand Reduction)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0174" y="4899320"/>
            <a:ext cx="66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         </a:t>
            </a:r>
            <a:r>
              <a:rPr lang="en-US" b="1" dirty="0">
                <a:solidFill>
                  <a:srgbClr val="002060"/>
                </a:solidFill>
              </a:rPr>
              <a:t>Treatment</a:t>
            </a:r>
            <a:r>
              <a:rPr lang="en-US" dirty="0">
                <a:solidFill>
                  <a:schemeClr val="accent1"/>
                </a:solidFill>
              </a:rPr>
              <a:t>		</a:t>
            </a:r>
            <a:r>
              <a:rPr lang="en-US" b="1" dirty="0">
                <a:solidFill>
                  <a:srgbClr val="002060"/>
                </a:solidFill>
              </a:rPr>
              <a:t>Recovery</a:t>
            </a: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>
                <a:solidFill>
                  <a:srgbClr val="002060"/>
                </a:solidFill>
              </a:rPr>
              <a:t>                       </a:t>
            </a:r>
            <a:r>
              <a:rPr lang="en-US" b="1" dirty="0">
                <a:solidFill>
                  <a:srgbClr val="002060"/>
                </a:solidFill>
              </a:rPr>
              <a:t>Self-Help</a:t>
            </a:r>
            <a:r>
              <a:rPr lang="en-US" dirty="0"/>
              <a:t>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1450" y="5535629"/>
            <a:ext cx="138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Casualties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199" y="6414655"/>
            <a:ext cx="2452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 suggestion from: Jeff Lee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E5852B2E-C549-BE4F-8973-B474712F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647" y="148899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737EF0-4FF9-F240-871B-D543C1CC8A48}"/>
              </a:ext>
            </a:extLst>
          </p:cNvPr>
          <p:cNvSpPr txBox="1"/>
          <p:nvPr/>
        </p:nvSpPr>
        <p:spPr>
          <a:xfrm>
            <a:off x="3742267" y="3830912"/>
            <a:ext cx="104451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9083153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Opposition Squad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4"/>
          <a:stretch/>
        </p:blipFill>
        <p:spPr>
          <a:xfrm>
            <a:off x="1056000" y="1570815"/>
            <a:ext cx="8556647" cy="4606148"/>
          </a:xfrm>
        </p:spPr>
      </p:pic>
      <p:sp>
        <p:nvSpPr>
          <p:cNvPr id="3" name="TextBox 2"/>
          <p:cNvSpPr txBox="1"/>
          <p:nvPr/>
        </p:nvSpPr>
        <p:spPr>
          <a:xfrm>
            <a:off x="2660073" y="2216727"/>
            <a:ext cx="737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4411" y="380059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0174" y="4899320"/>
            <a:ext cx="662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199" y="6414655"/>
            <a:ext cx="2452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 suggestion from: Jeff Lee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63357" y="2586059"/>
            <a:ext cx="7112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Includes:</a:t>
            </a:r>
          </a:p>
          <a:p>
            <a:r>
              <a:rPr lang="en-US" b="1" dirty="0">
                <a:solidFill>
                  <a:srgbClr val="002060"/>
                </a:solidFill>
              </a:rPr>
              <a:t>Availability</a:t>
            </a:r>
          </a:p>
          <a:p>
            <a:r>
              <a:rPr lang="en-US" b="1" dirty="0">
                <a:solidFill>
                  <a:srgbClr val="002060"/>
                </a:solidFill>
              </a:rPr>
              <a:t>The Industry (</a:t>
            </a:r>
            <a:r>
              <a:rPr lang="en-US" b="1" dirty="0" err="1">
                <a:solidFill>
                  <a:srgbClr val="002060"/>
                </a:solidFill>
              </a:rPr>
              <a:t>ies</a:t>
            </a:r>
            <a:r>
              <a:rPr lang="en-US" b="1" dirty="0">
                <a:solidFill>
                  <a:srgbClr val="002060"/>
                </a:solidFill>
              </a:rPr>
              <a:t>)</a:t>
            </a:r>
          </a:p>
          <a:p>
            <a:r>
              <a:rPr lang="en-US" b="1" dirty="0">
                <a:solidFill>
                  <a:srgbClr val="002060"/>
                </a:solidFill>
              </a:rPr>
              <a:t>The Lobbyists</a:t>
            </a:r>
          </a:p>
          <a:p>
            <a:r>
              <a:rPr lang="en-US" b="1" dirty="0">
                <a:solidFill>
                  <a:srgbClr val="002060"/>
                </a:solidFill>
              </a:rPr>
              <a:t>Media</a:t>
            </a:r>
          </a:p>
          <a:p>
            <a:r>
              <a:rPr lang="en-US" b="1" dirty="0">
                <a:solidFill>
                  <a:srgbClr val="002060"/>
                </a:solidFill>
              </a:rPr>
              <a:t>Massive funding</a:t>
            </a:r>
          </a:p>
          <a:p>
            <a:r>
              <a:rPr lang="en-US" b="1" dirty="0">
                <a:solidFill>
                  <a:srgbClr val="002060"/>
                </a:solidFill>
              </a:rPr>
              <a:t>Big Business</a:t>
            </a:r>
          </a:p>
          <a:p>
            <a:r>
              <a:rPr lang="en-US" b="1" dirty="0">
                <a:solidFill>
                  <a:srgbClr val="002060"/>
                </a:solidFill>
              </a:rPr>
              <a:t>Social legitimacy (alcohol)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17336" y="2715716"/>
            <a:ext cx="24245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Taxation</a:t>
            </a:r>
          </a:p>
          <a:p>
            <a:r>
              <a:rPr lang="en-US" b="1" dirty="0">
                <a:solidFill>
                  <a:srgbClr val="002060"/>
                </a:solidFill>
              </a:rPr>
              <a:t>Misinformation</a:t>
            </a:r>
          </a:p>
          <a:p>
            <a:r>
              <a:rPr lang="en-US" b="1" dirty="0">
                <a:solidFill>
                  <a:srgbClr val="002060"/>
                </a:solidFill>
              </a:rPr>
              <a:t>Sponsors</a:t>
            </a:r>
          </a:p>
          <a:p>
            <a:r>
              <a:rPr lang="en-US" b="1" dirty="0">
                <a:solidFill>
                  <a:srgbClr val="002060"/>
                </a:solidFill>
              </a:rPr>
              <a:t>Ignorance</a:t>
            </a:r>
          </a:p>
          <a:p>
            <a:r>
              <a:rPr lang="en-US" b="1" dirty="0">
                <a:solidFill>
                  <a:srgbClr val="002060"/>
                </a:solidFill>
              </a:rPr>
              <a:t>Self interest</a:t>
            </a:r>
          </a:p>
          <a:p>
            <a:r>
              <a:rPr lang="en-US" b="1" dirty="0">
                <a:solidFill>
                  <a:srgbClr val="002060"/>
                </a:solidFill>
              </a:rPr>
              <a:t>Political “intrigues</a:t>
            </a:r>
          </a:p>
          <a:p>
            <a:r>
              <a:rPr lang="en-US" b="1" dirty="0">
                <a:solidFill>
                  <a:srgbClr val="002060"/>
                </a:solidFill>
              </a:rPr>
              <a:t>Money/profit</a:t>
            </a:r>
          </a:p>
          <a:p>
            <a:r>
              <a:rPr lang="en-US" b="1" dirty="0">
                <a:solidFill>
                  <a:srgbClr val="002060"/>
                </a:solidFill>
              </a:rPr>
              <a:t>Jobs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0874A6D3-DF65-9E4B-971C-905F280C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181" y="49663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704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83837"/>
            <a:ext cx="10693400" cy="140685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Task-so many questions!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39383"/>
            <a:ext cx="11065933" cy="4351338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4000" i="1" dirty="0">
                <a:solidFill>
                  <a:srgbClr val="0070C0"/>
                </a:solidFill>
              </a:rPr>
              <a:t>Evidence or Evidence-based? Definitions?</a:t>
            </a:r>
          </a:p>
          <a:p>
            <a:r>
              <a:rPr lang="en-US" sz="4000" i="1" dirty="0"/>
              <a:t> </a:t>
            </a:r>
            <a:r>
              <a:rPr lang="en-US" sz="4000" i="1" dirty="0">
                <a:solidFill>
                  <a:srgbClr val="FF0000"/>
                </a:solidFill>
              </a:rPr>
              <a:t>Prevention – how do we find evidence to something that does not happen?</a:t>
            </a:r>
          </a:p>
          <a:p>
            <a:r>
              <a:rPr lang="en-US" sz="4000" i="1" dirty="0"/>
              <a:t> </a:t>
            </a:r>
            <a:r>
              <a:rPr lang="en-US" sz="4000" i="1" dirty="0">
                <a:solidFill>
                  <a:srgbClr val="00B050"/>
                </a:solidFill>
              </a:rPr>
              <a:t>Evidence-based practice and/or practice-based evidence?</a:t>
            </a:r>
          </a:p>
          <a:p>
            <a:r>
              <a:rPr lang="en-US" sz="4000" i="1" dirty="0"/>
              <a:t> </a:t>
            </a:r>
            <a:r>
              <a:rPr lang="en-US" sz="4000" i="1" dirty="0">
                <a:solidFill>
                  <a:srgbClr val="0070C0"/>
                </a:solidFill>
              </a:rPr>
              <a:t>How can we respond to the challenges?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8762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83837"/>
            <a:ext cx="10693400" cy="1406852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Evidence?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3938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GB" dirty="0"/>
              <a:t>“the available body of </a:t>
            </a:r>
            <a:r>
              <a:rPr lang="en-GB" dirty="0">
                <a:solidFill>
                  <a:srgbClr val="FF0000"/>
                </a:solidFill>
              </a:rPr>
              <a:t>facts or information </a:t>
            </a:r>
            <a:r>
              <a:rPr lang="en-GB" dirty="0"/>
              <a:t>indicating whether a belief or proposition is true or valid.”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“a </a:t>
            </a:r>
            <a:r>
              <a:rPr lang="en-GB" dirty="0">
                <a:solidFill>
                  <a:srgbClr val="FF0000"/>
                </a:solidFill>
              </a:rPr>
              <a:t>sign</a:t>
            </a:r>
            <a:r>
              <a:rPr lang="en-GB" dirty="0"/>
              <a:t> which shows that something exists or is true”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/>
              <a:t>“</a:t>
            </a:r>
            <a:r>
              <a:rPr lang="en-GB" dirty="0">
                <a:solidFill>
                  <a:srgbClr val="FF0000"/>
                </a:solidFill>
              </a:rPr>
              <a:t>15 Types </a:t>
            </a:r>
            <a:r>
              <a:rPr lang="en-GB" dirty="0"/>
              <a:t>of Evidence and How to Use Them”………</a:t>
            </a:r>
          </a:p>
          <a:p>
            <a:pPr marL="0" indent="0" algn="ctr">
              <a:buNone/>
            </a:pPr>
            <a:endParaRPr lang="en-US" sz="4000" i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478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CEE4-71DB-3E4C-A8DE-2B0F95B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83837"/>
            <a:ext cx="10693400" cy="1406852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15 types of Evidence?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8BF5-8A5B-7D44-9153-948049F0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300" y="1825625"/>
            <a:ext cx="10515600" cy="4351338"/>
          </a:xfrm>
        </p:spPr>
        <p:txBody>
          <a:bodyPr numCol="2"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1200" dirty="0"/>
              <a:t>Analogical</a:t>
            </a:r>
          </a:p>
          <a:p>
            <a:pPr marL="0" indent="0" algn="ctr">
              <a:buNone/>
            </a:pPr>
            <a:r>
              <a:rPr lang="en-US" sz="11200" dirty="0"/>
              <a:t>Anecdotal </a:t>
            </a:r>
          </a:p>
          <a:p>
            <a:pPr marL="0" indent="0" algn="ctr">
              <a:buNone/>
            </a:pPr>
            <a:r>
              <a:rPr lang="en-US" sz="11200" dirty="0"/>
              <a:t>Character</a:t>
            </a:r>
          </a:p>
          <a:p>
            <a:pPr marL="0" indent="0" algn="ctr">
              <a:buNone/>
            </a:pPr>
            <a:r>
              <a:rPr lang="en-US" sz="11200" dirty="0"/>
              <a:t>Circumstantial </a:t>
            </a:r>
          </a:p>
          <a:p>
            <a:pPr marL="0" indent="0" algn="ctr">
              <a:buNone/>
            </a:pPr>
            <a:r>
              <a:rPr lang="en-US" sz="11200" dirty="0"/>
              <a:t>Demonstrative</a:t>
            </a:r>
          </a:p>
          <a:p>
            <a:pPr marL="0" indent="0" algn="ctr">
              <a:buNone/>
            </a:pPr>
            <a:r>
              <a:rPr lang="en-US" sz="11200" dirty="0"/>
              <a:t>Digital</a:t>
            </a:r>
          </a:p>
          <a:p>
            <a:pPr marL="0" indent="0" algn="ctr">
              <a:buNone/>
            </a:pPr>
            <a:r>
              <a:rPr lang="en-US" sz="11200" dirty="0"/>
              <a:t>Direct</a:t>
            </a:r>
          </a:p>
          <a:p>
            <a:pPr marL="0" indent="0" algn="ctr">
              <a:buNone/>
            </a:pPr>
            <a:r>
              <a:rPr lang="en-US" sz="11200" dirty="0"/>
              <a:t>Documentary</a:t>
            </a:r>
          </a:p>
          <a:p>
            <a:pPr marL="0" indent="0" algn="ctr">
              <a:buNone/>
            </a:pPr>
            <a:endParaRPr lang="en-US" sz="11200" dirty="0"/>
          </a:p>
          <a:p>
            <a:pPr marL="0" indent="0" algn="ctr">
              <a:buNone/>
            </a:pPr>
            <a:endParaRPr lang="en-US" sz="11200" dirty="0"/>
          </a:p>
          <a:p>
            <a:pPr marL="0" indent="0" algn="ctr">
              <a:buNone/>
            </a:pPr>
            <a:endParaRPr lang="en-US" sz="11200" dirty="0"/>
          </a:p>
          <a:p>
            <a:pPr marL="0" indent="0" algn="ctr">
              <a:buNone/>
            </a:pPr>
            <a:endParaRPr lang="en-US" sz="11200" dirty="0"/>
          </a:p>
          <a:p>
            <a:pPr marL="0" indent="0" algn="ctr">
              <a:buNone/>
            </a:pPr>
            <a:endParaRPr lang="en-US" sz="11200" dirty="0"/>
          </a:p>
          <a:p>
            <a:pPr marL="0" indent="0" algn="ctr">
              <a:buNone/>
            </a:pPr>
            <a:r>
              <a:rPr lang="en-US" sz="11200" dirty="0"/>
              <a:t>Exculpatory</a:t>
            </a:r>
          </a:p>
          <a:p>
            <a:pPr marL="0" indent="0" algn="ctr">
              <a:buNone/>
            </a:pPr>
            <a:r>
              <a:rPr lang="en-US" sz="11200" dirty="0"/>
              <a:t>Forensic</a:t>
            </a:r>
          </a:p>
          <a:p>
            <a:pPr marL="0" indent="0" algn="ctr">
              <a:buNone/>
            </a:pPr>
            <a:r>
              <a:rPr lang="en-US" sz="11200" dirty="0"/>
              <a:t>Hearsay</a:t>
            </a:r>
          </a:p>
          <a:p>
            <a:pPr marL="0" indent="0" algn="ctr">
              <a:buNone/>
            </a:pPr>
            <a:r>
              <a:rPr lang="en-US" sz="11200" dirty="0"/>
              <a:t>Physical</a:t>
            </a:r>
          </a:p>
          <a:p>
            <a:pPr marL="0" indent="0" algn="ctr">
              <a:buNone/>
            </a:pPr>
            <a:r>
              <a:rPr lang="en-US" sz="11200" dirty="0"/>
              <a:t>Prima Facie</a:t>
            </a:r>
          </a:p>
          <a:p>
            <a:pPr marL="0" indent="0" algn="ctr">
              <a:buNone/>
            </a:pPr>
            <a:r>
              <a:rPr lang="en-US" sz="11200" dirty="0"/>
              <a:t>Statistical</a:t>
            </a:r>
          </a:p>
          <a:p>
            <a:pPr marL="0" indent="0" algn="ctr">
              <a:buNone/>
            </a:pPr>
            <a:r>
              <a:rPr lang="en-US" sz="11200" dirty="0"/>
              <a:t>Testimonial</a:t>
            </a:r>
          </a:p>
          <a:p>
            <a:pPr marL="0" indent="0" algn="ctr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6400" i="1" dirty="0"/>
              <a:t>https://</a:t>
            </a:r>
            <a:r>
              <a:rPr lang="en-US" sz="6400" i="1" dirty="0" err="1"/>
              <a:t>i-sight.com</a:t>
            </a:r>
            <a:r>
              <a:rPr lang="en-US" sz="6400" i="1" dirty="0"/>
              <a:t>/resources/15-types-of-evidence-and-how-to-use-them-in-investigation/</a:t>
            </a:r>
          </a:p>
          <a:p>
            <a:pPr marL="0" indent="0">
              <a:buNone/>
            </a:pPr>
            <a:endParaRPr lang="en-US" sz="11200" dirty="0"/>
          </a:p>
          <a:p>
            <a:pPr marL="0" indent="0" algn="ctr">
              <a:buNone/>
            </a:pPr>
            <a:endParaRPr lang="en-US" sz="5800" dirty="0"/>
          </a:p>
          <a:p>
            <a:pPr marL="0" indent="0" algn="ctr">
              <a:buNone/>
            </a:pPr>
            <a:endParaRPr lang="en-US" sz="58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8416748-7D17-4042-A69A-E08C81E5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83836"/>
            <a:ext cx="1981199" cy="15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426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12299</TotalTime>
  <Words>1267</Words>
  <Application>Microsoft Macintosh PowerPoint</Application>
  <PresentationFormat>Widescreen</PresentationFormat>
  <Paragraphs>245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Plenary 2</vt:lpstr>
      <vt:lpstr>ISSUP Focus</vt:lpstr>
      <vt:lpstr>Prevention?</vt:lpstr>
      <vt:lpstr>The Team Effort: Substance Use Professional F.C.</vt:lpstr>
      <vt:lpstr>The Opposition Squad</vt:lpstr>
      <vt:lpstr>The Task-so many questions!</vt:lpstr>
      <vt:lpstr>Evidence?</vt:lpstr>
      <vt:lpstr>15 types of Evidence?</vt:lpstr>
      <vt:lpstr>Evidence-based?</vt:lpstr>
      <vt:lpstr>How do we “prove” prevention?</vt:lpstr>
      <vt:lpstr>Objectives for (Drug)Prevention?</vt:lpstr>
      <vt:lpstr>Objectives for (Drug)Prevention?</vt:lpstr>
      <vt:lpstr>Objectives achieved?</vt:lpstr>
      <vt:lpstr>Objectives achieved?</vt:lpstr>
      <vt:lpstr>Aspiring to be at the Top</vt:lpstr>
      <vt:lpstr>Undertaking Research</vt:lpstr>
      <vt:lpstr>Practice-based Evidence?</vt:lpstr>
      <vt:lpstr>And let’s not forget……</vt:lpstr>
      <vt:lpstr>Challenges and more Questions!</vt:lpstr>
      <vt:lpstr>Onwards and Upwards</vt:lpstr>
      <vt:lpstr>Remember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Joanna Travis-Roberts</dc:creator>
  <cp:keywords/>
  <dc:description/>
  <cp:lastModifiedBy>Jeff Lee</cp:lastModifiedBy>
  <cp:revision>82</cp:revision>
  <dcterms:created xsi:type="dcterms:W3CDTF">2019-03-01T14:13:51Z</dcterms:created>
  <dcterms:modified xsi:type="dcterms:W3CDTF">2020-09-21T11:29:37Z</dcterms:modified>
  <cp:category/>
</cp:coreProperties>
</file>