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65" r:id="rId3"/>
    <p:sldId id="280" r:id="rId4"/>
    <p:sldId id="281" r:id="rId5"/>
    <p:sldId id="266" r:id="rId6"/>
    <p:sldId id="257" r:id="rId7"/>
    <p:sldId id="258" r:id="rId8"/>
    <p:sldId id="259" r:id="rId9"/>
    <p:sldId id="260" r:id="rId10"/>
    <p:sldId id="305" r:id="rId11"/>
    <p:sldId id="262" r:id="rId12"/>
    <p:sldId id="276" r:id="rId13"/>
    <p:sldId id="272" r:id="rId14"/>
    <p:sldId id="306" r:id="rId15"/>
    <p:sldId id="277" r:id="rId16"/>
    <p:sldId id="304" r:id="rId17"/>
    <p:sldId id="284" r:id="rId18"/>
    <p:sldId id="279" r:id="rId19"/>
    <p:sldId id="303" r:id="rId20"/>
    <p:sldId id="283" r:id="rId21"/>
    <p:sldId id="264" r:id="rId22"/>
    <p:sldId id="288" r:id="rId23"/>
    <p:sldId id="285" r:id="rId24"/>
    <p:sldId id="30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5"/>
    <p:restoredTop sz="83583" autoAdjust="0"/>
  </p:normalViewPr>
  <p:slideViewPr>
    <p:cSldViewPr snapToGrid="0" snapToObjects="1">
      <p:cViewPr varScale="1">
        <p:scale>
          <a:sx n="95" d="100"/>
          <a:sy n="95" d="100"/>
        </p:scale>
        <p:origin x="1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9152D9-BCCE-CB4E-9B34-F097C61C2AFF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B11E4C2E-190D-FF4B-ABAC-763BFA341274}">
      <dgm:prSet phldrT="[Texto]" custT="1"/>
      <dgm:spPr/>
      <dgm:t>
        <a:bodyPr/>
        <a:lstStyle/>
        <a:p>
          <a:r>
            <a:rPr lang="en-US" sz="2000" noProof="0" dirty="0"/>
            <a:t>Multi-country intervention</a:t>
          </a:r>
        </a:p>
        <a:p>
          <a:endParaRPr lang="en-US" sz="2000" noProof="0" dirty="0"/>
        </a:p>
        <a:p>
          <a:r>
            <a:rPr lang="en-US" sz="2000" noProof="0" dirty="0">
              <a:solidFill>
                <a:schemeClr val="tx1"/>
              </a:solidFill>
            </a:rPr>
            <a:t>Control (5 PHCC) </a:t>
          </a:r>
        </a:p>
        <a:p>
          <a:r>
            <a:rPr lang="en-US" sz="2000" noProof="0" dirty="0">
              <a:solidFill>
                <a:schemeClr val="tx1"/>
              </a:solidFill>
            </a:rPr>
            <a:t>and intervention (5 PHCC) </a:t>
          </a:r>
        </a:p>
        <a:p>
          <a:pPr>
            <a:buNone/>
          </a:pPr>
          <a:r>
            <a:rPr lang="en-US" sz="2000" noProof="0" dirty="0">
              <a:solidFill>
                <a:schemeClr val="tx1"/>
              </a:solidFill>
            </a:rPr>
            <a:t>municipalities</a:t>
          </a:r>
          <a:endParaRPr lang="en-US" sz="2000" noProof="0" dirty="0"/>
        </a:p>
      </dgm:t>
    </dgm:pt>
    <dgm:pt modelId="{5EFDB64C-5B20-4A4C-A0BC-AEED38077475}" type="parTrans" cxnId="{16567F04-CB79-574C-BA7A-4F5D3B63B931}">
      <dgm:prSet/>
      <dgm:spPr/>
      <dgm:t>
        <a:bodyPr/>
        <a:lstStyle/>
        <a:p>
          <a:endParaRPr lang="es-ES"/>
        </a:p>
      </dgm:t>
    </dgm:pt>
    <dgm:pt modelId="{011B2BF8-8634-9247-B1FB-6557C722FC34}" type="sibTrans" cxnId="{16567F04-CB79-574C-BA7A-4F5D3B63B931}">
      <dgm:prSet/>
      <dgm:spPr/>
      <dgm:t>
        <a:bodyPr/>
        <a:lstStyle/>
        <a:p>
          <a:endParaRPr lang="es-ES"/>
        </a:p>
      </dgm:t>
    </dgm:pt>
    <dgm:pt modelId="{50A21996-A871-4E42-9E84-444E08D01425}">
      <dgm:prSet phldrT="[Texto]" custT="1"/>
      <dgm:spPr/>
      <dgm:t>
        <a:bodyPr/>
        <a:lstStyle/>
        <a:p>
          <a:r>
            <a:rPr lang="en-US" sz="2000" noProof="0" dirty="0"/>
            <a:t>Duration: 4 years.</a:t>
          </a:r>
        </a:p>
        <a:p>
          <a:r>
            <a:rPr lang="en-US" sz="2000" noProof="0" dirty="0"/>
            <a:t>-Preparation period: 2 years</a:t>
          </a:r>
        </a:p>
        <a:p>
          <a:r>
            <a:rPr lang="en-US" sz="2000" noProof="0" dirty="0"/>
            <a:t>-Implementation: 18 months</a:t>
          </a:r>
        </a:p>
        <a:p>
          <a:r>
            <a:rPr lang="en-US" sz="2000" noProof="0" dirty="0"/>
            <a:t>-Evaluation: 1 year.</a:t>
          </a:r>
        </a:p>
        <a:p>
          <a:endParaRPr lang="es-ES" sz="2000" dirty="0"/>
        </a:p>
        <a:p>
          <a:endParaRPr lang="es-ES" sz="2000" dirty="0"/>
        </a:p>
      </dgm:t>
    </dgm:pt>
    <dgm:pt modelId="{A51672E5-C638-274A-8B15-39F97BB6BE10}" type="parTrans" cxnId="{84A6B90D-724E-574A-93D4-08D3B3D3A636}">
      <dgm:prSet/>
      <dgm:spPr/>
      <dgm:t>
        <a:bodyPr/>
        <a:lstStyle/>
        <a:p>
          <a:endParaRPr lang="es-ES"/>
        </a:p>
      </dgm:t>
    </dgm:pt>
    <dgm:pt modelId="{9E34D17E-3737-4D4F-AA29-AC3C13D6BAA3}" type="sibTrans" cxnId="{84A6B90D-724E-574A-93D4-08D3B3D3A636}">
      <dgm:prSet/>
      <dgm:spPr/>
      <dgm:t>
        <a:bodyPr/>
        <a:lstStyle/>
        <a:p>
          <a:endParaRPr lang="es-ES"/>
        </a:p>
      </dgm:t>
    </dgm:pt>
    <dgm:pt modelId="{62C70601-2F9C-9844-80F3-2B38D6B1513D}">
      <dgm:prSet phldrT="[Texto]" custT="1"/>
      <dgm:spPr/>
      <dgm:t>
        <a:bodyPr/>
        <a:lstStyle/>
        <a:p>
          <a:r>
            <a:rPr lang="en-US" sz="2000" noProof="0" dirty="0"/>
            <a:t>Participants:</a:t>
          </a:r>
        </a:p>
        <a:p>
          <a:r>
            <a:rPr lang="en-US" sz="2000" noProof="0" dirty="0"/>
            <a:t>-Health professionals</a:t>
          </a:r>
        </a:p>
        <a:p>
          <a:r>
            <a:rPr lang="en-US" sz="2000" noProof="0" dirty="0"/>
            <a:t>-Patients</a:t>
          </a:r>
        </a:p>
        <a:p>
          <a:r>
            <a:rPr lang="en-US" sz="2000" noProof="0" dirty="0"/>
            <a:t>-Community advisory board</a:t>
          </a:r>
        </a:p>
      </dgm:t>
    </dgm:pt>
    <dgm:pt modelId="{0D07A939-F191-9645-930A-B12949C16DD9}" type="parTrans" cxnId="{F1C72E87-79D6-0C4D-8CA0-FB914CC101F2}">
      <dgm:prSet/>
      <dgm:spPr/>
      <dgm:t>
        <a:bodyPr/>
        <a:lstStyle/>
        <a:p>
          <a:endParaRPr lang="es-ES"/>
        </a:p>
      </dgm:t>
    </dgm:pt>
    <dgm:pt modelId="{6373AFD8-331B-724C-9A98-0F159D460D0A}" type="sibTrans" cxnId="{F1C72E87-79D6-0C4D-8CA0-FB914CC101F2}">
      <dgm:prSet/>
      <dgm:spPr/>
      <dgm:t>
        <a:bodyPr/>
        <a:lstStyle/>
        <a:p>
          <a:endParaRPr lang="es-ES"/>
        </a:p>
      </dgm:t>
    </dgm:pt>
    <dgm:pt modelId="{3A784932-BC25-6445-9330-9663FC54AEBF}" type="pres">
      <dgm:prSet presAssocID="{549152D9-BCCE-CB4E-9B34-F097C61C2AFF}" presName="arrowDiagram" presStyleCnt="0">
        <dgm:presLayoutVars>
          <dgm:chMax val="5"/>
          <dgm:dir/>
          <dgm:resizeHandles val="exact"/>
        </dgm:presLayoutVars>
      </dgm:prSet>
      <dgm:spPr/>
    </dgm:pt>
    <dgm:pt modelId="{09324F02-5905-CD47-B499-2AA573DE975E}" type="pres">
      <dgm:prSet presAssocID="{549152D9-BCCE-CB4E-9B34-F097C61C2AFF}" presName="arrow" presStyleLbl="bgShp" presStyleIdx="0" presStyleCnt="1"/>
      <dgm:spPr/>
    </dgm:pt>
    <dgm:pt modelId="{E360B512-3A92-2F49-BEF7-CDD3EE87B423}" type="pres">
      <dgm:prSet presAssocID="{549152D9-BCCE-CB4E-9B34-F097C61C2AFF}" presName="arrowDiagram3" presStyleCnt="0"/>
      <dgm:spPr/>
    </dgm:pt>
    <dgm:pt modelId="{170C3E56-2ADD-3E4D-BECC-F392275E4213}" type="pres">
      <dgm:prSet presAssocID="{B11E4C2E-190D-FF4B-ABAC-763BFA341274}" presName="bullet3a" presStyleLbl="node1" presStyleIdx="0" presStyleCnt="3"/>
      <dgm:spPr/>
    </dgm:pt>
    <dgm:pt modelId="{F938A308-E5D9-7444-85E8-F36711CF6ACF}" type="pres">
      <dgm:prSet presAssocID="{B11E4C2E-190D-FF4B-ABAC-763BFA341274}" presName="textBox3a" presStyleLbl="revTx" presStyleIdx="0" presStyleCnt="3">
        <dgm:presLayoutVars>
          <dgm:bulletEnabled val="1"/>
        </dgm:presLayoutVars>
      </dgm:prSet>
      <dgm:spPr/>
    </dgm:pt>
    <dgm:pt modelId="{CA14E6C0-863F-6349-8415-240C78477BF3}" type="pres">
      <dgm:prSet presAssocID="{50A21996-A871-4E42-9E84-444E08D01425}" presName="bullet3b" presStyleLbl="node1" presStyleIdx="1" presStyleCnt="3"/>
      <dgm:spPr/>
    </dgm:pt>
    <dgm:pt modelId="{64C26614-D81B-8445-A0F1-65EF9EDAD18A}" type="pres">
      <dgm:prSet presAssocID="{50A21996-A871-4E42-9E84-444E08D01425}" presName="textBox3b" presStyleLbl="revTx" presStyleIdx="1" presStyleCnt="3">
        <dgm:presLayoutVars>
          <dgm:bulletEnabled val="1"/>
        </dgm:presLayoutVars>
      </dgm:prSet>
      <dgm:spPr/>
    </dgm:pt>
    <dgm:pt modelId="{8CCE74AB-1DDF-FE4A-8B29-6CFDC17487E0}" type="pres">
      <dgm:prSet presAssocID="{62C70601-2F9C-9844-80F3-2B38D6B1513D}" presName="bullet3c" presStyleLbl="node1" presStyleIdx="2" presStyleCnt="3"/>
      <dgm:spPr/>
    </dgm:pt>
    <dgm:pt modelId="{08AB4B8E-FBBE-CD44-A6E6-476099435917}" type="pres">
      <dgm:prSet presAssocID="{62C70601-2F9C-9844-80F3-2B38D6B1513D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16567F04-CB79-574C-BA7A-4F5D3B63B931}" srcId="{549152D9-BCCE-CB4E-9B34-F097C61C2AFF}" destId="{B11E4C2E-190D-FF4B-ABAC-763BFA341274}" srcOrd="0" destOrd="0" parTransId="{5EFDB64C-5B20-4A4C-A0BC-AEED38077475}" sibTransId="{011B2BF8-8634-9247-B1FB-6557C722FC34}"/>
    <dgm:cxn modelId="{84A6B90D-724E-574A-93D4-08D3B3D3A636}" srcId="{549152D9-BCCE-CB4E-9B34-F097C61C2AFF}" destId="{50A21996-A871-4E42-9E84-444E08D01425}" srcOrd="1" destOrd="0" parTransId="{A51672E5-C638-274A-8B15-39F97BB6BE10}" sibTransId="{9E34D17E-3737-4D4F-AA29-AC3C13D6BAA3}"/>
    <dgm:cxn modelId="{9FF1693C-59F7-534A-8F9F-B29DB2BD4CCC}" type="presOf" srcId="{50A21996-A871-4E42-9E84-444E08D01425}" destId="{64C26614-D81B-8445-A0F1-65EF9EDAD18A}" srcOrd="0" destOrd="0" presId="urn:microsoft.com/office/officeart/2005/8/layout/arrow2"/>
    <dgm:cxn modelId="{F1C72E87-79D6-0C4D-8CA0-FB914CC101F2}" srcId="{549152D9-BCCE-CB4E-9B34-F097C61C2AFF}" destId="{62C70601-2F9C-9844-80F3-2B38D6B1513D}" srcOrd="2" destOrd="0" parTransId="{0D07A939-F191-9645-930A-B12949C16DD9}" sibTransId="{6373AFD8-331B-724C-9A98-0F159D460D0A}"/>
    <dgm:cxn modelId="{63FE2295-0365-0646-B2ED-1E129C95976A}" type="presOf" srcId="{B11E4C2E-190D-FF4B-ABAC-763BFA341274}" destId="{F938A308-E5D9-7444-85E8-F36711CF6ACF}" srcOrd="0" destOrd="0" presId="urn:microsoft.com/office/officeart/2005/8/layout/arrow2"/>
    <dgm:cxn modelId="{30D942C3-B3C9-7D4D-B0A0-980D6D455F79}" type="presOf" srcId="{62C70601-2F9C-9844-80F3-2B38D6B1513D}" destId="{08AB4B8E-FBBE-CD44-A6E6-476099435917}" srcOrd="0" destOrd="0" presId="urn:microsoft.com/office/officeart/2005/8/layout/arrow2"/>
    <dgm:cxn modelId="{C8ACC9F6-EFCF-D242-9B1B-98CC140B3998}" type="presOf" srcId="{549152D9-BCCE-CB4E-9B34-F097C61C2AFF}" destId="{3A784932-BC25-6445-9330-9663FC54AEBF}" srcOrd="0" destOrd="0" presId="urn:microsoft.com/office/officeart/2005/8/layout/arrow2"/>
    <dgm:cxn modelId="{2D9F80C3-DDB6-3348-9F47-58FA177A569C}" type="presParOf" srcId="{3A784932-BC25-6445-9330-9663FC54AEBF}" destId="{09324F02-5905-CD47-B499-2AA573DE975E}" srcOrd="0" destOrd="0" presId="urn:microsoft.com/office/officeart/2005/8/layout/arrow2"/>
    <dgm:cxn modelId="{6B83D31F-9FD4-A041-BBE4-0080F0E8D36D}" type="presParOf" srcId="{3A784932-BC25-6445-9330-9663FC54AEBF}" destId="{E360B512-3A92-2F49-BEF7-CDD3EE87B423}" srcOrd="1" destOrd="0" presId="urn:microsoft.com/office/officeart/2005/8/layout/arrow2"/>
    <dgm:cxn modelId="{3285A68B-4A4A-8D49-A1D9-4AB413727E30}" type="presParOf" srcId="{E360B512-3A92-2F49-BEF7-CDD3EE87B423}" destId="{170C3E56-2ADD-3E4D-BECC-F392275E4213}" srcOrd="0" destOrd="0" presId="urn:microsoft.com/office/officeart/2005/8/layout/arrow2"/>
    <dgm:cxn modelId="{5F279827-C099-634D-AF49-AB5F871A8259}" type="presParOf" srcId="{E360B512-3A92-2F49-BEF7-CDD3EE87B423}" destId="{F938A308-E5D9-7444-85E8-F36711CF6ACF}" srcOrd="1" destOrd="0" presId="urn:microsoft.com/office/officeart/2005/8/layout/arrow2"/>
    <dgm:cxn modelId="{8B257FB7-FADA-7946-900A-3A3EC07F86FD}" type="presParOf" srcId="{E360B512-3A92-2F49-BEF7-CDD3EE87B423}" destId="{CA14E6C0-863F-6349-8415-240C78477BF3}" srcOrd="2" destOrd="0" presId="urn:microsoft.com/office/officeart/2005/8/layout/arrow2"/>
    <dgm:cxn modelId="{CB084FE0-AD64-DD49-A59D-86B4095E7D5C}" type="presParOf" srcId="{E360B512-3A92-2F49-BEF7-CDD3EE87B423}" destId="{64C26614-D81B-8445-A0F1-65EF9EDAD18A}" srcOrd="3" destOrd="0" presId="urn:microsoft.com/office/officeart/2005/8/layout/arrow2"/>
    <dgm:cxn modelId="{D1508538-52C6-FB4E-BC9D-F43BD7888813}" type="presParOf" srcId="{E360B512-3A92-2F49-BEF7-CDD3EE87B423}" destId="{8CCE74AB-1DDF-FE4A-8B29-6CFDC17487E0}" srcOrd="4" destOrd="0" presId="urn:microsoft.com/office/officeart/2005/8/layout/arrow2"/>
    <dgm:cxn modelId="{000CCD04-30CA-134B-8543-EE30AC7BFE07}" type="presParOf" srcId="{E360B512-3A92-2F49-BEF7-CDD3EE87B423}" destId="{08AB4B8E-FBBE-CD44-A6E6-47609943591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24F02-5905-CD47-B499-2AA573DE975E}">
      <dsp:nvSpPr>
        <dsp:cNvPr id="0" name=""/>
        <dsp:cNvSpPr/>
      </dsp:nvSpPr>
      <dsp:spPr>
        <a:xfrm>
          <a:off x="0" y="169333"/>
          <a:ext cx="8127999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C3E56-2ADD-3E4D-BECC-F392275E4213}">
      <dsp:nvSpPr>
        <dsp:cNvPr id="0" name=""/>
        <dsp:cNvSpPr/>
      </dsp:nvSpPr>
      <dsp:spPr>
        <a:xfrm>
          <a:off x="1032256" y="3675549"/>
          <a:ext cx="211328" cy="2113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8A308-E5D9-7444-85E8-F36711CF6ACF}">
      <dsp:nvSpPr>
        <dsp:cNvPr id="0" name=""/>
        <dsp:cNvSpPr/>
      </dsp:nvSpPr>
      <dsp:spPr>
        <a:xfrm>
          <a:off x="1137920" y="3781213"/>
          <a:ext cx="1893824" cy="1468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Multi-country intervention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>
              <a:solidFill>
                <a:schemeClr val="tx1"/>
              </a:solidFill>
            </a:rPr>
            <a:t>Control (5 PHCC)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>
              <a:solidFill>
                <a:schemeClr val="tx1"/>
              </a:solidFill>
            </a:rPr>
            <a:t>and intervention (5 PHCC)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>
              <a:solidFill>
                <a:schemeClr val="tx1"/>
              </a:solidFill>
            </a:rPr>
            <a:t>municipalities</a:t>
          </a:r>
          <a:endParaRPr lang="en-US" sz="2000" kern="1200" noProof="0" dirty="0"/>
        </a:p>
      </dsp:txBody>
      <dsp:txXfrm>
        <a:off x="1137920" y="3781213"/>
        <a:ext cx="1893824" cy="1468120"/>
      </dsp:txXfrm>
    </dsp:sp>
    <dsp:sp modelId="{CA14E6C0-863F-6349-8415-240C78477BF3}">
      <dsp:nvSpPr>
        <dsp:cNvPr id="0" name=""/>
        <dsp:cNvSpPr/>
      </dsp:nvSpPr>
      <dsp:spPr>
        <a:xfrm>
          <a:off x="2897632" y="2294805"/>
          <a:ext cx="382016" cy="382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26614-D81B-8445-A0F1-65EF9EDAD18A}">
      <dsp:nvSpPr>
        <dsp:cNvPr id="0" name=""/>
        <dsp:cNvSpPr/>
      </dsp:nvSpPr>
      <dsp:spPr>
        <a:xfrm>
          <a:off x="3088640" y="2485813"/>
          <a:ext cx="1950720" cy="2763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422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Duration: 4 years.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-Preparation period: 2 years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-Implementation: 18 months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-Evaluation: 1 year.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 dirty="0"/>
        </a:p>
      </dsp:txBody>
      <dsp:txXfrm>
        <a:off x="3088640" y="2485813"/>
        <a:ext cx="1950720" cy="2763519"/>
      </dsp:txXfrm>
    </dsp:sp>
    <dsp:sp modelId="{8CCE74AB-1DDF-FE4A-8B29-6CFDC17487E0}">
      <dsp:nvSpPr>
        <dsp:cNvPr id="0" name=""/>
        <dsp:cNvSpPr/>
      </dsp:nvSpPr>
      <dsp:spPr>
        <a:xfrm>
          <a:off x="5140960" y="1454573"/>
          <a:ext cx="528320" cy="528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B4B8E-FBBE-CD44-A6E6-476099435917}">
      <dsp:nvSpPr>
        <dsp:cNvPr id="0" name=""/>
        <dsp:cNvSpPr/>
      </dsp:nvSpPr>
      <dsp:spPr>
        <a:xfrm>
          <a:off x="5405120" y="1718733"/>
          <a:ext cx="1950720" cy="353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94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Participants: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-Health professionals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-Patients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-Community advisory board</a:t>
          </a:r>
        </a:p>
      </dsp:txBody>
      <dsp:txXfrm>
        <a:off x="5405120" y="1718733"/>
        <a:ext cx="1950720" cy="353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46AB3-D7C5-4861-8D09-F01A06CEA506}" type="datetimeFigureOut">
              <a:rPr lang="es-ES" smtClean="0"/>
              <a:t>25/9/20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3801F-7DF8-4638-9FBC-B7C891E71C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93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3801F-7DF8-4638-9FBC-B7C891E71CD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60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Sponsored by the EU</a:t>
            </a:r>
          </a:p>
          <a:p>
            <a:r>
              <a:rPr lang="en-US" noProof="0" dirty="0"/>
              <a:t>Control</a:t>
            </a:r>
            <a:r>
              <a:rPr lang="en-US" baseline="0" noProof="0" dirty="0"/>
              <a:t> and interventions community </a:t>
            </a:r>
          </a:p>
          <a:p>
            <a:r>
              <a:rPr lang="en-US" baseline="0" noProof="0" dirty="0"/>
              <a:t>Possibilities to scale up to other cities and countries. Materials will be used when scaling up</a:t>
            </a:r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3801F-7DF8-4638-9FBC-B7C891E71CD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96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3801F-7DF8-4638-9FBC-B7C891E71CD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025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3801F-7DF8-4638-9FBC-B7C891E71CD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07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3801F-7DF8-4638-9FBC-B7C891E71CD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31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EA02-DD79-6247-927A-B934ABE46C9D}" type="datetime1">
              <a:rPr lang="es-CO" smtClean="0"/>
              <a:t>25/09/20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228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918C-5B78-A34C-9FF7-02F198908880}" type="datetime1">
              <a:rPr lang="es-CO" smtClean="0"/>
              <a:t>25/09/20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138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554A-ED89-E248-A078-E8FEB8296754}" type="datetime1">
              <a:rPr lang="es-CO" smtClean="0"/>
              <a:t>25/09/20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632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E395-BB80-CB47-8AAD-05EF01E0ED70}" type="datetime1">
              <a:rPr lang="es-CO" smtClean="0"/>
              <a:t>25/09/20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89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7A75-2D61-7042-9CDE-AD893215D292}" type="datetime1">
              <a:rPr lang="es-CO" smtClean="0"/>
              <a:t>25/09/20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312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F927-3736-7049-B054-2D71852556D5}" type="datetime1">
              <a:rPr lang="es-CO" smtClean="0"/>
              <a:t>25/09/20</a:t>
            </a:fld>
            <a:endParaRPr lang="es-C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880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BEE05-C3AB-3841-BFE8-A645AC7478E1}" type="datetime1">
              <a:rPr lang="es-CO" smtClean="0"/>
              <a:t>25/09/20</a:t>
            </a:fld>
            <a:endParaRPr lang="es-CO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696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641D-231C-6C49-8DA5-481DC4E009E0}" type="datetime1">
              <a:rPr lang="es-CO" smtClean="0"/>
              <a:t>25/09/20</a:t>
            </a:fld>
            <a:endParaRPr lang="es-CO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441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4D1B-F240-4C4A-B46E-82EF6F83C486}" type="datetime1">
              <a:rPr lang="es-CO" smtClean="0"/>
              <a:t>25/09/20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04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DED-0B80-D542-BD7F-7382E0FBA34F}" type="datetime1">
              <a:rPr lang="es-CO" smtClean="0"/>
              <a:t>25/09/20</a:t>
            </a:fld>
            <a:endParaRPr lang="es-C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574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0557-14BF-9849-9928-98853FD53827}" type="datetime1">
              <a:rPr lang="es-CO" smtClean="0"/>
              <a:t>25/09/20</a:t>
            </a:fld>
            <a:endParaRPr lang="es-C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617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7CE48E-91D3-1447-A3BA-F42F1FFB5B9D}" type="datetime1">
              <a:rPr lang="es-CO" smtClean="0"/>
              <a:t>25/09/20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B440F97-7736-704F-A38C-CEFD0E6CD5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32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tiff"/><Relationship Id="rId4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10.png"/><Relationship Id="rId4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tiff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85A1B-235B-8949-9C97-73B521BE4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10" y="491625"/>
            <a:ext cx="8878529" cy="3255264"/>
          </a:xfrm>
        </p:spPr>
        <p:txBody>
          <a:bodyPr>
            <a:noAutofit/>
          </a:bodyPr>
          <a:lstStyle/>
          <a:p>
            <a:r>
              <a:rPr lang="en-US" sz="5400" dirty="0"/>
              <a:t>Decreasing heavy drinking among  adults in three Latin American countries</a:t>
            </a:r>
            <a:endParaRPr lang="es-CO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057170-0FAE-C24A-A79B-0CCF138D4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32" y="6253315"/>
            <a:ext cx="7315200" cy="914400"/>
          </a:xfrm>
        </p:spPr>
        <p:txBody>
          <a:bodyPr>
            <a:normAutofit/>
          </a:bodyPr>
          <a:lstStyle/>
          <a:p>
            <a:r>
              <a:rPr lang="es-CO" sz="2000">
                <a:solidFill>
                  <a:schemeClr val="accent6">
                    <a:lumMod val="75000"/>
                  </a:schemeClr>
                </a:solidFill>
              </a:rPr>
              <a:t>Juliana Mejía, Katherine Mora -Team Colombia</a:t>
            </a:r>
            <a:endParaRPr lang="es-CO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8582F1-3032-A445-94B8-6E3ECB44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9" y="4553712"/>
            <a:ext cx="9129252" cy="1526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1DD5B6-F269-4947-9579-5FB3434D3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663" y="4553712"/>
            <a:ext cx="1398937" cy="1526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8EE49B-9692-9D42-BFD5-4A402E98B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5600" y="4553712"/>
            <a:ext cx="1526399" cy="15264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C1555C-AA36-104E-B0D6-C1750DF3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2324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THEORY TO BE USED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5000" b="1" dirty="0">
                <a:solidFill>
                  <a:schemeClr val="tx1"/>
                </a:solidFill>
              </a:rPr>
              <a:t>PLANNED BEHAVIOR THEORY </a:t>
            </a:r>
          </a:p>
          <a:p>
            <a:pPr marL="0" indent="0" algn="r">
              <a:buNone/>
            </a:pPr>
            <a:r>
              <a:rPr lang="es-CO" b="1" dirty="0" err="1">
                <a:solidFill>
                  <a:schemeClr val="tx1"/>
                </a:solidFill>
              </a:rPr>
              <a:t>Ajzen</a:t>
            </a:r>
            <a:r>
              <a:rPr lang="es-CO" b="1" dirty="0">
                <a:solidFill>
                  <a:schemeClr val="tx1"/>
                </a:solidFill>
              </a:rPr>
              <a:t>, 1985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914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438CB-DA3D-504D-B95E-7E3C7134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091311"/>
          </a:xfrm>
        </p:spPr>
        <p:txBody>
          <a:bodyPr/>
          <a:lstStyle/>
          <a:p>
            <a:r>
              <a:rPr lang="es-CO" dirty="0"/>
              <a:t>Theory of Planned Behavior (TPB)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662002-DFAF-4746-A875-FFA48B9F7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134" y="682388"/>
            <a:ext cx="7431334" cy="539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We are aiming to change </a:t>
            </a:r>
            <a:r>
              <a:rPr lang="en-US" dirty="0">
                <a:solidFill>
                  <a:schemeClr val="tx1"/>
                </a:solidFill>
              </a:rPr>
              <a:t>people ́s attitudes </a:t>
            </a:r>
            <a:r>
              <a:rPr lang="en-US" sz="1800" dirty="0">
                <a:solidFill>
                  <a:schemeClr val="tx1"/>
                </a:solidFill>
              </a:rPr>
              <a:t>toward </a:t>
            </a:r>
            <a:r>
              <a:rPr lang="en-US" dirty="0">
                <a:solidFill>
                  <a:schemeClr val="tx1"/>
                </a:solidFill>
              </a:rPr>
              <a:t>reducing alcohol consumption through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attendance of patients at the Primary health center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by increasing alcohol health literacy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s-CO" dirty="0">
              <a:solidFill>
                <a:schemeClr val="tx1"/>
              </a:solidFill>
            </a:endParaRPr>
          </a:p>
          <a:p>
            <a:r>
              <a:rPr lang="es-CO" b="1" dirty="0">
                <a:solidFill>
                  <a:srgbClr val="FF0000"/>
                </a:solidFill>
              </a:rPr>
              <a:t>Attitude:</a:t>
            </a:r>
            <a:r>
              <a:rPr lang="es-CO" dirty="0">
                <a:solidFill>
                  <a:srgbClr val="FF0000"/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Positive attitudes to speak with doctors about alcohol use.</a:t>
            </a:r>
          </a:p>
          <a:p>
            <a:r>
              <a:rPr lang="es-CO" b="1" dirty="0">
                <a:solidFill>
                  <a:srgbClr val="945200"/>
                </a:solidFill>
              </a:rPr>
              <a:t>Subjective norms: </a:t>
            </a:r>
            <a:r>
              <a:rPr lang="es-CO" dirty="0">
                <a:solidFill>
                  <a:schemeClr val="tx1"/>
                </a:solidFill>
              </a:rPr>
              <a:t>Relatives think that alcohol and health are related. Health professionals could help to understand how it´s affected. </a:t>
            </a:r>
          </a:p>
          <a:p>
            <a:r>
              <a:rPr lang="es-CO" b="1" dirty="0">
                <a:solidFill>
                  <a:srgbClr val="00B050"/>
                </a:solidFill>
              </a:rPr>
              <a:t>Perceived Behavioral Control: </a:t>
            </a:r>
            <a:r>
              <a:rPr lang="es-CO" dirty="0">
                <a:solidFill>
                  <a:schemeClr val="tx1"/>
                </a:solidFill>
              </a:rPr>
              <a:t>People can talk with a health professional  and be screened in the PHCC.</a:t>
            </a:r>
          </a:p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Intention:</a:t>
            </a:r>
            <a:r>
              <a:rPr lang="es-CO" b="1" dirty="0">
                <a:solidFill>
                  <a:schemeClr val="tx1"/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People will talk with a health professional about their alcohol consumption.</a:t>
            </a:r>
          </a:p>
          <a:p>
            <a:r>
              <a:rPr lang="es-CO" b="1" dirty="0">
                <a:solidFill>
                  <a:srgbClr val="FFC000"/>
                </a:solidFill>
              </a:rPr>
              <a:t>Behavior:</a:t>
            </a:r>
            <a:r>
              <a:rPr lang="es-CO" dirty="0">
                <a:solidFill>
                  <a:srgbClr val="FFC000"/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If people know speaking with a doctor helps them manage alcohol consumption, they will talk about it.</a:t>
            </a:r>
          </a:p>
          <a:p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7A7468-488E-8B4B-9299-CB05E8FB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87" y="3510844"/>
            <a:ext cx="3211461" cy="22233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8AB59C-FAE3-644A-BD93-B11DB38E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11</a:t>
            </a:fld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3767634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06ECB-8A8E-4B4D-B448-64747B6B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Theory of Planned Behavior (TPB)</a:t>
            </a:r>
            <a:br>
              <a:rPr lang="es-CO" dirty="0"/>
            </a:br>
            <a:br>
              <a:rPr lang="es-CO" dirty="0"/>
            </a:b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61FE9C-2311-1E44-91EE-11DE28BF7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We are aiming to change </a:t>
            </a:r>
            <a:r>
              <a:rPr lang="en-US" dirty="0">
                <a:solidFill>
                  <a:schemeClr val="tx1"/>
                </a:solidFill>
              </a:rPr>
              <a:t>people ́s attitudes </a:t>
            </a:r>
            <a:r>
              <a:rPr lang="en-US" sz="1800" dirty="0">
                <a:solidFill>
                  <a:schemeClr val="tx1"/>
                </a:solidFill>
              </a:rPr>
              <a:t>toward </a:t>
            </a:r>
            <a:r>
              <a:rPr lang="en-US" dirty="0">
                <a:solidFill>
                  <a:schemeClr val="tx1"/>
                </a:solidFill>
              </a:rPr>
              <a:t>reducing alcohol consumption through the attendance of patients at the Primary health center and by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increasing alcohol health literacy.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r>
              <a:rPr lang="es-CO" b="1" dirty="0">
                <a:solidFill>
                  <a:srgbClr val="FF0000"/>
                </a:solidFill>
              </a:rPr>
              <a:t>Attitude:</a:t>
            </a:r>
            <a:r>
              <a:rPr lang="es-CO" dirty="0">
                <a:solidFill>
                  <a:srgbClr val="FF0000"/>
                </a:solidFill>
              </a:rPr>
              <a:t> </a:t>
            </a:r>
            <a:r>
              <a:rPr lang="es-CO" dirty="0">
                <a:solidFill>
                  <a:schemeClr val="tx1"/>
                </a:solidFill>
              </a:rPr>
              <a:t>Positive attitudes toward receiving information about alcohol risks.</a:t>
            </a:r>
          </a:p>
          <a:p>
            <a:r>
              <a:rPr lang="es-CO" b="1" dirty="0">
                <a:solidFill>
                  <a:srgbClr val="945200"/>
                </a:solidFill>
              </a:rPr>
              <a:t>Subjective norms: </a:t>
            </a:r>
            <a:r>
              <a:rPr lang="es-CO" dirty="0">
                <a:solidFill>
                  <a:schemeClr val="tx1"/>
                </a:solidFill>
              </a:rPr>
              <a:t>Relatives think that health professionals could help me to understand how heavy drinking affects my health. </a:t>
            </a:r>
          </a:p>
          <a:p>
            <a:r>
              <a:rPr lang="es-CO" b="1" dirty="0">
                <a:solidFill>
                  <a:srgbClr val="00B050"/>
                </a:solidFill>
              </a:rPr>
              <a:t>Perceived Behavioral Control: </a:t>
            </a:r>
            <a:r>
              <a:rPr lang="es-CO" dirty="0">
                <a:solidFill>
                  <a:schemeClr val="tx1"/>
                </a:solidFill>
              </a:rPr>
              <a:t>People can drink responsibly by limiting the number of drinks per ocassion.</a:t>
            </a:r>
          </a:p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Intention: </a:t>
            </a:r>
            <a:r>
              <a:rPr lang="es-CO" dirty="0">
                <a:solidFill>
                  <a:schemeClr val="tx1"/>
                </a:solidFill>
              </a:rPr>
              <a:t>Drink 4 standard drinks maximum per ocassion.</a:t>
            </a:r>
          </a:p>
          <a:p>
            <a:r>
              <a:rPr lang="es-CO" b="1" dirty="0">
                <a:solidFill>
                  <a:srgbClr val="FFC000"/>
                </a:solidFill>
              </a:rPr>
              <a:t>Behavior: </a:t>
            </a:r>
            <a:r>
              <a:rPr lang="es-CO" dirty="0">
                <a:solidFill>
                  <a:schemeClr val="tx1"/>
                </a:solidFill>
              </a:rPr>
              <a:t>People will not get drunk.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8269E2-3D43-E745-9B00-B238144D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" y="3568391"/>
            <a:ext cx="3415330" cy="199726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50836D-2D4D-EB46-86C4-9BAF2D47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12</a:t>
            </a:fld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333490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F47AE-CE01-9B4D-AA8E-409D9D34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385173"/>
          </a:xfrm>
        </p:spPr>
        <p:txBody>
          <a:bodyPr/>
          <a:lstStyle/>
          <a:p>
            <a:r>
              <a:rPr lang="es-CO" dirty="0"/>
              <a:t>Theory of Planned Behavior (TPB)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3EBF0BF-7B74-4748-8C41-C61FF039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dirty="0">
                <a:solidFill>
                  <a:schemeClr val="tx1"/>
                </a:solidFill>
              </a:rPr>
              <a:t>We are aiming to change people ́s attitudes toward </a:t>
            </a:r>
            <a:r>
              <a:rPr lang="en-US" sz="2100" b="1" dirty="0">
                <a:solidFill>
                  <a:schemeClr val="bg2">
                    <a:lumMod val="50000"/>
                  </a:schemeClr>
                </a:solidFill>
              </a:rPr>
              <a:t>reducing alcohol consumption</a:t>
            </a:r>
            <a:r>
              <a:rPr lang="en-US" sz="2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100" dirty="0">
                <a:solidFill>
                  <a:schemeClr val="tx1"/>
                </a:solidFill>
              </a:rPr>
              <a:t>through the attendance of patients at the Primary health center and by increasing alcohol health literacy</a:t>
            </a:r>
            <a:r>
              <a:rPr lang="en-US" sz="21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s-CO" dirty="0">
              <a:solidFill>
                <a:schemeClr val="tx1"/>
              </a:solidFill>
            </a:endParaRPr>
          </a:p>
          <a:p>
            <a:r>
              <a:rPr lang="es-CO" b="1" dirty="0">
                <a:solidFill>
                  <a:srgbClr val="FF0000"/>
                </a:solidFill>
              </a:rPr>
              <a:t>Attitude: </a:t>
            </a:r>
            <a:r>
              <a:rPr lang="es-CO" dirty="0">
                <a:solidFill>
                  <a:schemeClr val="tx1"/>
                </a:solidFill>
              </a:rPr>
              <a:t>Positive attitudes toward reducing heavy drinking.</a:t>
            </a:r>
          </a:p>
          <a:p>
            <a:r>
              <a:rPr lang="es-CO" b="1" dirty="0">
                <a:solidFill>
                  <a:srgbClr val="945200"/>
                </a:solidFill>
              </a:rPr>
              <a:t>Subjective norms: </a:t>
            </a:r>
            <a:r>
              <a:rPr lang="es-CO" dirty="0">
                <a:solidFill>
                  <a:schemeClr val="tx1"/>
                </a:solidFill>
              </a:rPr>
              <a:t>Relatives think that heavy drinking could be harmful.</a:t>
            </a:r>
          </a:p>
          <a:p>
            <a:r>
              <a:rPr lang="es-CO" b="1" dirty="0">
                <a:solidFill>
                  <a:srgbClr val="00B050"/>
                </a:solidFill>
              </a:rPr>
              <a:t>Perceived Behavioral Control: </a:t>
            </a:r>
            <a:r>
              <a:rPr lang="es-CO" dirty="0">
                <a:solidFill>
                  <a:schemeClr val="tx1"/>
                </a:solidFill>
              </a:rPr>
              <a:t>People can reduce heavy drinking due to screening and brief advice delivered by a health professional.</a:t>
            </a:r>
          </a:p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Intention: </a:t>
            </a:r>
            <a:r>
              <a:rPr lang="es-CO" dirty="0">
                <a:solidFill>
                  <a:schemeClr val="tx1"/>
                </a:solidFill>
              </a:rPr>
              <a:t>Because people were screened and in some cases received brief advice, they will have the intention of reducing heavy drinking.</a:t>
            </a:r>
          </a:p>
          <a:p>
            <a:r>
              <a:rPr lang="es-CO" b="1" dirty="0">
                <a:solidFill>
                  <a:srgbClr val="FFC000"/>
                </a:solidFill>
              </a:rPr>
              <a:t>Behavior: </a:t>
            </a:r>
            <a:r>
              <a:rPr lang="es-CO" dirty="0">
                <a:solidFill>
                  <a:schemeClr val="tx1"/>
                </a:solidFill>
              </a:rPr>
              <a:t>If people know that their talk with the doctor helps them to manage alcohol consumption, they will reduce alcohol consumption.</a:t>
            </a:r>
          </a:p>
          <a:p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DD5823-8357-3042-933E-76E3BAE8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29" y="3840480"/>
            <a:ext cx="3219269" cy="1813673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2DE758D-3A76-9243-8C5B-6DDFE64C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13</a:t>
            </a:fld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514311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PRESUASION STRATEGY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5000" b="1" dirty="0">
                <a:solidFill>
                  <a:schemeClr val="tx1"/>
                </a:solidFill>
              </a:rPr>
              <a:t>GAIN AND LOSS –FRAMED </a:t>
            </a:r>
            <a:endParaRPr lang="es-ES" sz="5000" b="1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980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CFB6E-6AF1-1F47-BCCE-0C59F717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609787"/>
            <a:ext cx="2947482" cy="2901753"/>
          </a:xfrm>
        </p:spPr>
        <p:txBody>
          <a:bodyPr/>
          <a:lstStyle/>
          <a:p>
            <a:r>
              <a:rPr lang="es-CO" dirty="0"/>
              <a:t>Reducing heavy drinking</a:t>
            </a:r>
            <a:br>
              <a:rPr lang="es-CO" dirty="0"/>
            </a:br>
            <a:br>
              <a:rPr lang="es-CO" dirty="0"/>
            </a:br>
            <a:r>
              <a:rPr lang="es-CO" sz="2800" dirty="0"/>
              <a:t>Gain-framed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D3D83D-1C2A-F04F-AF37-B18E0690A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284982"/>
            <a:ext cx="7315200" cy="4131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200" b="1" dirty="0">
                <a:solidFill>
                  <a:schemeClr val="tx1"/>
                </a:solidFill>
              </a:rPr>
              <a:t>Gain-framed</a:t>
            </a:r>
          </a:p>
          <a:p>
            <a:r>
              <a:rPr lang="en-US" sz="2200" dirty="0">
                <a:solidFill>
                  <a:schemeClr val="tx1"/>
                </a:solidFill>
              </a:rPr>
              <a:t>Worried about saving money? Reducing the number of drinks to 2 or a maximum 4 per occasion, can help you save money, be in a better mood, and reduce stress levels. </a:t>
            </a:r>
          </a:p>
          <a:p>
            <a:r>
              <a:rPr lang="es-CO" sz="2200" dirty="0">
                <a:solidFill>
                  <a:schemeClr val="tx1"/>
                </a:solidFill>
              </a:rPr>
              <a:t>A routine medical checkup helps detect early signs of cancer due to heavy drinking. Talk with your doctor about alcohol consumption. Get an appoitment at your Primary Health Center.</a:t>
            </a:r>
          </a:p>
          <a:p>
            <a:pPr marL="0" indent="0">
              <a:buNone/>
            </a:pPr>
            <a:endParaRPr lang="es-CO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CO" sz="18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7FDC1-A336-AD4E-AC43-071DDAEEC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24" y="4385417"/>
            <a:ext cx="2754077" cy="1607865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E515BD-321C-AA48-B330-70FFACD4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15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21F352-1B1F-534A-8348-DAA6130EE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865" y="5700047"/>
            <a:ext cx="888039" cy="5920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B2A8D5-58C0-1645-A08E-1296A6092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133" y="5561029"/>
            <a:ext cx="2620962" cy="864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F2DD45-0A4B-ED4D-BF66-DE2394EC6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324" y="5416066"/>
            <a:ext cx="864506" cy="864506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FA1728CC-5F7F-EB42-ABEA-564D369CED88}"/>
              </a:ext>
            </a:extLst>
          </p:cNvPr>
          <p:cNvSpPr/>
          <p:nvPr/>
        </p:nvSpPr>
        <p:spPr>
          <a:xfrm>
            <a:off x="3907692" y="5679519"/>
            <a:ext cx="1796352" cy="592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uadroTexto 9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188294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108C67-C85C-B847-B15F-22074209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630" y="1522030"/>
            <a:ext cx="7315200" cy="2901753"/>
          </a:xfrm>
        </p:spPr>
        <p:txBody>
          <a:bodyPr>
            <a:normAutofit/>
          </a:bodyPr>
          <a:lstStyle/>
          <a:p>
            <a:r>
              <a:rPr lang="es-CO" sz="2200" dirty="0">
                <a:solidFill>
                  <a:schemeClr val="tx1"/>
                </a:solidFill>
              </a:rPr>
              <a:t>Less is more?</a:t>
            </a:r>
          </a:p>
          <a:p>
            <a:endParaRPr lang="es-CO" sz="22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CO" sz="2200" dirty="0">
                <a:solidFill>
                  <a:schemeClr val="tx1"/>
                </a:solidFill>
              </a:rPr>
              <a:t>- </a:t>
            </a:r>
            <a:r>
              <a:rPr lang="es-CO" sz="2200" dirty="0" err="1">
                <a:solidFill>
                  <a:schemeClr val="tx1"/>
                </a:solidFill>
              </a:rPr>
              <a:t>Regarding</a:t>
            </a:r>
            <a:r>
              <a:rPr lang="es-CO" sz="2200" dirty="0">
                <a:solidFill>
                  <a:schemeClr val="tx1"/>
                </a:solidFill>
              </a:rPr>
              <a:t> alcohol, less is more! More awake every day… more probabilities of success! Ask your doctor about your alcohol consumption. Go to your health care unit. </a:t>
            </a:r>
          </a:p>
          <a:p>
            <a:pPr marL="0" indent="0">
              <a:buNone/>
            </a:pPr>
            <a:r>
              <a:rPr lang="es-CO" sz="2200" dirty="0">
                <a:solidFill>
                  <a:schemeClr val="tx1"/>
                </a:solidFill>
              </a:rPr>
              <a:t>- </a:t>
            </a:r>
            <a:r>
              <a:rPr lang="es-CO" sz="2200" dirty="0" err="1">
                <a:solidFill>
                  <a:schemeClr val="tx1"/>
                </a:solidFill>
              </a:rPr>
              <a:t>Being</a:t>
            </a:r>
            <a:r>
              <a:rPr lang="es-CO" sz="2200" dirty="0">
                <a:solidFill>
                  <a:schemeClr val="tx1"/>
                </a:solidFill>
              </a:rPr>
              <a:t> sober helps you to be healthy, conscious and alert every time. A </a:t>
            </a:r>
            <a:r>
              <a:rPr lang="es-CO" sz="2200" dirty="0" err="1">
                <a:solidFill>
                  <a:schemeClr val="tx1"/>
                </a:solidFill>
              </a:rPr>
              <a:t>message</a:t>
            </a:r>
            <a:r>
              <a:rPr lang="es-CO" sz="2200" dirty="0">
                <a:solidFill>
                  <a:schemeClr val="tx1"/>
                </a:solidFill>
              </a:rPr>
              <a:t> </a:t>
            </a:r>
            <a:r>
              <a:rPr lang="es-CO" sz="2200" dirty="0" err="1">
                <a:solidFill>
                  <a:schemeClr val="tx1"/>
                </a:solidFill>
              </a:rPr>
              <a:t>from</a:t>
            </a:r>
            <a:r>
              <a:rPr lang="es-CO" sz="22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12D07-7511-9147-AC68-2744EC2A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16</a:t>
            </a:fld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A974BF-4DB2-ED4E-BE6D-F0F0CA2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65" y="5700047"/>
            <a:ext cx="888039" cy="5920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3E6A10-DF54-A640-BC43-51BCE40C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33" y="5561029"/>
            <a:ext cx="2620962" cy="8645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1BF2EB-F64F-C54B-AB9B-66D3B19EA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324" y="5416066"/>
            <a:ext cx="864506" cy="864506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330DF8FE-5ADD-8F47-AA8C-1EBEC82FDB4B}"/>
              </a:ext>
            </a:extLst>
          </p:cNvPr>
          <p:cNvSpPr/>
          <p:nvPr/>
        </p:nvSpPr>
        <p:spPr>
          <a:xfrm>
            <a:off x="3907692" y="5679519"/>
            <a:ext cx="1796352" cy="592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8A191D0-E2D8-114C-AC8C-10F9B04D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901753"/>
          </a:xfrm>
        </p:spPr>
        <p:txBody>
          <a:bodyPr/>
          <a:lstStyle/>
          <a:p>
            <a:r>
              <a:rPr lang="es-CO" dirty="0"/>
              <a:t>Reducing heavy drinking</a:t>
            </a:r>
            <a:br>
              <a:rPr lang="es-CO" dirty="0"/>
            </a:br>
            <a:br>
              <a:rPr lang="es-CO" dirty="0"/>
            </a:br>
            <a:r>
              <a:rPr lang="es-CO" sz="2800" dirty="0"/>
              <a:t>Gain-framed</a:t>
            </a:r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F51C0A-5471-1844-8650-6B34650BB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44" y="3589026"/>
            <a:ext cx="3043368" cy="209049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1807443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227D2-EEFF-AC43-8A7A-966952F5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Poster</a:t>
            </a:r>
            <a:br>
              <a:rPr lang="es-CO" dirty="0"/>
            </a:br>
            <a:r>
              <a:rPr lang="es-CO" dirty="0"/>
              <a:t>Attendance at PHCC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D521B91-F806-D046-8436-592DE0A4F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1029" y="0"/>
            <a:ext cx="4857407" cy="6881328"/>
          </a:xfr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324997B3-4473-8247-BF3A-064D59B7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52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01CAA-8E36-6448-BBF0-CACAFEC7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399948"/>
          </a:xfrm>
        </p:spPr>
        <p:txBody>
          <a:bodyPr/>
          <a:lstStyle/>
          <a:p>
            <a:r>
              <a:rPr lang="es-CO" dirty="0"/>
              <a:t>Increasing alcohol literacy</a:t>
            </a:r>
            <a:br>
              <a:rPr lang="es-CO" dirty="0"/>
            </a:br>
            <a:br>
              <a:rPr lang="es-CO" dirty="0"/>
            </a:br>
            <a:r>
              <a:rPr lang="es-CO" sz="2800" dirty="0"/>
              <a:t>Loss-framed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A88A1C-20B6-D046-A2B3-819320A1D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O" sz="2200" b="1" dirty="0">
                <a:solidFill>
                  <a:schemeClr val="tx1"/>
                </a:solidFill>
              </a:rPr>
              <a:t>Loss-framed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How long ago did you visit your doctor?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Talking to your GP about your alcohol consumption, could decrease your problems with memory and sleep. </a:t>
            </a: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Ask your doctor about your alcohol consumption. Go to your health care unit.</a:t>
            </a:r>
            <a:endParaRPr lang="es-CO" sz="2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472EFD-B3FD-C44C-98EB-EB0B15505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0" y="3874002"/>
            <a:ext cx="3302307" cy="18601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73DAA5-F719-2747-A5D3-4B104E808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865" y="5700047"/>
            <a:ext cx="888039" cy="5920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A31101-60D7-2643-883A-8BC3A0B89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133" y="5561029"/>
            <a:ext cx="2620962" cy="864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BB4C2A-BBF1-164C-9AEC-9201B452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324" y="5416066"/>
            <a:ext cx="864506" cy="864506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98F38174-3493-9542-8CB8-CD84B1FC3B51}"/>
              </a:ext>
            </a:extLst>
          </p:cNvPr>
          <p:cNvSpPr/>
          <p:nvPr/>
        </p:nvSpPr>
        <p:spPr>
          <a:xfrm>
            <a:off x="3907692" y="5679519"/>
            <a:ext cx="1796352" cy="592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F7FF20-8A6D-BC41-8EAE-633CEB1C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18</a:t>
            </a:fld>
            <a:endParaRPr lang="es-CO"/>
          </a:p>
        </p:txBody>
      </p:sp>
      <p:sp>
        <p:nvSpPr>
          <p:cNvPr id="11" name="CuadroTexto 10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336958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0A5750D-8466-8846-9911-636B8271D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399948"/>
          </a:xfrm>
        </p:spPr>
        <p:txBody>
          <a:bodyPr/>
          <a:lstStyle/>
          <a:p>
            <a:r>
              <a:rPr lang="es-CO" dirty="0"/>
              <a:t>Increasing alcohol literacy</a:t>
            </a:r>
            <a:br>
              <a:rPr lang="es-CO" dirty="0"/>
            </a:br>
            <a:br>
              <a:rPr lang="es-CO" dirty="0"/>
            </a:br>
            <a:r>
              <a:rPr lang="es-CO" sz="2800" dirty="0"/>
              <a:t>Loss-framed</a:t>
            </a:r>
            <a:endParaRPr lang="es-CO" dirty="0"/>
          </a:p>
        </p:txBody>
      </p:sp>
      <p:sp>
        <p:nvSpPr>
          <p:cNvPr id="19" name="CuadroTexto 18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512114E-7FD2-394C-A44E-C2B677FDC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729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3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238" y="905256"/>
            <a:ext cx="2947482" cy="4601183"/>
          </a:xfrm>
        </p:spPr>
        <p:txBody>
          <a:bodyPr/>
          <a:lstStyle/>
          <a:p>
            <a:r>
              <a:rPr lang="es-CO" dirty="0"/>
              <a:t>Framework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9268" y="132588"/>
            <a:ext cx="7315200" cy="512064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The SCALA Project is aimed at decreasing high risk alcohol consumption among adults in three Latin American countries, through increasing screening and Brief Advice*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Colombia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Peru 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Mexico 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fmbooth\Dropbox\SCALA 2017-2021\03_SCALA Comms - Exploitation\01_SC Logo &amp; images\EU logo\EU flag_yellow_JPEG l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77" y="6024616"/>
            <a:ext cx="765176" cy="5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mbooth\Dropbox\SCALA 2017-2021\03_SCALA Comms - Exploitation\02_SC website\SCALA Partners\UPCH logo-OFICI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48" y="6089512"/>
            <a:ext cx="1848120" cy="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fmbooth\Dropbox\SCALA 2017-2021\03_SCALA Comms - Exploitation\02_SC website\SCALA Partners\nuevos-rumbos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90" y="5874481"/>
            <a:ext cx="530156" cy="763733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fmbooth\Dropbox\SCALA 2017-2021\03_SCALA Comms - Exploitation\02_SC website\SCALA Partners\INPRF mex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94" y="6024616"/>
            <a:ext cx="1204885" cy="78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subir escalera en dibujos animados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0"/>
          <a:stretch/>
        </p:blipFill>
        <p:spPr bwMode="auto">
          <a:xfrm>
            <a:off x="8422694" y="2692908"/>
            <a:ext cx="2977125" cy="24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EABCA9E-2969-B445-9D91-47CCC7A4FC47}"/>
              </a:ext>
            </a:extLst>
          </p:cNvPr>
          <p:cNvSpPr/>
          <p:nvPr/>
        </p:nvSpPr>
        <p:spPr>
          <a:xfrm>
            <a:off x="-33072" y="6578007"/>
            <a:ext cx="22316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(*Anderson, et al., 2017)</a:t>
            </a:r>
            <a:endParaRPr lang="es-CO" sz="1600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347BAD0-8E07-174D-8CD9-333094F2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2</a:t>
            </a:fld>
            <a:endParaRPr lang="es-CO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0D11BBF-4C54-449D-A37D-38620FE92B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72" y="0"/>
            <a:ext cx="3592915" cy="8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26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7D058-328D-8B44-BB3D-EBE0E79E7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641665"/>
          </a:xfrm>
        </p:spPr>
        <p:txBody>
          <a:bodyPr/>
          <a:lstStyle/>
          <a:p>
            <a:r>
              <a:rPr lang="es-CO" dirty="0"/>
              <a:t>Channels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87C315-37DD-A84D-BFAF-6C5735DCA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3311912"/>
            <a:ext cx="7315200" cy="266514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Patients will see prevention messages before appointment in:</a:t>
            </a:r>
          </a:p>
          <a:p>
            <a:r>
              <a:rPr lang="en-US" dirty="0">
                <a:solidFill>
                  <a:schemeClr val="tx1"/>
                </a:solidFill>
              </a:rPr>
              <a:t>Social media (hospital website, SCALA web site)</a:t>
            </a:r>
          </a:p>
          <a:p>
            <a:r>
              <a:rPr lang="en-US" dirty="0">
                <a:solidFill>
                  <a:schemeClr val="tx1"/>
                </a:solidFill>
              </a:rPr>
              <a:t>Posters in each PHCC</a:t>
            </a:r>
          </a:p>
          <a:p>
            <a:r>
              <a:rPr lang="en-US" dirty="0">
                <a:solidFill>
                  <a:schemeClr val="tx1"/>
                </a:solidFill>
              </a:rPr>
              <a:t>Videos in each PHCC</a:t>
            </a:r>
          </a:p>
          <a:p>
            <a:r>
              <a:rPr lang="en-US" dirty="0">
                <a:solidFill>
                  <a:schemeClr val="tx1"/>
                </a:solidFill>
              </a:rPr>
              <a:t>Radio ads</a:t>
            </a:r>
          </a:p>
          <a:p>
            <a:endParaRPr lang="es-CO" dirty="0">
              <a:solidFill>
                <a:schemeClr val="tx1"/>
              </a:solidFill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AB239A5-642A-214E-9A90-1C4796851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75776"/>
              </p:ext>
            </p:extLst>
          </p:nvPr>
        </p:nvGraphicFramePr>
        <p:xfrm>
          <a:off x="3548565" y="752997"/>
          <a:ext cx="8128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7727287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1128372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042117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67996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Young adults (18-26 years)</a:t>
                      </a:r>
                    </a:p>
                    <a:p>
                      <a:pPr algn="ctr"/>
                      <a:endParaRPr lang="es-CO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Adults (27-35 years)</a:t>
                      </a:r>
                    </a:p>
                    <a:p>
                      <a:pPr algn="ctr"/>
                      <a:endParaRPr lang="es-CO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Adults (36 – 59 years)</a:t>
                      </a:r>
                    </a:p>
                    <a:p>
                      <a:pPr algn="ctr"/>
                      <a:endParaRPr lang="es-CO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Elder (60+)</a:t>
                      </a:r>
                    </a:p>
                    <a:p>
                      <a:pPr algn="ctr"/>
                      <a:endParaRPr lang="es-CO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098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Social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Posters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Social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Posters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Posters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Videos in the waitings rooms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Radio 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dirty="0"/>
                        <a:t>Videos in the waitings rooms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dirty="0"/>
                        <a:t>Radio ads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dirty="0"/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61600"/>
                  </a:ext>
                </a:extLst>
              </a:tr>
            </a:tbl>
          </a:graphicData>
        </a:graphic>
      </p:graphicFrame>
      <p:pic>
        <p:nvPicPr>
          <p:cNvPr id="9" name="Imagen 8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EC64F51-9EBC-D242-A65D-63D8CAA5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" y="3311905"/>
            <a:ext cx="3443672" cy="1226784"/>
          </a:xfrm>
          <a:prstGeom prst="rect">
            <a:avLst/>
          </a:prstGeom>
        </p:spPr>
      </p:pic>
      <p:pic>
        <p:nvPicPr>
          <p:cNvPr id="11" name="Imagen 10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EC4B7154-7FCF-504D-A34A-299E605A3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38689"/>
            <a:ext cx="3445727" cy="15478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8D341AB-F4FA-764C-8D13-7C2CE9884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2493" y="4904996"/>
            <a:ext cx="2929507" cy="1953004"/>
          </a:xfrm>
          <a:prstGeom prst="rect">
            <a:avLst/>
          </a:prstGeom>
        </p:spPr>
      </p:pic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50C0CD3F-7156-CD4C-A583-FB4E50B6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20</a:t>
            </a:fld>
            <a:endParaRPr lang="es-CO"/>
          </a:p>
        </p:txBody>
      </p:sp>
      <p:sp>
        <p:nvSpPr>
          <p:cNvPr id="10" name="CuadroTexto 9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3122759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E829C-D250-CA46-A79D-29F21646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Evaluation Plan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C8B57A-DA03-EE4C-AC16-EB9BF6B5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839" y="741408"/>
            <a:ext cx="7584549" cy="564754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600" b="1" dirty="0">
                <a:solidFill>
                  <a:schemeClr val="tx1"/>
                </a:solidFill>
              </a:rPr>
              <a:t>Pilot testing: </a:t>
            </a:r>
            <a:r>
              <a:rPr lang="en-US" sz="2600" dirty="0">
                <a:solidFill>
                  <a:schemeClr val="tx1"/>
                </a:solidFill>
              </a:rPr>
              <a:t>to verify if materials are well received and if are understandable for the target population, through qualitative information.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chemeClr val="tx1"/>
                </a:solidFill>
              </a:rPr>
              <a:t>    Focus group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A </a:t>
            </a:r>
            <a:r>
              <a:rPr lang="en-US" sz="2600" b="1" dirty="0">
                <a:solidFill>
                  <a:schemeClr val="tx1"/>
                </a:solidFill>
              </a:rPr>
              <a:t>quasi-experimental design </a:t>
            </a:r>
            <a:r>
              <a:rPr lang="en-US" sz="2600" dirty="0">
                <a:solidFill>
                  <a:schemeClr val="tx1"/>
                </a:solidFill>
              </a:rPr>
              <a:t>with post-test in each group: experimental (</a:t>
            </a:r>
            <a:r>
              <a:rPr lang="en-US" sz="2600" dirty="0" err="1">
                <a:solidFill>
                  <a:schemeClr val="tx1"/>
                </a:solidFill>
              </a:rPr>
              <a:t>Soacha</a:t>
            </a:r>
            <a:r>
              <a:rPr lang="en-US" sz="2600" dirty="0">
                <a:solidFill>
                  <a:schemeClr val="tx1"/>
                </a:solidFill>
              </a:rPr>
              <a:t>) and control (Madrid and </a:t>
            </a:r>
            <a:r>
              <a:rPr lang="en-US" sz="2600" dirty="0" err="1">
                <a:solidFill>
                  <a:schemeClr val="tx1"/>
                </a:solidFill>
              </a:rPr>
              <a:t>Funza</a:t>
            </a:r>
            <a:r>
              <a:rPr lang="en-US" sz="2600" dirty="0">
                <a:solidFill>
                  <a:schemeClr val="tx1"/>
                </a:solidFill>
              </a:rPr>
              <a:t>).</a:t>
            </a: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	                                                                                    </a:t>
            </a: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	                                                                                   </a:t>
            </a: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</a:rPr>
              <a:t>SURVEYS before the patient meet the GP in the PHCC.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The likelihood to go to PHCC  if you have been exposed to the campaign.</a:t>
            </a:r>
          </a:p>
          <a:p>
            <a:r>
              <a:rPr lang="en-US" sz="2600" dirty="0">
                <a:solidFill>
                  <a:schemeClr val="tx1"/>
                </a:solidFill>
              </a:rPr>
              <a:t>Knowledge about alcohol use.</a:t>
            </a: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391992-F428-E348-84FC-4C187DFC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21</a:t>
            </a:fld>
            <a:endParaRPr lang="es-CO"/>
          </a:p>
        </p:txBody>
      </p:sp>
      <p:sp>
        <p:nvSpPr>
          <p:cNvPr id="9" name="Anillo 8">
            <a:extLst>
              <a:ext uri="{FF2B5EF4-FFF2-40B4-BE49-F238E27FC236}">
                <a16:creationId xmlns:a16="http://schemas.microsoft.com/office/drawing/2014/main" id="{55236FC4-43E2-7549-A8A7-C1918DE125A7}"/>
              </a:ext>
            </a:extLst>
          </p:cNvPr>
          <p:cNvSpPr/>
          <p:nvPr/>
        </p:nvSpPr>
        <p:spPr>
          <a:xfrm>
            <a:off x="7378280" y="3239429"/>
            <a:ext cx="367990" cy="379141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575E236-B550-1943-9E60-4AF7ECC5CCE5}"/>
              </a:ext>
            </a:extLst>
          </p:cNvPr>
          <p:cNvSpPr/>
          <p:nvPr/>
        </p:nvSpPr>
        <p:spPr>
          <a:xfrm>
            <a:off x="6096000" y="3087658"/>
            <a:ext cx="5100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</a:t>
            </a:r>
          </a:p>
        </p:txBody>
      </p:sp>
      <p:sp>
        <p:nvSpPr>
          <p:cNvPr id="17" name="Anillo 16">
            <a:extLst>
              <a:ext uri="{FF2B5EF4-FFF2-40B4-BE49-F238E27FC236}">
                <a16:creationId xmlns:a16="http://schemas.microsoft.com/office/drawing/2014/main" id="{C774CF86-1779-8C49-88FA-0A66844A4AFA}"/>
              </a:ext>
            </a:extLst>
          </p:cNvPr>
          <p:cNvSpPr/>
          <p:nvPr/>
        </p:nvSpPr>
        <p:spPr>
          <a:xfrm>
            <a:off x="7364190" y="3936165"/>
            <a:ext cx="367990" cy="379141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EB9DBE6-7002-1B43-A526-B279F5F532CE}"/>
              </a:ext>
            </a:extLst>
          </p:cNvPr>
          <p:cNvCxnSpPr>
            <a:cxnSpLocks/>
          </p:cNvCxnSpPr>
          <p:nvPr/>
        </p:nvCxnSpPr>
        <p:spPr>
          <a:xfrm>
            <a:off x="5809129" y="3776416"/>
            <a:ext cx="2528047" cy="0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3142692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2E204-8632-864C-936F-14E0297B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Survey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D376D4-631F-4644-8EBA-C455F7AE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852" y="864108"/>
            <a:ext cx="4025795" cy="521330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In-person Intercepts survey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Brief Questionnaire to measure </a:t>
            </a:r>
            <a:r>
              <a:rPr lang="en-US" b="1" dirty="0">
                <a:solidFill>
                  <a:schemeClr val="tx1"/>
                </a:solidFill>
              </a:rPr>
              <a:t>attitudes, subjective norms, perceived behavioral control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intention and behavior </a:t>
            </a:r>
            <a:r>
              <a:rPr lang="en-US" dirty="0">
                <a:solidFill>
                  <a:schemeClr val="tx1"/>
                </a:solidFill>
              </a:rPr>
              <a:t>regarding attendance, alcohol literacy and reducing alcohol consumption.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Administered in each Primary Health Center before the medical appointment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10B7E9-1573-F94B-846E-10E89238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22</a:t>
            </a:fld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927DEA-DCC1-F84B-BDA3-AE74F6E1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566" y="2175455"/>
            <a:ext cx="3817434" cy="28571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3330088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56494-CB96-1248-8D87-EE8EC65CB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047931"/>
          </a:xfrm>
        </p:spPr>
        <p:txBody>
          <a:bodyPr/>
          <a:lstStyle/>
          <a:p>
            <a:r>
              <a:rPr lang="en-US" dirty="0"/>
              <a:t>Evaluation* –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Survey</a:t>
            </a:r>
            <a:br>
              <a:rPr lang="en-US" dirty="0"/>
            </a:br>
            <a:r>
              <a:rPr lang="en-US" dirty="0"/>
              <a:t>Image of the campaign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CC8DF0-4053-A04C-8DDC-8356FDA69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696036"/>
            <a:ext cx="8011236" cy="6025439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Did you see a campaign (posters, videos, billboards) with  prevention information about alcohol use in the Primary health center?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		Yes / No</a:t>
            </a:r>
          </a:p>
          <a:p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Where did you see the campaign?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	     Posters / Radio / Video</a:t>
            </a:r>
          </a:p>
          <a:p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What do you remember about the campaign?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             Inform about alcohol risks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             Invite people to talk about alcohol use with the doctor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             Inform that there are people who drink and other do not.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Which of these posters did you see?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r>
              <a:rPr lang="es-CO" sz="1800" b="1" dirty="0" err="1">
                <a:solidFill>
                  <a:schemeClr val="tx1"/>
                </a:solidFill>
              </a:rPr>
              <a:t>Please</a:t>
            </a:r>
            <a:r>
              <a:rPr lang="es-CO" sz="1800" b="1" dirty="0">
                <a:solidFill>
                  <a:schemeClr val="tx1"/>
                </a:solidFill>
              </a:rPr>
              <a:t> tell me how important you think alcohol use is an issue of public concern.</a:t>
            </a:r>
          </a:p>
          <a:p>
            <a:pPr marL="0" indent="0">
              <a:buNone/>
            </a:pPr>
            <a:r>
              <a:rPr lang="es-CO" sz="1800" dirty="0">
                <a:solidFill>
                  <a:schemeClr val="tx1"/>
                </a:solidFill>
              </a:rPr>
              <a:t>	Not important at all 	 1 2 3 4 5 6 7 	</a:t>
            </a:r>
            <a:r>
              <a:rPr lang="es-CO" sz="1800" dirty="0" err="1">
                <a:solidFill>
                  <a:schemeClr val="tx1"/>
                </a:solidFill>
              </a:rPr>
              <a:t>Very</a:t>
            </a:r>
            <a:r>
              <a:rPr lang="es-CO" sz="1800" dirty="0">
                <a:solidFill>
                  <a:schemeClr val="tx1"/>
                </a:solidFill>
              </a:rPr>
              <a:t> </a:t>
            </a:r>
            <a:r>
              <a:rPr lang="es-CO" sz="1800" dirty="0" err="1">
                <a:solidFill>
                  <a:schemeClr val="tx1"/>
                </a:solidFill>
              </a:rPr>
              <a:t>important</a:t>
            </a:r>
            <a:endParaRPr lang="es-CO" sz="1800" dirty="0">
              <a:solidFill>
                <a:schemeClr val="tx1"/>
              </a:solidFill>
            </a:endParaRPr>
          </a:p>
          <a:p>
            <a:endParaRPr lang="es-CO" sz="18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45C4B1-9D47-564B-8B78-9BFC1E74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23</a:t>
            </a:fld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8E45A2F-857D-AC40-849E-0EA6A40C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47" y="4727806"/>
            <a:ext cx="1017375" cy="6992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A4259A-D2A4-7F41-B8FA-22565F9DE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586" y="4671523"/>
            <a:ext cx="770269" cy="77026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27819" y="5427080"/>
            <a:ext cx="318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* </a:t>
            </a:r>
            <a:r>
              <a:rPr lang="en-US" dirty="0"/>
              <a:t>Full questionnaire attached  </a:t>
            </a:r>
          </a:p>
        </p:txBody>
      </p:sp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2632F6D3-37ED-404A-81D4-58D9C5EA2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800" y="4709890"/>
            <a:ext cx="652062" cy="9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06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3D8B2-0679-6241-949A-6BB8BF6E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Logic Model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7894754-EADC-7C4D-AEA1-1D13CBF453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257093"/>
              </p:ext>
            </p:extLst>
          </p:nvPr>
        </p:nvGraphicFramePr>
        <p:xfrm>
          <a:off x="3790334" y="0"/>
          <a:ext cx="8008376" cy="686951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597076">
                  <a:extLst>
                    <a:ext uri="{9D8B030D-6E8A-4147-A177-3AD203B41FA5}">
                      <a16:colId xmlns:a16="http://schemas.microsoft.com/office/drawing/2014/main" val="3129996690"/>
                    </a:ext>
                  </a:extLst>
                </a:gridCol>
                <a:gridCol w="1781016">
                  <a:extLst>
                    <a:ext uri="{9D8B030D-6E8A-4147-A177-3AD203B41FA5}">
                      <a16:colId xmlns:a16="http://schemas.microsoft.com/office/drawing/2014/main" val="2301795374"/>
                    </a:ext>
                  </a:extLst>
                </a:gridCol>
                <a:gridCol w="1731492">
                  <a:extLst>
                    <a:ext uri="{9D8B030D-6E8A-4147-A177-3AD203B41FA5}">
                      <a16:colId xmlns:a16="http://schemas.microsoft.com/office/drawing/2014/main" val="1641578248"/>
                    </a:ext>
                  </a:extLst>
                </a:gridCol>
                <a:gridCol w="1449396">
                  <a:extLst>
                    <a:ext uri="{9D8B030D-6E8A-4147-A177-3AD203B41FA5}">
                      <a16:colId xmlns:a16="http://schemas.microsoft.com/office/drawing/2014/main" val="3655494970"/>
                    </a:ext>
                  </a:extLst>
                </a:gridCol>
                <a:gridCol w="1449396">
                  <a:extLst>
                    <a:ext uri="{9D8B030D-6E8A-4147-A177-3AD203B41FA5}">
                      <a16:colId xmlns:a16="http://schemas.microsoft.com/office/drawing/2014/main" val="177050292"/>
                    </a:ext>
                  </a:extLst>
                </a:gridCol>
              </a:tblGrid>
              <a:tr h="405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noProof="0" dirty="0">
                          <a:effectLst/>
                        </a:rPr>
                        <a:t>Inputs</a:t>
                      </a:r>
                      <a:endParaRPr lang="en-US" sz="1600" b="1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noProof="0" dirty="0">
                          <a:effectLst/>
                        </a:rPr>
                        <a:t>Activities (2)</a:t>
                      </a:r>
                      <a:endParaRPr lang="en-US" sz="1600" b="1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noProof="0" dirty="0">
                          <a:effectLst/>
                        </a:rPr>
                        <a:t>Output (3)</a:t>
                      </a:r>
                      <a:endParaRPr lang="en-US" sz="1600" b="1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noProof="0" dirty="0">
                          <a:effectLst/>
                        </a:rPr>
                        <a:t>Outcomes (4)</a:t>
                      </a:r>
                      <a:endParaRPr lang="en-US" sz="1600" b="1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487206"/>
                  </a:ext>
                </a:extLst>
              </a:tr>
              <a:tr h="31044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Resources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Financial resources to cover the campaign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Professional design of the campaign (messages and appearance)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  <a:endParaRPr lang="en-US" sz="12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Development of posters and social media to encourage </a:t>
                      </a:r>
                      <a:r>
                        <a:rPr lang="en-US" sz="1200" u="sng" noProof="0" dirty="0">
                          <a:effectLst/>
                        </a:rPr>
                        <a:t>health professionals</a:t>
                      </a:r>
                      <a:r>
                        <a:rPr lang="en-US" sz="1200" noProof="0" dirty="0">
                          <a:effectLst/>
                        </a:rPr>
                        <a:t> to prevent alcohol consumption (screening and deliver brief advice)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Development of posters, billboards, videos and radio ads to encourage </a:t>
                      </a:r>
                      <a:r>
                        <a:rPr lang="en-US" sz="1200" u="sng" noProof="0" dirty="0">
                          <a:effectLst/>
                        </a:rPr>
                        <a:t>adult population to visit primary care centers</a:t>
                      </a:r>
                      <a:r>
                        <a:rPr lang="en-US" sz="1200" noProof="0" dirty="0">
                          <a:effectLst/>
                        </a:rPr>
                        <a:t> to be screened and receive brief advice.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Videos and posters to increase alcohol health literacy (facts about alcohol)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Social media campaign to address young population between 18-25 years old.</a:t>
                      </a:r>
                      <a:endParaRPr lang="en-US" sz="12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To engage people in Primary Care to be screened by a health professional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To increase alcohol health literacy among the general population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  <a:endParaRPr lang="en-US" sz="12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effectLst/>
                        </a:rPr>
                        <a:t>Shorter Term</a:t>
                      </a:r>
                      <a:endParaRPr lang="en-US" sz="12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effectLst/>
                        </a:rPr>
                        <a:t>Longer Term</a:t>
                      </a:r>
                      <a:endParaRPr lang="en-US" sz="12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extLst>
                  <a:ext uri="{0D108BD9-81ED-4DB2-BD59-A6C34878D82A}">
                    <a16:rowId xmlns:a16="http://schemas.microsoft.com/office/drawing/2014/main" val="743274641"/>
                  </a:ext>
                </a:extLst>
              </a:tr>
              <a:tr h="421626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Increase of people who are screened regarding alcohol consumption.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Increase of people who have received a brief advice regarding alcohol consumption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Increase of people who have been referred to specialized services for alcohol use disorders.  </a:t>
                      </a:r>
                      <a:endParaRPr lang="en-US" sz="12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Increase of alcohol health literacy among general population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 </a:t>
                      </a:r>
                      <a:endParaRPr lang="en-US" sz="12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extLst>
                  <a:ext uri="{0D108BD9-81ED-4DB2-BD59-A6C34878D82A}">
                    <a16:rowId xmlns:a16="http://schemas.microsoft.com/office/drawing/2014/main" val="331428843"/>
                  </a:ext>
                </a:extLst>
              </a:tr>
              <a:tr h="33923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noProof="0" dirty="0">
                          <a:effectLst/>
                        </a:rPr>
                        <a:t>Impact (5)</a:t>
                      </a:r>
                      <a:endParaRPr lang="en-US" sz="1600" b="1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84311"/>
                  </a:ext>
                </a:extLst>
              </a:tr>
              <a:tr h="158691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Reduction of alcohol use disorders and comorbid illness among general population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effectLst/>
                        </a:rPr>
                        <a:t> </a:t>
                      </a:r>
                      <a:endParaRPr lang="en-US" sz="12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11" marR="44211" marT="44211" marB="44211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042588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71528D2-C6E2-504C-8E6A-05FA54A1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31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32C20-06C6-E646-86CD-F96671026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139539"/>
          </a:xfrm>
        </p:spPr>
        <p:txBody>
          <a:bodyPr/>
          <a:lstStyle/>
          <a:p>
            <a:r>
              <a:rPr lang="es-CO" dirty="0"/>
              <a:t>SCALA</a:t>
            </a:r>
            <a:br>
              <a:rPr lang="es-CO" dirty="0"/>
            </a:br>
            <a:r>
              <a:rPr lang="es-CO" dirty="0"/>
              <a:t>Project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AF2D3D6-BB28-B843-816D-FAB4EEB22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6738407"/>
              </p:ext>
            </p:extLst>
          </p:nvPr>
        </p:nvGraphicFramePr>
        <p:xfrm>
          <a:off x="3593171" y="-1003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4">
            <a:extLst>
              <a:ext uri="{FF2B5EF4-FFF2-40B4-BE49-F238E27FC236}">
                <a16:creationId xmlns:a16="http://schemas.microsoft.com/office/drawing/2014/main" id="{47F7C5C1-A6C4-C548-82B9-C69EC2E49280}"/>
              </a:ext>
            </a:extLst>
          </p:cNvPr>
          <p:cNvSpPr/>
          <p:nvPr/>
        </p:nvSpPr>
        <p:spPr>
          <a:xfrm>
            <a:off x="470829" y="4333014"/>
            <a:ext cx="2533909" cy="8806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2" descr="C:\Users\fmbooth\Dropbox\SCALA 2017-2021\03_SCALA Comms - Exploitation\01_SC Logo &amp; images\EU logo\EU flag_yellow_JPEG low.jpg">
            <a:extLst>
              <a:ext uri="{FF2B5EF4-FFF2-40B4-BE49-F238E27FC236}">
                <a16:creationId xmlns:a16="http://schemas.microsoft.com/office/drawing/2014/main" id="{41C13392-460B-8C41-850A-447884684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77" y="6158429"/>
            <a:ext cx="765176" cy="5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fmbooth\Dropbox\SCALA 2017-2021\03_SCALA Comms - Exploitation\02_SC website\SCALA Partners\UPCH logo-OFICIAL.png">
            <a:extLst>
              <a:ext uri="{FF2B5EF4-FFF2-40B4-BE49-F238E27FC236}">
                <a16:creationId xmlns:a16="http://schemas.microsoft.com/office/drawing/2014/main" id="{2F030E0D-9B2D-E74A-9741-23758A72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48" y="6128214"/>
            <a:ext cx="1848120" cy="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fmbooth\Dropbox\SCALA 2017-2021\03_SCALA Comms - Exploitation\02_SC website\SCALA Partners\nuevos-rumbos.jpeg">
            <a:extLst>
              <a:ext uri="{FF2B5EF4-FFF2-40B4-BE49-F238E27FC236}">
                <a16:creationId xmlns:a16="http://schemas.microsoft.com/office/drawing/2014/main" id="{C3727F60-79D4-F24D-872F-520BC029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90" y="6052897"/>
            <a:ext cx="530156" cy="763733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fmbooth\Dropbox\SCALA 2017-2021\03_SCALA Comms - Exploitation\02_SC website\SCALA Partners\INPRF mex logo.png">
            <a:extLst>
              <a:ext uri="{FF2B5EF4-FFF2-40B4-BE49-F238E27FC236}">
                <a16:creationId xmlns:a16="http://schemas.microsoft.com/office/drawing/2014/main" id="{7541DFBF-2A9B-9147-B447-D29ABAB0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94" y="6158429"/>
            <a:ext cx="1204885" cy="78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8ACCC03D-BF8C-924E-B36E-5D53BFA6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724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ED913-7CD9-8541-BF07-218CC44F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305163"/>
          </a:xfrm>
        </p:spPr>
        <p:txBody>
          <a:bodyPr/>
          <a:lstStyle/>
          <a:p>
            <a:r>
              <a:rPr lang="es-CO" dirty="0"/>
              <a:t>Duration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A6762E-2813-7343-AC59-876C631D1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01ADA98-0D2F-B74A-8AF0-F0D74FCDF1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582152"/>
              </p:ext>
            </p:extLst>
          </p:nvPr>
        </p:nvGraphicFramePr>
        <p:xfrm>
          <a:off x="3869268" y="873252"/>
          <a:ext cx="762763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546">
                  <a:extLst>
                    <a:ext uri="{9D8B030D-6E8A-4147-A177-3AD203B41FA5}">
                      <a16:colId xmlns:a16="http://schemas.microsoft.com/office/drawing/2014/main" val="3081628500"/>
                    </a:ext>
                  </a:extLst>
                </a:gridCol>
                <a:gridCol w="2542546">
                  <a:extLst>
                    <a:ext uri="{9D8B030D-6E8A-4147-A177-3AD203B41FA5}">
                      <a16:colId xmlns:a16="http://schemas.microsoft.com/office/drawing/2014/main" val="500759657"/>
                    </a:ext>
                  </a:extLst>
                </a:gridCol>
                <a:gridCol w="2542546">
                  <a:extLst>
                    <a:ext uri="{9D8B030D-6E8A-4147-A177-3AD203B41FA5}">
                      <a16:colId xmlns:a16="http://schemas.microsoft.com/office/drawing/2014/main" val="3525063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Preparation</a:t>
                      </a:r>
                    </a:p>
                    <a:p>
                      <a:pPr algn="ctr"/>
                      <a:r>
                        <a:rPr lang="en-US" dirty="0"/>
                        <a:t>(2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</a:t>
                      </a:r>
                    </a:p>
                    <a:p>
                      <a:pPr algn="ctr"/>
                      <a:r>
                        <a:rPr lang="en-US"/>
                        <a:t>(18 months)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Evaluation</a:t>
                      </a:r>
                    </a:p>
                    <a:p>
                      <a:pPr algn="ctr"/>
                      <a:r>
                        <a:rPr lang="en-US"/>
                        <a:t>(1 year)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316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Community advisory board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Tailoring materials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Recruitment</a:t>
                      </a:r>
                      <a:r>
                        <a:rPr lang="en-US" dirty="0"/>
                        <a:t> of Primary Health Centers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Training of health professionals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="1" dirty="0"/>
                        <a:t>Intervention package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Screening for alcohol and depression (AUDIT-C / PHQ-2)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Brief advice (Motivational Interviewing)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Referral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Training booster sessions for health professionals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Communication campaign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 proportion of consulting adult patients intervened (screened and advice including referral given to screen positives), with the denominator, the number of registered adults.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Increase on knowledge about alcohol risks.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63789"/>
                  </a:ext>
                </a:extLst>
              </a:tr>
            </a:tbl>
          </a:graphicData>
        </a:graphic>
      </p:graphicFrame>
      <p:sp>
        <p:nvSpPr>
          <p:cNvPr id="6" name="object 4">
            <a:extLst>
              <a:ext uri="{FF2B5EF4-FFF2-40B4-BE49-F238E27FC236}">
                <a16:creationId xmlns:a16="http://schemas.microsoft.com/office/drawing/2014/main" id="{FA965127-81B0-864D-A804-AEACDAE384C2}"/>
              </a:ext>
            </a:extLst>
          </p:cNvPr>
          <p:cNvSpPr/>
          <p:nvPr/>
        </p:nvSpPr>
        <p:spPr>
          <a:xfrm>
            <a:off x="9498103" y="5883645"/>
            <a:ext cx="1998803" cy="7691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285BA0-518F-424A-BC74-78AAE6975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40" y="3763055"/>
            <a:ext cx="3062868" cy="2120590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B487AD0-15AC-3F47-BCCD-7B1E0E72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17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678729"/>
          </a:xfrm>
        </p:spPr>
        <p:txBody>
          <a:bodyPr/>
          <a:lstStyle/>
          <a:p>
            <a:r>
              <a:rPr lang="es-CO" dirty="0"/>
              <a:t>Global Status Report on Alcohol and Health 2018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48948" y="1737360"/>
            <a:ext cx="7315200" cy="512064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Alcohol per capita consumption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Mexico: 6.5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Peru: 6.3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Colombia: 5.8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Prevalence of alcohol use disorders (AUD)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Highest rates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Peru: 8.9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Colombia: 7.0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					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Lowest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Mexico: 2.3</a:t>
            </a:r>
          </a:p>
          <a:p>
            <a:pPr marL="0" indent="0">
              <a:buNone/>
            </a:pPr>
            <a:endParaRPr lang="es-CO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EABCA9E-2969-B445-9D91-47CCC7A4FC47}"/>
              </a:ext>
            </a:extLst>
          </p:cNvPr>
          <p:cNvSpPr/>
          <p:nvPr/>
        </p:nvSpPr>
        <p:spPr>
          <a:xfrm>
            <a:off x="7336888" y="6425640"/>
            <a:ext cx="4855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(Global status report on alcohol and health, 2018)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18EA25-33E1-114D-9DF6-2D534CEB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14" y="3600915"/>
            <a:ext cx="1615687" cy="2229648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C48BDC-E1CA-3F4A-9A97-EE066D42D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5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0BE8C7-6EC5-F241-A509-7092E797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616" y="4550419"/>
            <a:ext cx="697135" cy="69713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DCAADC4-012A-1547-820C-EC7597D6BF0C}"/>
              </a:ext>
            </a:extLst>
          </p:cNvPr>
          <p:cNvSpPr/>
          <p:nvPr/>
        </p:nvSpPr>
        <p:spPr>
          <a:xfrm>
            <a:off x="8788786" y="5609971"/>
            <a:ext cx="2024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2,6%  females </a:t>
            </a:r>
            <a:endParaRPr lang="es-CO" sz="2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19A7E01-1EE4-304A-AE1B-A17E8117B9C4}"/>
              </a:ext>
            </a:extLst>
          </p:cNvPr>
          <p:cNvSpPr/>
          <p:nvPr/>
        </p:nvSpPr>
        <p:spPr>
          <a:xfrm>
            <a:off x="8788786" y="4567883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7,2%-Males </a:t>
            </a:r>
            <a:endParaRPr lang="es-CO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77B18B5-F7B0-4644-9BB3-B6826F384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389" y="5585004"/>
            <a:ext cx="697135" cy="69713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EB0FAAE-83C4-B54E-8C72-6F089C678BD0}"/>
              </a:ext>
            </a:extLst>
          </p:cNvPr>
          <p:cNvSpPr/>
          <p:nvPr/>
        </p:nvSpPr>
        <p:spPr>
          <a:xfrm>
            <a:off x="7932287" y="3879964"/>
            <a:ext cx="309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Attributable deaths to alcohol:</a:t>
            </a:r>
          </a:p>
        </p:txBody>
      </p:sp>
    </p:spTree>
    <p:extLst>
      <p:ext uri="{BB962C8B-B14F-4D97-AF65-F5344CB8AC3E}">
        <p14:creationId xmlns:p14="http://schemas.microsoft.com/office/powerpoint/2010/main" val="264344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0F0D2-DE25-194C-ADCF-52B191EBD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72" y="1001177"/>
            <a:ext cx="2947482" cy="2578368"/>
          </a:xfrm>
        </p:spPr>
        <p:txBody>
          <a:bodyPr>
            <a:normAutofit/>
          </a:bodyPr>
          <a:lstStyle/>
          <a:p>
            <a:r>
              <a:rPr lang="es-CO" dirty="0" err="1"/>
              <a:t>Background</a:t>
            </a:r>
            <a:br>
              <a:rPr lang="es-CO" dirty="0"/>
            </a:br>
            <a:r>
              <a:rPr lang="es-CO" dirty="0"/>
              <a:t>COLOMBIA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99E416-1F0A-6642-B38E-517C61574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210" y="1001177"/>
            <a:ext cx="7315200" cy="512064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Alcohol consumption per capita in Colombia is about </a:t>
            </a:r>
            <a:r>
              <a:rPr lang="en-US" sz="2800" b="1" dirty="0">
                <a:solidFill>
                  <a:schemeClr val="tx1"/>
                </a:solidFill>
              </a:rPr>
              <a:t>5,8 liters of pure alcohol per year</a:t>
            </a:r>
            <a:r>
              <a:rPr lang="en-US" sz="2800" dirty="0">
                <a:solidFill>
                  <a:schemeClr val="tx1"/>
                </a:solidFill>
              </a:rPr>
              <a:t>, but within active alcohol consumers this increases to 15,2 liters.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Colombia has the second highest rates of alcohol dependence (3,2%).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EABCA9E-2969-B445-9D91-47CCC7A4FC47}"/>
              </a:ext>
            </a:extLst>
          </p:cNvPr>
          <p:cNvSpPr/>
          <p:nvPr/>
        </p:nvSpPr>
        <p:spPr>
          <a:xfrm>
            <a:off x="7336888" y="6425640"/>
            <a:ext cx="4855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(Global status report on alcohol and health, 2018)</a:t>
            </a: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860E1A5-DFDF-0B4D-975B-5606E4601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4" y="3046311"/>
            <a:ext cx="3034810" cy="3025326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769FF88E-0F5C-3949-AEFE-5CD166E4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2058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E65B2-CCA8-4B40-B29A-2C0CBB92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71" y="1276716"/>
            <a:ext cx="2947482" cy="1864690"/>
          </a:xfrm>
        </p:spPr>
        <p:txBody>
          <a:bodyPr/>
          <a:lstStyle/>
          <a:p>
            <a:r>
              <a:rPr lang="es-CO" sz="5400" dirty="0"/>
              <a:t>Target</a:t>
            </a:r>
            <a:r>
              <a:rPr lang="es-CO" dirty="0"/>
              <a:t> Audience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9E944E-095D-714F-8997-4E57C00C3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95" y="1276716"/>
            <a:ext cx="7315200" cy="539523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total population in </a:t>
            </a:r>
            <a:r>
              <a:rPr lang="en-US" sz="2400" dirty="0" err="1">
                <a:solidFill>
                  <a:schemeClr val="tx1"/>
                </a:solidFill>
              </a:rPr>
              <a:t>Soacha</a:t>
            </a:r>
            <a:r>
              <a:rPr lang="en-US" sz="2400" dirty="0">
                <a:solidFill>
                  <a:schemeClr val="tx1"/>
                </a:solidFill>
              </a:rPr>
              <a:t> is about </a:t>
            </a:r>
            <a:r>
              <a:rPr lang="en-US" sz="2400" b="1" dirty="0">
                <a:solidFill>
                  <a:schemeClr val="tx1"/>
                </a:solidFill>
              </a:rPr>
              <a:t>500,000 </a:t>
            </a:r>
            <a:r>
              <a:rPr lang="en-US" sz="2400" dirty="0">
                <a:solidFill>
                  <a:schemeClr val="tx1"/>
                </a:solidFill>
              </a:rPr>
              <a:t>people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Informal records talk about 1’500.000 people (migrant population – displacement because of violence) </a:t>
            </a:r>
          </a:p>
          <a:p>
            <a:r>
              <a:rPr lang="en-US" b="1" dirty="0">
                <a:solidFill>
                  <a:schemeClr val="tx1"/>
                </a:solidFill>
              </a:rPr>
              <a:t>393.009</a:t>
            </a:r>
            <a:r>
              <a:rPr lang="en-US" dirty="0">
                <a:solidFill>
                  <a:schemeClr val="tx1"/>
                </a:solidFill>
              </a:rPr>
              <a:t> live in urban areas and the rest in rural areas surrounding the town. </a:t>
            </a:r>
          </a:p>
          <a:p>
            <a:r>
              <a:rPr lang="en-US" b="1" dirty="0">
                <a:solidFill>
                  <a:schemeClr val="tx1"/>
                </a:solidFill>
              </a:rPr>
              <a:t>84,37% of the population are adults</a:t>
            </a:r>
            <a:r>
              <a:rPr lang="en-US" dirty="0">
                <a:solidFill>
                  <a:schemeClr val="tx1"/>
                </a:solidFill>
              </a:rPr>
              <a:t> between 18-&gt;60 years old.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3D3D0C-FDD1-E440-A0AE-E4806D70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95" y="4169629"/>
            <a:ext cx="955238" cy="9552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9A2088B-6A3B-5048-9176-AFCBA1ED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887" y="4070551"/>
            <a:ext cx="955238" cy="955238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9264C8E-85A0-2C45-989C-11624DFA0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980810"/>
              </p:ext>
            </p:extLst>
          </p:nvPr>
        </p:nvGraphicFramePr>
        <p:xfrm>
          <a:off x="4640317" y="4312258"/>
          <a:ext cx="36365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85">
                  <a:extLst>
                    <a:ext uri="{9D8B030D-6E8A-4147-A177-3AD203B41FA5}">
                      <a16:colId xmlns:a16="http://schemas.microsoft.com/office/drawing/2014/main" val="564064345"/>
                    </a:ext>
                  </a:extLst>
                </a:gridCol>
                <a:gridCol w="1818285">
                  <a:extLst>
                    <a:ext uri="{9D8B030D-6E8A-4147-A177-3AD203B41FA5}">
                      <a16:colId xmlns:a16="http://schemas.microsoft.com/office/drawing/2014/main" val="3541460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Males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Females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877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989131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871A922-6658-FB45-BFAB-319F1334A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031154"/>
              </p:ext>
            </p:extLst>
          </p:nvPr>
        </p:nvGraphicFramePr>
        <p:xfrm>
          <a:off x="3973232" y="5323089"/>
          <a:ext cx="594687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719">
                  <a:extLst>
                    <a:ext uri="{9D8B030D-6E8A-4147-A177-3AD203B41FA5}">
                      <a16:colId xmlns:a16="http://schemas.microsoft.com/office/drawing/2014/main" val="3994140638"/>
                    </a:ext>
                  </a:extLst>
                </a:gridCol>
                <a:gridCol w="1486719">
                  <a:extLst>
                    <a:ext uri="{9D8B030D-6E8A-4147-A177-3AD203B41FA5}">
                      <a16:colId xmlns:a16="http://schemas.microsoft.com/office/drawing/2014/main" val="2109373446"/>
                    </a:ext>
                  </a:extLst>
                </a:gridCol>
                <a:gridCol w="1486719">
                  <a:extLst>
                    <a:ext uri="{9D8B030D-6E8A-4147-A177-3AD203B41FA5}">
                      <a16:colId xmlns:a16="http://schemas.microsoft.com/office/drawing/2014/main" val="3453373928"/>
                    </a:ext>
                  </a:extLst>
                </a:gridCol>
                <a:gridCol w="1486719">
                  <a:extLst>
                    <a:ext uri="{9D8B030D-6E8A-4147-A177-3AD203B41FA5}">
                      <a16:colId xmlns:a16="http://schemas.microsoft.com/office/drawing/2014/main" val="1558954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Age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15-44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44-59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60 or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065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48,5%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13,4%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5,6%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08662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551C7DF7-849E-1B49-B0D8-C88EED61172A}"/>
              </a:ext>
            </a:extLst>
          </p:cNvPr>
          <p:cNvSpPr/>
          <p:nvPr/>
        </p:nvSpPr>
        <p:spPr>
          <a:xfrm>
            <a:off x="8524921" y="6413681"/>
            <a:ext cx="338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Soacha</a:t>
            </a:r>
            <a:r>
              <a:rPr lang="en-US" dirty="0"/>
              <a:t> Local Government, 2019)</a:t>
            </a:r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9191FAE-8460-3A47-9F02-058F70BA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1" y="4070551"/>
            <a:ext cx="3150478" cy="199350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B80373-DC9E-7140-9AAC-49F365BA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202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CBBD33-547E-9147-8D41-8B6FD37CB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794" y="341194"/>
            <a:ext cx="7526868" cy="626432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People who request medical services at Mario </a:t>
            </a:r>
            <a:r>
              <a:rPr lang="en-US" sz="2800" dirty="0" err="1">
                <a:solidFill>
                  <a:schemeClr val="tx1"/>
                </a:solidFill>
              </a:rPr>
              <a:t>Gaitán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Yanguas</a:t>
            </a:r>
            <a:r>
              <a:rPr lang="en-US" sz="2800" dirty="0">
                <a:solidFill>
                  <a:schemeClr val="tx1"/>
                </a:solidFill>
              </a:rPr>
              <a:t> Hospital for any reason.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tx1"/>
                </a:solidFill>
              </a:rPr>
              <a:t>   Mainly, alcohol users divided into four subpopulations: 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Young adults (18-26 years)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Adults (27-35 years)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Adults (36 – 59 years)</a:t>
            </a:r>
          </a:p>
          <a:p>
            <a:pPr>
              <a:buFontTx/>
              <a:buChar char="-"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Elder (60+)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As alcohol is embedded into the culture, people are resistant to messages about how to avoid alcohol consumption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Some of them are illiterate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5B1256A-085F-F344-9C10-888C9C94E7A4}"/>
              </a:ext>
            </a:extLst>
          </p:cNvPr>
          <p:cNvSpPr txBox="1">
            <a:spLocks/>
          </p:cNvSpPr>
          <p:nvPr/>
        </p:nvSpPr>
        <p:spPr>
          <a:xfrm>
            <a:off x="270571" y="1276716"/>
            <a:ext cx="2947482" cy="186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5400"/>
              <a:t>Target</a:t>
            </a:r>
            <a:r>
              <a:rPr lang="es-CO"/>
              <a:t> Audience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766190-F721-D74A-86AA-660635D59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01" y="4320298"/>
            <a:ext cx="3118462" cy="129785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EC59ED-A988-844D-949E-96E9312D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8</a:t>
            </a:fld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15660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10666-5009-3242-ACFA-947DA54C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Theory of Planned Behavior (TPB)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D25409-D845-E84B-9526-900B6BF6E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243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Our three principal aims: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Attendance of patients at the Primary health center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Increasing alcohol health literacy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Reducing alcohol consumption</a:t>
            </a:r>
          </a:p>
          <a:p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076" name="Picture 4" descr="page6image23866432">
            <a:extLst>
              <a:ext uri="{FF2B5EF4-FFF2-40B4-BE49-F238E27FC236}">
                <a16:creationId xmlns:a16="http://schemas.microsoft.com/office/drawing/2014/main" id="{C624A0BC-1DB6-1A45-BF1C-823D5F02E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79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5FAFDFE-5F69-844D-B2FA-0D8D67A94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6298" y="6283143"/>
            <a:ext cx="334457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layfairDisplay"/>
              </a:rPr>
              <a:t>Ajzen (1985); Fishbein &amp; Ajzen (1975) </a:t>
            </a:r>
            <a:endParaRPr kumimoji="0" lang="es-CO" altLang="es-C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603B106-D66B-B744-9FA9-03E3460B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0710" y="3116880"/>
            <a:ext cx="5704980" cy="316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94A596-91AF-3D43-8B28-FD74290E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0F97-7736-704F-A38C-CEFD0E6CD5A2}" type="slidenum">
              <a:rPr lang="es-CO" smtClean="0"/>
              <a:t>9</a:t>
            </a:fld>
            <a:endParaRPr lang="es-CO"/>
          </a:p>
        </p:txBody>
      </p:sp>
      <p:sp>
        <p:nvSpPr>
          <p:cNvPr id="8" name="CuadroTexto 7"/>
          <p:cNvSpPr txBox="1"/>
          <p:nvPr/>
        </p:nvSpPr>
        <p:spPr>
          <a:xfrm>
            <a:off x="0" y="6489270"/>
            <a:ext cx="393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err="1"/>
              <a:t>Evidence-based</a:t>
            </a:r>
            <a:r>
              <a:rPr lang="es-CO" sz="1400" b="1" dirty="0"/>
              <a:t> </a:t>
            </a:r>
            <a:r>
              <a:rPr lang="es-CO" sz="1400" b="1" dirty="0" err="1"/>
              <a:t>Communication</a:t>
            </a:r>
            <a:r>
              <a:rPr lang="es-CO" sz="1400" b="1" dirty="0"/>
              <a:t> </a:t>
            </a:r>
            <a:r>
              <a:rPr lang="es-CO" sz="1400" b="1" dirty="0" err="1"/>
              <a:t>Campaign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1934237512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{D867C97C-8877-7448-8DCE-C2916850F1CA}tf10001124</Template>
  <TotalTime>27609</TotalTime>
  <Words>1713</Words>
  <Application>Microsoft Macintosh PowerPoint</Application>
  <PresentationFormat>Panorámica</PresentationFormat>
  <Paragraphs>292</Paragraphs>
  <Slides>24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PlayfairDisplay</vt:lpstr>
      <vt:lpstr>Wingdings 2</vt:lpstr>
      <vt:lpstr>Marco</vt:lpstr>
      <vt:lpstr>Decreasing heavy drinking among  adults in three Latin American countries</vt:lpstr>
      <vt:lpstr>Framework</vt:lpstr>
      <vt:lpstr>SCALA Project</vt:lpstr>
      <vt:lpstr>Duration</vt:lpstr>
      <vt:lpstr>Global Status Report on Alcohol and Health 2018</vt:lpstr>
      <vt:lpstr>Background COLOMBIA</vt:lpstr>
      <vt:lpstr>Target Audience</vt:lpstr>
      <vt:lpstr>Presentación de PowerPoint</vt:lpstr>
      <vt:lpstr>Theory of Planned Behavior (TPB)</vt:lpstr>
      <vt:lpstr>THEORY TO BE USED</vt:lpstr>
      <vt:lpstr>Theory of Planned Behavior (TPB)</vt:lpstr>
      <vt:lpstr>Theory of Planned Behavior (TPB)   </vt:lpstr>
      <vt:lpstr>Theory of Planned Behavior (TPB)</vt:lpstr>
      <vt:lpstr>PRESUASION STRATEGY </vt:lpstr>
      <vt:lpstr>Reducing heavy drinking  Gain-framed</vt:lpstr>
      <vt:lpstr>Reducing heavy drinking  Gain-framed</vt:lpstr>
      <vt:lpstr>Poster Attendance at PHCC</vt:lpstr>
      <vt:lpstr>Increasing alcohol literacy  Loss-framed</vt:lpstr>
      <vt:lpstr>Increasing alcohol literacy  Loss-framed</vt:lpstr>
      <vt:lpstr>Channels</vt:lpstr>
      <vt:lpstr>Evaluation Plan</vt:lpstr>
      <vt:lpstr>Survey</vt:lpstr>
      <vt:lpstr>Evaluation* –    Survey Image of the campaign </vt:lpstr>
      <vt:lpstr>Logic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Reduce problematic alcohol consume in adults in Soacha</dc:title>
  <dc:creator>Katherine Mora C</dc:creator>
  <cp:lastModifiedBy>Katherine Mora C</cp:lastModifiedBy>
  <cp:revision>126</cp:revision>
  <dcterms:created xsi:type="dcterms:W3CDTF">2019-11-27T21:44:44Z</dcterms:created>
  <dcterms:modified xsi:type="dcterms:W3CDTF">2020-09-25T15:57:06Z</dcterms:modified>
</cp:coreProperties>
</file>