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62" r:id="rId3"/>
    <p:sldMasterId id="2147483668" r:id="rId4"/>
  </p:sldMasterIdLst>
  <p:notesMasterIdLst>
    <p:notesMasterId r:id="rId46"/>
  </p:notesMasterIdLst>
  <p:sldIdLst>
    <p:sldId id="263" r:id="rId5"/>
    <p:sldId id="327" r:id="rId6"/>
    <p:sldId id="333" r:id="rId7"/>
    <p:sldId id="334" r:id="rId8"/>
    <p:sldId id="336" r:id="rId9"/>
    <p:sldId id="314" r:id="rId10"/>
    <p:sldId id="318" r:id="rId11"/>
    <p:sldId id="324" r:id="rId12"/>
    <p:sldId id="321" r:id="rId13"/>
    <p:sldId id="266" r:id="rId14"/>
    <p:sldId id="273" r:id="rId15"/>
    <p:sldId id="281" r:id="rId16"/>
    <p:sldId id="284" r:id="rId17"/>
    <p:sldId id="285" r:id="rId18"/>
    <p:sldId id="286" r:id="rId19"/>
    <p:sldId id="287" r:id="rId20"/>
    <p:sldId id="279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262" r:id="rId29"/>
    <p:sldId id="366" r:id="rId30"/>
    <p:sldId id="367" r:id="rId31"/>
    <p:sldId id="268" r:id="rId32"/>
    <p:sldId id="368" r:id="rId33"/>
    <p:sldId id="369" r:id="rId34"/>
    <p:sldId id="370" r:id="rId35"/>
    <p:sldId id="288" r:id="rId36"/>
    <p:sldId id="289" r:id="rId37"/>
    <p:sldId id="290" r:id="rId38"/>
    <p:sldId id="291" r:id="rId39"/>
    <p:sldId id="365" r:id="rId40"/>
    <p:sldId id="293" r:id="rId41"/>
    <p:sldId id="295" r:id="rId42"/>
    <p:sldId id="269" r:id="rId43"/>
    <p:sldId id="356" r:id="rId44"/>
    <p:sldId id="371" r:id="rId45"/>
  </p:sldIdLst>
  <p:sldSz cx="10058400" cy="7772400"/>
  <p:notesSz cx="6858000" cy="9144000"/>
  <p:embeddedFontLst>
    <p:embeddedFont>
      <p:font typeface="Arial Black" panose="020B0604020202020204" pitchFamily="34" charset="0"/>
      <p:bold r:id="rId47"/>
    </p:embeddedFont>
    <p:embeddedFont>
      <p:font typeface="Bodoni MT Black" panose="020F0502020204030204" pitchFamily="34" charset="0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Georgia" panose="02040502050405020303" pitchFamily="18" charset="0"/>
      <p:regular r:id="rId61"/>
      <p:bold r:id="rId62"/>
      <p:italic r:id="rId63"/>
      <p:boldItalic r:id="rId64"/>
    </p:embeddedFont>
    <p:embeddedFont>
      <p:font typeface="Gill Sans MT" panose="020B0502020104020203" pitchFamily="34" charset="77"/>
      <p:regular r:id="rId65"/>
      <p:bold r:id="rId66"/>
      <p:italic r:id="rId67"/>
      <p:boldItalic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  <p:embeddedFont>
      <p:font typeface="Roboto Slab" pitchFamily="2" charset="0"/>
      <p:regular r:id="rId73"/>
      <p:bold r:id="rId74"/>
    </p:embeddedFont>
    <p:embeddedFont>
      <p:font typeface="Trebuchet MS" panose="020B0703020202090204" pitchFamily="34" charset="0"/>
      <p:regular r:id="rId75"/>
      <p:bold r:id="rId76"/>
      <p:italic r:id="rId77"/>
    </p:embeddedFont>
    <p:embeddedFont>
      <p:font typeface="Wingdings 3" pitchFamily="2" charset="2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6"/>
    <p:restoredTop sz="96327"/>
  </p:normalViewPr>
  <p:slideViewPr>
    <p:cSldViewPr snapToGrid="0">
      <p:cViewPr varScale="1">
        <p:scale>
          <a:sx n="98" d="100"/>
          <a:sy n="98" d="100"/>
        </p:scale>
        <p:origin x="1896" y="19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3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10546" y="685800"/>
            <a:ext cx="4437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1705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1263" y="685800"/>
            <a:ext cx="443706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0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1263" y="685800"/>
            <a:ext cx="443706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010E4-FE01-A848-903F-82EDB76C4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677280" y="1016382"/>
            <a:ext cx="1189788" cy="1699912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7191319" y="5051543"/>
            <a:ext cx="1189788" cy="1699912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795562" y="4257501"/>
            <a:ext cx="467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848332" y="1796598"/>
            <a:ext cx="6361800" cy="22023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848332" y="4608058"/>
            <a:ext cx="6361800" cy="1373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Slab"/>
              <a:buNone/>
              <a:defRPr sz="3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6" y="211531"/>
            <a:ext cx="9709993" cy="7347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4429-A74B-D344-AAF2-775CFD36814A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97EFA-70E1-384A-89D3-179715115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5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12464" y="2704977"/>
            <a:ext cx="7633472" cy="1865376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9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920" indent="0" algn="ctr">
              <a:buNone/>
              <a:defRPr sz="209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2920">
              <a:buClrTx/>
            </a:pPr>
            <a:endParaRPr lang="en-US" kern="1200" dirty="0">
              <a:solidFill>
                <a:srgbClr val="FFFFFF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FFFFFF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  <a:endParaRPr lang="en-US" kern="1200" dirty="0">
              <a:solidFill>
                <a:srgbClr val="FFFFFF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6D22F896-40B5-4ADD-8801-0D06FADFA095}" type="slidenum">
              <a:rPr lang="en-US" kern="1200" smtClean="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‹#›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7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2920">
              <a:buClrTx/>
            </a:pP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E31375A4-56A4-47D6-9801-1991572033F7}" type="slidenum">
              <a:rPr lang="en-US" kern="1200" smtClean="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‹#›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464" y="2989783"/>
            <a:ext cx="3616825" cy="3515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111" y="2989783"/>
            <a:ext cx="3619568" cy="3515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2920">
              <a:buClrTx/>
            </a:pP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E31375A4-56A4-47D6-9801-1991572033F7}" type="slidenum">
              <a:rPr lang="en-US" kern="1200" smtClean="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‹#›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26691" y="692126"/>
            <a:ext cx="9204900" cy="1036801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26691" y="2251289"/>
            <a:ext cx="9204900" cy="4652701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marL="443776" lvl="0" indent="-357487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887554" lvl="1" indent="-326669">
              <a:spcBef>
                <a:spcPts val="1941"/>
              </a:spcBef>
              <a:spcAft>
                <a:spcPts val="0"/>
              </a:spcAft>
              <a:buSzPts val="1700"/>
              <a:buChar char="○"/>
              <a:defRPr/>
            </a:lvl2pPr>
            <a:lvl3pPr marL="1331330" lvl="2" indent="-326669">
              <a:spcBef>
                <a:spcPts val="1941"/>
              </a:spcBef>
              <a:spcAft>
                <a:spcPts val="0"/>
              </a:spcAft>
              <a:buSzPts val="1700"/>
              <a:buChar char="■"/>
              <a:defRPr/>
            </a:lvl3pPr>
            <a:lvl4pPr marL="1775106" lvl="3" indent="-326669">
              <a:spcBef>
                <a:spcPts val="1941"/>
              </a:spcBef>
              <a:spcAft>
                <a:spcPts val="0"/>
              </a:spcAft>
              <a:buSzPts val="1700"/>
              <a:buChar char="●"/>
              <a:defRPr/>
            </a:lvl4pPr>
            <a:lvl5pPr marL="2218883" lvl="4" indent="-326669">
              <a:spcBef>
                <a:spcPts val="1941"/>
              </a:spcBef>
              <a:spcAft>
                <a:spcPts val="0"/>
              </a:spcAft>
              <a:buSzPts val="1700"/>
              <a:buChar char="○"/>
              <a:defRPr/>
            </a:lvl5pPr>
            <a:lvl6pPr marL="2662660" lvl="5" indent="-326669">
              <a:spcBef>
                <a:spcPts val="1941"/>
              </a:spcBef>
              <a:spcAft>
                <a:spcPts val="0"/>
              </a:spcAft>
              <a:buSzPts val="1700"/>
              <a:buChar char="■"/>
              <a:defRPr/>
            </a:lvl6pPr>
            <a:lvl7pPr marL="3106436" lvl="6" indent="-326669">
              <a:spcBef>
                <a:spcPts val="1941"/>
              </a:spcBef>
              <a:spcAft>
                <a:spcPts val="0"/>
              </a:spcAft>
              <a:buSzPts val="1700"/>
              <a:buChar char="●"/>
              <a:defRPr/>
            </a:lvl7pPr>
            <a:lvl8pPr marL="3550213" lvl="7" indent="-326669">
              <a:spcBef>
                <a:spcPts val="1941"/>
              </a:spcBef>
              <a:spcAft>
                <a:spcPts val="0"/>
              </a:spcAft>
              <a:buSzPts val="1700"/>
              <a:buChar char="○"/>
              <a:defRPr/>
            </a:lvl8pPr>
            <a:lvl9pPr marL="3993990" lvl="8" indent="-326669">
              <a:spcBef>
                <a:spcPts val="1941"/>
              </a:spcBef>
              <a:spcAft>
                <a:spcPts val="1941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9319704" y="7046640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502920">
              <a:buClrTx/>
            </a:pPr>
            <a:fld id="{00000000-1234-1234-1234-123412341234}" type="slidenum">
              <a:rPr lang="en" kern="1200" smtClea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pPr defTabSz="502920">
                <a:buClrTx/>
              </a:pPr>
              <a:t>‹#›</a:t>
            </a:fld>
            <a:endParaRPr lang="en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71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3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46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5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795562" y="4257501"/>
            <a:ext cx="467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528825" y="2667036"/>
            <a:ext cx="9044400" cy="13713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90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3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93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0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541819" y="1904429"/>
            <a:ext cx="467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26690" y="692127"/>
            <a:ext cx="9204900" cy="10368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26690" y="2251291"/>
            <a:ext cx="4399800" cy="465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5231820" y="2251291"/>
            <a:ext cx="4399800" cy="46527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26690" y="692127"/>
            <a:ext cx="9204900" cy="10368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538140" y="2134107"/>
            <a:ext cx="36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26690" y="839573"/>
            <a:ext cx="3088800" cy="11418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26690" y="2408749"/>
            <a:ext cx="3088800" cy="40515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539275" y="795373"/>
            <a:ext cx="6180600" cy="6181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5029200" y="-113"/>
            <a:ext cx="50292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532643" y="6793205"/>
            <a:ext cx="594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92050" y="1827047"/>
            <a:ext cx="4449600" cy="2276100"/>
          </a:xfrm>
          <a:prstGeom prst="rect">
            <a:avLst/>
          </a:prstGeom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92050" y="4184268"/>
            <a:ext cx="4449600" cy="20331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5433450" y="1094347"/>
            <a:ext cx="4220700" cy="55836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51450" y="6397629"/>
            <a:ext cx="6598800" cy="9048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65" y="7671647"/>
            <a:ext cx="10058100" cy="10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426690" y="1741480"/>
            <a:ext cx="9204900" cy="23247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100"/>
              <a:buNone/>
              <a:defRPr sz="161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426690" y="4411613"/>
            <a:ext cx="9204900" cy="1619400"/>
          </a:xfrm>
          <a:prstGeom prst="rect">
            <a:avLst/>
          </a:prstGeom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26690" y="692127"/>
            <a:ext cx="9204900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 Slab"/>
              <a:buNone/>
              <a:defRPr sz="37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26690" y="2251290"/>
            <a:ext cx="9204900" cy="4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  <a:defRPr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■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■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655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655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700"/>
              <a:buFont typeface="Roboto"/>
              <a:buChar char="■"/>
              <a:defRPr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766650" y="1093318"/>
            <a:ext cx="6531531" cy="134721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ISSUP, Media-based Prevention 1/26/2021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210" spc="0" baseline="0">
                <a:solidFill>
                  <a:srgbClr val="FFFFFF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005840" rtl="0" eaLnBrk="1" latinLnBrk="0" hangingPunct="1">
        <a:lnSpc>
          <a:spcPct val="90000"/>
        </a:lnSpc>
        <a:spcBef>
          <a:spcPct val="0"/>
        </a:spcBef>
        <a:buNone/>
        <a:defRPr sz="2860" kern="1200" cap="all" spc="22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98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0292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5438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5730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445895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163449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1823085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11680" indent="-251460" algn="l" defTabSz="1005840" rtl="0" eaLnBrk="1" latinLnBrk="0" hangingPunct="1">
        <a:lnSpc>
          <a:spcPct val="10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76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747" y="0"/>
            <a:ext cx="10060147" cy="7775571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53084" y="1050713"/>
            <a:ext cx="6979786" cy="804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820" y="2821093"/>
            <a:ext cx="6979786" cy="4001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888" y="7214232"/>
            <a:ext cx="1089659" cy="2591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9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9928" y="7214230"/>
            <a:ext cx="4245775" cy="2591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9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ISSUP, Media-based Prevention 1/26/2021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520208" y="0"/>
            <a:ext cx="754380" cy="1246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446478" y="335161"/>
            <a:ext cx="870439" cy="870045"/>
          </a:xfrm>
          <a:prstGeom prst="rect">
            <a:avLst/>
          </a:prstGeom>
        </p:spPr>
        <p:txBody>
          <a:bodyPr anchor="b"/>
          <a:lstStyle>
            <a:lvl1pPr algn="ctr">
              <a:defRPr sz="308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4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502920" rtl="0" eaLnBrk="1" latinLnBrk="0" hangingPunct="1">
        <a:spcBef>
          <a:spcPct val="0"/>
        </a:spcBef>
        <a:buNone/>
        <a:defRPr sz="352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190" indent="-37719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54380" indent="-31181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56132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7884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59636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9606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7898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48490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73482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7BF7-1FA6-42DD-9A4E-F223E0E5235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4EC24-3A50-498A-A21B-8F78CE2F0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6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52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nuevosrumbos.org/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William.crano@cgu.edu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" y="401681"/>
            <a:ext cx="9555480" cy="34845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br>
              <a:rPr lang="en-US" sz="4840" dirty="0"/>
            </a:br>
            <a:br>
              <a:rPr lang="en-US" sz="4840" dirty="0"/>
            </a:br>
            <a:endParaRPr lang="en-US" sz="484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3443" y="4879544"/>
            <a:ext cx="7101215" cy="2654953"/>
          </a:xfrm>
        </p:spPr>
        <p:txBody>
          <a:bodyPr>
            <a:noAutofit/>
          </a:bodyPr>
          <a:lstStyle/>
          <a:p>
            <a:pPr algn="r">
              <a:lnSpc>
                <a:spcPct val="50000"/>
              </a:lnSpc>
            </a:pPr>
            <a:endParaRPr lang="en-US" sz="1980" dirty="0"/>
          </a:p>
          <a:p>
            <a:pPr algn="r">
              <a:lnSpc>
                <a:spcPct val="50000"/>
              </a:lnSpc>
            </a:pPr>
            <a:r>
              <a:rPr lang="en-US" sz="2000" dirty="0">
                <a:solidFill>
                  <a:schemeClr val="tx1"/>
                </a:solidFill>
              </a:rPr>
              <a:t>William D. Crano &amp; Eusebio M. Alvaro</a:t>
            </a:r>
          </a:p>
          <a:p>
            <a:pPr algn="r">
              <a:lnSpc>
                <a:spcPct val="50000"/>
              </a:lnSpc>
            </a:pPr>
            <a:r>
              <a:rPr lang="en-US" sz="2000" dirty="0">
                <a:solidFill>
                  <a:schemeClr val="tx1"/>
                </a:solidFill>
              </a:rPr>
              <a:t>Claremont Graduate University</a:t>
            </a:r>
          </a:p>
          <a:p>
            <a:pPr algn="r">
              <a:lnSpc>
                <a:spcPct val="50000"/>
              </a:lnSpc>
            </a:pPr>
            <a:r>
              <a:rPr lang="en-US" sz="2000" dirty="0">
                <a:solidFill>
                  <a:schemeClr val="tx1"/>
                </a:solidFill>
              </a:rPr>
              <a:t> Hang Pham, VTVI Reporter, Vietnam</a:t>
            </a:r>
          </a:p>
          <a:p>
            <a:pPr algn="r">
              <a:lnSpc>
                <a:spcPct val="50000"/>
              </a:lnSpc>
            </a:pPr>
            <a:r>
              <a:rPr lang="en-US" sz="2000" dirty="0">
                <a:solidFill>
                  <a:schemeClr val="tx1"/>
                </a:solidFill>
              </a:rPr>
              <a:t>Patrick </a:t>
            </a:r>
            <a:r>
              <a:rPr lang="en-US" sz="2000" dirty="0" err="1">
                <a:solidFill>
                  <a:schemeClr val="tx1"/>
                </a:solidFill>
              </a:rPr>
              <a:t>Madayag</a:t>
            </a:r>
            <a:r>
              <a:rPr lang="en-US" sz="2000" dirty="0">
                <a:solidFill>
                  <a:schemeClr val="tx1"/>
                </a:solidFill>
              </a:rPr>
              <a:t>. PDEA, The Philippines</a:t>
            </a:r>
          </a:p>
          <a:p>
            <a:pPr algn="r">
              <a:lnSpc>
                <a:spcPct val="50000"/>
              </a:lnSpc>
            </a:pPr>
            <a:r>
              <a:rPr lang="en-US" sz="2000" dirty="0">
                <a:solidFill>
                  <a:schemeClr val="tx1"/>
                </a:solidFill>
              </a:rPr>
              <a:t>Juliana Mejia and Katherine Mora, </a:t>
            </a:r>
            <a:r>
              <a:rPr lang="en-US" sz="2000" dirty="0" err="1">
                <a:solidFill>
                  <a:schemeClr val="tx1"/>
                </a:solidFill>
              </a:rPr>
              <a:t>Nuevos</a:t>
            </a:r>
            <a:r>
              <a:rPr lang="en-US" sz="2000" dirty="0">
                <a:solidFill>
                  <a:schemeClr val="tx1"/>
                </a:solidFill>
              </a:rPr>
              <a:t> Rumbos, Colombia</a:t>
            </a:r>
          </a:p>
        </p:txBody>
      </p:sp>
      <p:pic>
        <p:nvPicPr>
          <p:cNvPr id="10" name="Content Placeholder 4" descr="4d3b1c8e94213743a213c324d884052d.jpg">
            <a:extLst>
              <a:ext uri="{FF2B5EF4-FFF2-40B4-BE49-F238E27FC236}">
                <a16:creationId xmlns:a16="http://schemas.microsoft.com/office/drawing/2014/main" id="{874337B8-8E64-D04F-923D-0EBD384B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116">
            <a:off x="2939640" y="2510195"/>
            <a:ext cx="1896220" cy="265976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5D89F-44BA-084D-B86A-6796A813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18" y="2420807"/>
            <a:ext cx="2290523" cy="323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E5DCEA2-9EDF-C144-994C-0BCCC586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33519">
            <a:off x="617776" y="5114887"/>
            <a:ext cx="1940243" cy="218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6D7832C-95D0-8146-AD07-32C5DEAA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1985">
            <a:off x="4757953" y="2471016"/>
            <a:ext cx="1791758" cy="2239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CB8DDD-96D0-1A44-90AD-D0D839BC5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949" y="2553567"/>
            <a:ext cx="2442219" cy="182930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D59F12-E767-8E41-A4E2-E5A17D1C8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0618"/>
              </p:ext>
            </p:extLst>
          </p:nvPr>
        </p:nvGraphicFramePr>
        <p:xfrm>
          <a:off x="713445" y="440870"/>
          <a:ext cx="9181214" cy="198217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181214">
                  <a:extLst>
                    <a:ext uri="{9D8B030D-6E8A-4147-A177-3AD203B41FA5}">
                      <a16:colId xmlns:a16="http://schemas.microsoft.com/office/drawing/2014/main" val="2342843291"/>
                    </a:ext>
                  </a:extLst>
                </a:gridCol>
              </a:tblGrid>
              <a:tr h="1982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100" dirty="0">
                          <a:solidFill>
                            <a:schemeClr val="bg1"/>
                          </a:solidFill>
                          <a:effectLst/>
                        </a:rPr>
                        <a:t>Media-Based Persuasive Prevention: Presentations from the Claremont Graduate University Media-Based Prevention Science Certificate Program Trainees</a:t>
                      </a:r>
                      <a:endParaRPr lang="en-US" sz="3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0" marB="0"/>
                </a:tc>
                <a:extLst>
                  <a:ext uri="{0D108BD9-81ED-4DB2-BD59-A6C34878D82A}">
                    <a16:rowId xmlns:a16="http://schemas.microsoft.com/office/drawing/2014/main" val="118111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0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F011C-4358-874D-BCDD-9E96AB21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62"/>
            <a:ext cx="10058400" cy="565196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F216534-02DB-884B-A5E8-0155E2BB6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6" y="1849670"/>
            <a:ext cx="3143250" cy="1571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EDDB71-1994-2743-9948-BBE33AD2025A}"/>
              </a:ext>
            </a:extLst>
          </p:cNvPr>
          <p:cNvSpPr txBox="1"/>
          <p:nvPr/>
        </p:nvSpPr>
        <p:spPr>
          <a:xfrm>
            <a:off x="1728788" y="4074796"/>
            <a:ext cx="660082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r>
              <a:rPr lang="en-GB" sz="2310" kern="1200" dirty="0">
                <a:latin typeface="Arial Black" panose="020B0A04020102020204" pitchFamily="34" charset="0"/>
                <a:ea typeface="+mn-ea"/>
                <a:cs typeface="+mn-cs"/>
              </a:rPr>
              <a:t>Prevention Activities in the Philippines </a:t>
            </a:r>
          </a:p>
          <a:p>
            <a:pPr marL="235744" indent="-235744" algn="just" defTabSz="502920">
              <a:buClrTx/>
              <a:buFont typeface="Arial" panose="020B0604020202020204" pitchFamily="34" charset="0"/>
              <a:buChar char="•"/>
            </a:pPr>
            <a:r>
              <a:rPr lang="en-GB" sz="1650" i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Scientific Theories and Models acquired during the Media Based Drug Prevention Program in Claremont Graduate University </a:t>
            </a:r>
            <a:endParaRPr lang="en-US" sz="1650" i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48F63A3B-78C7-47BE-AE5E-E10140E04643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10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2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1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3301F-7190-6D4B-B6AC-5DC3E1839121}"/>
              </a:ext>
            </a:extLst>
          </p:cNvPr>
          <p:cNvSpPr txBox="1"/>
          <p:nvPr/>
        </p:nvSpPr>
        <p:spPr>
          <a:xfrm>
            <a:off x="1320166" y="2676304"/>
            <a:ext cx="7825445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02920">
              <a:buClrTx/>
            </a:pPr>
            <a:r>
              <a:rPr lang="en-US" sz="1980" b="1" kern="1200" dirty="0">
                <a:latin typeface="Arial Black" panose="020B0A04020102020204" pitchFamily="34" charset="0"/>
                <a:ea typeface="+mn-ea"/>
                <a:cs typeface="+mn-cs"/>
              </a:rPr>
              <a:t>Implemented:</a:t>
            </a:r>
          </a:p>
          <a:p>
            <a:pPr marL="377190" indent="-377190" algn="just" defTabSz="502920">
              <a:buClrTx/>
              <a:buFont typeface="+mj-lt"/>
              <a:buAutoNum type="arabicParenR"/>
            </a:pP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PDEA Drug Abuse Prevention Education Animated Video for the Generation Z </a:t>
            </a:r>
            <a:r>
              <a:rPr lang="en-US" sz="1650" i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“Tara </a:t>
            </a:r>
            <a:r>
              <a:rPr lang="en-US" sz="1650" i="1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lang="en-US" sz="1650" i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50" i="1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Kaibigan</a:t>
            </a:r>
            <a:r>
              <a:rPr lang="en-US" sz="1650" i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(Onward My Friend)”</a:t>
            </a:r>
          </a:p>
          <a:p>
            <a:pPr marL="377190" indent="-377190" algn="just" defTabSz="502920">
              <a:buClrTx/>
              <a:buFont typeface="+mj-lt"/>
              <a:buAutoNum type="arabicParenR"/>
            </a:pP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Comics on Drug Free Workplace </a:t>
            </a:r>
          </a:p>
          <a:p>
            <a:pPr marL="377190" indent="-377190" algn="just" defTabSz="502920">
              <a:buClrTx/>
              <a:buFont typeface="+mj-lt"/>
              <a:buAutoNum type="arabicParenR"/>
            </a:pPr>
            <a:endParaRPr lang="en-US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77190" indent="-377190" algn="just" defTabSz="502920">
              <a:buClrTx/>
              <a:buFont typeface="+mj-lt"/>
              <a:buAutoNum type="arabicParenR"/>
            </a:pPr>
            <a:endParaRPr lang="en-US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502920">
              <a:buClrTx/>
            </a:pPr>
            <a:r>
              <a:rPr lang="en-US" sz="1980" kern="1200" dirty="0"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Pending:</a:t>
            </a:r>
          </a:p>
          <a:p>
            <a:pPr algn="just" defTabSz="502920">
              <a:buClrTx/>
            </a:pP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Security Guards as Partners Anti-Illegal Drugs Advocacy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48F63A3B-78C7-47BE-AE5E-E10140E04643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11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19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48F63A3B-78C7-47BE-AE5E-E10140E04643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12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140" y="3006394"/>
            <a:ext cx="226314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endParaRPr lang="en-PH" sz="1485" kern="1200" dirty="0"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371601"/>
            <a:ext cx="572071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endParaRPr lang="en-PH" sz="1650" kern="1200" dirty="0"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756" y="1455970"/>
            <a:ext cx="832961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02920">
              <a:buClrTx/>
            </a:pPr>
            <a:r>
              <a:rPr lang="en-US" sz="1980" b="1" kern="1200" dirty="0"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1) PDEA Anti-Drug Animated Video</a:t>
            </a:r>
            <a:endParaRPr lang="en-US" sz="1980" b="1" i="1" kern="1200" dirty="0"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" y="2002798"/>
            <a:ext cx="9366885" cy="514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Objective:</a:t>
            </a: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502920">
              <a:buClrTx/>
            </a:pP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502920">
              <a:buClrTx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persuade Generation Z to stay away from activities involving illegal drugs. </a:t>
            </a:r>
          </a:p>
          <a:p>
            <a:pPr defTabSz="502920">
              <a:buClrTx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defTabSz="502920">
              <a:buClrTx/>
            </a:pP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Background:</a:t>
            </a: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502920">
              <a:buClrTx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Generation Z comprise 40% of the all Filipinos that makes them significant just by their sheer number. They were born from </a:t>
            </a: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1996 to 2015 (4-23 </a:t>
            </a:r>
            <a:r>
              <a:rPr lang="en-PH" sz="1650" b="1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y.o</a:t>
            </a: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.). </a:t>
            </a:r>
          </a:p>
          <a:p>
            <a:pPr defTabSz="502920">
              <a:buClrTx/>
            </a:pPr>
            <a:endParaRPr lang="en-PH" sz="165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Utilization of</a:t>
            </a: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Evidence Based Practice (EBP)</a:t>
            </a: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a requirement by the</a:t>
            </a:r>
            <a:r>
              <a:rPr lang="en-PH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Bureau of International Narcotics and Law Enforcement Affairs (INL)</a:t>
            </a: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U.S. State Department. </a:t>
            </a:r>
          </a:p>
          <a:p>
            <a:pPr defTabSz="502920">
              <a:buClrTx/>
            </a:pP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of the </a:t>
            </a:r>
            <a:r>
              <a:rPr lang="en-US" sz="1650" b="1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n-US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EQUIP Model </a:t>
            </a: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Two-step Flow of Communication Model</a:t>
            </a:r>
          </a:p>
          <a:p>
            <a:pPr defTabSz="502920">
              <a:buClrTx/>
            </a:pPr>
            <a:endParaRPr lang="en-US" sz="165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r>
              <a:rPr lang="en-US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Consulted with Dr. William </a:t>
            </a:r>
            <a:r>
              <a:rPr lang="en-US" sz="1650" b="1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Crano</a:t>
            </a:r>
            <a:endParaRPr lang="en-US" sz="165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502920">
              <a:buClrTx/>
            </a:pPr>
            <a:endParaRPr lang="en-US" sz="165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r>
              <a:rPr lang="en-US" sz="165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Subjected to test audience </a:t>
            </a: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endParaRPr lang="en-US" sz="165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5744" indent="-235744" defTabSz="502920">
              <a:buClrTx/>
              <a:buFont typeface="Arial" panose="020B0604020202020204" pitchFamily="34" charset="0"/>
              <a:buChar char="•"/>
            </a:pP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502920">
              <a:buClrTx/>
            </a:pPr>
            <a:endParaRPr lang="en-PH" sz="1485" kern="1200" dirty="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594"/>
            <a:ext cx="10058400" cy="56519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8705" y="1404605"/>
            <a:ext cx="7507877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0" dirty="0">
                <a:latin typeface="Arial Black" panose="020B0A04020102020204" pitchFamily="34" charset="0"/>
              </a:rPr>
              <a:t>Launching of the Animated Video on March 5, 2020</a:t>
            </a:r>
            <a:endParaRPr lang="en-PH" sz="198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5" y="2007435"/>
            <a:ext cx="3897630" cy="2172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15" y="1982302"/>
            <a:ext cx="3285145" cy="219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4" y="4281771"/>
            <a:ext cx="3300413" cy="2200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62" y="4293236"/>
            <a:ext cx="3180899" cy="21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19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63140" y="3006394"/>
            <a:ext cx="2263140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155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371601"/>
            <a:ext cx="572071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5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055" y="1486910"/>
            <a:ext cx="832961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80" b="1" dirty="0">
                <a:latin typeface="Arial Black" panose="020B0A04020102020204" pitchFamily="34" charset="0"/>
                <a:cs typeface="Arial" panose="020B0604020202020204" pitchFamily="34" charset="0"/>
              </a:rPr>
              <a:t>2) Comics on Drug Free Workplace “Doors of Change”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" y="2002798"/>
            <a:ext cx="9366885" cy="433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50" b="1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endParaRPr lang="en-PH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165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PH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PH" sz="1650" dirty="0">
                <a:latin typeface="Arial" panose="020B0604020202020204" pitchFamily="34" charset="0"/>
                <a:cs typeface="Arial" panose="020B0604020202020204" pitchFamily="34" charset="0"/>
              </a:rPr>
              <a:t>To educate employees and officials of private and government institutions about the importance of drug free workplaces </a:t>
            </a:r>
          </a:p>
          <a:p>
            <a:r>
              <a:rPr lang="en-PH" sz="16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PH" sz="1650" b="1" dirty="0">
                <a:latin typeface="Arial" panose="020B0604020202020204" pitchFamily="34" charset="0"/>
                <a:cs typeface="Arial" panose="020B0604020202020204" pitchFamily="34" charset="0"/>
              </a:rPr>
              <a:t>Background:</a:t>
            </a:r>
            <a:endParaRPr lang="en-PH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16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PH" sz="1650" dirty="0">
                <a:latin typeface="Arial" panose="020B0604020202020204" pitchFamily="34" charset="0"/>
                <a:cs typeface="Arial" panose="020B0604020202020204" pitchFamily="34" charset="0"/>
              </a:rPr>
              <a:t>The Drug Free Workplace Program in the private and government sectors was institutionalized through the enactment of regulations by the national government.</a:t>
            </a:r>
            <a:endParaRPr lang="en-PH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PH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There is a need to enhance information dissemination on these regulations</a:t>
            </a:r>
          </a:p>
          <a:p>
            <a:pPr lvl="0"/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Development, publication, and dissemination of comics was chosen as a means to enhance the information drive</a:t>
            </a:r>
          </a:p>
          <a:p>
            <a:pPr lvl="0"/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Application of the 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Psychological Reactance Theory 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PH" sz="1650" b="1" dirty="0">
                <a:latin typeface="Arial" panose="020B0604020202020204" pitchFamily="34" charset="0"/>
                <a:cs typeface="Arial" panose="020B0604020202020204" pitchFamily="34" charset="0"/>
              </a:rPr>
              <a:t>Gain-Framed Messaging</a:t>
            </a:r>
            <a:endParaRPr lang="en-PH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sz="1155" dirty="0"/>
          </a:p>
        </p:txBody>
      </p:sp>
    </p:spTree>
    <p:extLst>
      <p:ext uri="{BB962C8B-B14F-4D97-AF65-F5344CB8AC3E}">
        <p14:creationId xmlns:p14="http://schemas.microsoft.com/office/powerpoint/2010/main" val="36985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19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63140" y="3006394"/>
            <a:ext cx="2263140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155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371601"/>
            <a:ext cx="572071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5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8" y="1509519"/>
            <a:ext cx="9115425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10" b="1" dirty="0">
                <a:latin typeface="Arial Black" panose="020B0A04020102020204" pitchFamily="34" charset="0"/>
                <a:cs typeface="Arial" panose="020B0604020202020204" pitchFamily="34" charset="0"/>
              </a:rPr>
              <a:t>Comics for a Drug Free Workplace published in English and Filipino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5" y="2340769"/>
            <a:ext cx="5280660" cy="39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E65AE-EB07-294C-83B6-C9C0A956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62"/>
            <a:ext cx="10058400" cy="56519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63140" y="3006394"/>
            <a:ext cx="2263140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155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371601"/>
            <a:ext cx="572071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5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95" y="1371601"/>
            <a:ext cx="968121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50" dirty="0">
                <a:latin typeface="Arial Black" panose="020B0A04020102020204" pitchFamily="34" charset="0"/>
                <a:cs typeface="Arial" panose="020B0604020202020204" pitchFamily="34" charset="0"/>
              </a:rPr>
              <a:t>Pending Activity:</a:t>
            </a:r>
          </a:p>
          <a:p>
            <a:r>
              <a:rPr lang="en-US" sz="1980" dirty="0">
                <a:latin typeface="Arial Black" panose="020B0A04020102020204" pitchFamily="34" charset="0"/>
                <a:cs typeface="Arial" panose="020B0604020202020204" pitchFamily="34" charset="0"/>
              </a:rPr>
              <a:t>Training Security Guards as Partners in Anti-Illegal Drugs Advocacy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" y="2002798"/>
            <a:ext cx="9366885" cy="4434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15" b="1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endParaRPr lang="en-PH" sz="18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893" indent="-282893">
              <a:buAutoNum type="alphaLcParenR"/>
            </a:pPr>
            <a:r>
              <a:rPr lang="en-PH" sz="1815" i="1" dirty="0">
                <a:latin typeface="Arial" panose="020B0604020202020204" pitchFamily="34" charset="0"/>
                <a:cs typeface="Arial" panose="020B0604020202020204" pitchFamily="34" charset="0"/>
              </a:rPr>
              <a:t>Develop/Reinforce positive attitude of security guards towards their role in the anti-illegal drugs campaign</a:t>
            </a:r>
            <a:r>
              <a:rPr lang="en-PH" sz="18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2893" indent="-282893">
              <a:buAutoNum type="alphaLcParenR"/>
            </a:pPr>
            <a:r>
              <a:rPr lang="en-PH" sz="1815" i="1" dirty="0">
                <a:latin typeface="Arial" panose="020B0604020202020204" pitchFamily="34" charset="0"/>
                <a:cs typeface="Arial" panose="020B0604020202020204" pitchFamily="34" charset="0"/>
              </a:rPr>
              <a:t>Instill in them the belief that the institution they serve values their capabilities to be significant contributors to the anti-drug campaign</a:t>
            </a:r>
          </a:p>
          <a:p>
            <a:pPr marL="282893" indent="-282893">
              <a:buAutoNum type="alphaLcParenR"/>
            </a:pPr>
            <a:r>
              <a:rPr lang="en-PH" sz="1815" i="1" dirty="0">
                <a:latin typeface="Arial" panose="020B0604020202020204" pitchFamily="34" charset="0"/>
                <a:cs typeface="Arial" panose="020B0604020202020204" pitchFamily="34" charset="0"/>
              </a:rPr>
              <a:t>Ensure that they have the capability to perform their roles in the campaign</a:t>
            </a:r>
            <a:r>
              <a:rPr lang="en-PH" sz="181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PH" sz="16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PH" sz="1815" b="1" dirty="0">
                <a:latin typeface="Arial" panose="020B0604020202020204" pitchFamily="34" charset="0"/>
                <a:cs typeface="Arial" panose="020B0604020202020204" pitchFamily="34" charset="0"/>
              </a:rPr>
              <a:t>Background:</a:t>
            </a:r>
            <a:endParaRPr lang="en-PH" sz="18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PH" sz="1815" dirty="0"/>
              <a:t>This concept is anchored on the following constructs of the Theory of Planned Behavior: </a:t>
            </a:r>
          </a:p>
          <a:p>
            <a:pPr marL="282893" indent="-282893">
              <a:buAutoNum type="alphaLcParenR"/>
            </a:pPr>
            <a:r>
              <a:rPr lang="en-PH" sz="1815" i="1" dirty="0"/>
              <a:t>Attitude</a:t>
            </a:r>
            <a:r>
              <a:rPr lang="en-PH" sz="1815" dirty="0"/>
              <a:t> - Develop a positive attitude in Security Guards toward being Drug Free</a:t>
            </a:r>
          </a:p>
          <a:p>
            <a:pPr marL="282893" indent="-282893">
              <a:buAutoNum type="alphaLcParenR"/>
            </a:pPr>
            <a:r>
              <a:rPr lang="en-PH" sz="1815" i="1" dirty="0"/>
              <a:t>Subjective Norms</a:t>
            </a:r>
            <a:r>
              <a:rPr lang="en-PH" sz="1815" dirty="0"/>
              <a:t> - To increase awareness in Security Guards that important individuals in their environment believe in them and expect them to play a significant role in ensuring a Drug Free environment </a:t>
            </a:r>
          </a:p>
          <a:p>
            <a:pPr marL="282893" indent="-282893">
              <a:buAutoNum type="alphaLcParenR"/>
            </a:pPr>
            <a:r>
              <a:rPr lang="en-PH" sz="1815" i="1" dirty="0"/>
              <a:t>Perceived Behavioral Control</a:t>
            </a:r>
            <a:r>
              <a:rPr lang="en-PH" sz="1815" dirty="0"/>
              <a:t> – capacitate and instill the belief in Security Guards that they have the ability to contribute to a Drug Free Philippines.  </a:t>
            </a:r>
          </a:p>
          <a:p>
            <a:r>
              <a:rPr lang="en-PH" sz="1155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552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A61C8E-42FC-A742-9949-906A18EE4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" y="1063162"/>
            <a:ext cx="10058400" cy="5651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973CB8-F9FA-8C46-9E2F-4DE84679BC6F}"/>
              </a:ext>
            </a:extLst>
          </p:cNvPr>
          <p:cNvSpPr txBox="1"/>
          <p:nvPr/>
        </p:nvSpPr>
        <p:spPr>
          <a:xfrm>
            <a:off x="2619376" y="3883257"/>
            <a:ext cx="285575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endParaRPr lang="en-US" sz="1485" kern="1200" dirty="0"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077BA-8BF5-3E4B-9CD7-E8680D3470DC}"/>
              </a:ext>
            </a:extLst>
          </p:cNvPr>
          <p:cNvSpPr txBox="1"/>
          <p:nvPr/>
        </p:nvSpPr>
        <p:spPr>
          <a:xfrm>
            <a:off x="941881" y="1635233"/>
            <a:ext cx="84250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893" indent="-282893" defTabSz="502920">
              <a:buClrTx/>
              <a:buFont typeface="Arial" panose="020B0604020202020204" pitchFamily="34" charset="0"/>
              <a:buChar char="•"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PH" sz="1650" i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Supervisory Office for Security and Investigation Agencies</a:t>
            </a: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Philippines passed a Resolution on </a:t>
            </a:r>
            <a:r>
              <a:rPr lang="en-PH" sz="1650" u="sng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9, 2020</a:t>
            </a: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updating their Program of Instruction (POI).</a:t>
            </a:r>
          </a:p>
          <a:p>
            <a:pPr marL="282893" indent="-282893" defTabSz="502920">
              <a:buClrTx/>
              <a:buFont typeface="Arial" panose="020B0604020202020204" pitchFamily="34" charset="0"/>
              <a:buChar char="•"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new POI will include modules that will train Security Guards to be partners in the anti-illegal drugs campaign based </a:t>
            </a:r>
            <a:r>
              <a:rPr lang="en-PH" sz="165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our training. </a:t>
            </a: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2893" indent="-282893" defTabSz="502920">
              <a:buClrTx/>
              <a:buFont typeface="Arial" panose="020B0604020202020204" pitchFamily="34" charset="0"/>
              <a:buChar char="•"/>
            </a:pPr>
            <a:r>
              <a:rPr lang="en-PH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applicants for Security Guard license and renewal (every 3 years) will undergo this training.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48F63A3B-78C7-47BE-AE5E-E10140E04643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17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5" name="Picture 14" descr="C:\Users\MADAYAG PATRICK\Downloads\IMG_20191211_103649_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9208" b="13922"/>
          <a:stretch/>
        </p:blipFill>
        <p:spPr bwMode="auto">
          <a:xfrm>
            <a:off x="2920353" y="2970600"/>
            <a:ext cx="4253616" cy="2533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5895" y="5835015"/>
            <a:ext cx="741807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>
              <a:buClrTx/>
            </a:pPr>
            <a:r>
              <a:rPr lang="en-US" sz="16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COVID-19 Pandemic halted its pilot implementation last April 16, 2020</a:t>
            </a:r>
            <a:endParaRPr lang="en-PH" sz="16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" sz="4400" dirty="0">
                <a:solidFill>
                  <a:schemeClr val="tx1"/>
                </a:solidFill>
                <a:latin typeface="Trebuchet MS" panose="020B0703020202090204" pitchFamily="34" charset="0"/>
              </a:rPr>
              <a:t>Prevention 2020-2021 </a:t>
            </a:r>
            <a:br>
              <a:rPr lang="en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8332" y="4608057"/>
            <a:ext cx="6361800" cy="1662113"/>
          </a:xfrm>
        </p:spPr>
        <p:txBody>
          <a:bodyPr>
            <a:normAutofit fontScale="32500" lnSpcReduction="20000"/>
          </a:bodyPr>
          <a:lstStyle/>
          <a:p>
            <a:r>
              <a:rPr lang="en" sz="43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Psychoactive Substance Prevention 2020-2021 </a:t>
            </a:r>
          </a:p>
          <a:p>
            <a:r>
              <a:rPr lang="en" sz="43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new approach</a:t>
            </a:r>
            <a:br>
              <a:rPr lang="en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/>
            <a:endParaRPr lang="en" sz="1155" b="1" dirty="0">
              <a:solidFill>
                <a:srgbClr val="FFFFFF"/>
              </a:solidFill>
            </a:endParaRPr>
          </a:p>
          <a:p>
            <a:pPr algn="r"/>
            <a:endParaRPr lang="en-US" sz="5200" dirty="0">
              <a:solidFill>
                <a:schemeClr val="tx1"/>
              </a:solidFill>
              <a:latin typeface="Trebuchet MS" panose="020B0703020202090204" pitchFamily="34" charset="0"/>
            </a:endParaRPr>
          </a:p>
          <a:p>
            <a:pPr algn="r"/>
            <a:r>
              <a:rPr lang="en-US" sz="5200" dirty="0">
                <a:solidFill>
                  <a:schemeClr val="tx1"/>
                </a:solidFill>
                <a:latin typeface="Trebuchet MS" panose="020B0703020202090204" pitchFamily="34" charset="0"/>
              </a:rPr>
              <a:t>Hanoi, Vietnam 2021</a:t>
            </a:r>
          </a:p>
          <a:p>
            <a:pPr algn="r"/>
            <a:r>
              <a:rPr lang="en-US" sz="5200" dirty="0">
                <a:solidFill>
                  <a:schemeClr val="tx1"/>
                </a:solidFill>
                <a:latin typeface="Trebuchet MS" panose="020B0703020202090204" pitchFamily="34" charset="0"/>
              </a:rPr>
              <a:t>By Team Vietnam (Hang Pham, Nam Cao and Chung Nguyen)</a:t>
            </a:r>
            <a:br>
              <a:rPr lang="en-US" sz="5200" dirty="0">
                <a:solidFill>
                  <a:schemeClr val="tx1"/>
                </a:solidFill>
                <a:latin typeface="Trebuchet MS" panose="020B0703020202090204" pitchFamily="34" charset="0"/>
              </a:rPr>
            </a:br>
            <a:r>
              <a:rPr lang="en-US" sz="5200" dirty="0">
                <a:solidFill>
                  <a:schemeClr val="tx1"/>
                </a:solidFill>
                <a:latin typeface="Trebuchet MS" panose="020B0703020202090204" pitchFamily="34" charset="0"/>
              </a:rPr>
              <a:t>Presented by Hang Pham </a:t>
            </a:r>
          </a:p>
        </p:txBody>
      </p:sp>
    </p:spTree>
    <p:extLst>
      <p:ext uri="{BB962C8B-B14F-4D97-AF65-F5344CB8AC3E}">
        <p14:creationId xmlns:p14="http://schemas.microsoft.com/office/powerpoint/2010/main" val="4013567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Triangle Execution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7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7875" y="3257798"/>
            <a:ext cx="2724150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0;p14"/>
          <p:cNvSpPr txBox="1"/>
          <p:nvPr/>
        </p:nvSpPr>
        <p:spPr>
          <a:xfrm>
            <a:off x="3511040" y="2873591"/>
            <a:ext cx="3244668" cy="71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Law and Policy Advocacy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81;p14"/>
          <p:cNvSpPr txBox="1"/>
          <p:nvPr/>
        </p:nvSpPr>
        <p:spPr>
          <a:xfrm>
            <a:off x="1949279" y="5288618"/>
            <a:ext cx="2224405" cy="46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r>
              <a:rPr lang="en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Media training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82;p14"/>
          <p:cNvSpPr txBox="1"/>
          <p:nvPr/>
        </p:nvSpPr>
        <p:spPr>
          <a:xfrm>
            <a:off x="6432024" y="5182358"/>
            <a:ext cx="2900357" cy="67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68" tIns="100568" rIns="100568" bIns="100568" anchor="t" anchorCtr="0">
            <a:no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Create</a:t>
            </a:r>
            <a:r>
              <a:rPr lang="en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new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Prevention messages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4999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298"/>
            <a:ext cx="5010155" cy="7543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55" y="1533328"/>
            <a:ext cx="3692611" cy="130759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THe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A35F8-E937-4949-BAF9-CCF2BF456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5" y="3258874"/>
            <a:ext cx="3692611" cy="334680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-Mass Media have been irregularly successful in prevention of psychotropic substance use.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-Successful campaigns are of exceptional value.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-Failed campaigns are intolerably expensive.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-Failed campaigns have almost always ignored evidence &amp; have used misguided, “evidence-free, unpersuasive preventive messages.”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751" y="818388"/>
            <a:ext cx="3975583" cy="5787287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1646" y="1001293"/>
            <a:ext cx="3721794" cy="54214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00B42-5E5F-F04E-AA4B-7265B42F2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8" r="32142"/>
          <a:stretch/>
        </p:blipFill>
        <p:spPr>
          <a:xfrm>
            <a:off x="5947029" y="1353337"/>
            <a:ext cx="3191027" cy="4717390"/>
          </a:xfrm>
          <a:prstGeom prst="rect">
            <a:avLst/>
          </a:prstGeom>
          <a:ln w="31750"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53A83-52C7-3047-9BFD-1F352881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854" y="6961426"/>
            <a:ext cx="3853725" cy="344630"/>
          </a:xfrm>
        </p:spPr>
        <p:txBody>
          <a:bodyPr>
            <a:normAutofit/>
          </a:bodyPr>
          <a:lstStyle/>
          <a:p>
            <a:pPr defTabSz="502920">
              <a:spcAft>
                <a:spcPts val="660"/>
              </a:spcAft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8D40E-DA95-9343-8756-06815BE1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10" y="6954012"/>
            <a:ext cx="301752" cy="402336"/>
          </a:xfrm>
        </p:spPr>
        <p:txBody>
          <a:bodyPr>
            <a:normAutofit/>
          </a:bodyPr>
          <a:lstStyle/>
          <a:p>
            <a:pPr defTabSz="502920">
              <a:lnSpc>
                <a:spcPct val="90000"/>
              </a:lnSpc>
              <a:spcAft>
                <a:spcPts val="660"/>
              </a:spcAft>
              <a:buClrTx/>
            </a:pPr>
            <a:fld id="{E31375A4-56A4-47D6-9801-1991572033F7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lnSpc>
                  <a:spcPct val="90000"/>
                </a:lnSpc>
                <a:spcAft>
                  <a:spcPts val="660"/>
                </a:spcAft>
                <a:buClrTx/>
              </a:pPr>
              <a:t>2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rebuchet MS" panose="020B0703020202090204" pitchFamily="34" charset="0"/>
              </a:rPr>
              <a:t>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05130"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  <a:latin typeface="Trebuchet MS" panose="020B0703020202090204" pitchFamily="34" charset="0"/>
              </a:rPr>
              <a:t>Contributed to the discussion at the National Assembly on the Law on Drugs Prevention and Control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Suggested an additional and clear definition of drug prevention intervention in the law.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Advocated for a chapter of prevention plan including education, family, workplace</a:t>
            </a:r>
            <a:br>
              <a:rPr lang="en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2000" dirty="0">
              <a:solidFill>
                <a:srgbClr val="FFFFFF"/>
              </a:solidFill>
            </a:endParaRPr>
          </a:p>
          <a:p>
            <a:pPr marL="502920" indent="-405130"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  <a:latin typeface="Trebuchet MS" panose="020B0703020202090204" pitchFamily="34" charset="0"/>
              </a:rPr>
              <a:t>Organized Student Dialogue Workshop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300-400 students attended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Officers from the Department of Drugs and Social Vices Prevention and Control gave talks on drugs, prevention, demand reduction</a:t>
            </a:r>
            <a:endParaRPr lang="en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4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latin typeface="Trebuchet MS" panose="020B0703020202090204" pitchFamily="34" charset="0"/>
              </a:rPr>
              <a:t>2020 (continued…)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10" y="1836510"/>
            <a:ext cx="8341836" cy="3672709"/>
          </a:xfrm>
        </p:spPr>
        <p:txBody>
          <a:bodyPr>
            <a:normAutofit fontScale="92500" lnSpcReduction="20000"/>
          </a:bodyPr>
          <a:lstStyle/>
          <a:p>
            <a:pPr marL="502920" indent="-405130"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  <a:latin typeface="Trebuchet MS" panose="020B0703020202090204" pitchFamily="34" charset="0"/>
              </a:rPr>
              <a:t>Drafting surveys to gain a better picture of </a:t>
            </a:r>
          </a:p>
          <a:p>
            <a:pPr marL="97790" indent="0">
              <a:buClr>
                <a:srgbClr val="FFFFFF"/>
              </a:buClr>
              <a:buNone/>
            </a:pPr>
            <a:r>
              <a:rPr lang="en" dirty="0">
                <a:solidFill>
                  <a:srgbClr val="FFFFFF"/>
                </a:solidFill>
                <a:latin typeface="Trebuchet MS" panose="020B0703020202090204" pitchFamily="34" charset="0"/>
              </a:rPr>
              <a:t>drugs knowledge among adolescent and how to influence them with prevention message</a:t>
            </a:r>
            <a:br>
              <a:rPr lang="en" dirty="0">
                <a:latin typeface="Trebuchet MS" panose="020B0703020202090204" pitchFamily="34" charset="0"/>
              </a:rPr>
            </a:br>
            <a:endParaRPr lang="en" dirty="0">
              <a:solidFill>
                <a:srgbClr val="FFFFFF"/>
              </a:solidFill>
              <a:latin typeface="Trebuchet MS" panose="020B0703020202090204" pitchFamily="34" charset="0"/>
            </a:endParaRPr>
          </a:p>
          <a:p>
            <a:pPr marL="502920" indent="-405130">
              <a:buClr>
                <a:srgbClr val="FFFFFF"/>
              </a:buClr>
            </a:pPr>
            <a:r>
              <a:rPr lang="en" dirty="0">
                <a:solidFill>
                  <a:srgbClr val="FFFFFF"/>
                </a:solidFill>
                <a:latin typeface="Trebuchet MS" panose="020B0703020202090204" pitchFamily="34" charset="0"/>
              </a:rPr>
              <a:t>Drafting project Social-media-based prevention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Target audience: students from 13-20 years old, parents and teachers from 25-50 years old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Main media platforms: facebook, youtube, tiktok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Traditional media: organize seminar on various topics of drugs prevention to increase expose on prints, TV.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Prevention messages:</a:t>
            </a:r>
            <a:r>
              <a:rPr lang="en" sz="1800" b="1" dirty="0">
                <a:solidFill>
                  <a:srgbClr val="FFFFFF"/>
                </a:solidFill>
                <a:latin typeface="Trebuchet MS" panose="020B0703020202090204" pitchFamily="34" charset="0"/>
              </a:rPr>
              <a:t> Don’t try even once! Think before you start! High in your own healthy way! </a:t>
            </a:r>
          </a:p>
          <a:p>
            <a:pPr marL="1005840" lvl="1" indent="-370205">
              <a:spcBef>
                <a:spcPts val="0"/>
              </a:spcBef>
              <a:buClr>
                <a:srgbClr val="FFFFFF"/>
              </a:buClr>
            </a:pPr>
            <a:r>
              <a:rPr lang="en" sz="1800" dirty="0">
                <a:solidFill>
                  <a:srgbClr val="FFFFFF"/>
                </a:solidFill>
                <a:latin typeface="Trebuchet MS" panose="020B0703020202090204" pitchFamily="34" charset="0"/>
              </a:rPr>
              <a:t>Coordinate with singers to compose catchy songs on drugs prevention</a:t>
            </a:r>
          </a:p>
          <a:p>
            <a:endParaRPr lang="en-US" dirty="0"/>
          </a:p>
        </p:txBody>
      </p:sp>
      <p:pic>
        <p:nvPicPr>
          <p:cNvPr id="4" name="Picture 3" descr="surve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96" y="318619"/>
            <a:ext cx="1783815" cy="1783815"/>
          </a:xfrm>
          <a:prstGeom prst="rect">
            <a:avLst/>
          </a:prstGeom>
        </p:spPr>
      </p:pic>
      <p:pic>
        <p:nvPicPr>
          <p:cNvPr id="5" name="Picture 4" descr="GhenCovy on LW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05" y="5455280"/>
            <a:ext cx="3383047" cy="2255364"/>
          </a:xfrm>
          <a:prstGeom prst="rect">
            <a:avLst/>
          </a:prstGeom>
        </p:spPr>
      </p:pic>
      <p:pic>
        <p:nvPicPr>
          <p:cNvPr id="6" name="Picture 5" descr="Ghencovy Quang Da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4" y="5677895"/>
            <a:ext cx="3447873" cy="18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8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panose="020B0703020202090204" pitchFamily="34" charset="0"/>
              </a:rPr>
              <a:t>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10" y="2319569"/>
            <a:ext cx="7785110" cy="4436234"/>
          </a:xfrm>
        </p:spPr>
        <p:txBody>
          <a:bodyPr>
            <a:normAutofit fontScale="92500" lnSpcReduction="10000"/>
          </a:bodyPr>
          <a:lstStyle/>
          <a:p>
            <a:pPr marL="502920" indent="-405130"/>
            <a:r>
              <a:rPr lang="en" sz="2000" dirty="0">
                <a:latin typeface="Trebuchet MS" panose="020B0703020202090204" pitchFamily="34" charset="0"/>
              </a:rPr>
              <a:t>Organize seminars on the Amended Law on Drugs Prevention and Control which is being discussed among National Assembly deputies. </a:t>
            </a:r>
          </a:p>
          <a:p>
            <a:pPr marL="1005840" lvl="1" indent="-370205">
              <a:spcBef>
                <a:spcPts val="0"/>
              </a:spcBef>
            </a:pPr>
            <a:r>
              <a:rPr lang="en" sz="1800" dirty="0">
                <a:latin typeface="Trebuchet MS" panose="020B0703020202090204" pitchFamily="34" charset="0"/>
              </a:rPr>
              <a:t>Venue: National University</a:t>
            </a:r>
          </a:p>
          <a:p>
            <a:pPr marL="1005840" lvl="1" indent="-370205">
              <a:spcBef>
                <a:spcPts val="0"/>
              </a:spcBef>
            </a:pPr>
            <a:r>
              <a:rPr lang="en" sz="1800" dirty="0">
                <a:latin typeface="Trebuchet MS" panose="020B0703020202090204" pitchFamily="34" charset="0"/>
              </a:rPr>
              <a:t>Organizers: Government Office, National Assembly Office, Ministry of Labour, Invalids and Social Affairs</a:t>
            </a:r>
          </a:p>
          <a:p>
            <a:pPr marL="1005840" lvl="1" indent="-370205">
              <a:spcBef>
                <a:spcPts val="0"/>
              </a:spcBef>
            </a:pPr>
            <a:r>
              <a:rPr lang="en" sz="1800" dirty="0">
                <a:latin typeface="Trebuchet MS" panose="020B0703020202090204" pitchFamily="34" charset="0"/>
              </a:rPr>
              <a:t>Tentative Sponsors: Facebook, UNESCO</a:t>
            </a:r>
          </a:p>
          <a:p>
            <a:pPr marL="1005840" lvl="1" indent="-370205">
              <a:spcBef>
                <a:spcPts val="0"/>
              </a:spcBef>
            </a:pPr>
            <a:r>
              <a:rPr lang="en" sz="1800" dirty="0">
                <a:latin typeface="Trebuchet MS" panose="020B0703020202090204" pitchFamily="34" charset="0"/>
              </a:rPr>
              <a:t>Participants: CDC, Drugs Prevention Experts, Author of the amended law, mainstream prints and e-newspaper, several TV outlets...</a:t>
            </a:r>
          </a:p>
          <a:p>
            <a:pPr lvl="1" indent="0">
              <a:spcBef>
                <a:spcPts val="0"/>
              </a:spcBef>
              <a:buNone/>
            </a:pPr>
            <a:endParaRPr lang="en" dirty="0">
              <a:latin typeface="Trebuchet MS" panose="020B0703020202090204" pitchFamily="34" charset="0"/>
            </a:endParaRPr>
          </a:p>
          <a:p>
            <a:pPr marL="502920" indent="-405130"/>
            <a:r>
              <a:rPr lang="en" dirty="0">
                <a:latin typeface="Trebuchet MS" panose="020B0703020202090204" pitchFamily="34" charset="0"/>
              </a:rPr>
              <a:t>Run a TV-feature of 15 minutes to </a:t>
            </a:r>
          </a:p>
          <a:p>
            <a:pPr marL="97790" indent="0">
              <a:buNone/>
            </a:pPr>
            <a:r>
              <a:rPr lang="en" dirty="0">
                <a:latin typeface="Trebuchet MS" panose="020B0703020202090204" pitchFamily="34" charset="0"/>
              </a:rPr>
              <a:t>Advocate for the chapter of prevention </a:t>
            </a:r>
          </a:p>
          <a:p>
            <a:pPr marL="97790" indent="0">
              <a:buNone/>
            </a:pPr>
            <a:r>
              <a:rPr lang="en" dirty="0">
                <a:latin typeface="Trebuchet MS" panose="020B0703020202090204" pitchFamily="34" charset="0"/>
              </a:rPr>
              <a:t>science on Vietnam Television.</a:t>
            </a:r>
          </a:p>
          <a:p>
            <a:endParaRPr lang="en-US" dirty="0"/>
          </a:p>
        </p:txBody>
      </p:sp>
      <p:pic>
        <p:nvPicPr>
          <p:cNvPr id="5" name="Picture 4" descr="Prevention Semin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47" y="487417"/>
            <a:ext cx="2750913" cy="1832152"/>
          </a:xfrm>
          <a:prstGeom prst="rect">
            <a:avLst/>
          </a:prstGeom>
        </p:spPr>
      </p:pic>
      <p:pic>
        <p:nvPicPr>
          <p:cNvPr id="6" name="Picture 5" descr="Team Vietnam and Seminar attende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32" y="514948"/>
            <a:ext cx="2883899" cy="1804622"/>
          </a:xfrm>
          <a:prstGeom prst="rect">
            <a:avLst/>
          </a:prstGeom>
        </p:spPr>
      </p:pic>
      <p:pic>
        <p:nvPicPr>
          <p:cNvPr id="7" name="Picture 6" descr="quoc hoi voi cu tri VT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01" y="5291888"/>
            <a:ext cx="3541736" cy="18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30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2021 (continued…)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02920" indent="-405130"/>
            <a:r>
              <a:rPr lang="en" sz="2000" dirty="0">
                <a:latin typeface="Trebuchet MS" panose="020B0703020202090204" pitchFamily="34" charset="0"/>
              </a:rPr>
              <a:t>Distributed surveys on drugs prevention knowledge to students</a:t>
            </a:r>
          </a:p>
          <a:p>
            <a:pPr lvl="1" indent="0">
              <a:spcBef>
                <a:spcPts val="0"/>
              </a:spcBef>
              <a:buNone/>
            </a:pPr>
            <a:endParaRPr lang="en" dirty="0"/>
          </a:p>
          <a:p>
            <a:pPr marL="502920" indent="-405130"/>
            <a:r>
              <a:rPr lang="en" dirty="0">
                <a:latin typeface="Trebuchet MS" panose="020B0703020202090204" pitchFamily="34" charset="0"/>
              </a:rPr>
              <a:t>Implement the social-media-based prevent plan</a:t>
            </a:r>
          </a:p>
          <a:p>
            <a:pPr marL="1005840" lvl="1" indent="-370205">
              <a:spcBef>
                <a:spcPts val="0"/>
              </a:spcBef>
            </a:pPr>
            <a:r>
              <a:rPr lang="en" dirty="0">
                <a:latin typeface="Trebuchet MS" panose="020B0703020202090204" pitchFamily="34" charset="0"/>
              </a:rPr>
              <a:t>Fund-raise and execute the plan as discussed and agreed in 2020</a:t>
            </a:r>
          </a:p>
          <a:p>
            <a:pPr marL="1005840" lvl="1" indent="-370205">
              <a:spcBef>
                <a:spcPts val="0"/>
              </a:spcBef>
            </a:pPr>
            <a:r>
              <a:rPr lang="en" dirty="0">
                <a:latin typeface="Trebuchet MS" panose="020B0703020202090204" pitchFamily="34" charset="0"/>
              </a:rPr>
              <a:t>Monitor effect on social-media-based prevention on various platforms of facebook, youtube, tiktok</a:t>
            </a:r>
          </a:p>
          <a:p>
            <a:pPr lvl="1" indent="0">
              <a:spcBef>
                <a:spcPts val="0"/>
              </a:spcBef>
              <a:buNone/>
            </a:pPr>
            <a:endParaRPr lang="en" dirty="0"/>
          </a:p>
          <a:p>
            <a:pPr marL="502920" indent="-405130"/>
            <a:r>
              <a:rPr lang="en" sz="2000" dirty="0">
                <a:latin typeface="Trebuchet MS" panose="020B0703020202090204" pitchFamily="34" charset="0"/>
              </a:rPr>
              <a:t>Continue Student dialogue workshops (4 more workshops</a:t>
            </a:r>
            <a:r>
              <a:rPr lang="en" dirty="0"/>
              <a:t>)</a:t>
            </a:r>
            <a:br>
              <a:rPr lang="en" dirty="0"/>
            </a:br>
            <a:endParaRPr lang="en" dirty="0"/>
          </a:p>
          <a:p>
            <a:pPr marL="502920" indent="-405130"/>
            <a:r>
              <a:rPr lang="en" sz="2000" dirty="0">
                <a:latin typeface="Trebuchet MS" panose="020B0703020202090204" pitchFamily="34" charset="0"/>
              </a:rPr>
              <a:t>Prepare/plan a fun-run race to increase awareness on drugs prevention and control</a:t>
            </a:r>
            <a:r>
              <a:rPr lang="en" dirty="0"/>
              <a:t>. </a:t>
            </a:r>
          </a:p>
          <a:p>
            <a:pPr marL="1005840" lvl="1" indent="-370205">
              <a:spcBef>
                <a:spcPts val="0"/>
              </a:spcBef>
            </a:pPr>
            <a:r>
              <a:rPr lang="en" sz="1900" dirty="0">
                <a:latin typeface="Trebuchet MS" panose="020B0703020202090204" pitchFamily="34" charset="0"/>
              </a:rPr>
              <a:t>Prevention messages: </a:t>
            </a:r>
          </a:p>
          <a:p>
            <a:pPr lvl="1" indent="0">
              <a:spcBef>
                <a:spcPts val="0"/>
              </a:spcBef>
              <a:buNone/>
            </a:pPr>
            <a:r>
              <a:rPr lang="en" sz="1900" dirty="0">
                <a:latin typeface="Trebuchet MS" panose="020B0703020202090204" pitchFamily="34" charset="0"/>
              </a:rPr>
              <a:t>	High in your own healthy way! </a:t>
            </a:r>
          </a:p>
          <a:p>
            <a:pPr lvl="1" indent="0">
              <a:spcBef>
                <a:spcPts val="0"/>
              </a:spcBef>
              <a:buNone/>
            </a:pPr>
            <a:r>
              <a:rPr lang="en" sz="1900" dirty="0">
                <a:latin typeface="Trebuchet MS" panose="020B0703020202090204" pitchFamily="34" charset="0"/>
              </a:rPr>
              <a:t>	Choose your high wisely!</a:t>
            </a:r>
          </a:p>
          <a:p>
            <a:pPr marL="1005840" indent="0">
              <a:buNone/>
            </a:pPr>
            <a:endParaRPr lang="en" dirty="0"/>
          </a:p>
          <a:p>
            <a:pPr marL="0" indent="0">
              <a:spcAft>
                <a:spcPts val="2200"/>
              </a:spcAft>
              <a:buNone/>
            </a:pPr>
            <a:endParaRPr lang="en" dirty="0"/>
          </a:p>
          <a:p>
            <a:endParaRPr lang="en-US" dirty="0"/>
          </a:p>
        </p:txBody>
      </p:sp>
      <p:pic>
        <p:nvPicPr>
          <p:cNvPr id="4" name="Picture 3" descr="fun r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8" y="5399114"/>
            <a:ext cx="2755859" cy="18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32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latin typeface="Trebuchet MS" panose="020B0703020202090204" pitchFamily="34" charset="0"/>
              </a:rPr>
              <a:t>2021 (continued…)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10" y="2897749"/>
            <a:ext cx="8341836" cy="4629823"/>
          </a:xfrm>
        </p:spPr>
        <p:txBody>
          <a:bodyPr/>
          <a:lstStyle/>
          <a:p>
            <a:r>
              <a:rPr lang="en-US" dirty="0">
                <a:latin typeface="Trebuchet MS" panose="020B0703020202090204" pitchFamily="34" charset="0"/>
              </a:rPr>
              <a:t>Media training workshop (Train the trainers)</a:t>
            </a:r>
          </a:p>
          <a:p>
            <a:pPr lvl="1"/>
            <a:r>
              <a:rPr lang="en-US" sz="2000" dirty="0">
                <a:latin typeface="Trebuchet MS" panose="020B0703020202090204" pitchFamily="34" charset="0"/>
              </a:rPr>
              <a:t>Participants: TV, print, e-newspaper and e-magazine reporters covering current affairs and health and youth issues</a:t>
            </a:r>
          </a:p>
          <a:p>
            <a:pPr lvl="1"/>
            <a:r>
              <a:rPr lang="en-US" sz="2000" dirty="0">
                <a:latin typeface="Trebuchet MS" panose="020B0703020202090204" pitchFamily="34" charset="0"/>
              </a:rPr>
              <a:t>Content: Basic knowledge of prevention and how to create persuasive messages</a:t>
            </a:r>
          </a:p>
          <a:p>
            <a:pPr lvl="1"/>
            <a:r>
              <a:rPr lang="en-US" sz="2000" dirty="0">
                <a:latin typeface="Trebuchet MS" panose="020B0703020202090204" pitchFamily="34" charset="0"/>
              </a:rPr>
              <a:t>Tentative lecturer: Dr. </a:t>
            </a:r>
            <a:r>
              <a:rPr lang="en-US" sz="2000" dirty="0" err="1">
                <a:latin typeface="Trebuchet MS" panose="020B0703020202090204" pitchFamily="34" charset="0"/>
              </a:rPr>
              <a:t>Crano</a:t>
            </a:r>
            <a:endParaRPr lang="en-US" sz="2000" dirty="0">
              <a:latin typeface="Trebuchet MS" panose="020B0703020202090204" pitchFamily="34" charset="0"/>
            </a:endParaRPr>
          </a:p>
          <a:p>
            <a:pPr lvl="1"/>
            <a:r>
              <a:rPr lang="en-US" sz="2000" dirty="0">
                <a:latin typeface="Trebuchet MS" panose="020B0703020202090204" pitchFamily="34" charset="0"/>
              </a:rPr>
              <a:t>Platforms: online (via zoom) and also offline</a:t>
            </a:r>
          </a:p>
          <a:p>
            <a:pPr lvl="1"/>
            <a:r>
              <a:rPr lang="en-US" sz="2000" dirty="0">
                <a:latin typeface="Trebuchet MS" panose="020B0703020202090204" pitchFamily="34" charset="0"/>
              </a:rPr>
              <a:t>Co-organizer: Government Office, UNESCO, Authority of Press (Ministry of Information and Communications</a:t>
            </a:r>
          </a:p>
          <a:p>
            <a:endParaRPr lang="en-US" dirty="0"/>
          </a:p>
        </p:txBody>
      </p:sp>
      <p:pic>
        <p:nvPicPr>
          <p:cNvPr id="4" name="Picture 3" descr="Prevention Semin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43" y="423786"/>
            <a:ext cx="3367693" cy="22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83D74-6ACC-412C-90E7-E242938C1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09" y="3470172"/>
            <a:ext cx="9073516" cy="1969770"/>
          </a:xfrm>
        </p:spPr>
        <p:txBody>
          <a:bodyPr>
            <a:normAutofit fontScale="90000"/>
          </a:bodyPr>
          <a:lstStyle/>
          <a:p>
            <a:r>
              <a:rPr lang="en-US" sz="3960" b="1" dirty="0"/>
              <a:t>Decreasing heavy drinking among adults in Colombia, Peru, and Mexico: </a:t>
            </a:r>
            <a:br>
              <a:rPr lang="en-US" sz="3960" b="1" dirty="0"/>
            </a:br>
            <a:r>
              <a:rPr lang="en-US" sz="3960" b="1" dirty="0"/>
              <a:t>The SCALA Project</a:t>
            </a:r>
            <a:endParaRPr lang="es-CO" sz="3960" b="1" dirty="0"/>
          </a:p>
        </p:txBody>
      </p:sp>
      <p:pic>
        <p:nvPicPr>
          <p:cNvPr id="1026" name="Picture 2" descr="Fondo geométrico en azul y tonos verdes vector gratuito">
            <a:extLst>
              <a:ext uri="{FF2B5EF4-FFF2-40B4-BE49-F238E27FC236}">
                <a16:creationId xmlns:a16="http://schemas.microsoft.com/office/drawing/2014/main" id="{96F42585-D78B-4072-96D7-439FD07D3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" b="95791" l="1597" r="98243">
                        <a14:foregroundMark x1="20288" y1="18687" x2="20288" y2="18687"/>
                        <a14:foregroundMark x1="19808" y1="3704" x2="19808" y2="3704"/>
                        <a14:foregroundMark x1="2716" y1="7912" x2="2716" y2="7912"/>
                        <a14:foregroundMark x1="17412" y1="9596" x2="17412" y2="9596"/>
                        <a14:foregroundMark x1="35783" y1="1852" x2="35783" y2="1852"/>
                        <a14:foregroundMark x1="94089" y1="5219" x2="94089" y2="5219"/>
                        <a14:foregroundMark x1="56869" y1="505" x2="56869" y2="505"/>
                        <a14:foregroundMark x1="98243" y1="6566" x2="98243" y2="6566"/>
                        <a14:foregroundMark x1="15495" y1="86700" x2="15495" y2="86700"/>
                        <a14:foregroundMark x1="6869" y1="85522" x2="6869" y2="85522"/>
                        <a14:foregroundMark x1="7188" y1="95960" x2="7188" y2="95960"/>
                        <a14:foregroundMark x1="1757" y1="39394" x2="1757" y2="3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7276"/>
            <a:ext cx="2360461" cy="22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ondo geométrico en azul y tonos verdes vector gratuito">
            <a:extLst>
              <a:ext uri="{FF2B5EF4-FFF2-40B4-BE49-F238E27FC236}">
                <a16:creationId xmlns:a16="http://schemas.microsoft.com/office/drawing/2014/main" id="{3DD03911-12EA-49B1-BBFF-8589E6D37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" b="95791" l="1597" r="98243">
                        <a14:foregroundMark x1="20288" y1="18687" x2="20288" y2="18687"/>
                        <a14:foregroundMark x1="19808" y1="3704" x2="19808" y2="3704"/>
                        <a14:foregroundMark x1="2716" y1="7912" x2="2716" y2="7912"/>
                        <a14:foregroundMark x1="17412" y1="9596" x2="17412" y2="9596"/>
                        <a14:foregroundMark x1="35783" y1="1852" x2="35783" y2="1852"/>
                        <a14:foregroundMark x1="94089" y1="5219" x2="94089" y2="5219"/>
                        <a14:foregroundMark x1="56869" y1="505" x2="56869" y2="505"/>
                        <a14:foregroundMark x1="98243" y1="6566" x2="98243" y2="6566"/>
                        <a14:foregroundMark x1="15495" y1="86700" x2="15495" y2="86700"/>
                        <a14:foregroundMark x1="6869" y1="85522" x2="6869" y2="85522"/>
                        <a14:foregroundMark x1="7188" y1="95960" x2="7188" y2="95960"/>
                        <a14:foregroundMark x1="1757" y1="39394" x2="1757" y2="3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697939" y="4473851"/>
            <a:ext cx="2360461" cy="22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A129FA-D853-4343-B852-242C4E88B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30" y="1109213"/>
            <a:ext cx="1082676" cy="1441927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5E5711C2-7A00-4DD3-8EA2-B4C34AD1DB2A}"/>
              </a:ext>
            </a:extLst>
          </p:cNvPr>
          <p:cNvSpPr txBox="1">
            <a:spLocks/>
          </p:cNvSpPr>
          <p:nvPr/>
        </p:nvSpPr>
        <p:spPr>
          <a:xfrm>
            <a:off x="421225" y="5611564"/>
            <a:ext cx="7543800" cy="1366004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650" dirty="0">
                <a:latin typeface="Arial" panose="020B0604020202020204" pitchFamily="34" charset="0"/>
                <a:cs typeface="Arial" panose="020B0604020202020204" pitchFamily="34" charset="0"/>
              </a:rPr>
              <a:t>Juliana Mejía T., 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Director of Prevention</a:t>
            </a:r>
          </a:p>
          <a:p>
            <a:pPr marL="0" indent="0" algn="r">
              <a:buNone/>
            </a:pPr>
            <a:r>
              <a:rPr lang="es-CO" sz="1650" dirty="0">
                <a:latin typeface="Arial" panose="020B0604020202020204" pitchFamily="34" charset="0"/>
                <a:cs typeface="Arial" panose="020B0604020202020204" pitchFamily="34" charset="0"/>
              </a:rPr>
              <a:t>Katherine Mora, 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Psychologist</a:t>
            </a:r>
          </a:p>
          <a:p>
            <a:endParaRPr lang="es-CO" sz="2310"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F707F86E-6ECD-F84E-953D-D8180E08C48B}"/>
              </a:ext>
            </a:extLst>
          </p:cNvPr>
          <p:cNvSpPr/>
          <p:nvPr/>
        </p:nvSpPr>
        <p:spPr>
          <a:xfrm>
            <a:off x="232886" y="5769057"/>
            <a:ext cx="2228125" cy="804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5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8EE418A-022F-9D47-9F94-609C381E3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080" y="5444492"/>
            <a:ext cx="1259279" cy="12592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32686" y="2779981"/>
            <a:ext cx="5224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solidFill>
                  <a:schemeClr val="accent6">
                    <a:lumMod val="75000"/>
                  </a:schemeClr>
                </a:solidFill>
              </a:rPr>
              <a:t>LESS IS MORE </a:t>
            </a:r>
          </a:p>
        </p:txBody>
      </p:sp>
    </p:spTree>
    <p:extLst>
      <p:ext uri="{BB962C8B-B14F-4D97-AF65-F5344CB8AC3E}">
        <p14:creationId xmlns:p14="http://schemas.microsoft.com/office/powerpoint/2010/main" val="3880076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83D74-6ACC-412C-90E7-E242938C1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09" y="3470172"/>
            <a:ext cx="9073516" cy="1969770"/>
          </a:xfrm>
        </p:spPr>
        <p:txBody>
          <a:bodyPr>
            <a:normAutofit/>
          </a:bodyPr>
          <a:lstStyle/>
          <a:p>
            <a:r>
              <a:rPr lang="en-US" sz="3960" b="1" dirty="0"/>
              <a:t>Decreasing heavy drinking among adults in Colombia, Peru, and Mexico: </a:t>
            </a:r>
            <a:br>
              <a:rPr lang="en-US" sz="3960" b="1" dirty="0"/>
            </a:br>
            <a:r>
              <a:rPr lang="en-US" sz="3960" b="1" dirty="0"/>
              <a:t>The SCALA Project</a:t>
            </a:r>
            <a:endParaRPr lang="es-CO" sz="3960" b="1" dirty="0"/>
          </a:p>
        </p:txBody>
      </p:sp>
      <p:pic>
        <p:nvPicPr>
          <p:cNvPr id="1026" name="Picture 2" descr="Fondo geométrico en azul y tonos verdes vector gratuito">
            <a:extLst>
              <a:ext uri="{FF2B5EF4-FFF2-40B4-BE49-F238E27FC236}">
                <a16:creationId xmlns:a16="http://schemas.microsoft.com/office/drawing/2014/main" id="{96F42585-D78B-4072-96D7-439FD07D3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" b="95791" l="1597" r="98243">
                        <a14:foregroundMark x1="20288" y1="18687" x2="20288" y2="18687"/>
                        <a14:foregroundMark x1="19808" y1="3704" x2="19808" y2="3704"/>
                        <a14:foregroundMark x1="2716" y1="7912" x2="2716" y2="7912"/>
                        <a14:foregroundMark x1="17412" y1="9596" x2="17412" y2="9596"/>
                        <a14:foregroundMark x1="35783" y1="1852" x2="35783" y2="1852"/>
                        <a14:foregroundMark x1="94089" y1="5219" x2="94089" y2="5219"/>
                        <a14:foregroundMark x1="56869" y1="505" x2="56869" y2="505"/>
                        <a14:foregroundMark x1="98243" y1="6566" x2="98243" y2="6566"/>
                        <a14:foregroundMark x1="15495" y1="86700" x2="15495" y2="86700"/>
                        <a14:foregroundMark x1="6869" y1="85522" x2="6869" y2="85522"/>
                        <a14:foregroundMark x1="7188" y1="95960" x2="7188" y2="95960"/>
                        <a14:foregroundMark x1="1757" y1="39394" x2="1757" y2="3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7276"/>
            <a:ext cx="2360461" cy="22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ondo geométrico en azul y tonos verdes vector gratuito">
            <a:extLst>
              <a:ext uri="{FF2B5EF4-FFF2-40B4-BE49-F238E27FC236}">
                <a16:creationId xmlns:a16="http://schemas.microsoft.com/office/drawing/2014/main" id="{3DD03911-12EA-49B1-BBFF-8589E6D37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" b="95791" l="1597" r="98243">
                        <a14:foregroundMark x1="20288" y1="18687" x2="20288" y2="18687"/>
                        <a14:foregroundMark x1="19808" y1="3704" x2="19808" y2="3704"/>
                        <a14:foregroundMark x1="2716" y1="7912" x2="2716" y2="7912"/>
                        <a14:foregroundMark x1="17412" y1="9596" x2="17412" y2="9596"/>
                        <a14:foregroundMark x1="35783" y1="1852" x2="35783" y2="1852"/>
                        <a14:foregroundMark x1="94089" y1="5219" x2="94089" y2="5219"/>
                        <a14:foregroundMark x1="56869" y1="505" x2="56869" y2="505"/>
                        <a14:foregroundMark x1="98243" y1="6566" x2="98243" y2="6566"/>
                        <a14:foregroundMark x1="15495" y1="86700" x2="15495" y2="86700"/>
                        <a14:foregroundMark x1="6869" y1="85522" x2="6869" y2="85522"/>
                        <a14:foregroundMark x1="7188" y1="95960" x2="7188" y2="95960"/>
                        <a14:foregroundMark x1="1757" y1="39394" x2="1757" y2="3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697939" y="4473851"/>
            <a:ext cx="2360461" cy="22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A129FA-D853-4343-B852-242C4E88B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30" y="1109213"/>
            <a:ext cx="1082676" cy="1441927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5E5711C2-7A00-4DD3-8EA2-B4C34AD1DB2A}"/>
              </a:ext>
            </a:extLst>
          </p:cNvPr>
          <p:cNvSpPr txBox="1">
            <a:spLocks/>
          </p:cNvSpPr>
          <p:nvPr/>
        </p:nvSpPr>
        <p:spPr>
          <a:xfrm>
            <a:off x="421225" y="5611564"/>
            <a:ext cx="7543800" cy="1366004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650" dirty="0">
                <a:latin typeface="Arial" panose="020B0604020202020204" pitchFamily="34" charset="0"/>
                <a:cs typeface="Arial" panose="020B0604020202020204" pitchFamily="34" charset="0"/>
              </a:rPr>
              <a:t>Juliana Mejía T., 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Director of Prevention</a:t>
            </a:r>
          </a:p>
          <a:p>
            <a:pPr marL="0" indent="0" algn="r">
              <a:buNone/>
            </a:pPr>
            <a:r>
              <a:rPr lang="es-CO" sz="1650" dirty="0">
                <a:latin typeface="Arial" panose="020B0604020202020204" pitchFamily="34" charset="0"/>
                <a:cs typeface="Arial" panose="020B0604020202020204" pitchFamily="34" charset="0"/>
              </a:rPr>
              <a:t>Katherine Mora, 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Psychologist</a:t>
            </a:r>
          </a:p>
          <a:p>
            <a:endParaRPr lang="es-CO" sz="2310"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F707F86E-6ECD-F84E-953D-D8180E08C48B}"/>
              </a:ext>
            </a:extLst>
          </p:cNvPr>
          <p:cNvSpPr/>
          <p:nvPr/>
        </p:nvSpPr>
        <p:spPr>
          <a:xfrm>
            <a:off x="232886" y="5769057"/>
            <a:ext cx="2228125" cy="804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5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8EE418A-022F-9D47-9F94-609C381E3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080" y="5444492"/>
            <a:ext cx="1259279" cy="12592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32686" y="2779981"/>
            <a:ext cx="5224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>
                <a:solidFill>
                  <a:schemeClr val="accent6">
                    <a:lumMod val="75000"/>
                  </a:schemeClr>
                </a:solidFill>
              </a:rPr>
              <a:t>LESS IS MORE </a:t>
            </a:r>
          </a:p>
        </p:txBody>
      </p:sp>
    </p:spTree>
    <p:extLst>
      <p:ext uri="{BB962C8B-B14F-4D97-AF65-F5344CB8AC3E}">
        <p14:creationId xmlns:p14="http://schemas.microsoft.com/office/powerpoint/2010/main" val="1051366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9">
            <a:extLst>
              <a:ext uri="{FF2B5EF4-FFF2-40B4-BE49-F238E27FC236}">
                <a16:creationId xmlns:a16="http://schemas.microsoft.com/office/drawing/2014/main" id="{A993C9F5-BDE4-4D05-90EA-9ABDE1DF8021}"/>
              </a:ext>
            </a:extLst>
          </p:cNvPr>
          <p:cNvSpPr/>
          <p:nvPr/>
        </p:nvSpPr>
        <p:spPr>
          <a:xfrm>
            <a:off x="1276125" y="5704861"/>
            <a:ext cx="3107660" cy="197694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 dirty="0"/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9AAD3790-9B3B-4AD4-8F96-24EAF04A5ECE}"/>
              </a:ext>
            </a:extLst>
          </p:cNvPr>
          <p:cNvGrpSpPr/>
          <p:nvPr/>
        </p:nvGrpSpPr>
        <p:grpSpPr>
          <a:xfrm>
            <a:off x="4096500" y="1472946"/>
            <a:ext cx="544883" cy="542594"/>
            <a:chOff x="6493081" y="1742364"/>
            <a:chExt cx="660464" cy="65769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6BB6D444-F2EC-42C4-98E6-4DF9F77F1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endParaRPr lang="en-US" sz="1155"/>
            </a:p>
          </p:txBody>
        </p:sp>
        <p:sp>
          <p:nvSpPr>
            <p:cNvPr id="20" name="Rectangle: Rounded Corners 23">
              <a:extLst>
                <a:ext uri="{FF2B5EF4-FFF2-40B4-BE49-F238E27FC236}">
                  <a16:creationId xmlns:a16="http://schemas.microsoft.com/office/drawing/2014/main" id="{6777F121-CBA4-4730-A6D0-202B049D5BC4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21" name="Rectangle: Rounded Corners 24">
              <a:extLst>
                <a:ext uri="{FF2B5EF4-FFF2-40B4-BE49-F238E27FC236}">
                  <a16:creationId xmlns:a16="http://schemas.microsoft.com/office/drawing/2014/main" id="{6E362BBB-07A2-43AC-B213-256EEFCE65F0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58EA3881-B745-4FD2-AB5F-50FCC8D7DB58}"/>
              </a:ext>
            </a:extLst>
          </p:cNvPr>
          <p:cNvSpPr txBox="1"/>
          <p:nvPr/>
        </p:nvSpPr>
        <p:spPr>
          <a:xfrm>
            <a:off x="4864573" y="1816970"/>
            <a:ext cx="255797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5" dirty="0"/>
              <a:t>Mexico: 6.5 Liters</a:t>
            </a:r>
          </a:p>
          <a:p>
            <a:r>
              <a:rPr lang="en-US" sz="1155" dirty="0"/>
              <a:t>Peru: 6.3 Liters</a:t>
            </a:r>
          </a:p>
          <a:p>
            <a:r>
              <a:rPr lang="en-US" sz="1155" dirty="0"/>
              <a:t>Colombia: 5.8 Liters</a:t>
            </a:r>
          </a:p>
        </p:txBody>
      </p:sp>
      <p:grpSp>
        <p:nvGrpSpPr>
          <p:cNvPr id="23" name="Group 31">
            <a:extLst>
              <a:ext uri="{FF2B5EF4-FFF2-40B4-BE49-F238E27FC236}">
                <a16:creationId xmlns:a16="http://schemas.microsoft.com/office/drawing/2014/main" id="{663BA2AE-B6E7-490C-8218-98700DD4993C}"/>
              </a:ext>
            </a:extLst>
          </p:cNvPr>
          <p:cNvGrpSpPr/>
          <p:nvPr/>
        </p:nvGrpSpPr>
        <p:grpSpPr>
          <a:xfrm>
            <a:off x="4066326" y="2940596"/>
            <a:ext cx="544883" cy="542594"/>
            <a:chOff x="6493081" y="1742364"/>
            <a:chExt cx="660464" cy="657690"/>
          </a:xfrm>
        </p:grpSpPr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F3007507-C0E8-4053-B2AB-6CD743988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endParaRPr lang="en-US" sz="1155"/>
            </a:p>
          </p:txBody>
        </p:sp>
        <p:sp>
          <p:nvSpPr>
            <p:cNvPr id="25" name="Rectangle: Rounded Corners 33">
              <a:extLst>
                <a:ext uri="{FF2B5EF4-FFF2-40B4-BE49-F238E27FC236}">
                  <a16:creationId xmlns:a16="http://schemas.microsoft.com/office/drawing/2014/main" id="{D4D8B2C4-E298-4C26-9FF9-8DADE83B7B5E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26" name="Rectangle: Rounded Corners 34">
              <a:extLst>
                <a:ext uri="{FF2B5EF4-FFF2-40B4-BE49-F238E27FC236}">
                  <a16:creationId xmlns:a16="http://schemas.microsoft.com/office/drawing/2014/main" id="{5D42D7EB-EC6E-4366-B5BB-754D465F3212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</p:grpSp>
      <p:grpSp>
        <p:nvGrpSpPr>
          <p:cNvPr id="27" name="Group 35">
            <a:extLst>
              <a:ext uri="{FF2B5EF4-FFF2-40B4-BE49-F238E27FC236}">
                <a16:creationId xmlns:a16="http://schemas.microsoft.com/office/drawing/2014/main" id="{8520FE65-8E23-498A-AB3B-0A3D9AAA7FEB}"/>
              </a:ext>
            </a:extLst>
          </p:cNvPr>
          <p:cNvGrpSpPr/>
          <p:nvPr/>
        </p:nvGrpSpPr>
        <p:grpSpPr>
          <a:xfrm>
            <a:off x="4096501" y="4840721"/>
            <a:ext cx="544883" cy="542594"/>
            <a:chOff x="6493081" y="1742364"/>
            <a:chExt cx="660464" cy="657690"/>
          </a:xfrm>
        </p:grpSpPr>
        <p:sp>
          <p:nvSpPr>
            <p:cNvPr id="28" name="Oval 36">
              <a:extLst>
                <a:ext uri="{FF2B5EF4-FFF2-40B4-BE49-F238E27FC236}">
                  <a16:creationId xmlns:a16="http://schemas.microsoft.com/office/drawing/2014/main" id="{2E4777BE-BC0F-44A6-8581-22F55A309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endParaRPr lang="en-US" sz="1155"/>
            </a:p>
          </p:txBody>
        </p:sp>
        <p:sp>
          <p:nvSpPr>
            <p:cNvPr id="29" name="Rectangle: Rounded Corners 37">
              <a:extLst>
                <a:ext uri="{FF2B5EF4-FFF2-40B4-BE49-F238E27FC236}">
                  <a16:creationId xmlns:a16="http://schemas.microsoft.com/office/drawing/2014/main" id="{D1DAE20C-AB4B-46B1-949B-982DFA449EE1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0" name="Rectangle: Rounded Corners 38">
              <a:extLst>
                <a:ext uri="{FF2B5EF4-FFF2-40B4-BE49-F238E27FC236}">
                  <a16:creationId xmlns:a16="http://schemas.microsoft.com/office/drawing/2014/main" id="{FDF95491-1A3C-444C-9F0B-67D0EF514CCA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</p:grpSp>
      <p:sp>
        <p:nvSpPr>
          <p:cNvPr id="31" name="TextBox 42">
            <a:extLst>
              <a:ext uri="{FF2B5EF4-FFF2-40B4-BE49-F238E27FC236}">
                <a16:creationId xmlns:a16="http://schemas.microsoft.com/office/drawing/2014/main" id="{308BF9AB-1BB0-4EAD-9E01-2B2EB578ECD8}"/>
              </a:ext>
            </a:extLst>
          </p:cNvPr>
          <p:cNvSpPr txBox="1"/>
          <p:nvPr/>
        </p:nvSpPr>
        <p:spPr>
          <a:xfrm>
            <a:off x="4893462" y="1217922"/>
            <a:ext cx="33403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/>
              <a:t>Alcohol per capita consumption</a:t>
            </a:r>
          </a:p>
        </p:txBody>
      </p:sp>
      <p:sp>
        <p:nvSpPr>
          <p:cNvPr id="32" name="TextBox 45">
            <a:extLst>
              <a:ext uri="{FF2B5EF4-FFF2-40B4-BE49-F238E27FC236}">
                <a16:creationId xmlns:a16="http://schemas.microsoft.com/office/drawing/2014/main" id="{183F05D7-05A7-4B46-980D-A85388B4105F}"/>
              </a:ext>
            </a:extLst>
          </p:cNvPr>
          <p:cNvSpPr txBox="1"/>
          <p:nvPr/>
        </p:nvSpPr>
        <p:spPr>
          <a:xfrm>
            <a:off x="4864601" y="3201835"/>
            <a:ext cx="2623974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5" dirty="0"/>
              <a:t>Highest rates </a:t>
            </a:r>
          </a:p>
          <a:p>
            <a:r>
              <a:rPr lang="en-US" sz="1155" dirty="0"/>
              <a:t>Peru: 8.9</a:t>
            </a:r>
          </a:p>
          <a:p>
            <a:r>
              <a:rPr lang="en-US" sz="1155" dirty="0"/>
              <a:t>Colombia: 7.0</a:t>
            </a:r>
          </a:p>
          <a:p>
            <a:r>
              <a:rPr lang="en-US" sz="1155" dirty="0"/>
              <a:t>México 2.3 </a:t>
            </a:r>
          </a:p>
        </p:txBody>
      </p:sp>
      <p:sp>
        <p:nvSpPr>
          <p:cNvPr id="33" name="TextBox 46">
            <a:extLst>
              <a:ext uri="{FF2B5EF4-FFF2-40B4-BE49-F238E27FC236}">
                <a16:creationId xmlns:a16="http://schemas.microsoft.com/office/drawing/2014/main" id="{4C5FAA76-ADB9-4198-9325-41F709CDB53E}"/>
              </a:ext>
            </a:extLst>
          </p:cNvPr>
          <p:cNvSpPr txBox="1"/>
          <p:nvPr/>
        </p:nvSpPr>
        <p:spPr>
          <a:xfrm>
            <a:off x="4817006" y="2574943"/>
            <a:ext cx="391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/>
              <a:t>Prevalence of alcohol use disorders (AUD)</a:t>
            </a:r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F49E50E6-24CD-403A-9A2D-C519D89C3D3B}"/>
              </a:ext>
            </a:extLst>
          </p:cNvPr>
          <p:cNvSpPr txBox="1"/>
          <p:nvPr/>
        </p:nvSpPr>
        <p:spPr>
          <a:xfrm>
            <a:off x="4802653" y="4891965"/>
            <a:ext cx="40607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/>
              <a:t>Attributable deaths to alcohol per year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F2F85A8-D557-4AC6-956D-A55ADA2B64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412" y="910593"/>
            <a:ext cx="679010" cy="1090445"/>
          </a:xfrm>
          <a:prstGeom prst="flowChartAlternateProcess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018EA25-33E1-114D-9DF6-2D534CEB3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32" y="3054773"/>
            <a:ext cx="1678674" cy="23165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01184" y="1500075"/>
            <a:ext cx="1928771" cy="1742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145" b="1" dirty="0">
                <a:solidFill>
                  <a:schemeClr val="accent6">
                    <a:lumMod val="75000"/>
                  </a:schemeClr>
                </a:solidFill>
              </a:rPr>
              <a:t>Global Status </a:t>
            </a:r>
            <a:r>
              <a:rPr lang="es-CO" sz="2145" b="1" dirty="0" err="1">
                <a:solidFill>
                  <a:schemeClr val="accent6">
                    <a:lumMod val="75000"/>
                  </a:schemeClr>
                </a:solidFill>
              </a:rPr>
              <a:t>Report</a:t>
            </a:r>
            <a:r>
              <a:rPr lang="es-CO" sz="2145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O" sz="2145" b="1" dirty="0" err="1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s-CO" sz="2145" b="1" dirty="0">
                <a:solidFill>
                  <a:schemeClr val="accent6">
                    <a:lumMod val="75000"/>
                  </a:schemeClr>
                </a:solidFill>
              </a:rPr>
              <a:t> Alcohol and </a:t>
            </a:r>
            <a:r>
              <a:rPr lang="es-CO" sz="2145" b="1" dirty="0" err="1">
                <a:solidFill>
                  <a:schemeClr val="accent6">
                    <a:lumMod val="75000"/>
                  </a:schemeClr>
                </a:solidFill>
              </a:rPr>
              <a:t>Health</a:t>
            </a:r>
            <a:r>
              <a:rPr lang="es-CO" sz="2145" b="1" dirty="0">
                <a:solidFill>
                  <a:schemeClr val="accent6">
                    <a:lumMod val="75000"/>
                  </a:schemeClr>
                </a:solidFill>
              </a:rPr>
              <a:t> 2018</a:t>
            </a:r>
            <a:endParaRPr lang="es-ES" sz="2145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B0BE8C7-6EC5-F241-A509-7092E79727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445" y="5295914"/>
            <a:ext cx="575136" cy="575136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FDCAADC4-012A-1547-820C-EC7597D6BF0C}"/>
              </a:ext>
            </a:extLst>
          </p:cNvPr>
          <p:cNvSpPr/>
          <p:nvPr/>
        </p:nvSpPr>
        <p:spPr>
          <a:xfrm>
            <a:off x="7307045" y="5386042"/>
            <a:ext cx="165301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2,6%  Females </a:t>
            </a:r>
            <a:endParaRPr lang="es-CO" sz="1650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919A7E01-1EE4-304A-AE1B-A17E8117B9C4}"/>
              </a:ext>
            </a:extLst>
          </p:cNvPr>
          <p:cNvSpPr/>
          <p:nvPr/>
        </p:nvSpPr>
        <p:spPr>
          <a:xfrm>
            <a:off x="5314537" y="5375271"/>
            <a:ext cx="134684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7,2% Males </a:t>
            </a:r>
            <a:endParaRPr lang="es-CO" sz="165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577B18B5-F7B0-4644-9BB3-B6826F384F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76" y="5304796"/>
            <a:ext cx="575136" cy="57513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E178314-CEAD-4B44-A50E-E327778EBD92}"/>
              </a:ext>
            </a:extLst>
          </p:cNvPr>
          <p:cNvSpPr/>
          <p:nvPr/>
        </p:nvSpPr>
        <p:spPr>
          <a:xfrm>
            <a:off x="4817006" y="4095912"/>
            <a:ext cx="5029200" cy="4478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155" dirty="0"/>
              <a:t>* 12-month prevalence estimates (15+); **including alcohol dependence and harmful use of alcohol.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B93A31F-0F21-304C-9331-E859DE76FC30}"/>
              </a:ext>
            </a:extLst>
          </p:cNvPr>
          <p:cNvSpPr/>
          <p:nvPr/>
        </p:nvSpPr>
        <p:spPr>
          <a:xfrm>
            <a:off x="4224070" y="835674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CFCCB3B-D4E4-364D-946D-E919FD5862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897778"/>
            <a:ext cx="10058399" cy="8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5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B0002-FD7D-40B3-863F-0920CD67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41" y="1370609"/>
            <a:ext cx="8675370" cy="1093589"/>
          </a:xfrm>
        </p:spPr>
        <p:txBody>
          <a:bodyPr/>
          <a:lstStyle/>
          <a:p>
            <a:r>
              <a:rPr lang="es-CO" b="1" dirty="0"/>
              <a:t> The Media Campaign: Target audience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F53F55-D621-49E6-8F56-F422121A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603" y="2542588"/>
            <a:ext cx="5314437" cy="3589854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Total population in </a:t>
            </a:r>
            <a:r>
              <a:rPr lang="en-US" dirty="0" err="1"/>
              <a:t>Soacha</a:t>
            </a:r>
            <a:r>
              <a:rPr lang="en-US" dirty="0"/>
              <a:t>, an industrial suburb of Bogota, is about </a:t>
            </a:r>
            <a:r>
              <a:rPr lang="en-US" b="1" dirty="0"/>
              <a:t>500,000 </a:t>
            </a:r>
            <a:r>
              <a:rPr lang="en-US" dirty="0"/>
              <a:t>people</a:t>
            </a:r>
          </a:p>
          <a:p>
            <a:pPr marL="0" indent="0" algn="just">
              <a:buNone/>
            </a:pPr>
            <a:r>
              <a:rPr lang="en-US" dirty="0"/>
              <a:t>Informal records suggest 1’500.000 people (migrant population – displaced because of violence) </a:t>
            </a:r>
          </a:p>
          <a:p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3F2847-2742-4825-A91E-EE01289452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412" y="910593"/>
            <a:ext cx="679010" cy="1090445"/>
          </a:xfrm>
          <a:prstGeom prst="flowChartAlternateProcess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F69F21B-A695-4007-93B8-87E62FD761BA}"/>
              </a:ext>
            </a:extLst>
          </p:cNvPr>
          <p:cNvSpPr/>
          <p:nvPr/>
        </p:nvSpPr>
        <p:spPr>
          <a:xfrm>
            <a:off x="4186211" y="118920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191FAE-8460-3A47-9F02-058F70BAA8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5499"/>
            <a:ext cx="3942560" cy="24947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3D3D0C-FDD1-E440-A0AE-E4806D70C7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05" y="4614229"/>
            <a:ext cx="788071" cy="7880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A2088B-6A3B-5048-9176-AFCBA1EDC9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732" y="4560214"/>
            <a:ext cx="788071" cy="788071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9264C8E-85A0-2C45-989C-11624DFA0323}"/>
              </a:ext>
            </a:extLst>
          </p:cNvPr>
          <p:cNvGraphicFramePr>
            <a:graphicFrameLocks noGrp="1"/>
          </p:cNvGraphicFramePr>
          <p:nvPr/>
        </p:nvGraphicFramePr>
        <p:xfrm>
          <a:off x="5369562" y="4648322"/>
          <a:ext cx="3000170" cy="611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085">
                  <a:extLst>
                    <a:ext uri="{9D8B030D-6E8A-4147-A177-3AD203B41FA5}">
                      <a16:colId xmlns:a16="http://schemas.microsoft.com/office/drawing/2014/main" val="564064345"/>
                    </a:ext>
                  </a:extLst>
                </a:gridCol>
                <a:gridCol w="1500085">
                  <a:extLst>
                    <a:ext uri="{9D8B030D-6E8A-4147-A177-3AD203B41FA5}">
                      <a16:colId xmlns:a16="http://schemas.microsoft.com/office/drawing/2014/main" val="3541460795"/>
                    </a:ext>
                  </a:extLst>
                </a:gridCol>
              </a:tblGrid>
              <a:tr h="305943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Males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Females</a:t>
                      </a: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4081877544"/>
                  </a:ext>
                </a:extLst>
              </a:tr>
              <a:tr h="305943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49%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51%</a:t>
                      </a: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2686989131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871A922-6658-FB45-BFAB-319F1334ADB7}"/>
              </a:ext>
            </a:extLst>
          </p:cNvPr>
          <p:cNvGraphicFramePr>
            <a:graphicFrameLocks noGrp="1"/>
          </p:cNvGraphicFramePr>
          <p:nvPr/>
        </p:nvGraphicFramePr>
        <p:xfrm>
          <a:off x="4416561" y="5425261"/>
          <a:ext cx="4906172" cy="611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543">
                  <a:extLst>
                    <a:ext uri="{9D8B030D-6E8A-4147-A177-3AD203B41FA5}">
                      <a16:colId xmlns:a16="http://schemas.microsoft.com/office/drawing/2014/main" val="3994140638"/>
                    </a:ext>
                  </a:extLst>
                </a:gridCol>
                <a:gridCol w="1226543">
                  <a:extLst>
                    <a:ext uri="{9D8B030D-6E8A-4147-A177-3AD203B41FA5}">
                      <a16:colId xmlns:a16="http://schemas.microsoft.com/office/drawing/2014/main" val="2109373446"/>
                    </a:ext>
                  </a:extLst>
                </a:gridCol>
                <a:gridCol w="1226543">
                  <a:extLst>
                    <a:ext uri="{9D8B030D-6E8A-4147-A177-3AD203B41FA5}">
                      <a16:colId xmlns:a16="http://schemas.microsoft.com/office/drawing/2014/main" val="3453373928"/>
                    </a:ext>
                  </a:extLst>
                </a:gridCol>
                <a:gridCol w="1226543">
                  <a:extLst>
                    <a:ext uri="{9D8B030D-6E8A-4147-A177-3AD203B41FA5}">
                      <a16:colId xmlns:a16="http://schemas.microsoft.com/office/drawing/2014/main" val="1558954800"/>
                    </a:ext>
                  </a:extLst>
                </a:gridCol>
              </a:tblGrid>
              <a:tr h="305943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Age Range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15-44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44-59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60 or more</a:t>
                      </a: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1202065937"/>
                  </a:ext>
                </a:extLst>
              </a:tr>
              <a:tr h="305943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Percentage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48,5%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13,4%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5,6%</a:t>
                      </a: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1150508662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551C7DF7-849E-1B49-B0D8-C88EED61172A}"/>
              </a:ext>
            </a:extLst>
          </p:cNvPr>
          <p:cNvSpPr/>
          <p:nvPr/>
        </p:nvSpPr>
        <p:spPr>
          <a:xfrm>
            <a:off x="6974756" y="4111155"/>
            <a:ext cx="2443298" cy="27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5" dirty="0"/>
              <a:t>(</a:t>
            </a:r>
            <a:r>
              <a:rPr lang="en-US" sz="1155" dirty="0" err="1"/>
              <a:t>Soacha</a:t>
            </a:r>
            <a:r>
              <a:rPr lang="en-US" sz="1155" dirty="0"/>
              <a:t> Local Government, 2019)</a:t>
            </a:r>
            <a:endParaRPr lang="es-CO" sz="1155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298E4F9-90F9-FE4D-8B50-FDFFB9EBD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021221"/>
            <a:ext cx="10058399" cy="7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29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45390"/>
            <a:ext cx="10058399" cy="10697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265091" y="2934689"/>
            <a:ext cx="2938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CO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Channels</a:t>
            </a:r>
            <a:r>
              <a:rPr kumimoji="0" lang="es-CO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 </a:t>
            </a:r>
            <a:endParaRPr kumimoji="0" lang="es-E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787C315-37DD-A84D-BFAF-6C5735DC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072" y="1789136"/>
            <a:ext cx="6496676" cy="425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970" b="1" dirty="0"/>
              <a:t>People requesting services</a:t>
            </a:r>
            <a:r>
              <a:rPr lang="en-US" sz="2805" b="1" dirty="0"/>
              <a:t> will see prevention messages before appointment:</a:t>
            </a:r>
          </a:p>
          <a:p>
            <a:endParaRPr lang="en-US" sz="2805" dirty="0"/>
          </a:p>
          <a:p>
            <a:endParaRPr lang="es-CO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AC7A472-F431-3545-B675-7209ACCD268A}"/>
              </a:ext>
            </a:extLst>
          </p:cNvPr>
          <p:cNvGraphicFramePr>
            <a:graphicFrameLocks noGrp="1"/>
          </p:cNvGraphicFramePr>
          <p:nvPr/>
        </p:nvGraphicFramePr>
        <p:xfrm>
          <a:off x="2839136" y="2966643"/>
          <a:ext cx="6705600" cy="172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27727287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112837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0421171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067996484"/>
                    </a:ext>
                  </a:extLst>
                </a:gridCol>
              </a:tblGrid>
              <a:tr h="71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Young adults (18-26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Adults (27-35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Adults (36 – 59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Elder (60+)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478098679"/>
                  </a:ext>
                </a:extLst>
              </a:tr>
              <a:tr h="10089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Videos in the waitings rooms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Radio ads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dirty="0"/>
                        <a:t>Videos in the waitings rooms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dirty="0"/>
                        <a:t>Radio ads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dirty="0"/>
                    </a:p>
                    <a:p>
                      <a:endParaRPr lang="es-CO" sz="1200" dirty="0"/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197661600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3D321A2-B896-ED43-8684-E98FB87FC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3" y="3520422"/>
            <a:ext cx="2826494" cy="140588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323CCCE-6D5A-D442-A85E-62A309A46756}"/>
              </a:ext>
            </a:extLst>
          </p:cNvPr>
          <p:cNvSpPr/>
          <p:nvPr/>
        </p:nvSpPr>
        <p:spPr>
          <a:xfrm>
            <a:off x="812101" y="1226782"/>
            <a:ext cx="5029200" cy="549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485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CORPORACIÓN NUEVOS RUMBOS INVESTIGACIÓN Y PREVENCIÓN</a:t>
            </a:r>
            <a:endParaRPr kumimoji="0" lang="en-US" sz="1485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4944CB-E892-E945-BCC1-3545F3D0C3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88877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986" y="1487272"/>
            <a:ext cx="7996428" cy="4797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38" y="1281075"/>
            <a:ext cx="8305724" cy="521025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FE368-E360-AD42-A5E8-304AE730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87" y="628460"/>
            <a:ext cx="6377026" cy="130759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/>
              <a:t>Our Goal: Prevention based on Persuasion</a:t>
            </a:r>
            <a:br>
              <a:rPr lang="en-US" dirty="0"/>
            </a:br>
            <a:r>
              <a:rPr lang="en-US" dirty="0"/>
              <a:t>Persuasive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1AD25-EA96-6249-8041-C67F0D428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501" y="2634688"/>
            <a:ext cx="7243097" cy="31671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404040"/>
                </a:solidFill>
              </a:rPr>
              <a:t>We seek to offset prevention failure by disseminating information our trainees need to build persuasion into their efforts – an approach we call persuasive prevention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404040"/>
                </a:solidFill>
              </a:rPr>
              <a:t>In the Claremont program, we are not merely concerned with teaching the basics of persuasion prevention; rather, we seek candidates in positions who can “make things happen” in their communities, states, and ideally, countries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404040"/>
                </a:solidFill>
              </a:rPr>
              <a:t>We believe our training will breeds success, so we require a prevention program with a high likelihood of success ready to field immediately upon program completion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2C4A3-635F-3E48-92D7-470AAECE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166" y="6974129"/>
            <a:ext cx="4868480" cy="352044"/>
          </a:xfrm>
        </p:spPr>
        <p:txBody>
          <a:bodyPr>
            <a:normAutofit/>
          </a:bodyPr>
          <a:lstStyle/>
          <a:p>
            <a:pPr defTabSz="502920">
              <a:spcAft>
                <a:spcPts val="660"/>
              </a:spcAft>
              <a:buClrTx/>
            </a:pPr>
            <a:r>
              <a:rPr lang="en-US" kern="1200">
                <a:solidFill>
                  <a:srgbClr val="FFFFFF"/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426CD-8B80-6346-AAC9-1DB47AAD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10" y="6954012"/>
            <a:ext cx="301752" cy="402336"/>
          </a:xfrm>
        </p:spPr>
        <p:txBody>
          <a:bodyPr>
            <a:normAutofit/>
          </a:bodyPr>
          <a:lstStyle/>
          <a:p>
            <a:pPr defTabSz="502920">
              <a:lnSpc>
                <a:spcPct val="90000"/>
              </a:lnSpc>
              <a:spcAft>
                <a:spcPts val="660"/>
              </a:spcAft>
              <a:buClrTx/>
            </a:pPr>
            <a:fld id="{E31375A4-56A4-47D6-9801-1991572033F7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lnSpc>
                  <a:spcPct val="90000"/>
                </a:lnSpc>
                <a:spcAft>
                  <a:spcPts val="660"/>
                </a:spcAft>
                <a:buClrTx/>
              </a:pPr>
              <a:t>3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B0002-FD7D-40B3-863F-0920CD67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47" y="1166379"/>
            <a:ext cx="8675370" cy="1093589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Target audience: People requesting services at </a:t>
            </a:r>
            <a:r>
              <a:rPr lang="en-US" b="1" dirty="0"/>
              <a:t>Mario Gaitán </a:t>
            </a:r>
            <a:r>
              <a:rPr lang="en-US" b="1" dirty="0" err="1"/>
              <a:t>Yanguas</a:t>
            </a:r>
            <a:r>
              <a:rPr lang="en-US" b="1" dirty="0"/>
              <a:t> Hospital for any reason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F53F55-D621-49E6-8F56-F422121A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75" y="2140729"/>
            <a:ext cx="6084858" cy="38092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Alcohol users divided into four subpopulations: </a:t>
            </a:r>
          </a:p>
          <a:p>
            <a:pPr>
              <a:buFontTx/>
              <a:buChar char="-"/>
            </a:pPr>
            <a:r>
              <a:rPr lang="en-US" sz="1733" dirty="0"/>
              <a:t>Young adults (18-26 years)</a:t>
            </a:r>
          </a:p>
          <a:p>
            <a:pPr>
              <a:buFontTx/>
              <a:buChar char="-"/>
            </a:pPr>
            <a:r>
              <a:rPr lang="en-US" sz="1733" dirty="0"/>
              <a:t>Adults (27-35 years)</a:t>
            </a:r>
          </a:p>
          <a:p>
            <a:pPr>
              <a:buFontTx/>
              <a:buChar char="-"/>
            </a:pPr>
            <a:r>
              <a:rPr lang="en-US" sz="1733" dirty="0"/>
              <a:t>Adults (36 – 59 years)</a:t>
            </a:r>
          </a:p>
          <a:p>
            <a:pPr>
              <a:buFontTx/>
              <a:buChar char="-"/>
            </a:pPr>
            <a:r>
              <a:rPr lang="en-US" sz="1733" dirty="0"/>
              <a:t>Elder (60+)</a:t>
            </a:r>
          </a:p>
          <a:p>
            <a:r>
              <a:rPr lang="en-US" dirty="0"/>
              <a:t>As alcohol is embedded into the culture, people are resistant to messages about how to avoid alcohol consumption</a:t>
            </a:r>
          </a:p>
          <a:p>
            <a:r>
              <a:rPr lang="en-US" dirty="0"/>
              <a:t>Some patients are illiterate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3F2847-2742-4825-A91E-EE01289452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412" y="910593"/>
            <a:ext cx="679010" cy="1090445"/>
          </a:xfrm>
          <a:prstGeom prst="flowChartAlternateProcess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51C7DF7-849E-1B49-B0D8-C88EED61172A}"/>
              </a:ext>
            </a:extLst>
          </p:cNvPr>
          <p:cNvSpPr/>
          <p:nvPr/>
        </p:nvSpPr>
        <p:spPr>
          <a:xfrm>
            <a:off x="7104469" y="5716522"/>
            <a:ext cx="2443298" cy="27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5" dirty="0"/>
              <a:t>(</a:t>
            </a:r>
            <a:r>
              <a:rPr lang="en-US" sz="1155" dirty="0" err="1"/>
              <a:t>Soacha</a:t>
            </a:r>
            <a:r>
              <a:rPr lang="en-US" sz="1155" dirty="0"/>
              <a:t> Local Government, 2019)</a:t>
            </a:r>
            <a:endParaRPr lang="es-CO" sz="1155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8766190-F721-D74A-86AA-660635D5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47" y="3319845"/>
            <a:ext cx="2900031" cy="12069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BC1893-E167-6449-B426-CDE5549C7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021221"/>
            <a:ext cx="10058399" cy="7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30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91515" y="1343962"/>
            <a:ext cx="8675370" cy="1093589"/>
          </a:xfrm>
        </p:spPr>
        <p:txBody>
          <a:bodyPr/>
          <a:lstStyle/>
          <a:p>
            <a:pPr algn="ctr"/>
            <a:r>
              <a:rPr lang="es-CO" b="1" dirty="0"/>
              <a:t>Theoretical Framework: The Theory of Planned Behavior - TBP </a:t>
            </a:r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080DFA-EBC4-FB4F-B89F-CCD2286F4E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412" y="910593"/>
            <a:ext cx="679010" cy="1090445"/>
          </a:xfrm>
          <a:prstGeom prst="flowChartAlternateProcess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DAF8231-1742-C340-8BE2-940A19E1A747}"/>
              </a:ext>
            </a:extLst>
          </p:cNvPr>
          <p:cNvSpPr/>
          <p:nvPr/>
        </p:nvSpPr>
        <p:spPr>
          <a:xfrm>
            <a:off x="4186211" y="118920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C1A12C-3DAA-8847-976B-7108ABBEF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021221"/>
            <a:ext cx="10058399" cy="76518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8BB71C3-2DD9-C544-9B7C-A87DEE16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8663" y="2585682"/>
            <a:ext cx="6879517" cy="381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383330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867994"/>
            <a:ext cx="10058399" cy="84713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271577" y="2719764"/>
            <a:ext cx="2938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/>
              <a:t>Theory of Planned Behavior</a:t>
            </a:r>
          </a:p>
          <a:p>
            <a:pPr algn="ctr"/>
            <a:r>
              <a:rPr lang="es-CO" sz="3300" b="1" dirty="0"/>
              <a:t>(TBP)</a:t>
            </a:r>
            <a:endParaRPr lang="es-ES" sz="33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4662002-DFAF-4746-A875-FFA48B9F7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95" y="1564271"/>
            <a:ext cx="6943039" cy="4965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80" dirty="0"/>
              <a:t>We seek to reduce alcohol consumption by influencing people’s attitudes, subjective norms, and perceived behavioral control </a:t>
            </a:r>
            <a:r>
              <a:rPr lang="en-US" sz="1980" b="1" dirty="0"/>
              <a:t>through their attendance at the Primary health center </a:t>
            </a:r>
            <a:r>
              <a:rPr lang="en-US" sz="1980" dirty="0"/>
              <a:t>and by </a:t>
            </a:r>
            <a:r>
              <a:rPr lang="en-US" sz="1980" dirty="0">
                <a:solidFill>
                  <a:srgbClr val="0070C0"/>
                </a:solidFill>
              </a:rPr>
              <a:t>increasing alcohol health literacy</a:t>
            </a:r>
            <a:r>
              <a:rPr lang="en-US" sz="1980" b="1" dirty="0">
                <a:solidFill>
                  <a:srgbClr val="0070C0"/>
                </a:solidFill>
              </a:rPr>
              <a:t>.</a:t>
            </a:r>
            <a:endParaRPr lang="es-CO" sz="1980" dirty="0"/>
          </a:p>
          <a:p>
            <a:r>
              <a:rPr lang="es-CO" sz="1980" b="1" dirty="0">
                <a:solidFill>
                  <a:srgbClr val="FF0000"/>
                </a:solidFill>
              </a:rPr>
              <a:t>Attitude:</a:t>
            </a:r>
            <a:r>
              <a:rPr lang="es-CO" sz="1980" dirty="0">
                <a:solidFill>
                  <a:srgbClr val="FF0000"/>
                </a:solidFill>
              </a:rPr>
              <a:t> </a:t>
            </a:r>
            <a:r>
              <a:rPr lang="es-CO" sz="1980" dirty="0"/>
              <a:t>Positive attitudes toward receiving information about alcohol risks.</a:t>
            </a:r>
          </a:p>
          <a:p>
            <a:r>
              <a:rPr lang="es-CO" sz="1980" b="1" dirty="0" err="1">
                <a:solidFill>
                  <a:srgbClr val="945200"/>
                </a:solidFill>
              </a:rPr>
              <a:t>Subjective</a:t>
            </a:r>
            <a:r>
              <a:rPr lang="es-CO" sz="1980" b="1" dirty="0">
                <a:solidFill>
                  <a:srgbClr val="945200"/>
                </a:solidFill>
              </a:rPr>
              <a:t> </a:t>
            </a:r>
            <a:r>
              <a:rPr lang="es-CO" sz="1980" b="1" dirty="0" err="1">
                <a:solidFill>
                  <a:srgbClr val="945200"/>
                </a:solidFill>
              </a:rPr>
              <a:t>norms</a:t>
            </a:r>
            <a:r>
              <a:rPr lang="es-CO" sz="1980" b="1" dirty="0">
                <a:solidFill>
                  <a:srgbClr val="945200"/>
                </a:solidFill>
              </a:rPr>
              <a:t>: </a:t>
            </a:r>
            <a:r>
              <a:rPr lang="es-CO" sz="1980" dirty="0" err="1"/>
              <a:t>Relatives</a:t>
            </a:r>
            <a:r>
              <a:rPr lang="es-CO" sz="1980" dirty="0"/>
              <a:t> </a:t>
            </a:r>
            <a:r>
              <a:rPr lang="es-CO" sz="1980" dirty="0" err="1"/>
              <a:t>think</a:t>
            </a:r>
            <a:r>
              <a:rPr lang="es-CO" sz="1980" dirty="0"/>
              <a:t> </a:t>
            </a:r>
            <a:r>
              <a:rPr lang="es-CO" sz="1980" dirty="0" err="1"/>
              <a:t>that</a:t>
            </a:r>
            <a:r>
              <a:rPr lang="es-CO" sz="1980" dirty="0"/>
              <a:t> </a:t>
            </a:r>
            <a:r>
              <a:rPr lang="es-CO" sz="1980" dirty="0" err="1"/>
              <a:t>health</a:t>
            </a:r>
            <a:r>
              <a:rPr lang="es-CO" sz="1980" dirty="0"/>
              <a:t> </a:t>
            </a:r>
            <a:r>
              <a:rPr lang="es-CO" sz="1980" dirty="0" err="1"/>
              <a:t>professionals</a:t>
            </a:r>
            <a:r>
              <a:rPr lang="es-CO" sz="1980" dirty="0"/>
              <a:t> </a:t>
            </a:r>
            <a:r>
              <a:rPr lang="es-CO" sz="1980" dirty="0" err="1"/>
              <a:t>could</a:t>
            </a:r>
            <a:r>
              <a:rPr lang="es-CO" sz="1980" dirty="0"/>
              <a:t> </a:t>
            </a:r>
            <a:r>
              <a:rPr lang="es-CO" sz="1980" dirty="0" err="1"/>
              <a:t>help</a:t>
            </a:r>
            <a:r>
              <a:rPr lang="es-CO" sz="1980" dirty="0"/>
              <a:t> me </a:t>
            </a:r>
            <a:r>
              <a:rPr lang="es-CO" sz="1980" dirty="0" err="1"/>
              <a:t>to</a:t>
            </a:r>
            <a:r>
              <a:rPr lang="es-CO" sz="1980" dirty="0"/>
              <a:t> </a:t>
            </a:r>
            <a:r>
              <a:rPr lang="es-CO" sz="1980" dirty="0" err="1"/>
              <a:t>understand</a:t>
            </a:r>
            <a:r>
              <a:rPr lang="es-CO" sz="1980" dirty="0"/>
              <a:t> </a:t>
            </a:r>
            <a:r>
              <a:rPr lang="es-CO" sz="1980" dirty="0" err="1"/>
              <a:t>how</a:t>
            </a:r>
            <a:r>
              <a:rPr lang="es-CO" sz="1980" dirty="0"/>
              <a:t> heavy </a:t>
            </a:r>
            <a:r>
              <a:rPr lang="es-CO" sz="1980" dirty="0" err="1"/>
              <a:t>drinking</a:t>
            </a:r>
            <a:r>
              <a:rPr lang="es-CO" sz="1980" dirty="0"/>
              <a:t> </a:t>
            </a:r>
            <a:r>
              <a:rPr lang="es-CO" sz="1980" dirty="0" err="1"/>
              <a:t>affects</a:t>
            </a:r>
            <a:r>
              <a:rPr lang="es-CO" sz="1980" dirty="0"/>
              <a:t> </a:t>
            </a:r>
            <a:r>
              <a:rPr lang="es-CO" sz="1980" dirty="0" err="1"/>
              <a:t>my</a:t>
            </a:r>
            <a:r>
              <a:rPr lang="es-CO" sz="1980" dirty="0"/>
              <a:t> </a:t>
            </a:r>
            <a:r>
              <a:rPr lang="es-CO" sz="1980" dirty="0" err="1"/>
              <a:t>health</a:t>
            </a:r>
            <a:r>
              <a:rPr lang="es-CO" sz="1980" dirty="0"/>
              <a:t>. </a:t>
            </a:r>
          </a:p>
          <a:p>
            <a:r>
              <a:rPr lang="es-CO" sz="1980" b="1" dirty="0">
                <a:solidFill>
                  <a:srgbClr val="00B050"/>
                </a:solidFill>
              </a:rPr>
              <a:t>Perceived Behavioral Control: </a:t>
            </a:r>
            <a:r>
              <a:rPr lang="es-CO" sz="1980" dirty="0"/>
              <a:t>People can drink responsibly by limiting the number of drinks per occassion.</a:t>
            </a:r>
          </a:p>
          <a:p>
            <a:r>
              <a:rPr lang="es-CO" sz="1980" b="1" dirty="0" err="1">
                <a:solidFill>
                  <a:schemeClr val="accent6">
                    <a:lumMod val="75000"/>
                  </a:schemeClr>
                </a:solidFill>
              </a:rPr>
              <a:t>Intention</a:t>
            </a:r>
            <a:r>
              <a:rPr lang="es-CO" sz="198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s-CO" sz="1980" dirty="0" err="1"/>
              <a:t>Drink</a:t>
            </a:r>
            <a:r>
              <a:rPr lang="es-CO" sz="1980" dirty="0"/>
              <a:t> 4 standard </a:t>
            </a:r>
            <a:r>
              <a:rPr lang="es-CO" sz="1980" dirty="0" err="1"/>
              <a:t>drinks</a:t>
            </a:r>
            <a:r>
              <a:rPr lang="es-CO" sz="1980" dirty="0"/>
              <a:t> </a:t>
            </a:r>
            <a:r>
              <a:rPr lang="es-CO" sz="1980" dirty="0" err="1"/>
              <a:t>maximum</a:t>
            </a:r>
            <a:r>
              <a:rPr lang="es-CO" sz="1980" dirty="0"/>
              <a:t> per </a:t>
            </a:r>
            <a:r>
              <a:rPr lang="es-CO" sz="1980" dirty="0" err="1"/>
              <a:t>ocassion</a:t>
            </a:r>
            <a:r>
              <a:rPr lang="es-CO" sz="1980" dirty="0"/>
              <a:t>.</a:t>
            </a:r>
          </a:p>
          <a:p>
            <a:r>
              <a:rPr lang="es-CO" sz="198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Behavior: </a:t>
            </a:r>
            <a:r>
              <a:rPr lang="es-CO" sz="1980" dirty="0"/>
              <a:t>People will reduce drinking – amount &amp; frequency.</a:t>
            </a:r>
          </a:p>
          <a:p>
            <a:endParaRPr lang="es-CO" sz="198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7CD64B-75CF-9748-AFFC-4531B45C14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353" y="930709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801861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FAFD53A7-EE9D-46DB-85B6-FB7A0818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195588"/>
            <a:ext cx="10058399" cy="1519537"/>
          </a:xfrm>
          <a:prstGeom prst="rect">
            <a:avLst/>
          </a:prstGeom>
        </p:spPr>
      </p:pic>
      <p:sp>
        <p:nvSpPr>
          <p:cNvPr id="21" name="Oval 34">
            <a:extLst>
              <a:ext uri="{FF2B5EF4-FFF2-40B4-BE49-F238E27FC236}">
                <a16:creationId xmlns:a16="http://schemas.microsoft.com/office/drawing/2014/main" id="{3CA1EDE7-30B6-4554-A44A-EB6D11741BB7}"/>
              </a:ext>
            </a:extLst>
          </p:cNvPr>
          <p:cNvSpPr/>
          <p:nvPr/>
        </p:nvSpPr>
        <p:spPr>
          <a:xfrm flipV="1">
            <a:off x="1191033" y="5297935"/>
            <a:ext cx="2260360" cy="248121"/>
          </a:xfrm>
          <a:prstGeom prst="ellipse">
            <a:avLst/>
          </a:prstGeom>
          <a:solidFill>
            <a:srgbClr val="00000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4380">
              <a:buClrTx/>
              <a:defRPr/>
            </a:pPr>
            <a:endParaRPr lang="en-US" sz="1485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6083A04-1478-4BE1-AA55-A5E72CC1D754}"/>
              </a:ext>
            </a:extLst>
          </p:cNvPr>
          <p:cNvSpPr>
            <a:spLocks/>
          </p:cNvSpPr>
          <p:nvPr/>
        </p:nvSpPr>
        <p:spPr bwMode="auto">
          <a:xfrm>
            <a:off x="648349" y="4089553"/>
            <a:ext cx="2873455" cy="1027533"/>
          </a:xfrm>
          <a:custGeom>
            <a:avLst/>
            <a:gdLst>
              <a:gd name="T0" fmla="*/ 451 w 629"/>
              <a:gd name="T1" fmla="*/ 74 h 225"/>
              <a:gd name="T2" fmla="*/ 466 w 629"/>
              <a:gd name="T3" fmla="*/ 74 h 225"/>
              <a:gd name="T4" fmla="*/ 503 w 629"/>
              <a:gd name="T5" fmla="*/ 64 h 225"/>
              <a:gd name="T6" fmla="*/ 583 w 629"/>
              <a:gd name="T7" fmla="*/ 15 h 225"/>
              <a:gd name="T8" fmla="*/ 600 w 629"/>
              <a:gd name="T9" fmla="*/ 4 h 225"/>
              <a:gd name="T10" fmla="*/ 621 w 629"/>
              <a:gd name="T11" fmla="*/ 9 h 225"/>
              <a:gd name="T12" fmla="*/ 627 w 629"/>
              <a:gd name="T13" fmla="*/ 19 h 225"/>
              <a:gd name="T14" fmla="*/ 626 w 629"/>
              <a:gd name="T15" fmla="*/ 26 h 225"/>
              <a:gd name="T16" fmla="*/ 588 w 629"/>
              <a:gd name="T17" fmla="*/ 67 h 225"/>
              <a:gd name="T18" fmla="*/ 547 w 629"/>
              <a:gd name="T19" fmla="*/ 105 h 225"/>
              <a:gd name="T20" fmla="*/ 516 w 629"/>
              <a:gd name="T21" fmla="*/ 135 h 225"/>
              <a:gd name="T22" fmla="*/ 497 w 629"/>
              <a:gd name="T23" fmla="*/ 148 h 225"/>
              <a:gd name="T24" fmla="*/ 447 w 629"/>
              <a:gd name="T25" fmla="*/ 179 h 225"/>
              <a:gd name="T26" fmla="*/ 393 w 629"/>
              <a:gd name="T27" fmla="*/ 219 h 225"/>
              <a:gd name="T28" fmla="*/ 371 w 629"/>
              <a:gd name="T29" fmla="*/ 223 h 225"/>
              <a:gd name="T30" fmla="*/ 329 w 629"/>
              <a:gd name="T31" fmla="*/ 212 h 225"/>
              <a:gd name="T32" fmla="*/ 285 w 629"/>
              <a:gd name="T33" fmla="*/ 201 h 225"/>
              <a:gd name="T34" fmla="*/ 225 w 629"/>
              <a:gd name="T35" fmla="*/ 189 h 225"/>
              <a:gd name="T36" fmla="*/ 186 w 629"/>
              <a:gd name="T37" fmla="*/ 181 h 225"/>
              <a:gd name="T38" fmla="*/ 169 w 629"/>
              <a:gd name="T39" fmla="*/ 180 h 225"/>
              <a:gd name="T40" fmla="*/ 121 w 629"/>
              <a:gd name="T41" fmla="*/ 170 h 225"/>
              <a:gd name="T42" fmla="*/ 66 w 629"/>
              <a:gd name="T43" fmla="*/ 157 h 225"/>
              <a:gd name="T44" fmla="*/ 23 w 629"/>
              <a:gd name="T45" fmla="*/ 149 h 225"/>
              <a:gd name="T46" fmla="*/ 9 w 629"/>
              <a:gd name="T47" fmla="*/ 145 h 225"/>
              <a:gd name="T48" fmla="*/ 4 w 629"/>
              <a:gd name="T49" fmla="*/ 140 h 225"/>
              <a:gd name="T50" fmla="*/ 3 w 629"/>
              <a:gd name="T51" fmla="*/ 94 h 225"/>
              <a:gd name="T52" fmla="*/ 21 w 629"/>
              <a:gd name="T53" fmla="*/ 29 h 225"/>
              <a:gd name="T54" fmla="*/ 39 w 629"/>
              <a:gd name="T55" fmla="*/ 4 h 225"/>
              <a:gd name="T56" fmla="*/ 45 w 629"/>
              <a:gd name="T57" fmla="*/ 2 h 225"/>
              <a:gd name="T58" fmla="*/ 106 w 629"/>
              <a:gd name="T59" fmla="*/ 21 h 225"/>
              <a:gd name="T60" fmla="*/ 125 w 629"/>
              <a:gd name="T61" fmla="*/ 27 h 225"/>
              <a:gd name="T62" fmla="*/ 135 w 629"/>
              <a:gd name="T63" fmla="*/ 27 h 225"/>
              <a:gd name="T64" fmla="*/ 175 w 629"/>
              <a:gd name="T65" fmla="*/ 17 h 225"/>
              <a:gd name="T66" fmla="*/ 231 w 629"/>
              <a:gd name="T67" fmla="*/ 11 h 225"/>
              <a:gd name="T68" fmla="*/ 274 w 629"/>
              <a:gd name="T69" fmla="*/ 24 h 225"/>
              <a:gd name="T70" fmla="*/ 329 w 629"/>
              <a:gd name="T71" fmla="*/ 52 h 225"/>
              <a:gd name="T72" fmla="*/ 356 w 629"/>
              <a:gd name="T73" fmla="*/ 57 h 225"/>
              <a:gd name="T74" fmla="*/ 417 w 629"/>
              <a:gd name="T75" fmla="*/ 71 h 225"/>
              <a:gd name="T76" fmla="*/ 433 w 629"/>
              <a:gd name="T77" fmla="*/ 87 h 225"/>
              <a:gd name="T78" fmla="*/ 422 w 629"/>
              <a:gd name="T79" fmla="*/ 112 h 225"/>
              <a:gd name="T80" fmla="*/ 386 w 629"/>
              <a:gd name="T81" fmla="*/ 113 h 225"/>
              <a:gd name="T82" fmla="*/ 309 w 629"/>
              <a:gd name="T83" fmla="*/ 113 h 225"/>
              <a:gd name="T84" fmla="*/ 279 w 629"/>
              <a:gd name="T85" fmla="*/ 120 h 225"/>
              <a:gd name="T86" fmla="*/ 272 w 629"/>
              <a:gd name="T87" fmla="*/ 134 h 225"/>
              <a:gd name="T88" fmla="*/ 285 w 629"/>
              <a:gd name="T89" fmla="*/ 141 h 225"/>
              <a:gd name="T90" fmla="*/ 296 w 629"/>
              <a:gd name="T91" fmla="*/ 137 h 225"/>
              <a:gd name="T92" fmla="*/ 366 w 629"/>
              <a:gd name="T93" fmla="*/ 134 h 225"/>
              <a:gd name="T94" fmla="*/ 409 w 629"/>
              <a:gd name="T95" fmla="*/ 136 h 225"/>
              <a:gd name="T96" fmla="*/ 437 w 629"/>
              <a:gd name="T97" fmla="*/ 130 h 225"/>
              <a:gd name="T98" fmla="*/ 453 w 629"/>
              <a:gd name="T99" fmla="*/ 77 h 225"/>
              <a:gd name="T100" fmla="*/ 451 w 629"/>
              <a:gd name="T101" fmla="*/ 74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29" h="225">
                <a:moveTo>
                  <a:pt x="451" y="74"/>
                </a:moveTo>
                <a:cubicBezTo>
                  <a:pt x="457" y="74"/>
                  <a:pt x="462" y="74"/>
                  <a:pt x="466" y="74"/>
                </a:cubicBezTo>
                <a:cubicBezTo>
                  <a:pt x="480" y="73"/>
                  <a:pt x="491" y="68"/>
                  <a:pt x="503" y="64"/>
                </a:cubicBezTo>
                <a:cubicBezTo>
                  <a:pt x="533" y="52"/>
                  <a:pt x="557" y="33"/>
                  <a:pt x="583" y="15"/>
                </a:cubicBezTo>
                <a:cubicBezTo>
                  <a:pt x="589" y="11"/>
                  <a:pt x="594" y="7"/>
                  <a:pt x="600" y="4"/>
                </a:cubicBezTo>
                <a:cubicBezTo>
                  <a:pt x="608" y="0"/>
                  <a:pt x="615" y="2"/>
                  <a:pt x="621" y="9"/>
                </a:cubicBezTo>
                <a:cubicBezTo>
                  <a:pt x="623" y="12"/>
                  <a:pt x="625" y="16"/>
                  <a:pt x="627" y="19"/>
                </a:cubicBezTo>
                <a:cubicBezTo>
                  <a:pt x="629" y="22"/>
                  <a:pt x="628" y="24"/>
                  <a:pt x="626" y="26"/>
                </a:cubicBezTo>
                <a:cubicBezTo>
                  <a:pt x="613" y="40"/>
                  <a:pt x="601" y="54"/>
                  <a:pt x="588" y="67"/>
                </a:cubicBezTo>
                <a:cubicBezTo>
                  <a:pt x="575" y="80"/>
                  <a:pt x="560" y="92"/>
                  <a:pt x="547" y="105"/>
                </a:cubicBezTo>
                <a:cubicBezTo>
                  <a:pt x="536" y="115"/>
                  <a:pt x="527" y="126"/>
                  <a:pt x="516" y="135"/>
                </a:cubicBezTo>
                <a:cubicBezTo>
                  <a:pt x="511" y="140"/>
                  <a:pt x="503" y="144"/>
                  <a:pt x="497" y="148"/>
                </a:cubicBezTo>
                <a:cubicBezTo>
                  <a:pt x="480" y="158"/>
                  <a:pt x="464" y="169"/>
                  <a:pt x="447" y="179"/>
                </a:cubicBezTo>
                <a:cubicBezTo>
                  <a:pt x="427" y="190"/>
                  <a:pt x="411" y="205"/>
                  <a:pt x="393" y="219"/>
                </a:cubicBezTo>
                <a:cubicBezTo>
                  <a:pt x="386" y="225"/>
                  <a:pt x="379" y="225"/>
                  <a:pt x="371" y="223"/>
                </a:cubicBezTo>
                <a:cubicBezTo>
                  <a:pt x="357" y="219"/>
                  <a:pt x="343" y="216"/>
                  <a:pt x="329" y="212"/>
                </a:cubicBezTo>
                <a:cubicBezTo>
                  <a:pt x="314" y="208"/>
                  <a:pt x="300" y="205"/>
                  <a:pt x="285" y="201"/>
                </a:cubicBezTo>
                <a:cubicBezTo>
                  <a:pt x="265" y="197"/>
                  <a:pt x="245" y="193"/>
                  <a:pt x="225" y="189"/>
                </a:cubicBezTo>
                <a:cubicBezTo>
                  <a:pt x="212" y="186"/>
                  <a:pt x="199" y="183"/>
                  <a:pt x="186" y="181"/>
                </a:cubicBezTo>
                <a:cubicBezTo>
                  <a:pt x="180" y="180"/>
                  <a:pt x="174" y="180"/>
                  <a:pt x="169" y="180"/>
                </a:cubicBezTo>
                <a:cubicBezTo>
                  <a:pt x="152" y="180"/>
                  <a:pt x="137" y="175"/>
                  <a:pt x="121" y="170"/>
                </a:cubicBezTo>
                <a:cubicBezTo>
                  <a:pt x="103" y="165"/>
                  <a:pt x="85" y="161"/>
                  <a:pt x="66" y="157"/>
                </a:cubicBezTo>
                <a:cubicBezTo>
                  <a:pt x="52" y="154"/>
                  <a:pt x="38" y="152"/>
                  <a:pt x="23" y="149"/>
                </a:cubicBezTo>
                <a:cubicBezTo>
                  <a:pt x="18" y="148"/>
                  <a:pt x="13" y="147"/>
                  <a:pt x="9" y="145"/>
                </a:cubicBezTo>
                <a:cubicBezTo>
                  <a:pt x="7" y="144"/>
                  <a:pt x="5" y="142"/>
                  <a:pt x="4" y="140"/>
                </a:cubicBezTo>
                <a:cubicBezTo>
                  <a:pt x="0" y="125"/>
                  <a:pt x="1" y="109"/>
                  <a:pt x="3" y="94"/>
                </a:cubicBezTo>
                <a:cubicBezTo>
                  <a:pt x="6" y="72"/>
                  <a:pt x="12" y="50"/>
                  <a:pt x="21" y="29"/>
                </a:cubicBezTo>
                <a:cubicBezTo>
                  <a:pt x="26" y="20"/>
                  <a:pt x="30" y="10"/>
                  <a:pt x="39" y="4"/>
                </a:cubicBezTo>
                <a:cubicBezTo>
                  <a:pt x="40" y="3"/>
                  <a:pt x="43" y="2"/>
                  <a:pt x="45" y="2"/>
                </a:cubicBezTo>
                <a:cubicBezTo>
                  <a:pt x="66" y="8"/>
                  <a:pt x="86" y="15"/>
                  <a:pt x="106" y="21"/>
                </a:cubicBezTo>
                <a:cubicBezTo>
                  <a:pt x="113" y="23"/>
                  <a:pt x="119" y="25"/>
                  <a:pt x="125" y="27"/>
                </a:cubicBezTo>
                <a:cubicBezTo>
                  <a:pt x="129" y="28"/>
                  <a:pt x="132" y="28"/>
                  <a:pt x="135" y="27"/>
                </a:cubicBezTo>
                <a:cubicBezTo>
                  <a:pt x="149" y="24"/>
                  <a:pt x="162" y="20"/>
                  <a:pt x="175" y="17"/>
                </a:cubicBezTo>
                <a:cubicBezTo>
                  <a:pt x="193" y="13"/>
                  <a:pt x="212" y="9"/>
                  <a:pt x="231" y="11"/>
                </a:cubicBezTo>
                <a:cubicBezTo>
                  <a:pt x="246" y="13"/>
                  <a:pt x="261" y="17"/>
                  <a:pt x="274" y="24"/>
                </a:cubicBezTo>
                <a:cubicBezTo>
                  <a:pt x="293" y="33"/>
                  <a:pt x="311" y="42"/>
                  <a:pt x="329" y="52"/>
                </a:cubicBezTo>
                <a:cubicBezTo>
                  <a:pt x="337" y="56"/>
                  <a:pt x="347" y="56"/>
                  <a:pt x="356" y="57"/>
                </a:cubicBezTo>
                <a:cubicBezTo>
                  <a:pt x="377" y="60"/>
                  <a:pt x="398" y="62"/>
                  <a:pt x="417" y="71"/>
                </a:cubicBezTo>
                <a:cubicBezTo>
                  <a:pt x="425" y="74"/>
                  <a:pt x="428" y="81"/>
                  <a:pt x="433" y="87"/>
                </a:cubicBezTo>
                <a:cubicBezTo>
                  <a:pt x="440" y="96"/>
                  <a:pt x="435" y="111"/>
                  <a:pt x="422" y="112"/>
                </a:cubicBezTo>
                <a:cubicBezTo>
                  <a:pt x="410" y="113"/>
                  <a:pt x="398" y="114"/>
                  <a:pt x="386" y="113"/>
                </a:cubicBezTo>
                <a:cubicBezTo>
                  <a:pt x="360" y="111"/>
                  <a:pt x="334" y="109"/>
                  <a:pt x="309" y="113"/>
                </a:cubicBezTo>
                <a:cubicBezTo>
                  <a:pt x="299" y="114"/>
                  <a:pt x="289" y="117"/>
                  <a:pt x="279" y="120"/>
                </a:cubicBezTo>
                <a:cubicBezTo>
                  <a:pt x="273" y="122"/>
                  <a:pt x="270" y="128"/>
                  <a:pt x="272" y="134"/>
                </a:cubicBezTo>
                <a:cubicBezTo>
                  <a:pt x="274" y="139"/>
                  <a:pt x="279" y="142"/>
                  <a:pt x="285" y="141"/>
                </a:cubicBezTo>
                <a:cubicBezTo>
                  <a:pt x="289" y="140"/>
                  <a:pt x="292" y="138"/>
                  <a:pt x="296" y="137"/>
                </a:cubicBezTo>
                <a:cubicBezTo>
                  <a:pt x="319" y="131"/>
                  <a:pt x="343" y="132"/>
                  <a:pt x="366" y="134"/>
                </a:cubicBezTo>
                <a:cubicBezTo>
                  <a:pt x="381" y="135"/>
                  <a:pt x="395" y="136"/>
                  <a:pt x="409" y="136"/>
                </a:cubicBezTo>
                <a:cubicBezTo>
                  <a:pt x="418" y="136"/>
                  <a:pt x="428" y="134"/>
                  <a:pt x="437" y="130"/>
                </a:cubicBezTo>
                <a:cubicBezTo>
                  <a:pt x="454" y="122"/>
                  <a:pt x="465" y="96"/>
                  <a:pt x="453" y="77"/>
                </a:cubicBezTo>
                <a:cubicBezTo>
                  <a:pt x="452" y="76"/>
                  <a:pt x="452" y="76"/>
                  <a:pt x="451" y="7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pPr defTabSz="754380">
              <a:buClrTx/>
              <a:defRPr/>
            </a:pPr>
            <a:endParaRPr lang="en-US" sz="1485" dirty="0">
              <a:solidFill>
                <a:srgbClr val="282F39"/>
              </a:solidFill>
            </a:endParaRPr>
          </a:p>
        </p:txBody>
      </p:sp>
      <p:grpSp>
        <p:nvGrpSpPr>
          <p:cNvPr id="23" name="Group 35">
            <a:extLst>
              <a:ext uri="{FF2B5EF4-FFF2-40B4-BE49-F238E27FC236}">
                <a16:creationId xmlns:a16="http://schemas.microsoft.com/office/drawing/2014/main" id="{D3C1607D-D22F-40B7-BBF9-910E787A8431}"/>
              </a:ext>
            </a:extLst>
          </p:cNvPr>
          <p:cNvGrpSpPr/>
          <p:nvPr/>
        </p:nvGrpSpPr>
        <p:grpSpPr>
          <a:xfrm>
            <a:off x="1825780" y="2258768"/>
            <a:ext cx="1428484" cy="1740361"/>
            <a:chOff x="7549436" y="-3035119"/>
            <a:chExt cx="1474296" cy="1796176"/>
          </a:xfrm>
          <a:solidFill>
            <a:srgbClr val="42AFB6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CEFF0A1-02CF-4EF4-B4BD-9585F91439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6231" y="-2763617"/>
              <a:ext cx="917325" cy="1524674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 dirty="0">
                <a:solidFill>
                  <a:srgbClr val="007A7D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CD0D085-CF1B-4EE8-A699-80168BD57A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3578" y="-2329808"/>
              <a:ext cx="65073" cy="110555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B5953CC-B6FA-46C1-B0D2-D2E2140CD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5765" y="-2182168"/>
              <a:ext cx="235803" cy="378545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 dirty="0">
                <a:solidFill>
                  <a:srgbClr val="282F39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A757968-52C1-4005-AA69-AFE0840CDF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842" y="-2203160"/>
              <a:ext cx="105657" cy="130847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1D862C46-2B97-4795-A91E-6B0CBC038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56846" y="-2653076"/>
              <a:ext cx="381344" cy="415630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 dirty="0">
                <a:solidFill>
                  <a:srgbClr val="282F39"/>
                </a:solidFill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00DFD50D-D4E7-44A9-9EB4-BE25DE447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56846" y="-3035119"/>
              <a:ext cx="58776" cy="223908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6540C22-8334-426A-B913-4EF7434D0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9293" y="-2944156"/>
              <a:ext cx="149039" cy="207115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 dirty="0">
                <a:solidFill>
                  <a:srgbClr val="282F39"/>
                </a:solidFill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6E91D036-CE12-4FAB-8BA9-F7DEA89ACD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3555" y="-2052722"/>
              <a:ext cx="209214" cy="146940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B723CC8F-16B3-4199-873A-0C2EE7E36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399" y="-2682464"/>
              <a:ext cx="209214" cy="145540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 dirty="0">
                <a:solidFill>
                  <a:srgbClr val="282F39"/>
                </a:solidFill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DD3637E-42CE-4046-86D8-11CE69A554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9824" y="-2322811"/>
              <a:ext cx="223908" cy="59476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1BD511CE-BD08-46DB-A37F-01EF7DAEF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9436" y="-2322811"/>
              <a:ext cx="222509" cy="59476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31685FC4-5DF9-4C34-834D-30940DE1E2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3555" y="-2682464"/>
              <a:ext cx="209214" cy="145540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88E84951-B03B-46EF-B5E6-C639DEA65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399" y="-2052722"/>
              <a:ext cx="209214" cy="146940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5B508E6F-1E84-4583-A0F3-8DC40574B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4837" y="-2944156"/>
              <a:ext cx="149039" cy="207115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75438" tIns="37719" rIns="75438" bIns="37719" numCol="1" anchor="t" anchorCtr="0" compatLnSpc="1">
              <a:prstTxWarp prst="textNoShape">
                <a:avLst/>
              </a:prstTxWarp>
            </a:bodyPr>
            <a:lstStyle/>
            <a:p>
              <a:pPr defTabSz="754380">
                <a:buClrTx/>
                <a:defRPr/>
              </a:pPr>
              <a:endParaRPr lang="en-GB" sz="1485">
                <a:solidFill>
                  <a:srgbClr val="282F39"/>
                </a:solidFill>
              </a:endParaRPr>
            </a:p>
          </p:txBody>
        </p:sp>
      </p:grp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25C7AC51-EA55-47FF-8512-A6469665C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588" y="1887920"/>
            <a:ext cx="6447006" cy="3589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3630" b="1" dirty="0">
                <a:solidFill>
                  <a:schemeClr val="accent6">
                    <a:lumMod val="75000"/>
                  </a:schemeClr>
                </a:solidFill>
              </a:rPr>
              <a:t>PERSUASIVE STRATEGY</a:t>
            </a:r>
          </a:p>
          <a:p>
            <a:pPr marL="0" indent="0" algn="ctr">
              <a:buNone/>
            </a:pPr>
            <a:endParaRPr lang="es-CO" sz="363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CO" sz="2970" dirty="0"/>
              <a:t>Theory of planned behavior</a:t>
            </a:r>
          </a:p>
          <a:p>
            <a:pPr marL="0" indent="0" algn="ctr">
              <a:buNone/>
            </a:pPr>
            <a:r>
              <a:rPr lang="es-CO" sz="2970" dirty="0"/>
              <a:t> coupled with:</a:t>
            </a:r>
          </a:p>
          <a:p>
            <a:pPr marL="0" indent="0" algn="ctr">
              <a:buNone/>
            </a:pPr>
            <a:r>
              <a:rPr lang="es-CO" sz="2970" dirty="0"/>
              <a:t>Gain &amp; loss-framed messages &amp;</a:t>
            </a:r>
          </a:p>
          <a:p>
            <a:pPr marL="0" indent="0" algn="ctr">
              <a:buNone/>
            </a:pPr>
            <a:r>
              <a:rPr lang="es-CO" sz="2970" dirty="0"/>
              <a:t>developed using EQUIP principles</a:t>
            </a:r>
          </a:p>
          <a:p>
            <a:pPr marL="0" indent="0" algn="ctr">
              <a:buNone/>
            </a:pPr>
            <a:endParaRPr lang="es-CO" sz="297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59D6DBA-8816-CE49-ADE0-E1C102B7B0EB}"/>
              </a:ext>
            </a:extLst>
          </p:cNvPr>
          <p:cNvSpPr/>
          <p:nvPr/>
        </p:nvSpPr>
        <p:spPr>
          <a:xfrm>
            <a:off x="4186211" y="118920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24B2F642-3E18-1946-8691-D87EFB369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353" y="930709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1195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E7437C6-4658-794C-91A8-0F10E3759087}"/>
              </a:ext>
            </a:extLst>
          </p:cNvPr>
          <p:cNvSpPr/>
          <p:nvPr/>
        </p:nvSpPr>
        <p:spPr>
          <a:xfrm>
            <a:off x="0" y="2354809"/>
            <a:ext cx="5318162" cy="10360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155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9D521B91-F806-D046-8436-592DE0A4F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62" y="1057275"/>
            <a:ext cx="4007361" cy="5677096"/>
          </a:xfrm>
        </p:spPr>
      </p:pic>
      <p:sp>
        <p:nvSpPr>
          <p:cNvPr id="5" name="CuadroTexto 4"/>
          <p:cNvSpPr txBox="1"/>
          <p:nvPr/>
        </p:nvSpPr>
        <p:spPr>
          <a:xfrm>
            <a:off x="732877" y="2580813"/>
            <a:ext cx="3198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 err="1">
                <a:solidFill>
                  <a:schemeClr val="accent6">
                    <a:lumMod val="75000"/>
                  </a:schemeClr>
                </a:solidFill>
              </a:rPr>
              <a:t>Health</a:t>
            </a:r>
            <a:r>
              <a:rPr lang="es-CO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O" sz="3300" b="1" dirty="0" err="1">
                <a:solidFill>
                  <a:schemeClr val="accent6">
                    <a:lumMod val="75000"/>
                  </a:schemeClr>
                </a:solidFill>
              </a:rPr>
              <a:t>Literacy</a:t>
            </a:r>
            <a:endParaRPr lang="es-ES" sz="3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D2EB038-F1CD-C548-9980-5D6AC28D3D9C}"/>
              </a:ext>
            </a:extLst>
          </p:cNvPr>
          <p:cNvSpPr txBox="1">
            <a:spLocks/>
          </p:cNvSpPr>
          <p:nvPr/>
        </p:nvSpPr>
        <p:spPr>
          <a:xfrm>
            <a:off x="472597" y="3719553"/>
            <a:ext cx="4118987" cy="2376980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80" dirty="0"/>
              <a:t>Worried about saving money?</a:t>
            </a:r>
          </a:p>
          <a:p>
            <a:pPr marL="0" indent="0" algn="ctr">
              <a:buNone/>
            </a:pPr>
            <a:endParaRPr lang="en-US" sz="1980" dirty="0"/>
          </a:p>
          <a:p>
            <a:pPr marL="0" indent="0" algn="ctr">
              <a:buNone/>
            </a:pPr>
            <a:r>
              <a:rPr lang="en-US" sz="1980" dirty="0"/>
              <a:t> Reducing the number of drinks to 2 or 4 per occasion will help you to keep money in your pocket. Drink less, savings up.</a:t>
            </a:r>
            <a:endParaRPr lang="en-US" sz="165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271FA50-0EE6-1C46-B909-0170821BEFDA}"/>
              </a:ext>
            </a:extLst>
          </p:cNvPr>
          <p:cNvSpPr/>
          <p:nvPr/>
        </p:nvSpPr>
        <p:spPr>
          <a:xfrm>
            <a:off x="812101" y="122678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3A382C-ED72-8C42-8E91-199BE3B477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89873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437D334-3E83-A747-9B94-065E469803C8}"/>
              </a:ext>
            </a:extLst>
          </p:cNvPr>
          <p:cNvSpPr/>
          <p:nvPr/>
        </p:nvSpPr>
        <p:spPr>
          <a:xfrm>
            <a:off x="0" y="2241280"/>
            <a:ext cx="5086095" cy="11114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155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12114E-7FD2-394C-A44E-C2B677FDC4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096" y="1057275"/>
            <a:ext cx="3993776" cy="56578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13485" y="2420922"/>
            <a:ext cx="4237207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310" b="1" dirty="0">
                <a:solidFill>
                  <a:schemeClr val="accent6">
                    <a:lumMod val="75000"/>
                  </a:schemeClr>
                </a:solidFill>
              </a:rPr>
              <a:t>Fostering Attendance at the Primary Health Care Center </a:t>
            </a:r>
          </a:p>
          <a:p>
            <a:pPr algn="ctr"/>
            <a:endParaRPr lang="es-CO" sz="231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s-ES" sz="231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53F7E3F-3595-7949-95E1-651E9FE9A802}"/>
              </a:ext>
            </a:extLst>
          </p:cNvPr>
          <p:cNvSpPr txBox="1">
            <a:spLocks/>
          </p:cNvSpPr>
          <p:nvPr/>
        </p:nvSpPr>
        <p:spPr>
          <a:xfrm>
            <a:off x="472596" y="4097156"/>
            <a:ext cx="4118987" cy="2376980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80" dirty="0"/>
              <a:t>¿Do you have memory and sleeping troubling? </a:t>
            </a:r>
          </a:p>
          <a:p>
            <a:pPr marL="0" indent="0" algn="ctr">
              <a:buNone/>
            </a:pPr>
            <a:endParaRPr lang="en-US" sz="1980" dirty="0"/>
          </a:p>
          <a:p>
            <a:pPr marL="0" indent="0" algn="ctr">
              <a:buNone/>
            </a:pPr>
            <a:r>
              <a:rPr lang="en-US" sz="1980" dirty="0"/>
              <a:t>When was the last time you consulted your doctor? Talk with him about your alcohol consumption will help you to reduce these and other problems.</a:t>
            </a:r>
            <a:endParaRPr lang="en-US" sz="165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2F91DAF-A2A4-0145-992F-4CA2923651CB}"/>
              </a:ext>
            </a:extLst>
          </p:cNvPr>
          <p:cNvSpPr/>
          <p:nvPr/>
        </p:nvSpPr>
        <p:spPr>
          <a:xfrm>
            <a:off x="812101" y="122678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9D64511-03F6-E44A-B018-4CB7CC392A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904338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45390"/>
            <a:ext cx="10058399" cy="10697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265091" y="2934689"/>
            <a:ext cx="2938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CO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Channels</a:t>
            </a:r>
            <a:r>
              <a:rPr kumimoji="0" lang="es-CO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 </a:t>
            </a:r>
            <a:endParaRPr kumimoji="0" lang="es-E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787C315-37DD-A84D-BFAF-6C5735DC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072" y="1789136"/>
            <a:ext cx="6496676" cy="425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970" b="1" dirty="0"/>
              <a:t>People requesting services</a:t>
            </a:r>
            <a:r>
              <a:rPr lang="en-US" sz="2805" b="1" dirty="0"/>
              <a:t> will see prevention messages before appointment:</a:t>
            </a:r>
          </a:p>
          <a:p>
            <a:endParaRPr lang="en-US" sz="2805" dirty="0"/>
          </a:p>
          <a:p>
            <a:endParaRPr lang="es-CO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AC7A472-F431-3545-B675-7209ACCD268A}"/>
              </a:ext>
            </a:extLst>
          </p:cNvPr>
          <p:cNvGraphicFramePr>
            <a:graphicFrameLocks noGrp="1"/>
          </p:cNvGraphicFramePr>
          <p:nvPr/>
        </p:nvGraphicFramePr>
        <p:xfrm>
          <a:off x="2839136" y="2966643"/>
          <a:ext cx="6705600" cy="172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27727287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112837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0421171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067996484"/>
                    </a:ext>
                  </a:extLst>
                </a:gridCol>
              </a:tblGrid>
              <a:tr h="71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Young adults (18-26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Adults (27-35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Adults (36 – 59 years)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Elder (60+)</a:t>
                      </a:r>
                    </a:p>
                    <a:p>
                      <a:pPr algn="ctr"/>
                      <a:endParaRPr lang="es-CO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478098679"/>
                  </a:ext>
                </a:extLst>
              </a:tr>
              <a:tr h="10089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Posters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Videos in the waitings rooms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sz="1200" dirty="0"/>
                        <a:t>Radio ads</a:t>
                      </a: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dirty="0"/>
                        <a:t>Videos in the waitings rooms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200" dirty="0"/>
                        <a:t>Radio ads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dirty="0"/>
                    </a:p>
                    <a:p>
                      <a:endParaRPr lang="es-CO" sz="1200" dirty="0"/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:a16="http://schemas.microsoft.com/office/drawing/2014/main" val="197661600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3D321A2-B896-ED43-8684-E98FB87FC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3" y="3520422"/>
            <a:ext cx="2826494" cy="140588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323CCCE-6D5A-D442-A85E-62A309A46756}"/>
              </a:ext>
            </a:extLst>
          </p:cNvPr>
          <p:cNvSpPr/>
          <p:nvPr/>
        </p:nvSpPr>
        <p:spPr>
          <a:xfrm>
            <a:off x="812101" y="1226782"/>
            <a:ext cx="5029200" cy="549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485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CORPORACIÓN NUEVOS RUMBOS INVESTIGACIÓN Y PREVENCIÓN</a:t>
            </a:r>
            <a:endParaRPr kumimoji="0" lang="en-US" sz="1485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4944CB-E892-E945-BCC1-3545F3D0C3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500522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816213"/>
            <a:ext cx="10058399" cy="898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322BCA-D79F-D14F-BBCD-E91C84EAA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601" y="1956187"/>
            <a:ext cx="6194875" cy="34696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3091" y="3242190"/>
            <a:ext cx="29387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300" b="1" dirty="0"/>
              <a:t>Videos in </a:t>
            </a:r>
            <a:r>
              <a:rPr lang="es-CO" sz="3300" b="1" dirty="0" err="1"/>
              <a:t>waiting</a:t>
            </a:r>
            <a:r>
              <a:rPr lang="es-CO" sz="3300" b="1" dirty="0"/>
              <a:t> </a:t>
            </a:r>
            <a:r>
              <a:rPr lang="es-CO" sz="3300" b="1" dirty="0" err="1"/>
              <a:t>rooms</a:t>
            </a:r>
            <a:endParaRPr lang="es-ES" sz="33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23404D-5AFC-044D-A0FB-A044014FAA86}"/>
              </a:ext>
            </a:extLst>
          </p:cNvPr>
          <p:cNvSpPr/>
          <p:nvPr/>
        </p:nvSpPr>
        <p:spPr>
          <a:xfrm>
            <a:off x="812101" y="122678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8E3BAF-1FA7-8E4F-BFDD-95EA23B719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814067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FAFD53A7-EE9D-46DB-85B6-FB7A0818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895486"/>
            <a:ext cx="10058399" cy="908946"/>
          </a:xfrm>
          <a:prstGeom prst="rect">
            <a:avLst/>
          </a:prstGeom>
        </p:spPr>
      </p:pic>
      <p:sp>
        <p:nvSpPr>
          <p:cNvPr id="21" name="Oval 34">
            <a:extLst>
              <a:ext uri="{FF2B5EF4-FFF2-40B4-BE49-F238E27FC236}">
                <a16:creationId xmlns:a16="http://schemas.microsoft.com/office/drawing/2014/main" id="{3CA1EDE7-30B6-4554-A44A-EB6D11741BB7}"/>
              </a:ext>
            </a:extLst>
          </p:cNvPr>
          <p:cNvSpPr/>
          <p:nvPr/>
        </p:nvSpPr>
        <p:spPr>
          <a:xfrm flipV="1">
            <a:off x="1191033" y="5297935"/>
            <a:ext cx="2260360" cy="248121"/>
          </a:xfrm>
          <a:prstGeom prst="ellipse">
            <a:avLst/>
          </a:prstGeom>
          <a:solidFill>
            <a:srgbClr val="00000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4380">
              <a:buClrTx/>
              <a:defRPr/>
            </a:pPr>
            <a:endParaRPr lang="en-US" sz="1485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5AC8B57A-DA03-EE4C-AC16-EB9BF6B57A81}"/>
              </a:ext>
            </a:extLst>
          </p:cNvPr>
          <p:cNvSpPr txBox="1">
            <a:spLocks/>
          </p:cNvSpPr>
          <p:nvPr/>
        </p:nvSpPr>
        <p:spPr>
          <a:xfrm>
            <a:off x="3753494" y="1734872"/>
            <a:ext cx="6126550" cy="4160614"/>
          </a:xfrm>
          <a:prstGeom prst="rect">
            <a:avLst/>
          </a:prstGeom>
        </p:spPr>
        <p:txBody>
          <a:bodyPr vert="horz" lIns="75438" tIns="37719" rIns="75438" bIns="37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0" b="1" dirty="0"/>
              <a:t>Pilot testing: </a:t>
            </a:r>
            <a:r>
              <a:rPr lang="en-US" sz="1980" dirty="0"/>
              <a:t>to verify if materials are well received and are understandable for the target population, through qualitative information (focus groups) </a:t>
            </a:r>
          </a:p>
          <a:p>
            <a:r>
              <a:rPr lang="en-US" sz="1980" dirty="0"/>
              <a:t>Posttest in each group.</a:t>
            </a:r>
          </a:p>
          <a:p>
            <a:pPr marL="0" indent="0">
              <a:buNone/>
            </a:pPr>
            <a:r>
              <a:rPr lang="en-US" sz="1980" dirty="0"/>
              <a:t>Quasi-Experimental (</a:t>
            </a:r>
            <a:r>
              <a:rPr lang="en-US" sz="1980" dirty="0" err="1"/>
              <a:t>Soacha</a:t>
            </a:r>
            <a:r>
              <a:rPr lang="en-US" sz="1980" dirty="0"/>
              <a:t>) and Control (Madrid and </a:t>
            </a:r>
            <a:r>
              <a:rPr lang="en-US" sz="1980" dirty="0" err="1"/>
              <a:t>Funza</a:t>
            </a:r>
            <a:r>
              <a:rPr lang="en-US" sz="1980" dirty="0"/>
              <a:t>). </a:t>
            </a:r>
          </a:p>
          <a:p>
            <a:pPr marL="0" indent="0" algn="ctr">
              <a:buNone/>
            </a:pPr>
            <a:r>
              <a:rPr lang="en-US" sz="1980" dirty="0"/>
              <a:t>  </a:t>
            </a:r>
          </a:p>
          <a:p>
            <a:pPr marL="0" indent="0" algn="ctr">
              <a:buNone/>
            </a:pPr>
            <a:r>
              <a:rPr lang="en-US" sz="1980" b="1" dirty="0"/>
              <a:t>SURVEYS before the patients meet the GP in the PHCC.</a:t>
            </a:r>
            <a:endParaRPr lang="en-US" sz="1980" dirty="0"/>
          </a:p>
          <a:p>
            <a:r>
              <a:rPr lang="en-US" sz="1980" dirty="0"/>
              <a:t>Number of patients who attend the PHCC and have been exposed to the campaign.</a:t>
            </a:r>
          </a:p>
          <a:p>
            <a:r>
              <a:rPr lang="en-US" sz="1980" dirty="0"/>
              <a:t>Knowledge of alcohol use.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2102" y="4218235"/>
            <a:ext cx="2995469" cy="245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75" b="1" dirty="0">
                <a:solidFill>
                  <a:schemeClr val="accent6">
                    <a:lumMod val="75000"/>
                  </a:schemeClr>
                </a:solidFill>
              </a:rPr>
              <a:t>EVALUATION PLAN </a:t>
            </a:r>
          </a:p>
          <a:p>
            <a:pPr algn="ctr"/>
            <a:r>
              <a:rPr lang="en-US" sz="2640" dirty="0"/>
              <a:t> </a:t>
            </a:r>
            <a:r>
              <a:rPr lang="en-US" sz="2640" b="1" dirty="0"/>
              <a:t>Quasi-experimental design </a:t>
            </a:r>
          </a:p>
          <a:p>
            <a:pPr algn="ctr"/>
            <a:endParaRPr lang="es-ES" sz="2475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2C4F5ED-949A-9B43-9CF0-AFE310BDC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9428"/>
            <a:ext cx="3451392" cy="1848807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80A86EF2-353F-A742-816D-BF8FFC6AC00F}"/>
              </a:ext>
            </a:extLst>
          </p:cNvPr>
          <p:cNvSpPr/>
          <p:nvPr/>
        </p:nvSpPr>
        <p:spPr>
          <a:xfrm>
            <a:off x="812101" y="1226782"/>
            <a:ext cx="5029200" cy="270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55" b="1" dirty="0">
                <a:solidFill>
                  <a:schemeClr val="bg2">
                    <a:lumMod val="75000"/>
                  </a:schemeClr>
                </a:solidFill>
              </a:rPr>
              <a:t>CORPORACIÓN NUEVOS RUMBOS INVESTIGACIÓN Y PREVENCIÓN</a:t>
            </a:r>
            <a:endParaRPr lang="en-US" sz="1155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AA107472-026A-8946-A9C4-D56598D522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1" y="948172"/>
            <a:ext cx="679010" cy="109044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12179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ctrTitle" idx="4294967295"/>
          </p:nvPr>
        </p:nvSpPr>
        <p:spPr>
          <a:xfrm>
            <a:off x="1492854" y="1685755"/>
            <a:ext cx="7253070" cy="902870"/>
          </a:xfrm>
          <a:prstGeom prst="rect">
            <a:avLst/>
          </a:prstGeom>
        </p:spPr>
        <p:txBody>
          <a:bodyPr vert="horz" lIns="100568" tIns="100568" rIns="100568" bIns="100568" rtlCol="0" anchor="b" anchorCtr="0">
            <a:noAutofit/>
          </a:bodyPr>
          <a:lstStyle/>
          <a:p>
            <a:pPr algn="ctr"/>
            <a:r>
              <a:rPr lang="en" sz="9158" dirty="0"/>
              <a:t>GRACIAS</a:t>
            </a:r>
          </a:p>
        </p:txBody>
      </p:sp>
      <p:sp>
        <p:nvSpPr>
          <p:cNvPr id="734" name="Shape 734"/>
          <p:cNvSpPr txBox="1">
            <a:spLocks noGrp="1"/>
          </p:cNvSpPr>
          <p:nvPr>
            <p:ph type="subTitle" idx="4294967295"/>
          </p:nvPr>
        </p:nvSpPr>
        <p:spPr>
          <a:xfrm>
            <a:off x="1359001" y="2639973"/>
            <a:ext cx="7253070" cy="1848989"/>
          </a:xfrm>
          <a:prstGeom prst="rect">
            <a:avLst/>
          </a:prstGeom>
        </p:spPr>
        <p:txBody>
          <a:bodyPr vert="horz" lIns="100568" tIns="100568" rIns="100568" bIns="100568" rtlCol="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960" b="1" dirty="0"/>
              <a:t>Do you have any questions?</a:t>
            </a:r>
          </a:p>
          <a:p>
            <a:pPr algn="ctr">
              <a:spcBef>
                <a:spcPts val="0"/>
              </a:spcBef>
              <a:buNone/>
            </a:pPr>
            <a:r>
              <a:rPr lang="en" dirty="0"/>
              <a:t>Contact us </a:t>
            </a:r>
          </a:p>
          <a:p>
            <a:pPr algn="ctr">
              <a:spcBef>
                <a:spcPts val="0"/>
              </a:spcBef>
              <a:buNone/>
            </a:pPr>
            <a:r>
              <a:rPr lang="en" dirty="0"/>
              <a:t>jmejia@nuevosrumbos.org/ kmora@nuevosrumbos.org / info@nuevosrumbos.org</a:t>
            </a:r>
          </a:p>
          <a:p>
            <a:pPr algn="ctr">
              <a:spcBef>
                <a:spcPts val="0"/>
              </a:spcBef>
              <a:buNone/>
            </a:pPr>
            <a:endParaRPr lang="es-CO" sz="3300" b="1" dirty="0"/>
          </a:p>
          <a:p>
            <a:pPr algn="ctr">
              <a:spcBef>
                <a:spcPts val="0"/>
              </a:spcBef>
              <a:buNone/>
            </a:pPr>
            <a:r>
              <a:rPr lang="es-CO" sz="3300" b="1" dirty="0" err="1"/>
              <a:t>Follow</a:t>
            </a:r>
            <a:r>
              <a:rPr lang="es-CO" sz="3300" b="1" dirty="0"/>
              <a:t> </a:t>
            </a:r>
            <a:r>
              <a:rPr lang="es-CO" sz="3300" b="1" dirty="0" err="1"/>
              <a:t>us</a:t>
            </a:r>
            <a:endParaRPr sz="3630" b="1" dirty="0"/>
          </a:p>
        </p:txBody>
      </p:sp>
      <p:pic>
        <p:nvPicPr>
          <p:cNvPr id="1026" name="Picture 2" descr="https://png.pngtree.com/element_our/sm/20180614/sm_5b2282e20109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6802" y="5168271"/>
            <a:ext cx="1029783" cy="9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ng.pngtree.com/element_our/sm/20180614/sm_5b2282e201090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0019" y="5248859"/>
            <a:ext cx="1051034" cy="9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ng.pngtree.com/element_our/sm/20180614/sm_5b2282e20109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2859" y="5248859"/>
            <a:ext cx="1010184" cy="8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ng.pngtree.com/element_our/sm/20180614/sm_5b2282e201090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0017" y="5125863"/>
            <a:ext cx="860631" cy="10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20" y="5054608"/>
            <a:ext cx="1126427" cy="114459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631" y="6152762"/>
            <a:ext cx="26801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20" b="1" u="sng" dirty="0">
                <a:latin typeface="arial" panose="020B0604020202020204" pitchFamily="34" charset="0"/>
              </a:rPr>
              <a:t>www. nuevosrumbos.org</a:t>
            </a:r>
            <a:endParaRPr lang="es-CO" sz="1320" b="1" u="sng" dirty="0">
              <a:latin typeface="arial" panose="020B0604020202020204" pitchFamily="34" charset="0"/>
              <a:hlinkClick r:id="rId8"/>
            </a:endParaRPr>
          </a:p>
          <a:p>
            <a:br>
              <a:rPr lang="es-CO" sz="1320" b="1" dirty="0">
                <a:latin typeface="arial" panose="020B0604020202020204" pitchFamily="34" charset="0"/>
              </a:rPr>
            </a:br>
            <a:endParaRPr lang="es-CO" sz="1320" b="1" dirty="0"/>
          </a:p>
        </p:txBody>
      </p:sp>
      <p:sp>
        <p:nvSpPr>
          <p:cNvPr id="7" name="Rectángulo 6"/>
          <p:cNvSpPr/>
          <p:nvPr/>
        </p:nvSpPr>
        <p:spPr>
          <a:xfrm>
            <a:off x="7800543" y="6127948"/>
            <a:ext cx="1765227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20" b="1" dirty="0">
                <a:latin typeface="Helvetica" panose="020B0604020202020204" pitchFamily="34" charset="0"/>
              </a:rPr>
              <a:t>@</a:t>
            </a:r>
            <a:r>
              <a:rPr lang="es-CO" sz="1320" b="1" dirty="0" err="1">
                <a:latin typeface="Helvetica" panose="020B0604020202020204" pitchFamily="34" charset="0"/>
              </a:rPr>
              <a:t>CNuevosRumbos</a:t>
            </a:r>
            <a:endParaRPr lang="es-CO" sz="1320" b="1" dirty="0"/>
          </a:p>
        </p:txBody>
      </p:sp>
      <p:sp>
        <p:nvSpPr>
          <p:cNvPr id="8" name="Rectángulo 7"/>
          <p:cNvSpPr/>
          <p:nvPr/>
        </p:nvSpPr>
        <p:spPr>
          <a:xfrm>
            <a:off x="2336120" y="6166035"/>
            <a:ext cx="1636987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20" b="1" dirty="0">
                <a:latin typeface="Helvetica" panose="020B0604020202020204" pitchFamily="34" charset="0"/>
              </a:rPr>
              <a:t>@</a:t>
            </a:r>
            <a:r>
              <a:rPr lang="es-CO" sz="1320" b="1" dirty="0" err="1">
                <a:latin typeface="Helvetica" panose="020B0604020202020204" pitchFamily="34" charset="0"/>
              </a:rPr>
              <a:t>cnuevosrumb</a:t>
            </a:r>
            <a:r>
              <a:rPr lang="es-CO" sz="1155" b="1" dirty="0" err="1">
                <a:latin typeface="Helvetica" panose="020B0604020202020204" pitchFamily="34" charset="0"/>
              </a:rPr>
              <a:t>os</a:t>
            </a:r>
            <a:endParaRPr lang="es-CO" sz="1155" b="1" dirty="0">
              <a:latin typeface="Helvetica" panose="020B0604020202020204" pitchFamily="34" charset="0"/>
            </a:endParaRPr>
          </a:p>
          <a:p>
            <a:endParaRPr lang="es-CO" sz="1155" dirty="0"/>
          </a:p>
        </p:txBody>
      </p:sp>
      <p:sp>
        <p:nvSpPr>
          <p:cNvPr id="9" name="Rectángulo 8"/>
          <p:cNvSpPr/>
          <p:nvPr/>
        </p:nvSpPr>
        <p:spPr>
          <a:xfrm>
            <a:off x="4229563" y="6152761"/>
            <a:ext cx="1779654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320" b="1" dirty="0">
                <a:latin typeface="Roboto"/>
              </a:rPr>
              <a:t>Corporación Nuevos </a:t>
            </a:r>
          </a:p>
          <a:p>
            <a:pPr algn="ctr"/>
            <a:r>
              <a:rPr lang="es-CO" sz="1320" b="1" dirty="0">
                <a:latin typeface="Roboto"/>
              </a:rPr>
              <a:t>Rumbos Oficial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158328" y="6152761"/>
            <a:ext cx="149912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20" b="1" dirty="0" err="1">
                <a:latin typeface="Helvetica" panose="020B0604020202020204" pitchFamily="34" charset="0"/>
              </a:rPr>
              <a:t>cnuevosrumbos</a:t>
            </a:r>
            <a:endParaRPr lang="es-CO" sz="1320" b="1" dirty="0">
              <a:latin typeface="Helvetica" panose="020B0604020202020204" pitchFamily="34" charset="0"/>
            </a:endParaRPr>
          </a:p>
          <a:p>
            <a:endParaRPr lang="es-CO" sz="1155" dirty="0"/>
          </a:p>
        </p:txBody>
      </p:sp>
      <p:pic>
        <p:nvPicPr>
          <p:cNvPr id="14" name="Picture 2" descr="Fondo geométrico en azul y tonos verdes vector gratuito">
            <a:extLst>
              <a:ext uri="{FF2B5EF4-FFF2-40B4-BE49-F238E27FC236}">
                <a16:creationId xmlns:a16="http://schemas.microsoft.com/office/drawing/2014/main" id="{CB54E167-2F83-4D52-94E3-D41FBEDEC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699" l="1531" r="98214">
                        <a14:foregroundMark x1="20408" y1="18817" x2="20408" y2="18817"/>
                        <a14:foregroundMark x1="19898" y1="3763" x2="19898" y2="3763"/>
                        <a14:foregroundMark x1="2806" y1="7796" x2="2806" y2="7796"/>
                        <a14:foregroundMark x1="17347" y1="9677" x2="17347" y2="9677"/>
                        <a14:foregroundMark x1="35714" y1="1882" x2="35714" y2="1882"/>
                        <a14:foregroundMark x1="94133" y1="5108" x2="94133" y2="5108"/>
                        <a14:foregroundMark x1="56888" y1="538" x2="56888" y2="538"/>
                        <a14:foregroundMark x1="98214" y1="6452" x2="98214" y2="6452"/>
                        <a14:foregroundMark x1="15561" y1="86559" x2="15561" y2="86559"/>
                        <a14:foregroundMark x1="6888" y1="85484" x2="6888" y2="85484"/>
                        <a14:foregroundMark x1="7143" y1="95968" x2="7143" y2="95968"/>
                        <a14:foregroundMark x1="1786" y1="39516" x2="1786" y2="39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57276"/>
            <a:ext cx="1343623" cy="12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ondo geométrico en azul y tonos verdes vector gratuito">
            <a:extLst>
              <a:ext uri="{FF2B5EF4-FFF2-40B4-BE49-F238E27FC236}">
                <a16:creationId xmlns:a16="http://schemas.microsoft.com/office/drawing/2014/main" id="{38507955-1BF7-4D3A-9033-1BB3192ED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479" l="1515" r="98232">
                        <a14:foregroundMark x1="20202" y1="18617" x2="20202" y2="18617"/>
                        <a14:foregroundMark x1="19697" y1="3723" x2="19697" y2="3723"/>
                        <a14:foregroundMark x1="2778" y1="7979" x2="2778" y2="7979"/>
                        <a14:foregroundMark x1="17424" y1="9574" x2="17424" y2="9574"/>
                        <a14:foregroundMark x1="35859" y1="1862" x2="35859" y2="1862"/>
                        <a14:foregroundMark x1="94192" y1="5319" x2="94192" y2="5319"/>
                        <a14:foregroundMark x1="56818" y1="532" x2="56818" y2="532"/>
                        <a14:foregroundMark x1="98232" y1="6649" x2="98232" y2="6649"/>
                        <a14:foregroundMark x1="15404" y1="86702" x2="15404" y2="86702"/>
                        <a14:foregroundMark x1="6818" y1="85372" x2="6818" y2="85372"/>
                        <a14:foregroundMark x1="7071" y1="96011" x2="7071" y2="96011"/>
                        <a14:foregroundMark x1="1768" y1="39362" x2="1768" y2="3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736928" y="1091503"/>
            <a:ext cx="1355699" cy="12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1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986" y="1487272"/>
            <a:ext cx="7996428" cy="4797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38" y="1281075"/>
            <a:ext cx="8305724" cy="521025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C4655-D58F-C74E-A9E3-EDC056DC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87" y="628460"/>
            <a:ext cx="6377026" cy="130759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/>
              <a:t>Our (usual) Training Process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4886-D995-844B-A6CC-FA0D0CCB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647" y="2301535"/>
            <a:ext cx="7243097" cy="35355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Rigorous in-class graduate-level training at Claremont Graduate University for 6-7 hours per day, 6 days/week, for three weeks; tests in AM on prior night’s readings, etc.</a:t>
            </a:r>
          </a:p>
          <a:p>
            <a:pPr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Three in-class courses: </a:t>
            </a:r>
          </a:p>
          <a:p>
            <a:pPr lvl="1"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Introduction to Prevention Science, Theories of Prevention, and Persuasion Applied to Prevention –e.g., we examine a theory of persuasion and develop applications of the theory to a prevention issue relevant to their specific concerns</a:t>
            </a:r>
          </a:p>
          <a:p>
            <a:pPr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Three-month UPC Media-based distance training</a:t>
            </a:r>
          </a:p>
          <a:p>
            <a:pPr lvl="1"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Weekly meetings of 3 hours, professionally moderated; and trainees develop their projects for implementation at home</a:t>
            </a:r>
          </a:p>
          <a:p>
            <a:pPr>
              <a:lnSpc>
                <a:spcPct val="90000"/>
              </a:lnSpc>
            </a:pPr>
            <a:r>
              <a:rPr lang="en-US" sz="1870" dirty="0">
                <a:solidFill>
                  <a:srgbClr val="404040"/>
                </a:solidFill>
              </a:rPr>
              <a:t>Final Capstone week at Claremont, polish projects, review, more review, certification test, graduation and celebration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DF24B-EA63-1749-AF59-820A939E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0166" y="6974129"/>
            <a:ext cx="4868480" cy="352044"/>
          </a:xfrm>
        </p:spPr>
        <p:txBody>
          <a:bodyPr>
            <a:normAutofit/>
          </a:bodyPr>
          <a:lstStyle/>
          <a:p>
            <a:pPr defTabSz="502920">
              <a:spcAft>
                <a:spcPts val="660"/>
              </a:spcAft>
              <a:buClrTx/>
            </a:pPr>
            <a:r>
              <a:rPr lang="en-US" kern="1200">
                <a:solidFill>
                  <a:srgbClr val="FFFFFF"/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2E4FD-7A0F-DE42-80C8-568AAEF1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10" y="6954012"/>
            <a:ext cx="301752" cy="402336"/>
          </a:xfrm>
        </p:spPr>
        <p:txBody>
          <a:bodyPr>
            <a:normAutofit/>
          </a:bodyPr>
          <a:lstStyle/>
          <a:p>
            <a:pPr defTabSz="502920">
              <a:lnSpc>
                <a:spcPct val="90000"/>
              </a:lnSpc>
              <a:spcAft>
                <a:spcPts val="660"/>
              </a:spcAft>
              <a:buClrTx/>
            </a:pPr>
            <a:fld id="{E31375A4-56A4-47D6-9801-1991572033F7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lnSpc>
                  <a:spcPct val="90000"/>
                </a:lnSpc>
                <a:spcAft>
                  <a:spcPts val="660"/>
                </a:spcAft>
                <a:buClrTx/>
              </a:pPr>
              <a:t>4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E2D24D-BC74-F546-B9A4-1345C34E6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7" y="-53628"/>
            <a:ext cx="203197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584" tIns="50292" rIns="100584" bIns="50292" numCol="1" anchor="ctr" anchorCtr="0" compatLnSpc="1">
            <a:prstTxWarp prst="textNoShape">
              <a:avLst/>
            </a:prstTxWarp>
            <a:spAutoFit/>
          </a:bodyPr>
          <a:lstStyle/>
          <a:p>
            <a:pPr defTabSz="502920">
              <a:buClrTx/>
            </a:pPr>
            <a:endParaRPr lang="en-US" sz="1980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4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4300"/>
            <a:ext cx="10058400" cy="75438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195" y="114300"/>
            <a:ext cx="565785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659CE-B04F-462D-8A18-54ED0CF56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5847" r="5152" b="-1"/>
          <a:stretch/>
        </p:blipFill>
        <p:spPr>
          <a:xfrm>
            <a:off x="22" y="114305"/>
            <a:ext cx="10058378" cy="7543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0ED11-523E-4D24-866E-AF0A1B46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838" y="1371600"/>
            <a:ext cx="7281167" cy="3997819"/>
          </a:xfrm>
        </p:spPr>
        <p:txBody>
          <a:bodyPr spcFirstLastPara="1" vert="horz" wrap="square" lIns="100584" tIns="50292" rIns="100584" bIns="50292" rtlCol="0" anchor="b" anchorCtr="0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5940" dirty="0">
                <a:solidFill>
                  <a:schemeClr val="tx1"/>
                </a:solidFill>
              </a:rPr>
              <a:t>And now, some words of wisdom from</a:t>
            </a:r>
            <a:br>
              <a:rPr lang="en-US" sz="5940" dirty="0">
                <a:solidFill>
                  <a:schemeClr val="tx1"/>
                </a:solidFill>
              </a:rPr>
            </a:br>
            <a:br>
              <a:rPr lang="en-US" sz="5940" dirty="0">
                <a:solidFill>
                  <a:schemeClr val="tx1"/>
                </a:solidFill>
              </a:rPr>
            </a:br>
            <a:r>
              <a:rPr lang="en-US" sz="5940" dirty="0">
                <a:solidFill>
                  <a:schemeClr val="tx1"/>
                </a:solidFill>
              </a:rPr>
              <a:t>Dr. Eusebio Alvaro			</a:t>
            </a:r>
          </a:p>
        </p:txBody>
      </p:sp>
    </p:spTree>
    <p:extLst>
      <p:ext uri="{BB962C8B-B14F-4D97-AF65-F5344CB8AC3E}">
        <p14:creationId xmlns:p14="http://schemas.microsoft.com/office/powerpoint/2010/main" val="172061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4300"/>
            <a:ext cx="10058400" cy="75438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195" y="114300"/>
            <a:ext cx="565785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0"/>
            <a:ext cx="10058400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659CE-B04F-462D-8A18-54ED0CF56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5847" r="5152" b="-1"/>
          <a:stretch/>
        </p:blipFill>
        <p:spPr>
          <a:xfrm>
            <a:off x="22" y="114305"/>
            <a:ext cx="10058378" cy="7543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0ED11-523E-4D24-866E-AF0A1B46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127" y="298583"/>
            <a:ext cx="8224142" cy="1073020"/>
          </a:xfrm>
        </p:spPr>
        <p:txBody>
          <a:bodyPr spcFirstLastPara="1" vert="horz" wrap="square" lIns="100584" tIns="50292" rIns="100584" bIns="50292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5940" dirty="0">
                <a:solidFill>
                  <a:schemeClr val="tx1"/>
                </a:solidFill>
              </a:rPr>
              <a:t>Contact Information	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197E20-F20A-5544-BA53-A34F4C697C2C}"/>
              </a:ext>
            </a:extLst>
          </p:cNvPr>
          <p:cNvSpPr txBox="1">
            <a:spLocks/>
          </p:cNvSpPr>
          <p:nvPr/>
        </p:nvSpPr>
        <p:spPr bwMode="gray">
          <a:xfrm>
            <a:off x="400399" y="1920951"/>
            <a:ext cx="9257601" cy="5919680"/>
          </a:xfrm>
          <a:prstGeom prst="rect">
            <a:avLst/>
          </a:prstGeom>
        </p:spPr>
        <p:txBody>
          <a:bodyPr spcFirstLastPara="1" vert="horz" wrap="square" lIns="100584" tIns="50292" rIns="100584" bIns="50292" rtlCol="0" anchor="b" anchorCtr="0">
            <a:normAutofit/>
          </a:bodyPr>
          <a:lstStyle>
            <a:lvl1pPr lvl="0" algn="l" defTabSz="502920" rtl="0" eaLnBrk="1" latinLnBrk="0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 sz="352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Dr. William D.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Crano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william.crano@cgu.edu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Dr. Eusebio Alvaro -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eusebio.alvaro@cgu.edu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Patrick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Madayag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patrikmadayag@yahoo.com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Hang Pham -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phaminhang@gmail.com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endParaRPr lang="es-CO" sz="3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es-CO" sz="3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Juliana Mejía T. - julianamejiat@gmail.com</a:t>
            </a:r>
          </a:p>
          <a:p>
            <a:pPr>
              <a:spcBef>
                <a:spcPct val="0"/>
              </a:spcBef>
              <a:buClrTx/>
            </a:pPr>
            <a:endParaRPr lang="es-CO" sz="3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es-CO" sz="3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Katherine Mora - kathemorac@gmail.com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 marL="857250" indent="-8572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 marL="857250" indent="-8572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071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F187-12F5-9648-8FEC-FF34250F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50" y="382829"/>
            <a:ext cx="6531531" cy="2100225"/>
          </a:xfrm>
        </p:spPr>
        <p:txBody>
          <a:bodyPr>
            <a:normAutofit fontScale="90000"/>
          </a:bodyPr>
          <a:lstStyle/>
          <a:p>
            <a:r>
              <a:rPr lang="en-US" dirty="0"/>
              <a:t>Some Of the theories we have covered in past trainings to Integrate Persuasion &amp; Prevention</a:t>
            </a:r>
            <a:br>
              <a:rPr lang="en-US" sz="1210" dirty="0"/>
            </a:br>
            <a:r>
              <a:rPr lang="en-US" sz="1210" dirty="0"/>
              <a:t>courses 2 &amp; 3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70A4-7662-2E4D-A94C-546E13A3AC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Health Belief Model</a:t>
            </a:r>
          </a:p>
          <a:p>
            <a:r>
              <a:rPr lang="en-US" dirty="0"/>
              <a:t>Theory of Reasoned Action</a:t>
            </a:r>
          </a:p>
          <a:p>
            <a:r>
              <a:rPr lang="en-US" dirty="0"/>
              <a:t>Social Cognitive Theory</a:t>
            </a:r>
          </a:p>
          <a:p>
            <a:r>
              <a:rPr lang="en-US" dirty="0"/>
              <a:t>Transtheoretical (stages of change) model</a:t>
            </a:r>
          </a:p>
          <a:p>
            <a:r>
              <a:rPr lang="en-US" dirty="0"/>
              <a:t>Psychological Reactance Theory</a:t>
            </a:r>
          </a:p>
          <a:p>
            <a:r>
              <a:rPr lang="en-US" dirty="0"/>
              <a:t>Attribution Theory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2AF83-B8D3-394A-8C98-EB581AECF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6891" y="2994043"/>
            <a:ext cx="3619568" cy="3980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IIFF Model</a:t>
            </a:r>
          </a:p>
          <a:p>
            <a:r>
              <a:rPr lang="en-US" dirty="0"/>
              <a:t>Gain/Loss Frame Approach</a:t>
            </a:r>
          </a:p>
          <a:p>
            <a:r>
              <a:rPr lang="en-US" dirty="0"/>
              <a:t>Deviance Regulation Theory</a:t>
            </a:r>
          </a:p>
          <a:p>
            <a:r>
              <a:rPr lang="en-US" dirty="0"/>
              <a:t>Vested Interest Theory</a:t>
            </a:r>
          </a:p>
          <a:p>
            <a:r>
              <a:rPr lang="en-US" dirty="0"/>
              <a:t>Leniency Contract Theory</a:t>
            </a:r>
          </a:p>
          <a:p>
            <a:r>
              <a:rPr lang="en-US" dirty="0"/>
              <a:t>Ambivalence</a:t>
            </a:r>
          </a:p>
          <a:p>
            <a:r>
              <a:rPr lang="en-US" dirty="0"/>
              <a:t>Context/Categorization Theory</a:t>
            </a:r>
          </a:p>
          <a:p>
            <a:r>
              <a:rPr lang="en-US" dirty="0"/>
              <a:t>Two-step flow of communication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8252D-6168-FD42-BA38-E051A200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2463" y="6974129"/>
            <a:ext cx="1980494" cy="352044"/>
          </a:xfrm>
        </p:spPr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479E8-C2B9-7944-B1DB-89495603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E31375A4-56A4-47D6-9801-1991572033F7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5</a:t>
            </a:fld>
            <a:endParaRPr lang="en-US" kern="1200" dirty="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2C50D09-84D8-0741-8F41-54233015F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52" y="5969991"/>
            <a:ext cx="2523697" cy="14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4D2C94-67DA-49BC-B575-EB99BE025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430" y="468205"/>
            <a:ext cx="1860675" cy="3007448"/>
          </a:xfrm>
          <a:prstGeom prst="rect">
            <a:avLst/>
          </a:prstGeom>
          <a:solidFill>
            <a:srgbClr val="FFFFFF"/>
          </a:solidFill>
          <a:ln w="15875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7C263-A9E4-4AED-A483-A008BF498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8819" y="468205"/>
            <a:ext cx="1847534" cy="3007448"/>
          </a:xfrm>
          <a:prstGeom prst="rect">
            <a:avLst/>
          </a:prstGeom>
          <a:solidFill>
            <a:srgbClr val="FFFFFF"/>
          </a:solidFill>
          <a:ln w="15875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E4187-3A6B-9845-9513-63BE70B4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33" y="845827"/>
            <a:ext cx="1582103" cy="24528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B81589-5E2E-48A4-A999-0BBC893AC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429" y="3652607"/>
            <a:ext cx="3840924" cy="3184400"/>
          </a:xfrm>
          <a:prstGeom prst="rect">
            <a:avLst/>
          </a:prstGeom>
          <a:solidFill>
            <a:srgbClr val="FFFFFF"/>
          </a:solidFill>
          <a:ln w="15875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CAF34-A4FD-4846-A2D0-97CF1092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4925" y="114298"/>
            <a:ext cx="5673476" cy="7543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buClrTx/>
            </a:pPr>
            <a:endParaRPr lang="en-US" sz="198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779" y="1533328"/>
            <a:ext cx="4365345" cy="130759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sz="1540" dirty="0"/>
              <a:t>Our Translation of the vast literature of Persuasion to applied application in developing Persuasion messages:   </a:t>
            </a:r>
            <a:r>
              <a:rPr lang="en-US" sz="2420" dirty="0">
                <a:solidFill>
                  <a:srgbClr val="FF0000"/>
                </a:solidFill>
              </a:rPr>
              <a:t>The EQUIP Model</a:t>
            </a:r>
            <a:r>
              <a:rPr lang="en-US" sz="154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23DE6-B5A2-EC4D-B72A-C94388B1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3" y="1004110"/>
            <a:ext cx="1595245" cy="2254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DB10E-9270-F14A-BBC2-38E74A46AC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082" y="3829560"/>
            <a:ext cx="2377614" cy="2830493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780" y="3119718"/>
            <a:ext cx="4611478" cy="384170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Problem: often, our popular prevention theories operate at too high a level of abstraction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They tell what to do, but not how to do it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 require theories of the “middle range,” as Robert Merton argued many years ago</a:t>
            </a:r>
          </a:p>
          <a:p>
            <a:r>
              <a:rPr lang="en-US" dirty="0">
                <a:solidFill>
                  <a:schemeClr val="tx1"/>
                </a:solidFill>
              </a:rPr>
              <a:t>EQUIP highlights the key message features for successful media-based persuasion</a:t>
            </a:r>
          </a:p>
          <a:p>
            <a:r>
              <a:rPr lang="en-US" dirty="0">
                <a:solidFill>
                  <a:schemeClr val="tx1"/>
                </a:solidFill>
              </a:rPr>
              <a:t>It is flexible enough to be integrated for use in most prevention models </a:t>
            </a:r>
          </a:p>
          <a:p>
            <a:r>
              <a:rPr lang="en-US" dirty="0">
                <a:solidFill>
                  <a:schemeClr val="tx1"/>
                </a:solidFill>
              </a:rPr>
              <a:t>It is based on a strong evidence base established over 60 years of research on persuasion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3855" y="6961426"/>
            <a:ext cx="3664306" cy="344630"/>
          </a:xfrm>
        </p:spPr>
        <p:txBody>
          <a:bodyPr>
            <a:normAutofit/>
          </a:bodyPr>
          <a:lstStyle/>
          <a:p>
            <a:pPr defTabSz="502920">
              <a:spcAft>
                <a:spcPts val="660"/>
              </a:spcAft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76110" y="6954012"/>
            <a:ext cx="301752" cy="402336"/>
          </a:xfrm>
        </p:spPr>
        <p:txBody>
          <a:bodyPr>
            <a:normAutofit/>
          </a:bodyPr>
          <a:lstStyle/>
          <a:p>
            <a:pPr defTabSz="502920">
              <a:lnSpc>
                <a:spcPct val="90000"/>
              </a:lnSpc>
              <a:spcAft>
                <a:spcPts val="660"/>
              </a:spcAft>
              <a:buClrTx/>
            </a:pPr>
            <a:fld id="{EC781D63-5568-4276-BF96-1A9007BD66F0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lnSpc>
                  <a:spcPct val="90000"/>
                </a:lnSpc>
                <a:spcAft>
                  <a:spcPts val="660"/>
                </a:spcAft>
                <a:buClrTx/>
              </a:pPr>
              <a:t>6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6" y="525458"/>
            <a:ext cx="8654963" cy="13043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10" dirty="0"/>
              <a:t>The Central Action Components of the EQUIP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421" y="1829779"/>
            <a:ext cx="7951305" cy="54171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950" b="1" dirty="0">
                <a:solidFill>
                  <a:schemeClr val="tx1"/>
                </a:solidFill>
                <a:latin typeface="+mj-lt"/>
              </a:rPr>
              <a:t>To </a:t>
            </a:r>
            <a:r>
              <a:rPr lang="en-US" sz="5500" b="1" dirty="0">
                <a:solidFill>
                  <a:schemeClr val="tx1"/>
                </a:solidFill>
                <a:latin typeface="+mj-lt"/>
              </a:rPr>
              <a:t>succeed</a:t>
            </a:r>
            <a:r>
              <a:rPr lang="en-US" sz="4950" b="1" dirty="0">
                <a:solidFill>
                  <a:schemeClr val="tx1"/>
                </a:solidFill>
                <a:latin typeface="+mj-lt"/>
              </a:rPr>
              <a:t>, your persuasive message must</a:t>
            </a:r>
          </a:p>
          <a:p>
            <a:r>
              <a:rPr lang="en-US" sz="649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E</a:t>
            </a:r>
            <a:r>
              <a:rPr lang="en-US" sz="6490" dirty="0">
                <a:solidFill>
                  <a:srgbClr val="FF0000"/>
                </a:solidFill>
              </a:rPr>
              <a:t>ngage</a:t>
            </a:r>
            <a:r>
              <a:rPr lang="en-US" sz="6490" dirty="0">
                <a:solidFill>
                  <a:srgbClr val="FFFF00"/>
                </a:solidFill>
              </a:rPr>
              <a:t>: </a:t>
            </a:r>
            <a:r>
              <a:rPr lang="en-US" sz="6490" dirty="0"/>
              <a:t>Attract and maintain attention of your audience throughout presentation</a:t>
            </a:r>
          </a:p>
          <a:p>
            <a:r>
              <a:rPr lang="en-US" sz="649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Q</a:t>
            </a:r>
            <a:r>
              <a:rPr lang="en-US" sz="6490" dirty="0">
                <a:solidFill>
                  <a:srgbClr val="FF0000"/>
                </a:solidFill>
              </a:rPr>
              <a:t>uestion</a:t>
            </a:r>
            <a:r>
              <a:rPr lang="en-US" sz="6490" dirty="0">
                <a:solidFill>
                  <a:srgbClr val="FFFF00"/>
                </a:solidFill>
              </a:rPr>
              <a:t>: </a:t>
            </a:r>
            <a:r>
              <a:rPr lang="en-US" sz="6490" dirty="0"/>
              <a:t>Raise question in mind of receiver about their pro-drug attitude </a:t>
            </a:r>
          </a:p>
          <a:p>
            <a:r>
              <a:rPr lang="en-US" sz="649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U</a:t>
            </a:r>
            <a:r>
              <a:rPr lang="en-US" sz="6490" dirty="0">
                <a:solidFill>
                  <a:srgbClr val="FF0000"/>
                </a:solidFill>
              </a:rPr>
              <a:t>ndermine</a:t>
            </a:r>
            <a:r>
              <a:rPr lang="en-US" sz="6490" dirty="0">
                <a:solidFill>
                  <a:srgbClr val="FFFF00"/>
                </a:solidFill>
              </a:rPr>
              <a:t>: </a:t>
            </a:r>
            <a:r>
              <a:rPr lang="en-US" sz="6490" dirty="0"/>
              <a:t>Destabilize the contrary (held) attitude </a:t>
            </a:r>
          </a:p>
          <a:p>
            <a:r>
              <a:rPr lang="en-US" sz="649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I</a:t>
            </a:r>
            <a:r>
              <a:rPr lang="en-US" sz="6490" dirty="0">
                <a:solidFill>
                  <a:srgbClr val="FF0000"/>
                </a:solidFill>
              </a:rPr>
              <a:t>nform</a:t>
            </a:r>
            <a:r>
              <a:rPr lang="en-US" sz="6490" dirty="0">
                <a:solidFill>
                  <a:srgbClr val="FFFF00"/>
                </a:solidFill>
              </a:rPr>
              <a:t>: </a:t>
            </a:r>
            <a:r>
              <a:rPr lang="en-US" sz="6490" dirty="0"/>
              <a:t>Provide plausible replacement of existing belief</a:t>
            </a:r>
          </a:p>
          <a:p>
            <a:r>
              <a:rPr lang="en-US" sz="649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P</a:t>
            </a:r>
            <a:r>
              <a:rPr lang="en-US" sz="6490" dirty="0">
                <a:solidFill>
                  <a:srgbClr val="FF0000"/>
                </a:solidFill>
              </a:rPr>
              <a:t>ersuade</a:t>
            </a:r>
            <a:r>
              <a:rPr lang="en-US" sz="6490" dirty="0">
                <a:solidFill>
                  <a:srgbClr val="FFFF00"/>
                </a:solidFill>
              </a:rPr>
              <a:t>: </a:t>
            </a:r>
            <a:r>
              <a:rPr lang="en-US" sz="6490" dirty="0"/>
              <a:t>Provide incentives for agreement with your message</a:t>
            </a:r>
          </a:p>
          <a:p>
            <a:r>
              <a:rPr lang="en-US" sz="6490" dirty="0"/>
              <a:t>Most models fail on one or many of these factors, to their detriment – consider most messages: how many incorporate all these evidence-based to induce attitude change?</a:t>
            </a:r>
          </a:p>
          <a:p>
            <a:endParaRPr lang="en-US" sz="33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E57C2C55-806D-4A8F-8752-B7EE10BE55F5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7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75" y="114300"/>
            <a:ext cx="7920990" cy="16259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410" dirty="0"/>
              <a:t>Building on the EQUIP, when designing our persuasive message, we learn how to:</a:t>
            </a:r>
            <a:br>
              <a:rPr lang="en-US" sz="3410" dirty="0"/>
            </a:br>
            <a:br>
              <a:rPr lang="en-US" sz="3410" dirty="0"/>
            </a:br>
            <a:endParaRPr lang="en-US" sz="341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945" y="1819580"/>
            <a:ext cx="9431572" cy="5500678"/>
          </a:xfrm>
        </p:spPr>
        <p:txBody>
          <a:bodyPr>
            <a:noAutofit/>
          </a:bodyPr>
          <a:lstStyle/>
          <a:p>
            <a:r>
              <a:rPr lang="en-US" sz="3520" dirty="0"/>
              <a:t>Make resistance difficult, impossible, or apparently unnecessary</a:t>
            </a:r>
          </a:p>
          <a:p>
            <a:r>
              <a:rPr lang="en-US" sz="3520" dirty="0">
                <a:solidFill>
                  <a:srgbClr val="00A600"/>
                </a:solidFill>
              </a:rPr>
              <a:t>Target or tailor the persuasive message to the susceptibilities of the audience</a:t>
            </a:r>
          </a:p>
          <a:p>
            <a:r>
              <a:rPr lang="en-US" sz="3520" dirty="0"/>
              <a:t>Engage parents when dealing with adolescent audiences</a:t>
            </a:r>
            <a:r>
              <a:rPr lang="mr-IN" sz="3520" dirty="0"/>
              <a:t>–</a:t>
            </a:r>
            <a:r>
              <a:rPr lang="en-US" sz="3520" dirty="0"/>
              <a:t> Parents are credible sources and they want to help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2920">
              <a:buClrTx/>
            </a:pPr>
            <a:r>
              <a:rPr lang="en-US" kern="1200">
                <a:solidFill>
                  <a:srgbClr val="000000">
                    <a:alpha val="70000"/>
                  </a:srgbClr>
                </a:solidFill>
                <a:latin typeface="Gill Sans MT" panose="020B0502020104020203"/>
                <a:ea typeface="+mn-ea"/>
                <a:cs typeface="+mn-cs"/>
              </a:rPr>
              <a:t>ISSUP, Media-based Prevention 1/26/2021</a:t>
            </a:r>
            <a:endParaRPr lang="en-US" kern="1200" dirty="0">
              <a:solidFill>
                <a:srgbClr val="000000">
                  <a:alpha val="70000"/>
                </a:srgb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2920">
              <a:buClrTx/>
            </a:pPr>
            <a:fld id="{D45D0868-8BCE-4E9F-B1CF-8B3D21646812}" type="slidenum">
              <a:rPr lang="en-US" kern="1200">
                <a:latin typeface="Gill Sans MT" panose="020B0502020104020203"/>
                <a:ea typeface="+mn-ea"/>
                <a:cs typeface="+mn-cs"/>
              </a:rPr>
              <a:pPr defTabSz="502920">
                <a:buClrTx/>
              </a:pPr>
              <a:t>8</a:t>
            </a:fld>
            <a:endParaRPr lang="en-US" kern="1200"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81A946-0A0D-3046-9B86-189C3593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838" y="5763836"/>
            <a:ext cx="2443390" cy="1625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B1E0C-C850-2C43-BD9E-76006799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8" y="5467133"/>
            <a:ext cx="2234383" cy="14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" y="416920"/>
            <a:ext cx="9921240" cy="321781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5390" dirty="0"/>
            </a:br>
            <a:r>
              <a:rPr lang="en-US" sz="3960" dirty="0"/>
              <a:t>And now you will hear from our 2018 and 2019</a:t>
            </a:r>
            <a:br>
              <a:rPr lang="en-US" sz="3960" dirty="0"/>
            </a:br>
            <a:r>
              <a:rPr lang="en-US" sz="3960" dirty="0">
                <a:solidFill>
                  <a:schemeClr val="accent1"/>
                </a:solidFill>
              </a:rPr>
              <a:t>Claremont Graduate University </a:t>
            </a:r>
            <a:br>
              <a:rPr lang="en-US" sz="3960" dirty="0">
                <a:solidFill>
                  <a:schemeClr val="accent1"/>
                </a:solidFill>
              </a:rPr>
            </a:br>
            <a:r>
              <a:rPr lang="en-US" sz="3960" dirty="0">
                <a:solidFill>
                  <a:schemeClr val="accent1"/>
                </a:solidFill>
              </a:rPr>
              <a:t>Advanced Certificate Graduates</a:t>
            </a:r>
            <a:br>
              <a:rPr lang="en-US" sz="4400" dirty="0">
                <a:solidFill>
                  <a:schemeClr val="accent1"/>
                </a:solidFill>
              </a:rPr>
            </a:b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/>
              <a:t>from The Philippines, Vietnam, and Colombia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602480" y="6084413"/>
            <a:ext cx="5387338" cy="1573688"/>
          </a:xfrm>
        </p:spPr>
        <p:txBody>
          <a:bodyPr>
            <a:normAutofit/>
          </a:bodyPr>
          <a:lstStyle/>
          <a:p>
            <a:pPr marL="125730"/>
            <a:endParaRPr lang="en-US" dirty="0"/>
          </a:p>
          <a:p>
            <a:pPr marL="125730"/>
            <a:endParaRPr lang="en-US" dirty="0"/>
          </a:p>
          <a:p>
            <a:pPr marL="125730" algn="r"/>
            <a:endParaRPr lang="en-US" sz="9460" dirty="0">
              <a:solidFill>
                <a:schemeClr val="accent4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5730"/>
            <a:endParaRPr lang="en-US" sz="7920" dirty="0">
              <a:solidFill>
                <a:schemeClr val="accent4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5730"/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5730"/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5730"/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5730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61768-4034-8544-9E32-C547C8CD26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4" y="5081696"/>
            <a:ext cx="3177538" cy="22005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52913" y="5081696"/>
            <a:ext cx="18473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920">
              <a:buClrTx/>
            </a:pPr>
            <a:endParaRPr lang="en-US" sz="1980" kern="1200" dirty="0">
              <a:solidFill>
                <a:srgbClr val="FFFFFF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E72DE3-0737-2045-8A84-4A8B18499242}"/>
              </a:ext>
            </a:extLst>
          </p:cNvPr>
          <p:cNvPicPr/>
          <p:nvPr/>
        </p:nvPicPr>
        <p:blipFill rotWithShape="1">
          <a:blip r:embed="rId4"/>
          <a:srcRect l="32201" t="1242" r="27358" b="20004"/>
          <a:stretch/>
        </p:blipFill>
        <p:spPr bwMode="auto">
          <a:xfrm>
            <a:off x="7296149" y="4540250"/>
            <a:ext cx="2051051" cy="2927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8AFF6-DF92-3341-BDD7-9185EC13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187" y="4946826"/>
            <a:ext cx="2693669" cy="27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326</TotalTime>
  <Words>2598</Words>
  <Application>Microsoft Macintosh PowerPoint</Application>
  <PresentationFormat>Custom</PresentationFormat>
  <Paragraphs>353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Arial Black</vt:lpstr>
      <vt:lpstr>Calibri</vt:lpstr>
      <vt:lpstr>Georgia</vt:lpstr>
      <vt:lpstr>Wingdings 3</vt:lpstr>
      <vt:lpstr>Bodoni MT Black</vt:lpstr>
      <vt:lpstr>Helvetica</vt:lpstr>
      <vt:lpstr>Arial</vt:lpstr>
      <vt:lpstr>Roboto</vt:lpstr>
      <vt:lpstr>Century Gothic</vt:lpstr>
      <vt:lpstr>Gill Sans MT</vt:lpstr>
      <vt:lpstr>Trebuchet MS</vt:lpstr>
      <vt:lpstr>Arial</vt:lpstr>
      <vt:lpstr>Roboto Slab</vt:lpstr>
      <vt:lpstr>Calibri Light</vt:lpstr>
      <vt:lpstr>Marina</vt:lpstr>
      <vt:lpstr>Parcel</vt:lpstr>
      <vt:lpstr>Ion Boardroom</vt:lpstr>
      <vt:lpstr>Tema de Office</vt:lpstr>
      <vt:lpstr>  </vt:lpstr>
      <vt:lpstr>THe Issues</vt:lpstr>
      <vt:lpstr>Our Goal: Prevention based on Persuasion Persuasive Prevention</vt:lpstr>
      <vt:lpstr>Our (usual) Training Process </vt:lpstr>
      <vt:lpstr>Some Of the theories we have covered in past trainings to Integrate Persuasion &amp; Prevention courses 2 &amp; 3 </vt:lpstr>
      <vt:lpstr>Our Translation of the vast literature of Persuasion to applied application in developing Persuasion messages:   The EQUIP Model </vt:lpstr>
      <vt:lpstr>The Central Action Components of the EQUIP Model </vt:lpstr>
      <vt:lpstr>   Building on the EQUIP, when designing our persuasive message, we learn how to:  </vt:lpstr>
      <vt:lpstr>    And now you will hear from our 2018 and 2019 Claremont Graduate University  Advanced Certificate Graduates  from The Philippines, Vietnam, and Colombia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2020-2021  </vt:lpstr>
      <vt:lpstr>Triangle Execution Point</vt:lpstr>
      <vt:lpstr>2020</vt:lpstr>
      <vt:lpstr>2020 (continued…)</vt:lpstr>
      <vt:lpstr>2021</vt:lpstr>
      <vt:lpstr>2021 (continued…)</vt:lpstr>
      <vt:lpstr>2021 (continued…)</vt:lpstr>
      <vt:lpstr>Decreasing heavy drinking among adults in Colombia, Peru, and Mexico:  The SCALA Project</vt:lpstr>
      <vt:lpstr>Decreasing heavy drinking among adults in Colombia, Peru, and Mexico:  The SCALA Project</vt:lpstr>
      <vt:lpstr>PowerPoint Presentation</vt:lpstr>
      <vt:lpstr> The Media Campaign: Target audience</vt:lpstr>
      <vt:lpstr>PowerPoint Presentation</vt:lpstr>
      <vt:lpstr>Target audience: People requesting services at Mario Gaitán Yanguas Hospital for any reason</vt:lpstr>
      <vt:lpstr>Theoretical Framework: The Theory of Planned Behavior - TBP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GRACIAS</vt:lpstr>
      <vt:lpstr>And now, some words of wisdom from  Dr. Eusebio Alvaro   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Prevention 2020-2021</dc:title>
  <dc:creator>phamminhhang</dc:creator>
  <cp:lastModifiedBy>Olivia Woodrow</cp:lastModifiedBy>
  <cp:revision>22</cp:revision>
  <dcterms:modified xsi:type="dcterms:W3CDTF">2021-01-26T15:10:21Z</dcterms:modified>
</cp:coreProperties>
</file>