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9" r:id="rId3"/>
    <p:sldId id="257" r:id="rId4"/>
    <p:sldId id="266" r:id="rId5"/>
    <p:sldId id="269" r:id="rId6"/>
    <p:sldId id="259" r:id="rId7"/>
    <p:sldId id="260" r:id="rId8"/>
    <p:sldId id="275" r:id="rId9"/>
    <p:sldId id="274" r:id="rId10"/>
    <p:sldId id="276" r:id="rId11"/>
    <p:sldId id="261" r:id="rId12"/>
    <p:sldId id="277" r:id="rId13"/>
    <p:sldId id="270" r:id="rId14"/>
    <p:sldId id="278" r:id="rId15"/>
    <p:sldId id="265" r:id="rId16"/>
    <p:sldId id="267" r:id="rId17"/>
    <p:sldId id="264" r:id="rId18"/>
    <p:sldId id="262" r:id="rId19"/>
    <p:sldId id="263" r:id="rId20"/>
    <p:sldId id="271" r:id="rId21"/>
    <p:sldId id="280" r:id="rId22"/>
    <p:sldId id="281" r:id="rId23"/>
    <p:sldId id="272" r:id="rId24"/>
    <p:sldId id="273"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9A42FBA-5D29-446C-BE80-563C7151AECF}"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717B3C-1D95-4216-BD0E-1ED81B21AD91}"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A42FBA-5D29-446C-BE80-563C7151AECF}"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717B3C-1D95-4216-BD0E-1ED81B21AD9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A42FBA-5D29-446C-BE80-563C7151AECF}"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717B3C-1D95-4216-BD0E-1ED81B21AD9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A42FBA-5D29-446C-BE80-563C7151AECF}"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717B3C-1D95-4216-BD0E-1ED81B21AD9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A42FBA-5D29-446C-BE80-563C7151AECF}"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717B3C-1D95-4216-BD0E-1ED81B21AD91}"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9A42FBA-5D29-446C-BE80-563C7151AECF}" type="datetimeFigureOut">
              <a:rPr lang="en-US" smtClean="0"/>
              <a:t>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717B3C-1D95-4216-BD0E-1ED81B21AD9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9A42FBA-5D29-446C-BE80-563C7151AECF}" type="datetimeFigureOut">
              <a:rPr lang="en-US" smtClean="0"/>
              <a:t>1/17/2021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717B3C-1D95-4216-BD0E-1ED81B21AD91}"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9A42FBA-5D29-446C-BE80-563C7151AECF}" type="datetimeFigureOut">
              <a:rPr lang="en-US" smtClean="0"/>
              <a:t>1/17/2021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717B3C-1D95-4216-BD0E-1ED81B21AD9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A42FBA-5D29-446C-BE80-563C7151AECF}" type="datetimeFigureOut">
              <a:rPr lang="en-US" smtClean="0"/>
              <a:t>1/17/2021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717B3C-1D95-4216-BD0E-1ED81B21AD9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A42FBA-5D29-446C-BE80-563C7151AECF}" type="datetimeFigureOut">
              <a:rPr lang="en-US" smtClean="0"/>
              <a:t>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717B3C-1D95-4216-BD0E-1ED81B21AD91}"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A42FBA-5D29-446C-BE80-563C7151AECF}" type="datetimeFigureOut">
              <a:rPr lang="en-US" smtClean="0"/>
              <a:t>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717B3C-1D95-4216-BD0E-1ED81B21AD9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9A42FBA-5D29-446C-BE80-563C7151AECF}" type="datetimeFigureOut">
              <a:rPr lang="en-US" smtClean="0"/>
              <a:t>1/17/2021</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F1717B3C-1D95-4216-BD0E-1ED81B21AD9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drugabuse.gov/international/abstracts/drug-abuse-unsafe-abortion-among-teenage-girls-in-nigeria"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8229600" cy="1927225"/>
          </a:xfrm>
        </p:spPr>
        <p:txBody>
          <a:bodyPr>
            <a:noAutofit/>
          </a:bodyPr>
          <a:lstStyle/>
          <a:p>
            <a:r>
              <a:rPr lang="en-US" sz="3600" dirty="0"/>
              <a:t>Substance abuse among adolescents – the influence of sexual </a:t>
            </a:r>
            <a:r>
              <a:rPr lang="en-US" sz="3600" dirty="0" err="1" smtClean="0"/>
              <a:t>behavioUr</a:t>
            </a:r>
            <a:r>
              <a:rPr lang="en-US" sz="3600" dirty="0" smtClean="0"/>
              <a:t> </a:t>
            </a:r>
            <a:endParaRPr lang="en-US" sz="3600" dirty="0"/>
          </a:p>
        </p:txBody>
      </p:sp>
      <p:sp>
        <p:nvSpPr>
          <p:cNvPr id="3" name="Subtitle 2"/>
          <p:cNvSpPr>
            <a:spLocks noGrp="1"/>
          </p:cNvSpPr>
          <p:nvPr>
            <p:ph type="subTitle" idx="1"/>
          </p:nvPr>
        </p:nvSpPr>
        <p:spPr>
          <a:xfrm>
            <a:off x="838200" y="3886200"/>
            <a:ext cx="7391400" cy="1752600"/>
          </a:xfrm>
        </p:spPr>
        <p:txBody>
          <a:bodyPr>
            <a:normAutofit/>
          </a:bodyPr>
          <a:lstStyle/>
          <a:p>
            <a:pPr>
              <a:spcBef>
                <a:spcPts val="0"/>
              </a:spcBef>
            </a:pPr>
            <a:r>
              <a:rPr lang="en-US" sz="2800" dirty="0">
                <a:solidFill>
                  <a:schemeClr val="tx1"/>
                </a:solidFill>
              </a:rPr>
              <a:t>Presented by</a:t>
            </a:r>
          </a:p>
          <a:p>
            <a:pPr>
              <a:spcBef>
                <a:spcPts val="0"/>
              </a:spcBef>
            </a:pPr>
            <a:r>
              <a:rPr lang="en-US" sz="2800" dirty="0" err="1">
                <a:solidFill>
                  <a:schemeClr val="tx1"/>
                </a:solidFill>
              </a:rPr>
              <a:t>Ikenna</a:t>
            </a:r>
            <a:r>
              <a:rPr lang="en-US" sz="2800" dirty="0">
                <a:solidFill>
                  <a:schemeClr val="tx1"/>
                </a:solidFill>
              </a:rPr>
              <a:t> Daniel </a:t>
            </a:r>
            <a:r>
              <a:rPr lang="en-US" sz="2800" dirty="0" err="1">
                <a:solidFill>
                  <a:schemeClr val="tx1"/>
                </a:solidFill>
              </a:rPr>
              <a:t>Molobe</a:t>
            </a:r>
            <a:r>
              <a:rPr lang="en-US" sz="2800" dirty="0">
                <a:solidFill>
                  <a:schemeClr val="tx1"/>
                </a:solidFill>
              </a:rPr>
              <a:t> </a:t>
            </a:r>
            <a:r>
              <a:rPr lang="en-US" sz="2000" dirty="0">
                <a:solidFill>
                  <a:schemeClr val="tx1"/>
                </a:solidFill>
              </a:rPr>
              <a:t>(</a:t>
            </a:r>
            <a:r>
              <a:rPr lang="en-US" sz="2000" dirty="0" err="1">
                <a:solidFill>
                  <a:schemeClr val="tx1"/>
                </a:solidFill>
              </a:rPr>
              <a:t>M.Sc</a:t>
            </a:r>
            <a:r>
              <a:rPr lang="en-US" sz="2000" dirty="0">
                <a:solidFill>
                  <a:schemeClr val="tx1"/>
                </a:solidFill>
              </a:rPr>
              <a:t> Public Health)</a:t>
            </a:r>
          </a:p>
          <a:p>
            <a:pPr>
              <a:spcBef>
                <a:spcPts val="0"/>
              </a:spcBef>
            </a:pPr>
            <a:r>
              <a:rPr lang="en-US" dirty="0">
                <a:solidFill>
                  <a:schemeClr val="tx1"/>
                </a:solidFill>
              </a:rPr>
              <a:t>Director, Unified Initiative for a Drug Free Nigeria</a:t>
            </a:r>
          </a:p>
        </p:txBody>
      </p:sp>
    </p:spTree>
    <p:extLst>
      <p:ext uri="{BB962C8B-B14F-4D97-AF65-F5344CB8AC3E}">
        <p14:creationId xmlns:p14="http://schemas.microsoft.com/office/powerpoint/2010/main" val="32646067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Adolescents, drugs and influence of sexual </a:t>
            </a:r>
            <a:r>
              <a:rPr lang="en-US" dirty="0" err="1"/>
              <a:t>behaviours</a:t>
            </a:r>
            <a:endParaRPr lang="en-US" dirty="0"/>
          </a:p>
        </p:txBody>
      </p:sp>
      <p:sp>
        <p:nvSpPr>
          <p:cNvPr id="3" name="Content Placeholder 2"/>
          <p:cNvSpPr>
            <a:spLocks noGrp="1"/>
          </p:cNvSpPr>
          <p:nvPr>
            <p:ph idx="1"/>
          </p:nvPr>
        </p:nvSpPr>
        <p:spPr/>
        <p:txBody>
          <a:bodyPr>
            <a:normAutofit/>
          </a:bodyPr>
          <a:lstStyle/>
          <a:p>
            <a:r>
              <a:rPr lang="en-US" dirty="0"/>
              <a:t>Crystal methamphetamine, GHB/GBL and </a:t>
            </a:r>
            <a:r>
              <a:rPr lang="en-US" dirty="0" err="1"/>
              <a:t>mephedrone</a:t>
            </a:r>
            <a:r>
              <a:rPr lang="en-US" dirty="0"/>
              <a:t> are also reported to facilitate feelings of sexual arousal</a:t>
            </a:r>
          </a:p>
          <a:p>
            <a:r>
              <a:rPr lang="en-US" dirty="0" smtClean="0"/>
              <a:t>Because </a:t>
            </a:r>
            <a:r>
              <a:rPr lang="en-US" dirty="0"/>
              <a:t>these drugs heighten sexual arousal and facilitate longer sex sessions, it has pave way for </a:t>
            </a:r>
            <a:r>
              <a:rPr lang="en-US" dirty="0" err="1"/>
              <a:t>chemsex</a:t>
            </a:r>
            <a:r>
              <a:rPr lang="en-US" dirty="0"/>
              <a:t> parties, clubs or private accommodation whereby fuel a quick turnover of sexual partners</a:t>
            </a:r>
            <a:r>
              <a:rPr lang="en-US" dirty="0" smtClean="0"/>
              <a:t>.</a:t>
            </a:r>
          </a:p>
          <a:p>
            <a:r>
              <a:rPr lang="en-US" dirty="0" smtClean="0"/>
              <a:t>Other </a:t>
            </a:r>
            <a:r>
              <a:rPr lang="en-US" dirty="0"/>
              <a:t>drugs </a:t>
            </a:r>
            <a:r>
              <a:rPr lang="en-US" dirty="0" smtClean="0"/>
              <a:t>can </a:t>
            </a:r>
            <a:r>
              <a:rPr lang="en-US" dirty="0"/>
              <a:t>also be involved such as </a:t>
            </a:r>
            <a:r>
              <a:rPr lang="en-US" dirty="0" smtClean="0"/>
              <a:t>Viagra and </a:t>
            </a:r>
            <a:r>
              <a:rPr lang="en-US" dirty="0"/>
              <a:t>amyl/alkyl nitrates (poppers</a:t>
            </a:r>
            <a:r>
              <a:rPr lang="en-US" dirty="0" smtClean="0"/>
              <a:t>). These drugs do </a:t>
            </a:r>
            <a:r>
              <a:rPr lang="en-US" dirty="0"/>
              <a:t>not provide the high </a:t>
            </a:r>
            <a:r>
              <a:rPr lang="en-US" dirty="0" smtClean="0"/>
              <a:t>euphoria and </a:t>
            </a:r>
            <a:r>
              <a:rPr lang="en-US" dirty="0"/>
              <a:t>instead are considered casual additions to the high that is associated with </a:t>
            </a:r>
            <a:r>
              <a:rPr lang="en-US" dirty="0" err="1"/>
              <a:t>mephedrone</a:t>
            </a:r>
            <a:r>
              <a:rPr lang="en-US" dirty="0"/>
              <a:t>, </a:t>
            </a:r>
            <a:r>
              <a:rPr lang="en-US" dirty="0" smtClean="0"/>
              <a:t>GHB/GBL and methamphetamine.</a:t>
            </a:r>
            <a:endParaRPr lang="en-US" dirty="0"/>
          </a:p>
        </p:txBody>
      </p:sp>
    </p:spTree>
    <p:extLst>
      <p:ext uri="{BB962C8B-B14F-4D97-AF65-F5344CB8AC3E}">
        <p14:creationId xmlns:p14="http://schemas.microsoft.com/office/powerpoint/2010/main" val="36526065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Adolescents, drugs and influence of sexual </a:t>
            </a:r>
            <a:r>
              <a:rPr lang="en-US" dirty="0" err="1"/>
              <a:t>behaviours</a:t>
            </a:r>
            <a:endParaRPr lang="en-US" dirty="0"/>
          </a:p>
        </p:txBody>
      </p:sp>
      <p:sp>
        <p:nvSpPr>
          <p:cNvPr id="3" name="Content Placeholder 2"/>
          <p:cNvSpPr>
            <a:spLocks noGrp="1"/>
          </p:cNvSpPr>
          <p:nvPr>
            <p:ph idx="1"/>
          </p:nvPr>
        </p:nvSpPr>
        <p:spPr/>
        <p:txBody>
          <a:bodyPr>
            <a:normAutofit lnSpcReduction="10000"/>
          </a:bodyPr>
          <a:lstStyle/>
          <a:p>
            <a:r>
              <a:rPr lang="en-US" dirty="0" smtClean="0"/>
              <a:t>Viagra  is a sexual </a:t>
            </a:r>
            <a:r>
              <a:rPr lang="en-US" dirty="0"/>
              <a:t>stimulant prescription </a:t>
            </a:r>
            <a:r>
              <a:rPr lang="en-US" dirty="0" smtClean="0"/>
              <a:t>drug which is </a:t>
            </a:r>
            <a:r>
              <a:rPr lang="en-US" dirty="0"/>
              <a:t>becoming widespread </a:t>
            </a:r>
            <a:r>
              <a:rPr lang="en-US" dirty="0" smtClean="0"/>
              <a:t>abuse among </a:t>
            </a:r>
            <a:r>
              <a:rPr lang="en-US" dirty="0"/>
              <a:t>the male </a:t>
            </a:r>
            <a:r>
              <a:rPr lang="en-US" dirty="0" smtClean="0"/>
              <a:t>adolescents and has been found to be abused in combination with psychoactive substances for sexual enhancement.</a:t>
            </a:r>
            <a:endParaRPr lang="en-US" dirty="0"/>
          </a:p>
          <a:p>
            <a:r>
              <a:rPr lang="en-US" dirty="0" smtClean="0"/>
              <a:t>Research </a:t>
            </a:r>
            <a:r>
              <a:rPr lang="en-US" dirty="0"/>
              <a:t>has shown i</a:t>
            </a:r>
            <a:r>
              <a:rPr lang="en-US" dirty="0" smtClean="0"/>
              <a:t>n Nigeria and other parts of West Africa that </a:t>
            </a:r>
            <a:r>
              <a:rPr lang="en-US" dirty="0"/>
              <a:t>tramadol is widely abused by teens to delay ejaculation and prolong intercourse for sexual satisfaction</a:t>
            </a:r>
            <a:r>
              <a:rPr lang="en-US" dirty="0" smtClean="0"/>
              <a:t>. </a:t>
            </a:r>
          </a:p>
          <a:p>
            <a:r>
              <a:rPr lang="en-US" dirty="0" smtClean="0"/>
              <a:t>Pharmacologically, </a:t>
            </a:r>
            <a:r>
              <a:rPr lang="en-US" dirty="0"/>
              <a:t>tramadol </a:t>
            </a:r>
            <a:r>
              <a:rPr lang="en-US" dirty="0" smtClean="0"/>
              <a:t>which is </a:t>
            </a:r>
            <a:r>
              <a:rPr lang="en-US" dirty="0"/>
              <a:t>a prescription opioid painkiller for moderate </a:t>
            </a:r>
            <a:r>
              <a:rPr lang="en-US" dirty="0" smtClean="0"/>
              <a:t>pain has been found to have  effect to prolong ejaculation but the Food and Drug Administration has not approved tramadol for use for sexual enhancement because of the risk involved.  </a:t>
            </a:r>
            <a:endParaRPr lang="en-US" dirty="0"/>
          </a:p>
          <a:p>
            <a:endParaRPr lang="en-US" dirty="0"/>
          </a:p>
        </p:txBody>
      </p:sp>
    </p:spTree>
    <p:extLst>
      <p:ext uri="{BB962C8B-B14F-4D97-AF65-F5344CB8AC3E}">
        <p14:creationId xmlns:p14="http://schemas.microsoft.com/office/powerpoint/2010/main" val="19896340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Adolescents, drugs and influence of sexual </a:t>
            </a:r>
            <a:r>
              <a:rPr lang="en-US" dirty="0" err="1"/>
              <a:t>behaviours</a:t>
            </a:r>
            <a:endParaRPr lang="en-US" dirty="0"/>
          </a:p>
        </p:txBody>
      </p:sp>
      <p:sp>
        <p:nvSpPr>
          <p:cNvPr id="3" name="Content Placeholder 2"/>
          <p:cNvSpPr>
            <a:spLocks noGrp="1"/>
          </p:cNvSpPr>
          <p:nvPr>
            <p:ph idx="1"/>
          </p:nvPr>
        </p:nvSpPr>
        <p:spPr/>
        <p:txBody>
          <a:bodyPr/>
          <a:lstStyle/>
          <a:p>
            <a:r>
              <a:rPr lang="en-US" dirty="0"/>
              <a:t>As a narcotic </a:t>
            </a:r>
            <a:r>
              <a:rPr lang="en-US" dirty="0" smtClean="0"/>
              <a:t>drug, </a:t>
            </a:r>
            <a:r>
              <a:rPr lang="en-US" dirty="0"/>
              <a:t>tramadol has a potential for abuse and can be dangerous in large doses.</a:t>
            </a:r>
          </a:p>
          <a:p>
            <a:r>
              <a:rPr lang="en-US" dirty="0"/>
              <a:t>Those who misuse or abuse tramadol are at risk for developing an </a:t>
            </a:r>
            <a:r>
              <a:rPr lang="en-US" dirty="0" smtClean="0"/>
              <a:t>addiction as well.</a:t>
            </a:r>
            <a:endParaRPr lang="en-US" dirty="0"/>
          </a:p>
          <a:p>
            <a:pPr marL="0" indent="0">
              <a:buNone/>
            </a:pPr>
            <a:endParaRPr lang="en-US" dirty="0"/>
          </a:p>
        </p:txBody>
      </p:sp>
    </p:spTree>
    <p:extLst>
      <p:ext uri="{BB962C8B-B14F-4D97-AF65-F5344CB8AC3E}">
        <p14:creationId xmlns:p14="http://schemas.microsoft.com/office/powerpoint/2010/main" val="28379048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Adolescents, drugs and influence of sexual </a:t>
            </a:r>
            <a:r>
              <a:rPr lang="en-US" dirty="0" err="1"/>
              <a:t>behaviours</a:t>
            </a:r>
            <a:endParaRPr lang="en-US" dirty="0"/>
          </a:p>
        </p:txBody>
      </p:sp>
      <p:sp>
        <p:nvSpPr>
          <p:cNvPr id="3" name="Content Placeholder 2"/>
          <p:cNvSpPr>
            <a:spLocks noGrp="1"/>
          </p:cNvSpPr>
          <p:nvPr>
            <p:ph idx="1"/>
          </p:nvPr>
        </p:nvSpPr>
        <p:spPr/>
        <p:txBody>
          <a:bodyPr>
            <a:normAutofit fontScale="92500"/>
          </a:bodyPr>
          <a:lstStyle/>
          <a:p>
            <a:r>
              <a:rPr lang="en-US" dirty="0"/>
              <a:t>Sometimes dependence on </a:t>
            </a:r>
            <a:r>
              <a:rPr lang="en-US" dirty="0" smtClean="0"/>
              <a:t>some of these </a:t>
            </a:r>
            <a:r>
              <a:rPr lang="en-US" dirty="0"/>
              <a:t>drugs can stimulate someone to commit sexual violence or rape</a:t>
            </a:r>
            <a:r>
              <a:rPr lang="en-US" dirty="0" smtClean="0"/>
              <a:t>.</a:t>
            </a:r>
          </a:p>
          <a:p>
            <a:r>
              <a:rPr lang="en-US" dirty="0"/>
              <a:t>On the other hand, </a:t>
            </a:r>
            <a:r>
              <a:rPr lang="en-US" dirty="0" smtClean="0"/>
              <a:t>some of these drugs such as GHB can </a:t>
            </a:r>
            <a:r>
              <a:rPr lang="en-US" dirty="0"/>
              <a:t>cause </a:t>
            </a:r>
            <a:r>
              <a:rPr lang="en-US" dirty="0" smtClean="0"/>
              <a:t>someone to </a:t>
            </a:r>
            <a:r>
              <a:rPr lang="en-US" dirty="0"/>
              <a:t>‘pass out’, leaving </a:t>
            </a:r>
            <a:r>
              <a:rPr lang="en-US" dirty="0" smtClean="0"/>
              <a:t>the person </a:t>
            </a:r>
            <a:r>
              <a:rPr lang="en-US" dirty="0"/>
              <a:t>more vulnerable to sexual assault. </a:t>
            </a:r>
          </a:p>
          <a:p>
            <a:r>
              <a:rPr lang="en-US" dirty="0" smtClean="0"/>
              <a:t>“</a:t>
            </a:r>
            <a:r>
              <a:rPr lang="en-US" dirty="0"/>
              <a:t>Date Rape Drugs” most especially Rohypnol </a:t>
            </a:r>
            <a:r>
              <a:rPr lang="en-US" dirty="0" smtClean="0"/>
              <a:t>has </a:t>
            </a:r>
            <a:r>
              <a:rPr lang="en-US" dirty="0"/>
              <a:t>been discovered to be sometimes used by the teen boys when they invite their teen mate through their social media interaction. </a:t>
            </a:r>
          </a:p>
          <a:p>
            <a:r>
              <a:rPr lang="en-US" dirty="0"/>
              <a:t>The use of sedative </a:t>
            </a:r>
            <a:r>
              <a:rPr lang="en-US" dirty="0" smtClean="0"/>
              <a:t>is also becoming </a:t>
            </a:r>
            <a:r>
              <a:rPr lang="en-US" dirty="0"/>
              <a:t>more common </a:t>
            </a:r>
            <a:r>
              <a:rPr lang="en-US" dirty="0" smtClean="0"/>
              <a:t>which is </a:t>
            </a:r>
            <a:r>
              <a:rPr lang="en-US" dirty="0"/>
              <a:t>slipped into someone’s drink in order to cause drowsiness and sometimes short memory loss, and as a result, he or she may be sexually assaulted or agree to have sex.</a:t>
            </a:r>
          </a:p>
          <a:p>
            <a:pPr marL="0" indent="0">
              <a:buNone/>
            </a:pPr>
            <a:r>
              <a:rPr lang="en-US" dirty="0" smtClean="0"/>
              <a:t>.</a:t>
            </a:r>
            <a:endParaRPr lang="en-US" dirty="0"/>
          </a:p>
          <a:p>
            <a:pPr marL="0" indent="0">
              <a:buNone/>
            </a:pPr>
            <a:endParaRPr lang="en-US" dirty="0"/>
          </a:p>
        </p:txBody>
      </p:sp>
    </p:spTree>
    <p:extLst>
      <p:ext uri="{BB962C8B-B14F-4D97-AF65-F5344CB8AC3E}">
        <p14:creationId xmlns:p14="http://schemas.microsoft.com/office/powerpoint/2010/main" val="16366006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Adolescents, drugs and influence of sexual </a:t>
            </a:r>
            <a:r>
              <a:rPr lang="en-US" dirty="0" err="1"/>
              <a:t>behaviours</a:t>
            </a:r>
            <a:endParaRPr lang="en-US" dirty="0"/>
          </a:p>
        </p:txBody>
      </p:sp>
      <p:sp>
        <p:nvSpPr>
          <p:cNvPr id="3" name="Content Placeholder 2"/>
          <p:cNvSpPr>
            <a:spLocks noGrp="1"/>
          </p:cNvSpPr>
          <p:nvPr>
            <p:ph idx="1"/>
          </p:nvPr>
        </p:nvSpPr>
        <p:spPr/>
        <p:txBody>
          <a:bodyPr/>
          <a:lstStyle/>
          <a:p>
            <a:r>
              <a:rPr lang="en-US" dirty="0"/>
              <a:t>“Date Rape Drug” can be in form of powder, pill, capsule or liquid form and have little or no taste, color or odor</a:t>
            </a:r>
          </a:p>
          <a:p>
            <a:r>
              <a:rPr lang="en-US" dirty="0" smtClean="0"/>
              <a:t>Sexualized drug use can lead to more </a:t>
            </a:r>
            <a:r>
              <a:rPr lang="en-US" dirty="0"/>
              <a:t>forceful sex than </a:t>
            </a:r>
            <a:r>
              <a:rPr lang="en-US" dirty="0" smtClean="0"/>
              <a:t>usual as well as unprotected sex. </a:t>
            </a:r>
            <a:endParaRPr lang="en-US" dirty="0"/>
          </a:p>
        </p:txBody>
      </p:sp>
    </p:spTree>
    <p:extLst>
      <p:ext uri="{BB962C8B-B14F-4D97-AF65-F5344CB8AC3E}">
        <p14:creationId xmlns:p14="http://schemas.microsoft.com/office/powerpoint/2010/main" val="4384732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Consequences of substance abuse and risky sexual </a:t>
            </a:r>
            <a:r>
              <a:rPr lang="en-US" dirty="0" err="1"/>
              <a:t>behaviours</a:t>
            </a:r>
            <a:endParaRPr lang="en-US" dirty="0"/>
          </a:p>
        </p:txBody>
      </p:sp>
      <p:sp>
        <p:nvSpPr>
          <p:cNvPr id="3" name="Content Placeholder 2"/>
          <p:cNvSpPr>
            <a:spLocks noGrp="1"/>
          </p:cNvSpPr>
          <p:nvPr>
            <p:ph idx="1"/>
          </p:nvPr>
        </p:nvSpPr>
        <p:spPr>
          <a:xfrm>
            <a:off x="457200" y="1600200"/>
            <a:ext cx="8229600" cy="4953000"/>
          </a:xfrm>
        </p:spPr>
        <p:txBody>
          <a:bodyPr>
            <a:normAutofit fontScale="92500" lnSpcReduction="20000"/>
          </a:bodyPr>
          <a:lstStyle/>
          <a:p>
            <a:pPr marL="0" indent="0">
              <a:buNone/>
            </a:pPr>
            <a:r>
              <a:rPr lang="en-US" sz="2600" dirty="0" smtClean="0"/>
              <a:t>Sexualized drug use is associated </a:t>
            </a:r>
            <a:r>
              <a:rPr lang="en-US" sz="2600" dirty="0"/>
              <a:t>with increased sexual risk </a:t>
            </a:r>
            <a:r>
              <a:rPr lang="en-US" sz="2600" dirty="0" err="1"/>
              <a:t>behaviours</a:t>
            </a:r>
            <a:r>
              <a:rPr lang="en-US" sz="2600" dirty="0"/>
              <a:t> and negative health </a:t>
            </a:r>
            <a:r>
              <a:rPr lang="en-US" sz="2600" dirty="0" smtClean="0"/>
              <a:t>outcomes. There </a:t>
            </a:r>
            <a:r>
              <a:rPr lang="en-US" sz="2600" dirty="0"/>
              <a:t>are various reasons for this, such as; </a:t>
            </a:r>
          </a:p>
          <a:p>
            <a:r>
              <a:rPr lang="en-US" sz="2600" dirty="0" smtClean="0"/>
              <a:t>possible </a:t>
            </a:r>
            <a:r>
              <a:rPr lang="en-US" sz="2600" dirty="0"/>
              <a:t>link with HIV, hepatitis C and other 	  	   sexually transmitted infection (STI), </a:t>
            </a:r>
          </a:p>
          <a:p>
            <a:r>
              <a:rPr lang="en-US" sz="2600" dirty="0" smtClean="0"/>
              <a:t>physical </a:t>
            </a:r>
            <a:r>
              <a:rPr lang="en-US" sz="2600" dirty="0"/>
              <a:t>and mental health effects of the drugs 	  used </a:t>
            </a:r>
            <a:r>
              <a:rPr lang="en-US" sz="2600" dirty="0" smtClean="0"/>
              <a:t>(</a:t>
            </a:r>
            <a:r>
              <a:rPr lang="en-US" sz="2600" dirty="0" err="1" smtClean="0"/>
              <a:t>e.g</a:t>
            </a:r>
            <a:r>
              <a:rPr lang="en-US" sz="2600" dirty="0" smtClean="0"/>
              <a:t> of mental health could be confusion, paranoid, frightened, hallucinations).</a:t>
            </a:r>
            <a:endParaRPr lang="en-US" sz="2600" dirty="0"/>
          </a:p>
          <a:p>
            <a:r>
              <a:rPr lang="en-US" sz="2600" dirty="0" smtClean="0"/>
              <a:t>fear </a:t>
            </a:r>
            <a:r>
              <a:rPr lang="en-US" sz="2600" dirty="0"/>
              <a:t>of disclosure of infections and drug use to 	   parents or guardians thereby result to missed </a:t>
            </a:r>
            <a:r>
              <a:rPr lang="en-US" sz="2600" dirty="0" smtClean="0"/>
              <a:t>care </a:t>
            </a:r>
            <a:r>
              <a:rPr lang="en-US" sz="2600" dirty="0"/>
              <a:t>or reduced access to </a:t>
            </a:r>
            <a:r>
              <a:rPr lang="en-US" sz="2600" dirty="0" smtClean="0"/>
              <a:t>treatment.</a:t>
            </a:r>
          </a:p>
          <a:p>
            <a:r>
              <a:rPr lang="en-US" sz="2600" dirty="0"/>
              <a:t>fear of disclosure leading to self medication to treat </a:t>
            </a:r>
            <a:r>
              <a:rPr lang="en-US" sz="2600" dirty="0" smtClean="0"/>
              <a:t>STI  </a:t>
            </a:r>
            <a:r>
              <a:rPr lang="en-US" sz="2600" dirty="0"/>
              <a:t>misinformation resulting to misuse of </a:t>
            </a:r>
            <a:r>
              <a:rPr lang="en-US" sz="2600" dirty="0" smtClean="0"/>
              <a:t>medications to </a:t>
            </a:r>
            <a:r>
              <a:rPr lang="en-US" sz="2600" dirty="0"/>
              <a:t>prevent pregnancy to occur</a:t>
            </a:r>
          </a:p>
          <a:p>
            <a:endParaRPr lang="en-US" dirty="0"/>
          </a:p>
        </p:txBody>
      </p:sp>
    </p:spTree>
    <p:extLst>
      <p:ext uri="{BB962C8B-B14F-4D97-AF65-F5344CB8AC3E}">
        <p14:creationId xmlns:p14="http://schemas.microsoft.com/office/powerpoint/2010/main" val="30156633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Consequences of substance abuse and risky sexual </a:t>
            </a:r>
            <a:r>
              <a:rPr lang="en-US" dirty="0" err="1"/>
              <a:t>behaviours</a:t>
            </a:r>
            <a:endParaRPr lang="en-US" dirty="0"/>
          </a:p>
        </p:txBody>
      </p:sp>
      <p:sp>
        <p:nvSpPr>
          <p:cNvPr id="3" name="Content Placeholder 2"/>
          <p:cNvSpPr>
            <a:spLocks noGrp="1"/>
          </p:cNvSpPr>
          <p:nvPr>
            <p:ph idx="1"/>
          </p:nvPr>
        </p:nvSpPr>
        <p:spPr/>
        <p:txBody>
          <a:bodyPr/>
          <a:lstStyle/>
          <a:p>
            <a:r>
              <a:rPr lang="en-US" dirty="0" smtClean="0"/>
              <a:t>low </a:t>
            </a:r>
            <a:r>
              <a:rPr lang="en-US" dirty="0"/>
              <a:t>performance in school</a:t>
            </a:r>
          </a:p>
          <a:p>
            <a:r>
              <a:rPr lang="en-US" dirty="0" smtClean="0"/>
              <a:t>drop </a:t>
            </a:r>
            <a:r>
              <a:rPr lang="en-US" dirty="0"/>
              <a:t>out of school</a:t>
            </a:r>
          </a:p>
          <a:p>
            <a:r>
              <a:rPr lang="en-US" dirty="0" smtClean="0"/>
              <a:t>depression </a:t>
            </a:r>
            <a:r>
              <a:rPr lang="en-US" dirty="0"/>
              <a:t>as a result of life set back</a:t>
            </a:r>
          </a:p>
          <a:p>
            <a:r>
              <a:rPr lang="en-US" dirty="0" smtClean="0"/>
              <a:t>substance </a:t>
            </a:r>
            <a:r>
              <a:rPr lang="en-US" dirty="0"/>
              <a:t>abuse other than for sexual activity</a:t>
            </a:r>
          </a:p>
          <a:p>
            <a:r>
              <a:rPr lang="en-US" dirty="0" smtClean="0"/>
              <a:t>drug </a:t>
            </a:r>
            <a:r>
              <a:rPr lang="en-US" dirty="0"/>
              <a:t>addiction </a:t>
            </a:r>
          </a:p>
        </p:txBody>
      </p:sp>
    </p:spTree>
    <p:extLst>
      <p:ext uri="{BB962C8B-B14F-4D97-AF65-F5344CB8AC3E}">
        <p14:creationId xmlns:p14="http://schemas.microsoft.com/office/powerpoint/2010/main" val="16099286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Consequences of substance abuse and risky sexual </a:t>
            </a:r>
            <a:r>
              <a:rPr lang="en-US" dirty="0" err="1"/>
              <a:t>behaviours</a:t>
            </a:r>
            <a:endParaRPr lang="en-US" dirty="0"/>
          </a:p>
        </p:txBody>
      </p:sp>
      <p:sp>
        <p:nvSpPr>
          <p:cNvPr id="3" name="Content Placeholder 2"/>
          <p:cNvSpPr>
            <a:spLocks noGrp="1"/>
          </p:cNvSpPr>
          <p:nvPr>
            <p:ph idx="1"/>
          </p:nvPr>
        </p:nvSpPr>
        <p:spPr/>
        <p:txBody>
          <a:bodyPr>
            <a:normAutofit lnSpcReduction="10000"/>
          </a:bodyPr>
          <a:lstStyle/>
          <a:p>
            <a:r>
              <a:rPr lang="en-US" dirty="0"/>
              <a:t>Some sexual activities have resulted to pregnancy among the girl partners who have also committed unsafe abortion. </a:t>
            </a:r>
          </a:p>
          <a:p>
            <a:r>
              <a:rPr lang="en-US" dirty="0" smtClean="0"/>
              <a:t>Due to fear, studies </a:t>
            </a:r>
            <a:r>
              <a:rPr lang="en-US" dirty="0"/>
              <a:t>have revealed that </a:t>
            </a:r>
            <a:r>
              <a:rPr lang="en-US" dirty="0" smtClean="0"/>
              <a:t>teens who are victims </a:t>
            </a:r>
            <a:r>
              <a:rPr lang="en-US" dirty="0"/>
              <a:t>use all kinds of harmful substances or drugs including psychotropic drugs to induce abortion in cases of unwanted pregnancy , thereby exposing themselves to health hazards.</a:t>
            </a:r>
          </a:p>
          <a:p>
            <a:endParaRPr lang="en-US" dirty="0"/>
          </a:p>
          <a:p>
            <a:r>
              <a:rPr lang="en-US" dirty="0"/>
              <a:t>A study conducted by </a:t>
            </a:r>
            <a:r>
              <a:rPr lang="en-US" dirty="0" err="1"/>
              <a:t>Ikenna</a:t>
            </a:r>
            <a:r>
              <a:rPr lang="en-US" dirty="0"/>
              <a:t> Daniel </a:t>
            </a:r>
            <a:r>
              <a:rPr lang="en-US" dirty="0" err="1"/>
              <a:t>Molobe</a:t>
            </a:r>
            <a:r>
              <a:rPr lang="en-US" dirty="0"/>
              <a:t> revealed the most abortion substances used by the teens in Nigeria; </a:t>
            </a:r>
            <a:r>
              <a:rPr lang="en-US" dirty="0">
                <a:hlinkClick r:id="rId2"/>
              </a:rPr>
              <a:t>https://</a:t>
            </a:r>
            <a:r>
              <a:rPr lang="en-US" dirty="0" smtClean="0">
                <a:hlinkClick r:id="rId2"/>
              </a:rPr>
              <a:t>www.drugabuse.gov/international/abstracts/drug-abuse-unsafe-abortion-among-teenage-girls-in-nigeria</a:t>
            </a:r>
            <a:r>
              <a:rPr lang="en-US" dirty="0" smtClean="0"/>
              <a:t> </a:t>
            </a:r>
            <a:endParaRPr lang="en-US" dirty="0"/>
          </a:p>
          <a:p>
            <a:endParaRPr lang="en-US" dirty="0"/>
          </a:p>
        </p:txBody>
      </p:sp>
    </p:spTree>
    <p:extLst>
      <p:ext uri="{BB962C8B-B14F-4D97-AF65-F5344CB8AC3E}">
        <p14:creationId xmlns:p14="http://schemas.microsoft.com/office/powerpoint/2010/main" val="40915543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Consequences of substance abuse and risky sexual </a:t>
            </a:r>
            <a:r>
              <a:rPr lang="en-US" dirty="0" err="1"/>
              <a:t>behaviours</a:t>
            </a:r>
            <a:endParaRPr lang="en-US" dirty="0"/>
          </a:p>
        </p:txBody>
      </p:sp>
      <p:sp>
        <p:nvSpPr>
          <p:cNvPr id="3" name="Content Placeholder 2"/>
          <p:cNvSpPr>
            <a:spLocks noGrp="1"/>
          </p:cNvSpPr>
          <p:nvPr>
            <p:ph idx="1"/>
          </p:nvPr>
        </p:nvSpPr>
        <p:spPr/>
        <p:txBody>
          <a:bodyPr/>
          <a:lstStyle/>
          <a:p>
            <a:endParaRPr lang="en-US" dirty="0"/>
          </a:p>
          <a:p>
            <a:pPr marL="0" indent="0">
              <a:buNone/>
            </a:pPr>
            <a:r>
              <a:rPr lang="en-US" dirty="0"/>
              <a:t>	</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942213"/>
            <a:ext cx="6347603" cy="465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446033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Consequences of teenage abortion</a:t>
            </a:r>
          </a:p>
        </p:txBody>
      </p:sp>
      <p:sp>
        <p:nvSpPr>
          <p:cNvPr id="3" name="Content Placeholder 2"/>
          <p:cNvSpPr>
            <a:spLocks noGrp="1"/>
          </p:cNvSpPr>
          <p:nvPr>
            <p:ph idx="1"/>
          </p:nvPr>
        </p:nvSpPr>
        <p:spPr/>
        <p:txBody>
          <a:bodyPr>
            <a:normAutofit lnSpcReduction="10000"/>
          </a:bodyPr>
          <a:lstStyle/>
          <a:p>
            <a:r>
              <a:rPr lang="en-US" dirty="0"/>
              <a:t>Infertility and damage to vital organs in the body. </a:t>
            </a:r>
          </a:p>
          <a:p>
            <a:r>
              <a:rPr lang="en-US" dirty="0"/>
              <a:t>Some teens that have committed an unsafe abortion are experiencing post abortion syndrome while passing through physical and emotional trauma thereby resort to drugs and substance abuse.</a:t>
            </a:r>
          </a:p>
          <a:p>
            <a:r>
              <a:rPr lang="en-US" dirty="0"/>
              <a:t>Some </a:t>
            </a:r>
            <a:r>
              <a:rPr lang="en-US" dirty="0" smtClean="0"/>
              <a:t>have educational setback </a:t>
            </a:r>
            <a:r>
              <a:rPr lang="en-US" dirty="0"/>
              <a:t>or have dropped out from the school.</a:t>
            </a:r>
          </a:p>
          <a:p>
            <a:r>
              <a:rPr lang="en-US" dirty="0"/>
              <a:t>Emotional and psychological disturbance that follows </a:t>
            </a:r>
            <a:r>
              <a:rPr lang="en-US" dirty="0" smtClean="0"/>
              <a:t>after the </a:t>
            </a:r>
            <a:r>
              <a:rPr lang="en-US" dirty="0"/>
              <a:t>abortion known as Post-abortion traumatic effects </a:t>
            </a:r>
            <a:r>
              <a:rPr lang="en-US" dirty="0" smtClean="0"/>
              <a:t>and disturbances </a:t>
            </a:r>
            <a:r>
              <a:rPr lang="en-US" dirty="0"/>
              <a:t>are depression, isolation, drug abuse </a:t>
            </a:r>
            <a:r>
              <a:rPr lang="en-US" dirty="0" smtClean="0"/>
              <a:t>and attempt </a:t>
            </a:r>
            <a:r>
              <a:rPr lang="en-US" dirty="0"/>
              <a:t>to commit suicide. </a:t>
            </a:r>
          </a:p>
          <a:p>
            <a:r>
              <a:rPr lang="en-US" dirty="0"/>
              <a:t>These post abortion syndrome can cause mental ill health.</a:t>
            </a:r>
          </a:p>
          <a:p>
            <a:endParaRPr lang="en-US" dirty="0"/>
          </a:p>
        </p:txBody>
      </p:sp>
    </p:spTree>
    <p:extLst>
      <p:ext uri="{BB962C8B-B14F-4D97-AF65-F5344CB8AC3E}">
        <p14:creationId xmlns:p14="http://schemas.microsoft.com/office/powerpoint/2010/main" val="38751654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outcomes </a:t>
            </a:r>
            <a:endParaRPr lang="en-US" dirty="0"/>
          </a:p>
        </p:txBody>
      </p:sp>
      <p:sp>
        <p:nvSpPr>
          <p:cNvPr id="3" name="Content Placeholder 2"/>
          <p:cNvSpPr>
            <a:spLocks noGrp="1"/>
          </p:cNvSpPr>
          <p:nvPr>
            <p:ph idx="1"/>
          </p:nvPr>
        </p:nvSpPr>
        <p:spPr/>
        <p:txBody>
          <a:bodyPr>
            <a:normAutofit/>
          </a:bodyPr>
          <a:lstStyle/>
          <a:p>
            <a:r>
              <a:rPr lang="en-US" sz="2800" dirty="0"/>
              <a:t>Identify reasons for early exposure and risky sexual </a:t>
            </a:r>
            <a:r>
              <a:rPr lang="en-US" sz="2800" dirty="0" err="1"/>
              <a:t>behaviours</a:t>
            </a:r>
            <a:r>
              <a:rPr lang="en-US" sz="2800" dirty="0"/>
              <a:t> in adolescents</a:t>
            </a:r>
          </a:p>
          <a:p>
            <a:r>
              <a:rPr lang="en-US" sz="2800" dirty="0"/>
              <a:t>Establish the nexus between adolescents, drugs and influence of sexual </a:t>
            </a:r>
            <a:r>
              <a:rPr lang="en-US" sz="2800" dirty="0" err="1"/>
              <a:t>behaviours</a:t>
            </a:r>
            <a:endParaRPr lang="en-US" sz="2800" dirty="0"/>
          </a:p>
          <a:p>
            <a:r>
              <a:rPr lang="en-US" sz="2800" dirty="0"/>
              <a:t>Identify consequences of substance abuse and risky sexual </a:t>
            </a:r>
            <a:r>
              <a:rPr lang="en-US" sz="2800" dirty="0" err="1"/>
              <a:t>behaviours</a:t>
            </a:r>
            <a:endParaRPr lang="en-US" sz="2800" dirty="0"/>
          </a:p>
          <a:p>
            <a:r>
              <a:rPr lang="en-US" sz="2800" dirty="0"/>
              <a:t>Highlight the consequences of teenage abortion</a:t>
            </a:r>
          </a:p>
          <a:p>
            <a:r>
              <a:rPr lang="en-US" sz="2800" dirty="0"/>
              <a:t>Recommendations for prevention</a:t>
            </a:r>
          </a:p>
        </p:txBody>
      </p:sp>
    </p:spTree>
    <p:extLst>
      <p:ext uri="{BB962C8B-B14F-4D97-AF65-F5344CB8AC3E}">
        <p14:creationId xmlns:p14="http://schemas.microsoft.com/office/powerpoint/2010/main" val="6190607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Recommendations for Prevention  </a:t>
            </a:r>
          </a:p>
        </p:txBody>
      </p:sp>
      <p:sp>
        <p:nvSpPr>
          <p:cNvPr id="3" name="Content Placeholder 2"/>
          <p:cNvSpPr>
            <a:spLocks noGrp="1"/>
          </p:cNvSpPr>
          <p:nvPr>
            <p:ph idx="1"/>
          </p:nvPr>
        </p:nvSpPr>
        <p:spPr/>
        <p:txBody>
          <a:bodyPr>
            <a:noAutofit/>
          </a:bodyPr>
          <a:lstStyle/>
          <a:p>
            <a:r>
              <a:rPr lang="en-US" dirty="0" smtClean="0"/>
              <a:t>Parents and guardians should keep close to their children and provide them with care they need. Such as;</a:t>
            </a:r>
          </a:p>
          <a:p>
            <a:pPr marL="0" indent="0">
              <a:buNone/>
            </a:pPr>
            <a:r>
              <a:rPr lang="en-US" dirty="0" smtClean="0"/>
              <a:t>	- be mindful on their children’s use of internet, 	 	watching of movies/TV/magazines </a:t>
            </a:r>
          </a:p>
          <a:p>
            <a:pPr marL="0" indent="0">
              <a:buNone/>
            </a:pPr>
            <a:r>
              <a:rPr lang="en-US" dirty="0" smtClean="0"/>
              <a:t>	- know the kind of friends their children keep</a:t>
            </a:r>
          </a:p>
          <a:p>
            <a:pPr marL="0" indent="0">
              <a:buNone/>
            </a:pPr>
            <a:r>
              <a:rPr lang="en-US" dirty="0" smtClean="0"/>
              <a:t>	- maintain a good parent-child relationship</a:t>
            </a:r>
          </a:p>
          <a:p>
            <a:pPr marL="0" indent="0">
              <a:buNone/>
            </a:pPr>
            <a:r>
              <a:rPr lang="en-US" dirty="0" smtClean="0"/>
              <a:t>	- monitor their child’s social activities</a:t>
            </a:r>
          </a:p>
          <a:p>
            <a:pPr marL="0" indent="0">
              <a:buNone/>
            </a:pPr>
            <a:r>
              <a:rPr lang="en-US" dirty="0" smtClean="0"/>
              <a:t>	- observe their child performance in school</a:t>
            </a:r>
          </a:p>
          <a:p>
            <a:r>
              <a:rPr lang="en-US" dirty="0" smtClean="0"/>
              <a:t>Adolescents should be provided with information and skills for taking care of their sexual health, and help them make sound decisions now and in the future. </a:t>
            </a:r>
          </a:p>
        </p:txBody>
      </p:sp>
    </p:spTree>
    <p:extLst>
      <p:ext uri="{BB962C8B-B14F-4D97-AF65-F5344CB8AC3E}">
        <p14:creationId xmlns:p14="http://schemas.microsoft.com/office/powerpoint/2010/main" val="31896230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Providing </a:t>
            </a:r>
            <a:r>
              <a:rPr lang="en-US" dirty="0" smtClean="0"/>
              <a:t>information </a:t>
            </a:r>
            <a:r>
              <a:rPr lang="en-US" dirty="0"/>
              <a:t>and skills </a:t>
            </a:r>
            <a:r>
              <a:rPr lang="en-US" dirty="0" smtClean="0"/>
              <a:t>to the adolescents could </a:t>
            </a:r>
            <a:r>
              <a:rPr lang="en-US" dirty="0"/>
              <a:t>be enhanced through peer educators training, training of teachers, training of parents/guardians and training of community and religious leaders. </a:t>
            </a:r>
          </a:p>
          <a:p>
            <a:r>
              <a:rPr lang="en-US" dirty="0" smtClean="0"/>
              <a:t>Sexuality </a:t>
            </a:r>
            <a:r>
              <a:rPr lang="en-US" dirty="0"/>
              <a:t>education should be integrated into the confidential and longitudinal relationship the parents and guardians develop with children through the education children acquire in the school, and the society must be aware of the children’s own attitudes, beliefs, and values so that their effectiveness in discussing sexuality in the community setting is not </a:t>
            </a:r>
            <a:r>
              <a:rPr lang="en-US" dirty="0" smtClean="0"/>
              <a:t>limited.</a:t>
            </a:r>
          </a:p>
          <a:p>
            <a:pPr lvl="0">
              <a:buClr>
                <a:srgbClr val="93A299"/>
              </a:buClr>
            </a:pPr>
            <a:r>
              <a:rPr lang="en-US" dirty="0">
                <a:solidFill>
                  <a:srgbClr val="292934"/>
                </a:solidFill>
              </a:rPr>
              <a:t>Out of school and school-based interventions should provide opportunities for individual risk assessments or targeted preventive counseling.</a:t>
            </a:r>
          </a:p>
          <a:p>
            <a:endParaRPr lang="en-US" dirty="0"/>
          </a:p>
        </p:txBody>
      </p:sp>
    </p:spTree>
    <p:extLst>
      <p:ext uri="{BB962C8B-B14F-4D97-AF65-F5344CB8AC3E}">
        <p14:creationId xmlns:p14="http://schemas.microsoft.com/office/powerpoint/2010/main" val="31556992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There is need </a:t>
            </a:r>
            <a:r>
              <a:rPr lang="en-US" dirty="0"/>
              <a:t>to access professional help to </a:t>
            </a:r>
            <a:r>
              <a:rPr lang="en-US" dirty="0" smtClean="0"/>
              <a:t>support adolescents who already have the problem of sexualized drug use. In this case, </a:t>
            </a:r>
            <a:r>
              <a:rPr lang="en-US" dirty="0" err="1" smtClean="0"/>
              <a:t>counsellors</a:t>
            </a:r>
            <a:r>
              <a:rPr lang="en-US" dirty="0" smtClean="0"/>
              <a:t> and psychotherapist can assist by;</a:t>
            </a:r>
          </a:p>
          <a:p>
            <a:pPr marL="0" indent="0">
              <a:buNone/>
            </a:pPr>
            <a:r>
              <a:rPr lang="en-US" dirty="0"/>
              <a:t> 	</a:t>
            </a:r>
            <a:r>
              <a:rPr lang="en-US" dirty="0" smtClean="0"/>
              <a:t>- providing and engaging the adolescent in 	</a:t>
            </a:r>
            <a:r>
              <a:rPr lang="en-US" dirty="0" err="1" smtClean="0"/>
              <a:t>counselling</a:t>
            </a:r>
            <a:r>
              <a:rPr lang="en-US" dirty="0" smtClean="0"/>
              <a:t> </a:t>
            </a:r>
          </a:p>
          <a:p>
            <a:pPr marL="0" indent="0">
              <a:buNone/>
            </a:pPr>
            <a:r>
              <a:rPr lang="en-US" dirty="0"/>
              <a:t>	</a:t>
            </a:r>
            <a:r>
              <a:rPr lang="en-US" dirty="0" smtClean="0"/>
              <a:t>- helping the family to discuss and identify issues 	and </a:t>
            </a:r>
            <a:r>
              <a:rPr lang="en-US" dirty="0"/>
              <a:t>address </a:t>
            </a:r>
            <a:r>
              <a:rPr lang="en-US" dirty="0" smtClean="0"/>
              <a:t>these </a:t>
            </a:r>
            <a:r>
              <a:rPr lang="en-US" dirty="0"/>
              <a:t>events  </a:t>
            </a:r>
            <a:endParaRPr lang="en-US" dirty="0" smtClean="0"/>
          </a:p>
          <a:p>
            <a:pPr marL="0" indent="0">
              <a:buNone/>
            </a:pPr>
            <a:r>
              <a:rPr lang="en-US" dirty="0"/>
              <a:t>	</a:t>
            </a:r>
            <a:r>
              <a:rPr lang="en-US" dirty="0" smtClean="0"/>
              <a:t>- provide referral for possible rehabilitation and 	treatment for the adolescent recovery and wellbeing</a:t>
            </a:r>
            <a:endParaRPr lang="en-US" dirty="0"/>
          </a:p>
        </p:txBody>
      </p:sp>
    </p:spTree>
    <p:extLst>
      <p:ext uri="{BB962C8B-B14F-4D97-AF65-F5344CB8AC3E}">
        <p14:creationId xmlns:p14="http://schemas.microsoft.com/office/powerpoint/2010/main" val="42550958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p:txBody>
          <a:bodyPr/>
          <a:lstStyle/>
          <a:p>
            <a:r>
              <a:rPr lang="en-US" dirty="0"/>
              <a:t>Drugs and substance abuse is detrimental to health, and should be avoided while education is very important for the adolescents to get the right information, and therefore, drugs and substance abuse prevention should be integrated into sexual reproductive health education for adolescents to reduce the risky </a:t>
            </a:r>
            <a:r>
              <a:rPr lang="en-US" dirty="0" err="1" smtClean="0"/>
              <a:t>behaviours</a:t>
            </a:r>
            <a:r>
              <a:rPr lang="en-US" dirty="0" smtClean="0"/>
              <a:t> </a:t>
            </a:r>
            <a:r>
              <a:rPr lang="en-US" dirty="0"/>
              <a:t>associated.</a:t>
            </a:r>
          </a:p>
        </p:txBody>
      </p:sp>
    </p:spTree>
    <p:extLst>
      <p:ext uri="{BB962C8B-B14F-4D97-AF65-F5344CB8AC3E}">
        <p14:creationId xmlns:p14="http://schemas.microsoft.com/office/powerpoint/2010/main" val="28836356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lgn="ctr">
              <a:buNone/>
            </a:pPr>
            <a:endParaRPr lang="en-US" sz="4000" spc="-100" dirty="0">
              <a:solidFill>
                <a:srgbClr val="D2533C"/>
              </a:solidFill>
              <a:ea typeface="+mj-ea"/>
              <a:cs typeface="+mj-cs"/>
            </a:endParaRPr>
          </a:p>
          <a:p>
            <a:pPr marL="0" indent="0" algn="ctr">
              <a:buNone/>
            </a:pPr>
            <a:endParaRPr lang="en-US" sz="4000" spc="-100" dirty="0">
              <a:solidFill>
                <a:srgbClr val="D2533C"/>
              </a:solidFill>
              <a:ea typeface="+mj-ea"/>
              <a:cs typeface="+mj-cs"/>
            </a:endParaRPr>
          </a:p>
          <a:p>
            <a:pPr marL="0" indent="0" algn="ctr">
              <a:buNone/>
            </a:pPr>
            <a:r>
              <a:rPr lang="en-US" sz="4000" spc="-100" dirty="0">
                <a:solidFill>
                  <a:srgbClr val="D2533C"/>
                </a:solidFill>
                <a:ea typeface="+mj-ea"/>
                <a:cs typeface="+mj-cs"/>
              </a:rPr>
              <a:t>Thanks</a:t>
            </a:r>
            <a:endParaRPr lang="en-US" dirty="0"/>
          </a:p>
        </p:txBody>
      </p:sp>
    </p:spTree>
    <p:extLst>
      <p:ext uri="{BB962C8B-B14F-4D97-AF65-F5344CB8AC3E}">
        <p14:creationId xmlns:p14="http://schemas.microsoft.com/office/powerpoint/2010/main" val="24703823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normAutofit/>
          </a:bodyPr>
          <a:lstStyle/>
          <a:p>
            <a:r>
              <a:rPr lang="en-US" sz="2500" dirty="0"/>
              <a:t>Adolescents need accurate and comprehensive education about sexuality to practice healthy sexual behavior while growing up or becoming adult. </a:t>
            </a:r>
          </a:p>
          <a:p>
            <a:r>
              <a:rPr lang="en-US" sz="2500" dirty="0"/>
              <a:t>Early exposure to sexual activity may lead to health and social problems. </a:t>
            </a:r>
          </a:p>
          <a:p>
            <a:r>
              <a:rPr lang="en-US" sz="2500" dirty="0"/>
              <a:t>Most adolescents who engage in sexual activities abuse both prescribed drugs and psychoactive substances to  enhance their sexual activity. </a:t>
            </a:r>
          </a:p>
          <a:p>
            <a:pPr marL="0" indent="0">
              <a:buNone/>
            </a:pPr>
            <a:r>
              <a:rPr lang="en-US" sz="2500" dirty="0"/>
              <a:t>	-</a:t>
            </a:r>
          </a:p>
          <a:p>
            <a:pPr marL="0" indent="0">
              <a:buNone/>
            </a:pPr>
            <a:endParaRPr lang="en-US" dirty="0"/>
          </a:p>
        </p:txBody>
      </p:sp>
    </p:spTree>
    <p:extLst>
      <p:ext uri="{BB962C8B-B14F-4D97-AF65-F5344CB8AC3E}">
        <p14:creationId xmlns:p14="http://schemas.microsoft.com/office/powerpoint/2010/main" val="15074240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normAutofit/>
          </a:bodyPr>
          <a:lstStyle/>
          <a:p>
            <a:r>
              <a:rPr lang="en-US" dirty="0"/>
              <a:t>With free access to the internet, teens can surf on the internet to discover substances or drugs to enhance their sexual activity.</a:t>
            </a:r>
          </a:p>
          <a:p>
            <a:r>
              <a:rPr lang="en-US" dirty="0"/>
              <a:t>Most times these drugs are purchased through street drug </a:t>
            </a:r>
            <a:r>
              <a:rPr lang="en-US" dirty="0" smtClean="0"/>
              <a:t>vendors who </a:t>
            </a:r>
            <a:r>
              <a:rPr lang="en-US" dirty="0"/>
              <a:t>misinform the teens that the drugs help to enlarge the sexual organ in order to convince them to buy the drugs.</a:t>
            </a:r>
          </a:p>
          <a:p>
            <a:r>
              <a:rPr lang="en-US" dirty="0"/>
              <a:t>In most developing countries, teens have been able to obtain prescription sexual enhancement drugs from the pharmacy shops without doctor’s prescription.</a:t>
            </a:r>
          </a:p>
          <a:p>
            <a:endParaRPr lang="en-US" dirty="0"/>
          </a:p>
        </p:txBody>
      </p:sp>
    </p:spTree>
    <p:extLst>
      <p:ext uri="{BB962C8B-B14F-4D97-AF65-F5344CB8AC3E}">
        <p14:creationId xmlns:p14="http://schemas.microsoft.com/office/powerpoint/2010/main" val="40311968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lstStyle/>
          <a:p>
            <a:r>
              <a:rPr lang="en-US" dirty="0"/>
              <a:t>Teens have also developed a strong network of sex engagements on social media to connect to others and negotiate for physical visits or arrangement for sexual intercourse. In this process they also discuss or exchange information on various drugs and substances they can use to enhance their sexual craving or activity.</a:t>
            </a:r>
          </a:p>
          <a:p>
            <a:r>
              <a:rPr lang="en-US" dirty="0"/>
              <a:t>Drugs and substances are  abused or misuse without  knowledge of the effect, risk and health implications of the use. </a:t>
            </a:r>
          </a:p>
          <a:p>
            <a:r>
              <a:rPr lang="en-US" dirty="0"/>
              <a:t>Most of these sexual act is unprotected. </a:t>
            </a:r>
          </a:p>
          <a:p>
            <a:endParaRPr lang="en-US" dirty="0"/>
          </a:p>
          <a:p>
            <a:endParaRPr lang="en-US" dirty="0"/>
          </a:p>
        </p:txBody>
      </p:sp>
    </p:spTree>
    <p:extLst>
      <p:ext uri="{BB962C8B-B14F-4D97-AF65-F5344CB8AC3E}">
        <p14:creationId xmlns:p14="http://schemas.microsoft.com/office/powerpoint/2010/main" val="30830033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Reasons for early exposure and risky sexual </a:t>
            </a:r>
            <a:r>
              <a:rPr lang="en-US" dirty="0" err="1" smtClean="0"/>
              <a:t>behaviours</a:t>
            </a:r>
            <a:r>
              <a:rPr lang="en-US" dirty="0" smtClean="0"/>
              <a:t> </a:t>
            </a:r>
            <a:r>
              <a:rPr lang="en-US" dirty="0"/>
              <a:t>in adolescents</a:t>
            </a:r>
          </a:p>
        </p:txBody>
      </p:sp>
      <p:sp>
        <p:nvSpPr>
          <p:cNvPr id="3" name="Content Placeholder 2"/>
          <p:cNvSpPr>
            <a:spLocks noGrp="1"/>
          </p:cNvSpPr>
          <p:nvPr>
            <p:ph idx="1"/>
          </p:nvPr>
        </p:nvSpPr>
        <p:spPr>
          <a:xfrm>
            <a:off x="457200" y="1600200"/>
            <a:ext cx="8458200" cy="4876800"/>
          </a:xfrm>
        </p:spPr>
        <p:txBody>
          <a:bodyPr>
            <a:noAutofit/>
          </a:bodyPr>
          <a:lstStyle/>
          <a:p>
            <a:r>
              <a:rPr lang="en-US" sz="2100" dirty="0"/>
              <a:t>Risky sexual </a:t>
            </a:r>
            <a:r>
              <a:rPr lang="en-US" sz="2100" dirty="0" err="1" smtClean="0"/>
              <a:t>behaviours</a:t>
            </a:r>
            <a:r>
              <a:rPr lang="en-US" sz="2100" dirty="0"/>
              <a:t>, defined as having multiple partners or having sex with strangers,</a:t>
            </a:r>
          </a:p>
          <a:p>
            <a:r>
              <a:rPr lang="en-US" sz="2100" dirty="0"/>
              <a:t>Adolescents most likely to engage in earlier sexual activity include those with;</a:t>
            </a:r>
          </a:p>
          <a:p>
            <a:pPr marL="457200" indent="-457200">
              <a:buFont typeface="+mj-lt"/>
              <a:buAutoNum type="alphaLcPeriod"/>
            </a:pPr>
            <a:r>
              <a:rPr lang="en-US" sz="2100" dirty="0" smtClean="0"/>
              <a:t>social</a:t>
            </a:r>
            <a:r>
              <a:rPr lang="en-US" sz="2100" dirty="0"/>
              <a:t>, </a:t>
            </a:r>
            <a:r>
              <a:rPr lang="en-US" sz="2100" dirty="0" err="1" smtClean="0"/>
              <a:t>behavioural</a:t>
            </a:r>
            <a:r>
              <a:rPr lang="en-US" sz="2100" dirty="0"/>
              <a:t>, or emotional problems; </a:t>
            </a:r>
          </a:p>
          <a:p>
            <a:pPr marL="457200" indent="-457200">
              <a:buFont typeface="+mj-lt"/>
              <a:buAutoNum type="alphaLcPeriod"/>
            </a:pPr>
            <a:r>
              <a:rPr lang="en-US" sz="2100" dirty="0" smtClean="0"/>
              <a:t>those </a:t>
            </a:r>
            <a:r>
              <a:rPr lang="en-US" sz="2100" dirty="0"/>
              <a:t>from low-income families; </a:t>
            </a:r>
          </a:p>
          <a:p>
            <a:pPr marL="457200" indent="-457200">
              <a:buFont typeface="+mj-lt"/>
              <a:buAutoNum type="alphaLcPeriod"/>
            </a:pPr>
            <a:r>
              <a:rPr lang="en-US" sz="2100" dirty="0" smtClean="0"/>
              <a:t>victims </a:t>
            </a:r>
            <a:r>
              <a:rPr lang="en-US" sz="2100" dirty="0"/>
              <a:t>of physical and sexual abuse; </a:t>
            </a:r>
          </a:p>
          <a:p>
            <a:pPr marL="457200" indent="-457200">
              <a:buFont typeface="+mj-lt"/>
              <a:buAutoNum type="alphaLcPeriod"/>
            </a:pPr>
            <a:r>
              <a:rPr lang="en-US" sz="2100" dirty="0" smtClean="0"/>
              <a:t>adolescents </a:t>
            </a:r>
            <a:r>
              <a:rPr lang="en-US" sz="2100" dirty="0"/>
              <a:t>in families with marital discord and low </a:t>
            </a:r>
            <a:r>
              <a:rPr lang="en-US" sz="2100" dirty="0" smtClean="0"/>
              <a:t>levels </a:t>
            </a:r>
            <a:r>
              <a:rPr lang="en-US" sz="2100" dirty="0"/>
              <a:t>of parental </a:t>
            </a:r>
            <a:r>
              <a:rPr lang="en-US" sz="2100" dirty="0" smtClean="0"/>
              <a:t>supervision;</a:t>
            </a:r>
            <a:endParaRPr lang="en-US" sz="2100" dirty="0"/>
          </a:p>
          <a:p>
            <a:pPr marL="457200" indent="-457200">
              <a:buFont typeface="+mj-lt"/>
              <a:buAutoNum type="alphaLcPeriod"/>
            </a:pPr>
            <a:r>
              <a:rPr lang="en-US" sz="2100" dirty="0" smtClean="0"/>
              <a:t>exposure </a:t>
            </a:r>
            <a:r>
              <a:rPr lang="en-US" sz="2100" dirty="0"/>
              <a:t>to magazines, movies and internet </a:t>
            </a:r>
            <a:r>
              <a:rPr lang="en-US" sz="2100" dirty="0" smtClean="0"/>
              <a:t>pornography</a:t>
            </a:r>
            <a:r>
              <a:rPr lang="en-US" sz="2100" dirty="0"/>
              <a:t>;</a:t>
            </a:r>
            <a:endParaRPr lang="en-US" sz="2100" dirty="0"/>
          </a:p>
          <a:p>
            <a:pPr marL="457200" indent="-457200">
              <a:buFont typeface="+mj-lt"/>
              <a:buAutoNum type="alphaLcPeriod"/>
            </a:pPr>
            <a:r>
              <a:rPr lang="en-US" sz="2100" dirty="0" smtClean="0"/>
              <a:t>lack </a:t>
            </a:r>
            <a:r>
              <a:rPr lang="en-US" sz="2100" dirty="0"/>
              <a:t>of information and </a:t>
            </a:r>
            <a:r>
              <a:rPr lang="en-US" sz="2100" dirty="0" smtClean="0"/>
              <a:t>misinformation;</a:t>
            </a:r>
            <a:endParaRPr lang="en-US" sz="2100" dirty="0"/>
          </a:p>
          <a:p>
            <a:pPr marL="457200" indent="-457200">
              <a:buFont typeface="+mj-lt"/>
              <a:buAutoNum type="alphaLcPeriod"/>
            </a:pPr>
            <a:r>
              <a:rPr lang="en-US" sz="2100" dirty="0" smtClean="0"/>
              <a:t>peer </a:t>
            </a:r>
            <a:r>
              <a:rPr lang="en-US" sz="2100" dirty="0" smtClean="0"/>
              <a:t>pressure;  </a:t>
            </a:r>
          </a:p>
          <a:p>
            <a:pPr marL="457200" indent="-457200">
              <a:buFont typeface="+mj-lt"/>
              <a:buAutoNum type="alphaLcPeriod"/>
            </a:pPr>
            <a:r>
              <a:rPr lang="en-US" sz="2100" dirty="0" smtClean="0"/>
              <a:t>Homelessness</a:t>
            </a:r>
          </a:p>
          <a:p>
            <a:pPr marL="457200" indent="-457200">
              <a:buFont typeface="+mj-lt"/>
              <a:buAutoNum type="alphaLcPeriod"/>
            </a:pPr>
            <a:r>
              <a:rPr lang="en-US" sz="2100" dirty="0" smtClean="0"/>
              <a:t>Loneliness</a:t>
            </a:r>
            <a:endParaRPr lang="en-US" sz="2100" dirty="0"/>
          </a:p>
        </p:txBody>
      </p:sp>
    </p:spTree>
    <p:extLst>
      <p:ext uri="{BB962C8B-B14F-4D97-AF65-F5344CB8AC3E}">
        <p14:creationId xmlns:p14="http://schemas.microsoft.com/office/powerpoint/2010/main" val="1902038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Adolescents, drugs and influence of sexual </a:t>
            </a:r>
            <a:r>
              <a:rPr lang="en-US" dirty="0" err="1"/>
              <a:t>behaviours</a:t>
            </a:r>
            <a:endParaRPr lang="en-US" dirty="0"/>
          </a:p>
        </p:txBody>
      </p:sp>
      <p:sp>
        <p:nvSpPr>
          <p:cNvPr id="3" name="Content Placeholder 2"/>
          <p:cNvSpPr>
            <a:spLocks noGrp="1"/>
          </p:cNvSpPr>
          <p:nvPr>
            <p:ph idx="1"/>
          </p:nvPr>
        </p:nvSpPr>
        <p:spPr>
          <a:xfrm>
            <a:off x="457200" y="1600200"/>
            <a:ext cx="8458200" cy="4876800"/>
          </a:xfrm>
        </p:spPr>
        <p:txBody>
          <a:bodyPr>
            <a:normAutofit fontScale="25000" lnSpcReduction="20000"/>
          </a:bodyPr>
          <a:lstStyle/>
          <a:p>
            <a:r>
              <a:rPr lang="en-US" sz="9600" dirty="0"/>
              <a:t>Adolescents out of ignorance, misinformation and peer pressure  abuse  various drugs and substances while engaging in sexual activities. </a:t>
            </a:r>
          </a:p>
          <a:p>
            <a:r>
              <a:rPr lang="en-US" sz="9600" dirty="0" smtClean="0"/>
              <a:t>Some </a:t>
            </a:r>
            <a:r>
              <a:rPr lang="en-US" sz="9600" dirty="0"/>
              <a:t>have become sexually dependent and also dependent on drugs. </a:t>
            </a:r>
          </a:p>
          <a:p>
            <a:r>
              <a:rPr lang="en-US" sz="9600" dirty="0" err="1" smtClean="0"/>
              <a:t>Chemsex</a:t>
            </a:r>
            <a:r>
              <a:rPr lang="en-US" sz="9600" dirty="0" smtClean="0"/>
              <a:t> </a:t>
            </a:r>
            <a:r>
              <a:rPr lang="en-US" sz="9600" dirty="0"/>
              <a:t>or use of drugs to enhance sexual activity is fast becoming a public health concern. This is also becoming more prevalent among the gay </a:t>
            </a:r>
            <a:r>
              <a:rPr lang="en-US" sz="9600" dirty="0" smtClean="0"/>
              <a:t>community, and teens who </a:t>
            </a:r>
            <a:r>
              <a:rPr lang="en-US" sz="9600" dirty="0"/>
              <a:t>engage in </a:t>
            </a:r>
            <a:r>
              <a:rPr lang="en-US" sz="9600" dirty="0" err="1"/>
              <a:t>chemsex</a:t>
            </a:r>
            <a:r>
              <a:rPr lang="en-US" sz="9600" dirty="0"/>
              <a:t> are more likely to engage in high-risk sexual </a:t>
            </a:r>
            <a:r>
              <a:rPr lang="en-US" sz="9600" dirty="0" err="1" smtClean="0"/>
              <a:t>behaviours</a:t>
            </a:r>
            <a:r>
              <a:rPr lang="en-US" sz="9600" dirty="0" smtClean="0"/>
              <a:t>.</a:t>
            </a:r>
            <a:endParaRPr lang="en-US" sz="9600" dirty="0"/>
          </a:p>
          <a:p>
            <a:pPr marL="0" indent="0">
              <a:buNone/>
            </a:pPr>
            <a:r>
              <a:rPr lang="en-US" sz="8800" dirty="0"/>
              <a:t> </a:t>
            </a:r>
          </a:p>
          <a:p>
            <a:endParaRPr lang="en-US" dirty="0"/>
          </a:p>
          <a:p>
            <a:pPr marL="0" indent="0">
              <a:buNone/>
            </a:pPr>
            <a:endParaRPr lang="en-US" dirty="0"/>
          </a:p>
        </p:txBody>
      </p:sp>
    </p:spTree>
    <p:extLst>
      <p:ext uri="{BB962C8B-B14F-4D97-AF65-F5344CB8AC3E}">
        <p14:creationId xmlns:p14="http://schemas.microsoft.com/office/powerpoint/2010/main" val="14084920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Adolescents, drugs and influence of sexual </a:t>
            </a:r>
            <a:r>
              <a:rPr lang="en-US" dirty="0" err="1"/>
              <a:t>behaviours</a:t>
            </a:r>
            <a:endParaRPr lang="en-US" dirty="0"/>
          </a:p>
        </p:txBody>
      </p:sp>
      <p:sp>
        <p:nvSpPr>
          <p:cNvPr id="3" name="Content Placeholder 2"/>
          <p:cNvSpPr>
            <a:spLocks noGrp="1"/>
          </p:cNvSpPr>
          <p:nvPr>
            <p:ph idx="1"/>
          </p:nvPr>
        </p:nvSpPr>
        <p:spPr/>
        <p:txBody>
          <a:bodyPr>
            <a:normAutofit lnSpcReduction="10000"/>
          </a:bodyPr>
          <a:lstStyle/>
          <a:p>
            <a:pPr marL="0" lvl="0" indent="0">
              <a:buClr>
                <a:srgbClr val="93A299"/>
              </a:buClr>
              <a:buNone/>
            </a:pPr>
            <a:r>
              <a:rPr lang="en-US" dirty="0">
                <a:solidFill>
                  <a:srgbClr val="292934"/>
                </a:solidFill>
              </a:rPr>
              <a:t>Adolescents who are involved in </a:t>
            </a:r>
            <a:r>
              <a:rPr lang="en-US" dirty="0" smtClean="0">
                <a:solidFill>
                  <a:srgbClr val="292934"/>
                </a:solidFill>
              </a:rPr>
              <a:t>sexualized drug or </a:t>
            </a:r>
            <a:r>
              <a:rPr lang="en-US" dirty="0" err="1" smtClean="0">
                <a:solidFill>
                  <a:srgbClr val="292934"/>
                </a:solidFill>
              </a:rPr>
              <a:t>chemsex</a:t>
            </a:r>
            <a:r>
              <a:rPr lang="en-US" dirty="0" smtClean="0">
                <a:solidFill>
                  <a:srgbClr val="292934"/>
                </a:solidFill>
              </a:rPr>
              <a:t> </a:t>
            </a:r>
            <a:r>
              <a:rPr lang="en-US" dirty="0">
                <a:solidFill>
                  <a:srgbClr val="292934"/>
                </a:solidFill>
              </a:rPr>
              <a:t>experiment sex under the influence of psychoactive substances such as </a:t>
            </a:r>
            <a:r>
              <a:rPr lang="en-US" dirty="0" smtClean="0">
                <a:solidFill>
                  <a:srgbClr val="292934"/>
                </a:solidFill>
              </a:rPr>
              <a:t>with;</a:t>
            </a:r>
          </a:p>
          <a:p>
            <a:pPr>
              <a:buClr>
                <a:srgbClr val="93A299"/>
              </a:buClr>
            </a:pPr>
            <a:r>
              <a:rPr lang="en-US" dirty="0">
                <a:solidFill>
                  <a:srgbClr val="292934"/>
                </a:solidFill>
              </a:rPr>
              <a:t>M</a:t>
            </a:r>
            <a:r>
              <a:rPr lang="en-US" dirty="0" smtClean="0">
                <a:solidFill>
                  <a:srgbClr val="292934"/>
                </a:solidFill>
              </a:rPr>
              <a:t>ethamphetamine</a:t>
            </a:r>
          </a:p>
          <a:p>
            <a:pPr lvl="0">
              <a:buClr>
                <a:srgbClr val="93A299"/>
              </a:buClr>
            </a:pPr>
            <a:r>
              <a:rPr lang="en-US" dirty="0" err="1">
                <a:solidFill>
                  <a:srgbClr val="292934"/>
                </a:solidFill>
              </a:rPr>
              <a:t>M</a:t>
            </a:r>
            <a:r>
              <a:rPr lang="en-US" dirty="0" err="1" smtClean="0">
                <a:solidFill>
                  <a:srgbClr val="292934"/>
                </a:solidFill>
              </a:rPr>
              <a:t>ephedrone</a:t>
            </a:r>
            <a:r>
              <a:rPr lang="en-US" dirty="0">
                <a:solidFill>
                  <a:srgbClr val="292934"/>
                </a:solidFill>
              </a:rPr>
              <a:t>. </a:t>
            </a:r>
          </a:p>
          <a:p>
            <a:r>
              <a:rPr lang="en-US" dirty="0" err="1"/>
              <a:t>G</a:t>
            </a:r>
            <a:r>
              <a:rPr lang="en-US" dirty="0" err="1" smtClean="0"/>
              <a:t>ammahydroxybutyrate</a:t>
            </a:r>
            <a:r>
              <a:rPr lang="en-US" dirty="0" smtClean="0"/>
              <a:t>/</a:t>
            </a:r>
            <a:r>
              <a:rPr lang="en-US" dirty="0" err="1" smtClean="0"/>
              <a:t>gammabutyrolactone</a:t>
            </a:r>
            <a:r>
              <a:rPr lang="en-US" dirty="0" smtClean="0"/>
              <a:t> </a:t>
            </a:r>
            <a:r>
              <a:rPr lang="en-US" dirty="0"/>
              <a:t>(also known as </a:t>
            </a:r>
            <a:r>
              <a:rPr lang="en-US" dirty="0" smtClean="0"/>
              <a:t>GHB/GBL)</a:t>
            </a:r>
          </a:p>
          <a:p>
            <a:r>
              <a:rPr lang="en-US" dirty="0" smtClean="0"/>
              <a:t>Cocaine</a:t>
            </a:r>
            <a:endParaRPr lang="en-US" dirty="0"/>
          </a:p>
          <a:p>
            <a:r>
              <a:rPr lang="en-US" dirty="0" smtClean="0"/>
              <a:t>Ketamine</a:t>
            </a:r>
          </a:p>
          <a:p>
            <a:pPr marL="0" indent="0">
              <a:buNone/>
            </a:pPr>
            <a:r>
              <a:rPr lang="en-US" dirty="0" smtClean="0"/>
              <a:t>These drugs </a:t>
            </a:r>
            <a:r>
              <a:rPr lang="en-US" dirty="0"/>
              <a:t>are taken on their </a:t>
            </a:r>
            <a:r>
              <a:rPr lang="en-US" dirty="0" smtClean="0"/>
              <a:t>own, in combinations </a:t>
            </a:r>
            <a:r>
              <a:rPr lang="en-US" dirty="0"/>
              <a:t>or together with </a:t>
            </a:r>
            <a:r>
              <a:rPr lang="en-US" dirty="0" smtClean="0"/>
              <a:t>other </a:t>
            </a:r>
            <a:r>
              <a:rPr lang="en-US" dirty="0"/>
              <a:t>drugs (</a:t>
            </a:r>
            <a:r>
              <a:rPr lang="en-US" dirty="0" smtClean="0"/>
              <a:t>such as ecstasy, marijuana or alcohol, </a:t>
            </a:r>
            <a:r>
              <a:rPr lang="en-US" dirty="0" err="1" smtClean="0"/>
              <a:t>etc</a:t>
            </a:r>
            <a:r>
              <a:rPr lang="en-US" dirty="0" smtClean="0"/>
              <a:t>) to experiment enhancement.</a:t>
            </a:r>
            <a:endParaRPr lang="en-US" dirty="0"/>
          </a:p>
        </p:txBody>
      </p:sp>
    </p:spTree>
    <p:extLst>
      <p:ext uri="{BB962C8B-B14F-4D97-AF65-F5344CB8AC3E}">
        <p14:creationId xmlns:p14="http://schemas.microsoft.com/office/powerpoint/2010/main" val="5908760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Adolescents, drugs and influence of sexual </a:t>
            </a:r>
            <a:r>
              <a:rPr lang="en-US" dirty="0" err="1"/>
              <a:t>behaviours</a:t>
            </a:r>
            <a:endParaRPr lang="en-US" dirty="0"/>
          </a:p>
        </p:txBody>
      </p:sp>
      <p:sp>
        <p:nvSpPr>
          <p:cNvPr id="3" name="Content Placeholder 2"/>
          <p:cNvSpPr>
            <a:spLocks noGrp="1"/>
          </p:cNvSpPr>
          <p:nvPr>
            <p:ph idx="1"/>
          </p:nvPr>
        </p:nvSpPr>
        <p:spPr/>
        <p:txBody>
          <a:bodyPr>
            <a:normAutofit/>
          </a:bodyPr>
          <a:lstStyle/>
          <a:p>
            <a:r>
              <a:rPr lang="en-US" dirty="0" smtClean="0"/>
              <a:t>Each of these drugs has </a:t>
            </a:r>
            <a:r>
              <a:rPr lang="en-US" dirty="0"/>
              <a:t>very different mental and physical effects</a:t>
            </a:r>
            <a:r>
              <a:rPr lang="en-US" dirty="0" smtClean="0"/>
              <a:t>.</a:t>
            </a:r>
          </a:p>
          <a:p>
            <a:r>
              <a:rPr lang="en-US" dirty="0" smtClean="0"/>
              <a:t>Adolescents use these drugs to </a:t>
            </a:r>
            <a:r>
              <a:rPr lang="en-US" dirty="0"/>
              <a:t>change </a:t>
            </a:r>
            <a:r>
              <a:rPr lang="en-US" dirty="0" smtClean="0"/>
              <a:t>the </a:t>
            </a:r>
            <a:r>
              <a:rPr lang="en-US" dirty="0"/>
              <a:t>physical sensations </a:t>
            </a:r>
            <a:r>
              <a:rPr lang="en-US" dirty="0" smtClean="0"/>
              <a:t>they have during </a:t>
            </a:r>
            <a:r>
              <a:rPr lang="en-US" dirty="0"/>
              <a:t>sex </a:t>
            </a:r>
            <a:r>
              <a:rPr lang="en-US" dirty="0" smtClean="0"/>
              <a:t>such as increasing pleasure, and their ability to have sex for longer and often with multiple sexual partners, </a:t>
            </a:r>
            <a:r>
              <a:rPr lang="en-US" dirty="0"/>
              <a:t>or to change </a:t>
            </a:r>
            <a:r>
              <a:rPr lang="en-US" dirty="0" smtClean="0"/>
              <a:t>their psychological </a:t>
            </a:r>
            <a:r>
              <a:rPr lang="en-US" dirty="0"/>
              <a:t>experiences </a:t>
            </a:r>
            <a:r>
              <a:rPr lang="en-US" dirty="0" smtClean="0"/>
              <a:t>such as increasing </a:t>
            </a:r>
            <a:r>
              <a:rPr lang="en-US" dirty="0"/>
              <a:t>their confidence or removing </a:t>
            </a:r>
            <a:r>
              <a:rPr lang="en-US" dirty="0" smtClean="0"/>
              <a:t>inhibitions. </a:t>
            </a:r>
          </a:p>
          <a:p>
            <a:r>
              <a:rPr lang="en-US" dirty="0"/>
              <a:t>With the exception of </a:t>
            </a:r>
            <a:r>
              <a:rPr lang="en-US" dirty="0" smtClean="0"/>
              <a:t>ketamine, the above four mentioned drugs </a:t>
            </a:r>
            <a:r>
              <a:rPr lang="en-US" dirty="0"/>
              <a:t>are </a:t>
            </a:r>
            <a:r>
              <a:rPr lang="en-US" dirty="0" smtClean="0"/>
              <a:t>stimulant </a:t>
            </a:r>
            <a:r>
              <a:rPr lang="en-US" dirty="0"/>
              <a:t>drugs which means that they increase heart rate and blood pressure and trigger feelings of </a:t>
            </a:r>
            <a:r>
              <a:rPr lang="en-US" dirty="0" smtClean="0"/>
              <a:t>euphoria.</a:t>
            </a:r>
          </a:p>
          <a:p>
            <a:endParaRPr lang="en-US" dirty="0"/>
          </a:p>
        </p:txBody>
      </p:sp>
    </p:spTree>
    <p:extLst>
      <p:ext uri="{BB962C8B-B14F-4D97-AF65-F5344CB8AC3E}">
        <p14:creationId xmlns:p14="http://schemas.microsoft.com/office/powerpoint/2010/main" val="21154474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1072</TotalTime>
  <Words>1546</Words>
  <Application>Microsoft Office PowerPoint</Application>
  <PresentationFormat>On-screen Show (4:3)</PresentationFormat>
  <Paragraphs>118</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Clarity</vt:lpstr>
      <vt:lpstr>Substance abuse among adolescents – the influence of sexual behavioUr </vt:lpstr>
      <vt:lpstr>Learning outcomes </vt:lpstr>
      <vt:lpstr>Introduction</vt:lpstr>
      <vt:lpstr>Introduction</vt:lpstr>
      <vt:lpstr>Introduction</vt:lpstr>
      <vt:lpstr>Reasons for early exposure and risky sexual behaviours in adolescents</vt:lpstr>
      <vt:lpstr>Adolescents, drugs and influence of sexual behaviours</vt:lpstr>
      <vt:lpstr>Adolescents, drugs and influence of sexual behaviours</vt:lpstr>
      <vt:lpstr>Adolescents, drugs and influence of sexual behaviours</vt:lpstr>
      <vt:lpstr>Adolescents, drugs and influence of sexual behaviours</vt:lpstr>
      <vt:lpstr>Adolescents, drugs and influence of sexual behaviours</vt:lpstr>
      <vt:lpstr>Adolescents, drugs and influence of sexual behaviours</vt:lpstr>
      <vt:lpstr>Adolescents, drugs and influence of sexual behaviours</vt:lpstr>
      <vt:lpstr>Adolescents, drugs and influence of sexual behaviours</vt:lpstr>
      <vt:lpstr>Consequences of substance abuse and risky sexual behaviours</vt:lpstr>
      <vt:lpstr>Consequences of substance abuse and risky sexual behaviours</vt:lpstr>
      <vt:lpstr>Consequences of substance abuse and risky sexual behaviours</vt:lpstr>
      <vt:lpstr>Consequences of substance abuse and risky sexual behaviours</vt:lpstr>
      <vt:lpstr>Consequences of teenage abortion</vt:lpstr>
      <vt:lpstr>Recommendations for Prevention  </vt:lpstr>
      <vt:lpstr>PowerPoint Presentation</vt:lpstr>
      <vt:lpstr>PowerPoint Presentation</vt:lpstr>
      <vt:lpstr>Conclusion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Substance abuse among adolescents – the influence of sexual behavior </dc:title>
  <dc:creator>HP</dc:creator>
  <cp:lastModifiedBy>HP</cp:lastModifiedBy>
  <cp:revision>171</cp:revision>
  <dcterms:created xsi:type="dcterms:W3CDTF">2020-06-22T15:54:24Z</dcterms:created>
  <dcterms:modified xsi:type="dcterms:W3CDTF">2021-01-18T03:03:09Z</dcterms:modified>
</cp:coreProperties>
</file>