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7" autoAdjust="0"/>
    <p:restoredTop sz="94660"/>
  </p:normalViewPr>
  <p:slideViewPr>
    <p:cSldViewPr snapToGrid="0">
      <p:cViewPr varScale="1">
        <p:scale>
          <a:sx n="91" d="100"/>
          <a:sy n="91" d="100"/>
        </p:scale>
        <p:origin x="63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51B-9171-4CAA-AC3D-2A9A3504D1BC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0A48-CB5D-4E1A-9A2D-D2D31C465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934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51B-9171-4CAA-AC3D-2A9A3504D1BC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0A48-CB5D-4E1A-9A2D-D2D31C465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21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51B-9171-4CAA-AC3D-2A9A3504D1BC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0A48-CB5D-4E1A-9A2D-D2D31C465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270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51B-9171-4CAA-AC3D-2A9A3504D1BC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0A48-CB5D-4E1A-9A2D-D2D31C465129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5210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51B-9171-4CAA-AC3D-2A9A3504D1BC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0A48-CB5D-4E1A-9A2D-D2D31C465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453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51B-9171-4CAA-AC3D-2A9A3504D1BC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0A48-CB5D-4E1A-9A2D-D2D31C465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9961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51B-9171-4CAA-AC3D-2A9A3504D1BC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0A48-CB5D-4E1A-9A2D-D2D31C465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0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51B-9171-4CAA-AC3D-2A9A3504D1BC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0A48-CB5D-4E1A-9A2D-D2D31C465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252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51B-9171-4CAA-AC3D-2A9A3504D1BC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0A48-CB5D-4E1A-9A2D-D2D31C465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694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51B-9171-4CAA-AC3D-2A9A3504D1BC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0A48-CB5D-4E1A-9A2D-D2D31C465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733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51B-9171-4CAA-AC3D-2A9A3504D1BC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0A48-CB5D-4E1A-9A2D-D2D31C465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749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51B-9171-4CAA-AC3D-2A9A3504D1BC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0A48-CB5D-4E1A-9A2D-D2D31C465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955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51B-9171-4CAA-AC3D-2A9A3504D1BC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0A48-CB5D-4E1A-9A2D-D2D31C465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5317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51B-9171-4CAA-AC3D-2A9A3504D1BC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0A48-CB5D-4E1A-9A2D-D2D31C465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80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51B-9171-4CAA-AC3D-2A9A3504D1BC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0A48-CB5D-4E1A-9A2D-D2D31C465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061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51B-9171-4CAA-AC3D-2A9A3504D1BC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0A48-CB5D-4E1A-9A2D-D2D31C465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441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1151B-9171-4CAA-AC3D-2A9A3504D1BC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0A48-CB5D-4E1A-9A2D-D2D31C465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842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141151B-9171-4CAA-AC3D-2A9A3504D1BC}" type="datetimeFigureOut">
              <a:rPr lang="en-GB" smtClean="0"/>
              <a:t>07/06/2021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F0A48-CB5D-4E1A-9A2D-D2D31C465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370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B678D-7945-4862-B39A-3599570011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1474076"/>
          </a:xfrm>
        </p:spPr>
        <p:txBody>
          <a:bodyPr/>
          <a:lstStyle/>
          <a:p>
            <a:pPr algn="ctr"/>
            <a:r>
              <a:rPr lang="en-GB" sz="6000" dirty="0"/>
              <a:t>ISSUP and ICUDDR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259AEE-9765-4199-B9EB-CDDC3E4346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2921877"/>
            <a:ext cx="8825658" cy="2716924"/>
          </a:xfrm>
        </p:spPr>
        <p:txBody>
          <a:bodyPr>
            <a:noAutofit/>
          </a:bodyPr>
          <a:lstStyle/>
          <a:p>
            <a:pPr algn="ctr"/>
            <a:r>
              <a:rPr lang="en-GB" sz="5400" dirty="0"/>
              <a:t>Enhancing your Addiction Education and Early Career</a:t>
            </a:r>
          </a:p>
        </p:txBody>
      </p:sp>
    </p:spTree>
    <p:extLst>
      <p:ext uri="{BB962C8B-B14F-4D97-AF65-F5344CB8AC3E}">
        <p14:creationId xmlns:p14="http://schemas.microsoft.com/office/powerpoint/2010/main" val="3026820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39A08-D175-4657-9C04-BBACADF55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61075"/>
          </a:xfrm>
        </p:spPr>
        <p:txBody>
          <a:bodyPr/>
          <a:lstStyle/>
          <a:p>
            <a:pPr algn="ctr"/>
            <a:r>
              <a:rPr lang="en-GB" dirty="0"/>
              <a:t>Some helpful tips!!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0B4923-B55C-4AEB-9C7F-5B24A3E9B1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534510"/>
            <a:ext cx="8946541" cy="47138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400" dirty="0"/>
              <a:t>Make sure you include a limitations section</a:t>
            </a:r>
          </a:p>
          <a:p>
            <a:pPr marL="0" indent="0">
              <a:buNone/>
            </a:pPr>
            <a:r>
              <a:rPr lang="en-GB" sz="2400" dirty="0"/>
              <a:t>Make sure you read Instructions for Authors</a:t>
            </a:r>
          </a:p>
          <a:p>
            <a:pPr marL="0" indent="0">
              <a:buNone/>
            </a:pPr>
            <a:r>
              <a:rPr lang="en-GB" sz="2400" dirty="0"/>
              <a:t>Get colleagues to read your work before you submit- they may spot the mistakes you have made but have not noticed!</a:t>
            </a:r>
          </a:p>
          <a:p>
            <a:pPr marL="0" indent="0">
              <a:buNone/>
            </a:pPr>
            <a:r>
              <a:rPr lang="en-GB" sz="2400" dirty="0"/>
              <a:t>If your statistical skills are not strong get a colleague with good </a:t>
            </a:r>
            <a:r>
              <a:rPr lang="en-GB" sz="2400" dirty="0" err="1"/>
              <a:t>staisticalskills</a:t>
            </a:r>
            <a:r>
              <a:rPr lang="en-GB" sz="2400" dirty="0"/>
              <a:t> to check your work</a:t>
            </a:r>
          </a:p>
          <a:p>
            <a:pPr marL="0" indent="0">
              <a:buNone/>
            </a:pPr>
            <a:r>
              <a:rPr lang="en-GB" sz="2400" dirty="0"/>
              <a:t>Don’t make claims in your paper that the results do not show as significant</a:t>
            </a:r>
          </a:p>
          <a:p>
            <a:pPr marL="0" indent="0">
              <a:buNone/>
            </a:pPr>
            <a:r>
              <a:rPr lang="en-GB" sz="2400" dirty="0"/>
              <a:t>Do highlight the strengths of your paper and why it is important</a:t>
            </a:r>
          </a:p>
        </p:txBody>
      </p:sp>
    </p:spTree>
    <p:extLst>
      <p:ext uri="{BB962C8B-B14F-4D97-AF65-F5344CB8AC3E}">
        <p14:creationId xmlns:p14="http://schemas.microsoft.com/office/powerpoint/2010/main" val="2454985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464B0-ECED-4F15-ABA9-0F17F0F9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993228"/>
            <a:ext cx="9404723" cy="2296510"/>
          </a:xfrm>
        </p:spPr>
        <p:txBody>
          <a:bodyPr/>
          <a:lstStyle/>
          <a:p>
            <a:pPr algn="ctr"/>
            <a:r>
              <a:rPr lang="en-GB" dirty="0"/>
              <a:t>Challenges and Tips to getting Addiction Science Research Published in High Impact Journals.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BBA17-B02F-4C47-A05E-DF386243D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4228559"/>
            <a:ext cx="8946541" cy="20829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200" dirty="0"/>
              <a:t>Richard Pates</a:t>
            </a:r>
          </a:p>
          <a:p>
            <a:pPr marL="0" indent="0" algn="ctr">
              <a:buNone/>
            </a:pPr>
            <a:r>
              <a:rPr lang="en-GB" sz="3200" dirty="0"/>
              <a:t>ISAJE</a:t>
            </a:r>
          </a:p>
          <a:p>
            <a:pPr marL="0" indent="0" algn="ctr">
              <a:buNone/>
            </a:pPr>
            <a:r>
              <a:rPr lang="en-GB" sz="3200" dirty="0"/>
              <a:t>Editor, Journal of Substance Use</a:t>
            </a:r>
          </a:p>
        </p:txBody>
      </p:sp>
    </p:spTree>
    <p:extLst>
      <p:ext uri="{BB962C8B-B14F-4D97-AF65-F5344CB8AC3E}">
        <p14:creationId xmlns:p14="http://schemas.microsoft.com/office/powerpoint/2010/main" val="3425600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7D894-964C-4462-BDDD-BF785A26A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Useful book for your academic career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D827F2-0BB9-44A9-8DEB-2A4379BEA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Publishing Addiction Science, a guide for the perplexed</a:t>
            </a:r>
          </a:p>
          <a:p>
            <a:pPr marL="0" indent="0">
              <a:buNone/>
            </a:pP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(3</a:t>
            </a:r>
            <a:r>
              <a:rPr lang="en-GB" sz="3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. Edition) 2017, </a:t>
            </a:r>
          </a:p>
          <a:p>
            <a:pPr marL="0" indent="0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Edited by Thomas Babor, Kerstin Stenius, Richard Pates, Michal Miovsky, Jean O’Reilly and Paul Candon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This is available free to download at www.isaje.net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9586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2DC71-78A1-4850-AF62-BF0382594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Why is publishing our scientific work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A4DC2-9098-484E-8BED-34C483BA2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Provides a forum for communication among scientists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Sets intellectual standards in a field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Sets the agenda for what to study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Provides an institutional memory of a field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Brings information to the public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Certifies the author’s work is authentic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Can advance the author’s career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5527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3105F-82B2-4646-8B52-30A5CED40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What do editors want?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8F833-5220-4614-9824-D73A7ADB1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High quality work</a:t>
            </a:r>
          </a:p>
          <a:p>
            <a:pPr marL="0" indent="0">
              <a:buNone/>
            </a:pPr>
            <a:r>
              <a:rPr lang="en-GB" sz="3200" dirty="0"/>
              <a:t>Originality</a:t>
            </a:r>
          </a:p>
          <a:p>
            <a:pPr marL="0" indent="0">
              <a:buNone/>
            </a:pPr>
            <a:r>
              <a:rPr lang="en-GB" sz="3200" dirty="0"/>
              <a:t>Good methods</a:t>
            </a:r>
          </a:p>
          <a:p>
            <a:pPr marL="0" indent="0">
              <a:buNone/>
            </a:pPr>
            <a:r>
              <a:rPr lang="en-GB" sz="3200" dirty="0"/>
              <a:t>Good fit for the journal</a:t>
            </a:r>
          </a:p>
          <a:p>
            <a:pPr marL="0" indent="0">
              <a:buNone/>
            </a:pPr>
            <a:r>
              <a:rPr lang="en-GB" sz="3200" dirty="0"/>
              <a:t>Well written paper</a:t>
            </a:r>
          </a:p>
        </p:txBody>
      </p:sp>
    </p:spTree>
    <p:extLst>
      <p:ext uri="{BB962C8B-B14F-4D97-AF65-F5344CB8AC3E}">
        <p14:creationId xmlns:p14="http://schemas.microsoft.com/office/powerpoint/2010/main" val="2054435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C59BF-C246-4663-AC5A-C769288F4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Getting it right before you submit!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EA1AC-2B83-4269-9A67-49C17EEC4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This is a stage by stage process of writing and submitting your paper</a:t>
            </a:r>
          </a:p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paper will only be as good as the content and the methods you have chosen</a:t>
            </a:r>
          </a:p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Remember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 read the authors guidelines which are on the website page of every journal</a:t>
            </a:r>
          </a:p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Getting simple things wrong like a referencing style or spacing or not anonymising etc will delay the process and frustrate the editor</a:t>
            </a:r>
          </a:p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Do not annoy the editor!!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3264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223CB-8E15-44DA-8C0E-8545AD22C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4000" dirty="0"/>
              <a:t>Common Reasons for rejection at Triage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10925-0BFE-4AF3-9450-BCBEA8CE8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altLang="en-US" sz="11200" dirty="0"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Outside the scope of the journal</a:t>
            </a:r>
          </a:p>
          <a:p>
            <a:pPr marL="0" indent="0">
              <a:buNone/>
            </a:pPr>
            <a:r>
              <a:rPr lang="en-GB" altLang="en-US" sz="11200" dirty="0"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Manuscript type unacceptable</a:t>
            </a:r>
          </a:p>
          <a:p>
            <a:pPr marL="0" indent="0">
              <a:buNone/>
            </a:pPr>
            <a:r>
              <a:rPr lang="en-GB" altLang="en-US" sz="11200" dirty="0"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Ignores Instructions to Authors</a:t>
            </a:r>
          </a:p>
          <a:p>
            <a:pPr marL="0" indent="0">
              <a:buNone/>
            </a:pPr>
            <a:r>
              <a:rPr lang="en-GB" altLang="en-US" sz="11200" dirty="0"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Major methodological weaknesses (</a:t>
            </a:r>
            <a:r>
              <a:rPr lang="en-GB" altLang="en-US" sz="11200" dirty="0" err="1"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eg</a:t>
            </a:r>
            <a:r>
              <a:rPr lang="en-GB" altLang="en-US" sz="11200" dirty="0"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 too few subjects)</a:t>
            </a:r>
          </a:p>
          <a:p>
            <a:pPr marL="0" indent="0">
              <a:buNone/>
            </a:pPr>
            <a:r>
              <a:rPr lang="en-GB" altLang="en-US" sz="11200" dirty="0"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Clear ethical problems</a:t>
            </a:r>
          </a:p>
          <a:p>
            <a:pPr marL="0" indent="0">
              <a:buNone/>
            </a:pPr>
            <a:r>
              <a:rPr lang="en-GB" altLang="en-US" sz="11200" dirty="0"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Purely descriptive, parochial, no hypotheses, no conclusions.</a:t>
            </a:r>
          </a:p>
          <a:p>
            <a:pPr marL="0" indent="0">
              <a:buNone/>
            </a:pPr>
            <a:r>
              <a:rPr lang="en-GB" altLang="en-US" sz="11200" dirty="0"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Statistical analysis lacking</a:t>
            </a:r>
          </a:p>
          <a:p>
            <a:pPr marL="0" indent="0">
              <a:buNone/>
            </a:pPr>
            <a:r>
              <a:rPr lang="en-GB" altLang="en-US" sz="11200" dirty="0"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Nothing new in it.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3551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A45CD-AF9F-481F-B238-5697C6C6F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altLang="en-US" sz="4400" dirty="0">
                <a:latin typeface="Arial" panose="020B0604020202020204" pitchFamily="34" charset="0"/>
              </a:rPr>
              <a:t>Responding to Referee Reports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1E1F8-6AF3-43EA-8EF9-888253650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413642"/>
            <a:ext cx="8946541" cy="4834758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Construct a detailed reply to referees, Reply with numbered sections responding to referees points.</a:t>
            </a:r>
          </a:p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Make revisions to deal with the major criticisms, then explain why you have not dealt with the rest.</a:t>
            </a:r>
          </a:p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Describe each change you make, refer the reader to the relevant page in the revised manuscript.</a:t>
            </a:r>
          </a:p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Highlight changes in the text in a different colour.</a:t>
            </a:r>
          </a:p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If there are important or major changes recommended that you are absolutely sure are wrong, present a polite, logically argued rebuttal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703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E8E84-BF76-49E5-9953-0C8C146D4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181641"/>
          </a:xfrm>
        </p:spPr>
        <p:txBody>
          <a:bodyPr/>
          <a:lstStyle/>
          <a:p>
            <a:pPr algn="ctr"/>
            <a:r>
              <a:rPr lang="en-GB" sz="3600" dirty="0"/>
              <a:t>Ethical considerations</a:t>
            </a:r>
            <a:br>
              <a:rPr lang="en-GB" sz="3600" dirty="0"/>
            </a:br>
            <a:r>
              <a:rPr lang="en-GB" sz="3600" dirty="0"/>
              <a:t>What to avoid!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4753C-AA5A-4583-8013-48A727BBE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718441"/>
            <a:ext cx="8946541" cy="5034455"/>
          </a:xfrm>
        </p:spPr>
        <p:txBody>
          <a:bodyPr>
            <a:normAutofit fontScale="92500" lnSpcReduction="20000"/>
          </a:bodyPr>
          <a:lstStyle/>
          <a:p>
            <a:pPr marL="0" indent="0" algn="ctr" fontAlgn="base">
              <a:spcBef>
                <a:spcPts val="384"/>
              </a:spcBef>
              <a:buNone/>
            </a:pPr>
            <a:r>
              <a:rPr lang="en-GB" sz="2600" dirty="0">
                <a:latin typeface="Arial" panose="020B0604020202020204" pitchFamily="34" charset="0"/>
              </a:rPr>
              <a:t>Examples</a:t>
            </a:r>
          </a:p>
          <a:p>
            <a:pPr marL="0" marR="0" indent="0" algn="ctr" rtl="0" eaLnBrk="1" fontAlgn="base" latinLnBrk="0" hangingPunct="1">
              <a:spcBef>
                <a:spcPts val="384"/>
              </a:spcBef>
              <a:spcAft>
                <a:spcPts val="0"/>
              </a:spcAft>
              <a:buNone/>
            </a:pP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eaLnBrk="1" fontAlgn="base" latinLnBrk="0" hangingPunct="1">
              <a:spcBef>
                <a:spcPts val="336"/>
              </a:spcBef>
              <a:spcAft>
                <a:spcPts val="0"/>
              </a:spcAft>
              <a:buNone/>
            </a:pPr>
            <a:r>
              <a:rPr lang="en-US" sz="1900" b="0" i="0" u="none" strike="noStrike" kern="120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Tahoma" panose="020B0604030504040204" pitchFamily="34" charset="0"/>
              </a:rPr>
              <a:t>1. Carelessness - Citation bias, understatement, negligence</a:t>
            </a:r>
          </a:p>
          <a:p>
            <a:pPr marR="0" algn="l" rtl="0" eaLnBrk="1" fontAlgn="base" latinLnBrk="0" hangingPunct="1">
              <a:spcBef>
                <a:spcPts val="336"/>
              </a:spcBef>
              <a:spcAft>
                <a:spcPts val="0"/>
              </a:spcAft>
              <a:buAutoNum type="arabicPeriod"/>
            </a:pPr>
            <a:endParaRPr lang="en-GB" sz="19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eaLnBrk="1" fontAlgn="base" latinLnBrk="0" hangingPunct="1">
              <a:spcBef>
                <a:spcPts val="336"/>
              </a:spcBef>
              <a:spcAft>
                <a:spcPts val="0"/>
              </a:spcAft>
              <a:buNone/>
            </a:pPr>
            <a:r>
              <a:rPr lang="en-US" sz="1900" b="0" i="0" u="none" strike="noStrike" kern="120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Tahoma" panose="020B0604030504040204" pitchFamily="34" charset="0"/>
              </a:rPr>
              <a:t>2. Redundant publication - Same tables or literature review reported without noting prior source</a:t>
            </a:r>
          </a:p>
          <a:p>
            <a:pPr marL="0" marR="0" indent="0" algn="l" rtl="0" eaLnBrk="1" fontAlgn="base" latinLnBrk="0" hangingPunct="1">
              <a:spcBef>
                <a:spcPts val="336"/>
              </a:spcBef>
              <a:spcAft>
                <a:spcPts val="0"/>
              </a:spcAft>
              <a:buNone/>
            </a:pPr>
            <a:endParaRPr lang="en-GB" sz="19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eaLnBrk="1" fontAlgn="base" latinLnBrk="0" hangingPunct="1">
              <a:spcBef>
                <a:spcPts val="336"/>
              </a:spcBef>
              <a:spcAft>
                <a:spcPts val="0"/>
              </a:spcAft>
              <a:buNone/>
            </a:pPr>
            <a:r>
              <a:rPr lang="en-US" sz="1900" b="0" i="0" u="none" strike="noStrike" kern="120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Tahoma" panose="020B0604030504040204" pitchFamily="34" charset="0"/>
              </a:rPr>
              <a:t>3. Unfair authorship - Failure to include eligible authors, Honorary authors</a:t>
            </a:r>
          </a:p>
          <a:p>
            <a:pPr marL="0" marR="0" indent="0" algn="l" rtl="0" eaLnBrk="1" fontAlgn="base" latinLnBrk="0" hangingPunct="1">
              <a:spcBef>
                <a:spcPts val="336"/>
              </a:spcBef>
              <a:spcAft>
                <a:spcPts val="0"/>
              </a:spcAft>
              <a:buNone/>
            </a:pPr>
            <a:endParaRPr lang="en-GB" sz="19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eaLnBrk="1" fontAlgn="base" latinLnBrk="0" hangingPunct="1">
              <a:spcBef>
                <a:spcPts val="336"/>
              </a:spcBef>
              <a:spcAft>
                <a:spcPts val="0"/>
              </a:spcAft>
              <a:buNone/>
            </a:pPr>
            <a:r>
              <a:rPr lang="en-US" sz="1900" b="0" i="0" u="none" strike="noStrike" kern="120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Tahoma" panose="020B0604030504040204" pitchFamily="34" charset="0"/>
              </a:rPr>
              <a:t>4. Undeclared Conflict of Interest - Failure to cite funding source</a:t>
            </a:r>
          </a:p>
          <a:p>
            <a:pPr marL="0" marR="0" indent="0" algn="l" rtl="0" eaLnBrk="1" fontAlgn="base" latinLnBrk="0" hangingPunct="1">
              <a:spcBef>
                <a:spcPts val="336"/>
              </a:spcBef>
              <a:spcAft>
                <a:spcPts val="0"/>
              </a:spcAft>
              <a:buNone/>
            </a:pPr>
            <a:endParaRPr lang="en-GB" sz="19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eaLnBrk="1" fontAlgn="base" latinLnBrk="0" hangingPunct="1">
              <a:spcBef>
                <a:spcPts val="336"/>
              </a:spcBef>
              <a:spcAft>
                <a:spcPts val="0"/>
              </a:spcAft>
              <a:buNone/>
            </a:pPr>
            <a:r>
              <a:rPr lang="en-US" sz="1900" b="0" i="0" u="none" strike="noStrike" kern="120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Tahoma" panose="020B0604030504040204" pitchFamily="34" charset="0"/>
              </a:rPr>
              <a:t>5. Human/animal subject violations – No approval from Review Board or Ethics Committee</a:t>
            </a:r>
          </a:p>
          <a:p>
            <a:pPr marL="0" marR="0" indent="0" algn="l" rtl="0" eaLnBrk="1" fontAlgn="base" latinLnBrk="0" hangingPunct="1">
              <a:spcBef>
                <a:spcPts val="336"/>
              </a:spcBef>
              <a:spcAft>
                <a:spcPts val="0"/>
              </a:spcAft>
              <a:buNone/>
            </a:pPr>
            <a:endParaRPr lang="en-GB" sz="19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eaLnBrk="1" fontAlgn="base" latinLnBrk="0" hangingPunct="1">
              <a:spcBef>
                <a:spcPts val="336"/>
              </a:spcBef>
              <a:spcAft>
                <a:spcPts val="0"/>
              </a:spcAft>
              <a:buNone/>
            </a:pPr>
            <a:r>
              <a:rPr lang="en-US" sz="1900" b="0" i="0" u="none" strike="noStrike" kern="120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Tahoma" panose="020B0604030504040204" pitchFamily="34" charset="0"/>
              </a:rPr>
              <a:t>6. Plagiarism - Reproducing others’ work or ideas without as one’s own</a:t>
            </a:r>
          </a:p>
          <a:p>
            <a:pPr marL="0" marR="0" indent="0" algn="l" rtl="0" eaLnBrk="1" fontAlgn="base" latinLnBrk="0" hangingPunct="1">
              <a:spcBef>
                <a:spcPts val="336"/>
              </a:spcBef>
              <a:spcAft>
                <a:spcPts val="0"/>
              </a:spcAft>
              <a:buNone/>
            </a:pPr>
            <a:endParaRPr lang="en-GB" sz="19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eaLnBrk="1" fontAlgn="base" latinLnBrk="0" hangingPunct="1">
              <a:spcBef>
                <a:spcPts val="336"/>
              </a:spcBef>
              <a:spcAft>
                <a:spcPts val="0"/>
              </a:spcAft>
              <a:buNone/>
            </a:pPr>
            <a:r>
              <a:rPr lang="en-US" sz="1900" b="0" i="0" u="none" strike="noStrike" kern="120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Tahoma" panose="020B0604030504040204" pitchFamily="34" charset="0"/>
              </a:rPr>
              <a:t>7. Other Fraud - Fabrication of falsification of data, Misappropriation of others ideas or plans given in confidence</a:t>
            </a:r>
            <a:endParaRPr lang="en-GB" sz="1900" b="0" i="0" u="none" strike="noStrike" dirty="0">
              <a:effectLst/>
              <a:latin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80189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46</TotalTime>
  <Words>569</Words>
  <Application>Microsoft Office PowerPoint</Application>
  <PresentationFormat>Widescreen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Tahoma</vt:lpstr>
      <vt:lpstr>Wingdings</vt:lpstr>
      <vt:lpstr>Wingdings 3</vt:lpstr>
      <vt:lpstr>Ion</vt:lpstr>
      <vt:lpstr>ISSUP and ICUDDR</vt:lpstr>
      <vt:lpstr>Challenges and Tips to getting Addiction Science Research Published in High Impact Journals.</vt:lpstr>
      <vt:lpstr>Useful book for your academic career</vt:lpstr>
      <vt:lpstr>Why is publishing our scientific work important?</vt:lpstr>
      <vt:lpstr>What do editors want?</vt:lpstr>
      <vt:lpstr>Getting it right before you submit! </vt:lpstr>
      <vt:lpstr>Common Reasons for rejection at Triage</vt:lpstr>
      <vt:lpstr>Responding to Referee Reports</vt:lpstr>
      <vt:lpstr>Ethical considerations What to avoid!</vt:lpstr>
      <vt:lpstr>Some helpful tips!!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ISSUP and ICUDDR</dc:title>
  <dc:creator>Richard Pates</dc:creator>
  <cp:lastModifiedBy>Richard Pates</cp:lastModifiedBy>
  <cp:revision>8</cp:revision>
  <dcterms:created xsi:type="dcterms:W3CDTF">2021-06-07T09:33:43Z</dcterms:created>
  <dcterms:modified xsi:type="dcterms:W3CDTF">2021-06-07T10:21:43Z</dcterms:modified>
</cp:coreProperties>
</file>