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791" r:id="rId2"/>
  </p:sldMasterIdLst>
  <p:notesMasterIdLst>
    <p:notesMasterId r:id="rId30"/>
  </p:notesMasterIdLst>
  <p:sldIdLst>
    <p:sldId id="398" r:id="rId3"/>
    <p:sldId id="269" r:id="rId4"/>
    <p:sldId id="270" r:id="rId5"/>
    <p:sldId id="273" r:id="rId6"/>
    <p:sldId id="275" r:id="rId7"/>
    <p:sldId id="276" r:id="rId8"/>
    <p:sldId id="279" r:id="rId9"/>
    <p:sldId id="280" r:id="rId10"/>
    <p:sldId id="281" r:id="rId11"/>
    <p:sldId id="282" r:id="rId12"/>
    <p:sldId id="289" r:id="rId13"/>
    <p:sldId id="290" r:id="rId14"/>
    <p:sldId id="376" r:id="rId15"/>
    <p:sldId id="386" r:id="rId16"/>
    <p:sldId id="291" r:id="rId17"/>
    <p:sldId id="292" r:id="rId18"/>
    <p:sldId id="294" r:id="rId19"/>
    <p:sldId id="295" r:id="rId20"/>
    <p:sldId id="296" r:id="rId21"/>
    <p:sldId id="297" r:id="rId22"/>
    <p:sldId id="300" r:id="rId23"/>
    <p:sldId id="301" r:id="rId24"/>
    <p:sldId id="302" r:id="rId25"/>
    <p:sldId id="304" r:id="rId26"/>
    <p:sldId id="306" r:id="rId27"/>
    <p:sldId id="374" r:id="rId28"/>
    <p:sldId id="3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3979" autoAdjust="0"/>
  </p:normalViewPr>
  <p:slideViewPr>
    <p:cSldViewPr snapToGrid="0">
      <p:cViewPr varScale="1">
        <p:scale>
          <a:sx n="73" d="100"/>
          <a:sy n="73" d="100"/>
        </p:scale>
        <p:origin x="1674" y="78"/>
      </p:cViewPr>
      <p:guideLst>
        <p:guide orient="horz" pos="2160"/>
        <p:guide pos="2880"/>
      </p:guideLst>
    </p:cSldViewPr>
  </p:slideViewPr>
  <p:notesTextViewPr>
    <p:cViewPr>
      <p:scale>
        <a:sx n="1" d="1"/>
        <a:sy n="1" d="1"/>
      </p:scale>
      <p:origin x="0" y="0"/>
    </p:cViewPr>
  </p:notesTextViewPr>
  <p:sorterViewPr>
    <p:cViewPr>
      <p:scale>
        <a:sx n="90" d="100"/>
        <a:sy n="90" d="100"/>
      </p:scale>
      <p:origin x="0" y="-3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12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6BD08-3467-417F-9833-35392751220D}" type="datetimeFigureOut">
              <a:rPr lang="en-US" smtClean="0"/>
              <a:t>6/29/2021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00D96-3ABF-43F6-B196-DDCDC7D942B5}" type="slidenum">
              <a:rPr lang="en-US" smtClean="0"/>
              <a:t>‹#›</a:t>
            </a:fld>
            <a:endParaRPr lang="en-US" dirty="0"/>
          </a:p>
        </p:txBody>
      </p:sp>
    </p:spTree>
    <p:extLst>
      <p:ext uri="{BB962C8B-B14F-4D97-AF65-F5344CB8AC3E}">
        <p14:creationId xmlns:p14="http://schemas.microsoft.com/office/powerpoint/2010/main" val="1648990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idu/facts/Methadone.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1C049-1140-41A9-BC59-29AB582D09C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5837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5739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hlinkClick r:id="rId3"/>
            </a:endParaRPr>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5185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00D96-3ABF-43F6-B196-DDCDC7D942B5}" type="slidenum">
              <a:rPr lang="en-US" smtClean="0"/>
              <a:t>13</a:t>
            </a:fld>
            <a:endParaRPr lang="en-US" dirty="0"/>
          </a:p>
        </p:txBody>
      </p:sp>
    </p:spTree>
    <p:extLst>
      <p:ext uri="{BB962C8B-B14F-4D97-AF65-F5344CB8AC3E}">
        <p14:creationId xmlns:p14="http://schemas.microsoft.com/office/powerpoint/2010/main" val="269229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00D96-3ABF-43F6-B196-DDCDC7D942B5}" type="slidenum">
              <a:rPr lang="en-US" smtClean="0"/>
              <a:t>14</a:t>
            </a:fld>
            <a:endParaRPr lang="en-US" dirty="0"/>
          </a:p>
        </p:txBody>
      </p:sp>
    </p:spTree>
    <p:extLst>
      <p:ext uri="{BB962C8B-B14F-4D97-AF65-F5344CB8AC3E}">
        <p14:creationId xmlns:p14="http://schemas.microsoft.com/office/powerpoint/2010/main" val="402393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72083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46040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5702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39680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126274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4853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1C049-1140-41A9-BC59-29AB582D09C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86520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6254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97993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2958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397393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22304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00D96-3ABF-43F6-B196-DDCDC7D942B5}" type="slidenum">
              <a:rPr lang="en-US" smtClean="0"/>
              <a:t>26</a:t>
            </a:fld>
            <a:endParaRPr lang="en-US" dirty="0"/>
          </a:p>
        </p:txBody>
      </p:sp>
    </p:spTree>
    <p:extLst>
      <p:ext uri="{BB962C8B-B14F-4D97-AF65-F5344CB8AC3E}">
        <p14:creationId xmlns:p14="http://schemas.microsoft.com/office/powerpoint/2010/main" val="294591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A1C049-1140-41A9-BC59-29AB582D09C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8240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1014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1611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7025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16771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2859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E1DE2-0278-416D-B0CA-9C28C9492DB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26441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4082" y="5334000"/>
            <a:ext cx="9135836" cy="1524000"/>
          </a:xfrm>
          <a:prstGeom prst="rect">
            <a:avLst/>
          </a:prstGeom>
          <a:solidFill>
            <a:srgbClr val="445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6"/>
          <p:cNvSpPr/>
          <p:nvPr userDrawn="1"/>
        </p:nvSpPr>
        <p:spPr>
          <a:xfrm>
            <a:off x="0" y="609600"/>
            <a:ext cx="9144000" cy="4724400"/>
          </a:xfrm>
          <a:prstGeom prst="rect">
            <a:avLst/>
          </a:prstGeom>
          <a:solidFill>
            <a:srgbClr val="E1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6552"/>
            <a:ext cx="9144000" cy="4727448"/>
          </a:xfrm>
          <a:prstGeom prst="rect">
            <a:avLst/>
          </a:prstGeom>
        </p:spPr>
      </p:pic>
      <p:sp>
        <p:nvSpPr>
          <p:cNvPr id="9" name="Rectangle 8"/>
          <p:cNvSpPr/>
          <p:nvPr userDrawn="1"/>
        </p:nvSpPr>
        <p:spPr>
          <a:xfrm>
            <a:off x="4082" y="0"/>
            <a:ext cx="9135836" cy="606548"/>
          </a:xfrm>
          <a:prstGeom prst="rect">
            <a:avLst/>
          </a:prstGeom>
          <a:solidFill>
            <a:srgbClr val="445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676400" y="5441404"/>
            <a:ext cx="5791200" cy="121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6243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6/29/2021</a:t>
            </a:fld>
            <a:endParaRPr lang="en-US" dirty="0"/>
          </a:p>
        </p:txBody>
      </p:sp>
      <p:sp>
        <p:nvSpPr>
          <p:cNvPr id="6" name="Footer Placeholder 5"/>
          <p:cNvSpPr>
            <a:spLocks noGrp="1"/>
          </p:cNvSpPr>
          <p:nvPr>
            <p:ph type="ftr" sz="quarter" idx="11"/>
          </p:nvPr>
        </p:nvSpPr>
        <p:spPr/>
        <p:txBody>
          <a:bodyPr/>
          <a:lstStyle/>
          <a:p>
            <a:pPr>
              <a:defRPr/>
            </a:pPr>
            <a:endParaRPr lang="en-GB" dirty="0">
              <a:solidFill>
                <a:prstClr val="black"/>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251330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6/29/2021</a:t>
            </a:fld>
            <a:endParaRPr lang="en-US" dirty="0"/>
          </a:p>
        </p:txBody>
      </p:sp>
      <p:sp>
        <p:nvSpPr>
          <p:cNvPr id="6" name="Footer Placeholder 5"/>
          <p:cNvSpPr>
            <a:spLocks noGrp="1"/>
          </p:cNvSpPr>
          <p:nvPr>
            <p:ph type="ftr" sz="quarter" idx="11"/>
          </p:nvPr>
        </p:nvSpPr>
        <p:spPr/>
        <p:txBody>
          <a:bodyPr/>
          <a:lstStyle/>
          <a:p>
            <a:pPr>
              <a:defRPr/>
            </a:pPr>
            <a:endParaRPr lang="en-GB" dirty="0">
              <a:solidFill>
                <a:prstClr val="black"/>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88770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6/29/2021</a:t>
            </a:fld>
            <a:endParaRPr lang="en-US" dirty="0"/>
          </a:p>
        </p:txBody>
      </p:sp>
      <p:sp>
        <p:nvSpPr>
          <p:cNvPr id="6" name="Footer Placeholder 5"/>
          <p:cNvSpPr>
            <a:spLocks noGrp="1"/>
          </p:cNvSpPr>
          <p:nvPr>
            <p:ph type="ftr" sz="quarter" idx="11"/>
          </p:nvPr>
        </p:nvSpPr>
        <p:spPr/>
        <p:txBody>
          <a:bodyPr/>
          <a:lstStyle/>
          <a:p>
            <a:pPr>
              <a:defRPr/>
            </a:pPr>
            <a:endParaRPr lang="en-GB" dirty="0">
              <a:solidFill>
                <a:prstClr val="black"/>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5886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6/29/2021</a:t>
            </a:fld>
            <a:endParaRPr lang="en-US" dirty="0"/>
          </a:p>
        </p:txBody>
      </p:sp>
      <p:sp>
        <p:nvSpPr>
          <p:cNvPr id="5" name="Footer Placeholder 4"/>
          <p:cNvSpPr>
            <a:spLocks noGrp="1"/>
          </p:cNvSpPr>
          <p:nvPr>
            <p:ph type="ftr" sz="quarter" idx="11"/>
          </p:nvPr>
        </p:nvSpPr>
        <p:spPr/>
        <p:txBody>
          <a:bodyPr/>
          <a:lstStyle/>
          <a:p>
            <a:pPr>
              <a:defRPr/>
            </a:pPr>
            <a:endParaRPr lang="en-GB" dirty="0">
              <a:solidFill>
                <a:prstClr val="black"/>
              </a:solidFill>
            </a:endParaRPr>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509731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900"/>
            </a:lvl1pPr>
          </a:lstStyle>
          <a:p>
            <a:fld id="{96DFF08F-DC6B-4601-B491-B0F83F6DD2DA}" type="datetimeFigureOut">
              <a:rPr lang="en-US" smtClean="0"/>
              <a:pPr/>
              <a:t>6/29/2021</a:t>
            </a:fld>
            <a:endParaRPr lang="en-US" dirty="0"/>
          </a:p>
        </p:txBody>
      </p:sp>
      <p:sp>
        <p:nvSpPr>
          <p:cNvPr id="5" name="Footer Placeholder 4"/>
          <p:cNvSpPr>
            <a:spLocks noGrp="1"/>
          </p:cNvSpPr>
          <p:nvPr>
            <p:ph type="ftr" sz="quarter" idx="11"/>
          </p:nvPr>
        </p:nvSpPr>
        <p:spPr/>
        <p:txBody>
          <a:bodyPr/>
          <a:lstStyle>
            <a:lvl1pPr>
              <a:defRPr sz="900"/>
            </a:lvl1pPr>
          </a:lstStyle>
          <a:p>
            <a:pPr>
              <a:defRPr/>
            </a:pPr>
            <a:endParaRPr lang="en-GB" dirty="0">
              <a:solidFill>
                <a:prstClr val="black"/>
              </a:solidFill>
            </a:endParaRPr>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64704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6/29/2021</a:t>
            </a:fld>
            <a:endParaRPr lang="en-US" dirty="0"/>
          </a:p>
        </p:txBody>
      </p:sp>
      <p:sp>
        <p:nvSpPr>
          <p:cNvPr id="5" name="Footer Placeholder 4"/>
          <p:cNvSpPr>
            <a:spLocks noGrp="1"/>
          </p:cNvSpPr>
          <p:nvPr>
            <p:ph type="ftr" sz="quarter" idx="11"/>
          </p:nvPr>
        </p:nvSpPr>
        <p:spPr/>
        <p:txBody>
          <a:bodyPr/>
          <a:lstStyle/>
          <a:p>
            <a:pPr>
              <a:defRPr/>
            </a:pPr>
            <a:endParaRPr lang="en-GB" dirty="0">
              <a:solidFill>
                <a:prstClr val="black"/>
              </a:solidFill>
            </a:endParaRPr>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44346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6/29/2021</a:t>
            </a:fld>
            <a:endParaRPr lang="en-US" dirty="0"/>
          </a:p>
        </p:txBody>
      </p:sp>
      <p:sp>
        <p:nvSpPr>
          <p:cNvPr id="8" name="Footer Placeholder 7"/>
          <p:cNvSpPr>
            <a:spLocks noGrp="1"/>
          </p:cNvSpPr>
          <p:nvPr>
            <p:ph type="ftr" sz="quarter" idx="11"/>
          </p:nvPr>
        </p:nvSpPr>
        <p:spPr/>
        <p:txBody>
          <a:bodyPr/>
          <a:lstStyle/>
          <a:p>
            <a:pPr>
              <a:defRPr/>
            </a:pPr>
            <a:endParaRPr lang="en-GB" dirty="0">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058310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6/29/2021</a:t>
            </a:fld>
            <a:endParaRPr lang="en-US" dirty="0"/>
          </a:p>
        </p:txBody>
      </p:sp>
      <p:sp>
        <p:nvSpPr>
          <p:cNvPr id="8" name="Footer Placeholder 7"/>
          <p:cNvSpPr>
            <a:spLocks noGrp="1"/>
          </p:cNvSpPr>
          <p:nvPr>
            <p:ph type="ftr" sz="quarter" idx="11"/>
          </p:nvPr>
        </p:nvSpPr>
        <p:spPr/>
        <p:txBody>
          <a:bodyPr/>
          <a:lstStyle/>
          <a:p>
            <a:pPr>
              <a:defRPr/>
            </a:pPr>
            <a:endParaRPr lang="en-GB" dirty="0">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43604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6/29/2021</a:t>
            </a:fld>
            <a:endParaRPr lang="en-US" dirty="0"/>
          </a:p>
        </p:txBody>
      </p:sp>
      <p:sp>
        <p:nvSpPr>
          <p:cNvPr id="5" name="Footer Placeholder 4"/>
          <p:cNvSpPr>
            <a:spLocks noGrp="1"/>
          </p:cNvSpPr>
          <p:nvPr>
            <p:ph type="ftr" sz="quarter" idx="11"/>
          </p:nvPr>
        </p:nvSpPr>
        <p:spPr/>
        <p:txBody>
          <a:bodyPr/>
          <a:lstStyle>
            <a:lvl1pPr>
              <a:defRPr sz="900"/>
            </a:lvl1pPr>
          </a:lstStyle>
          <a:p>
            <a:pPr>
              <a:defRPr/>
            </a:pPr>
            <a:endParaRPr lang="en-GB" dirty="0">
              <a:solidFill>
                <a:prstClr val="black"/>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238499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6/29/2021</a:t>
            </a:fld>
            <a:endParaRPr lang="en-US" dirty="0"/>
          </a:p>
        </p:txBody>
      </p:sp>
      <p:sp>
        <p:nvSpPr>
          <p:cNvPr id="5" name="Footer Placeholder 4"/>
          <p:cNvSpPr>
            <a:spLocks noGrp="1"/>
          </p:cNvSpPr>
          <p:nvPr>
            <p:ph type="ftr" sz="quarter" idx="11"/>
          </p:nvPr>
        </p:nvSpPr>
        <p:spPr/>
        <p:txBody>
          <a:bodyPr/>
          <a:lstStyle/>
          <a:p>
            <a:pPr>
              <a:defRPr/>
            </a:pPr>
            <a:endParaRPr lang="en-GB" dirty="0">
              <a:solidFill>
                <a:prstClr val="black"/>
              </a:solidFill>
            </a:endParaRPr>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47328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779" y="76200"/>
            <a:ext cx="8651421" cy="990600"/>
          </a:xfrm>
        </p:spPr>
        <p:txBody>
          <a:bodyPr/>
          <a:lstStyle/>
          <a:p>
            <a:r>
              <a:rPr lang="en-US" dirty="0"/>
              <a:t>Click to edit Master title style</a:t>
            </a:r>
          </a:p>
        </p:txBody>
      </p:sp>
      <p:sp>
        <p:nvSpPr>
          <p:cNvPr id="8" name="Content Placeholder 7"/>
          <p:cNvSpPr>
            <a:spLocks noGrp="1"/>
          </p:cNvSpPr>
          <p:nvPr>
            <p:ph sz="quarter" idx="1"/>
          </p:nvPr>
        </p:nvSpPr>
        <p:spPr>
          <a:xfrm>
            <a:off x="187779" y="1600200"/>
            <a:ext cx="8651421" cy="4495800"/>
          </a:xfrm>
        </p:spPr>
        <p:txBody>
          <a:bodyPr/>
          <a:lstStyle>
            <a:lvl1pPr>
              <a:buClr>
                <a:srgbClr val="E10000"/>
              </a:buClr>
              <a:buSzPct val="80000"/>
              <a:buFont typeface="Wingdings 2" pitchFamily="18" charset="2"/>
              <a:buChar char=""/>
              <a:defRPr/>
            </a:lvl1pPr>
            <a:lvl2pPr>
              <a:buClr>
                <a:srgbClr val="E10000"/>
              </a:buClr>
              <a:buSzPct val="80000"/>
              <a:buFont typeface="Wingdings 2" pitchFamily="18" charset="2"/>
              <a:buChar char=""/>
              <a:defRPr/>
            </a:lvl2pPr>
            <a:lvl3pPr>
              <a:buClr>
                <a:srgbClr val="E10000"/>
              </a:buClr>
              <a:buSzPct val="80000"/>
              <a:buFont typeface="Wingdings 2" pitchFamily="18" charset="2"/>
              <a:buChar char=""/>
              <a:defRPr/>
            </a:lvl3pPr>
            <a:lvl4pPr>
              <a:buClr>
                <a:srgbClr val="E10000"/>
              </a:buClr>
              <a:buSzPct val="80000"/>
              <a:buFont typeface="Wingdings 2" pitchFamily="18" charset="2"/>
              <a:buChar char=""/>
              <a:defRPr/>
            </a:lvl4pPr>
            <a:lvl5pPr>
              <a:buClr>
                <a:srgbClr val="E10000"/>
              </a:buClr>
              <a:buSzPct val="80000"/>
              <a:buFont typeface="Wingdings 2"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2"/>
          <p:cNvSpPr>
            <a:spLocks noGrp="1"/>
          </p:cNvSpPr>
          <p:nvPr>
            <p:ph type="ftr" sz="quarter" idx="10"/>
          </p:nvPr>
        </p:nvSpPr>
        <p:spPr/>
        <p:txBody>
          <a:bodyPr/>
          <a:lstStyle>
            <a:lvl1pPr>
              <a:defRPr/>
            </a:lvl1pPr>
          </a:lstStyle>
          <a:p>
            <a:pPr>
              <a:defRPr/>
            </a:pPr>
            <a:endParaRPr lang="en-GB" dirty="0">
              <a:solidFill>
                <a:prstClr val="black"/>
              </a:solidFill>
            </a:endParaRPr>
          </a:p>
        </p:txBody>
      </p:sp>
    </p:spTree>
    <p:extLst>
      <p:ext uri="{BB962C8B-B14F-4D97-AF65-F5344CB8AC3E}">
        <p14:creationId xmlns:p14="http://schemas.microsoft.com/office/powerpoint/2010/main" val="68245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96DFF08F-DC6B-4601-B491-B0F83F6DD2DA}" type="datetimeFigureOut">
              <a:rPr lang="en-US" smtClean="0"/>
              <a:t>6/29/2021</a:t>
            </a:fld>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pPr>
              <a:defRPr/>
            </a:pPr>
            <a:endParaRPr lang="en-GB" dirty="0">
              <a:solidFill>
                <a:prstClr val="black"/>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0541048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6/29/2021</a:t>
            </a:fld>
            <a:endParaRPr lang="en-US" dirty="0"/>
          </a:p>
        </p:txBody>
      </p:sp>
      <p:sp>
        <p:nvSpPr>
          <p:cNvPr id="5" name="Footer Placeholder 4"/>
          <p:cNvSpPr>
            <a:spLocks noGrp="1"/>
          </p:cNvSpPr>
          <p:nvPr>
            <p:ph type="ftr" sz="quarter" idx="11"/>
          </p:nvPr>
        </p:nvSpPr>
        <p:spPr/>
        <p:txBody>
          <a:bodyPr/>
          <a:lstStyle>
            <a:lvl1pPr>
              <a:defRPr sz="900"/>
            </a:lvl1pPr>
          </a:lstStyle>
          <a:p>
            <a:pPr>
              <a:defRPr/>
            </a:pPr>
            <a:endParaRPr lang="en-GB" dirty="0">
              <a:solidFill>
                <a:prstClr val="black"/>
              </a:solidFill>
            </a:endParaRPr>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178117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6/29/2021</a:t>
            </a:fld>
            <a:endParaRPr lang="en-US" dirty="0"/>
          </a:p>
        </p:txBody>
      </p:sp>
      <p:sp>
        <p:nvSpPr>
          <p:cNvPr id="5" name="Footer Placeholder 4"/>
          <p:cNvSpPr>
            <a:spLocks noGrp="1"/>
          </p:cNvSpPr>
          <p:nvPr>
            <p:ph type="ftr" sz="quarter" idx="11"/>
          </p:nvPr>
        </p:nvSpPr>
        <p:spPr/>
        <p:txBody>
          <a:bodyPr/>
          <a:lstStyle/>
          <a:p>
            <a:pPr>
              <a:defRPr/>
            </a:pPr>
            <a:endParaRPr lang="en-GB" dirty="0">
              <a:solidFill>
                <a:prstClr val="black"/>
              </a:solidFill>
            </a:endParaRPr>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77243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6/29/2021</a:t>
            </a:fld>
            <a:endParaRPr lang="en-US" dirty="0"/>
          </a:p>
        </p:txBody>
      </p:sp>
      <p:sp>
        <p:nvSpPr>
          <p:cNvPr id="6" name="Footer Placeholder 5"/>
          <p:cNvSpPr>
            <a:spLocks noGrp="1"/>
          </p:cNvSpPr>
          <p:nvPr>
            <p:ph type="ftr" sz="quarter" idx="11"/>
          </p:nvPr>
        </p:nvSpPr>
        <p:spPr/>
        <p:txBody>
          <a:bodyPr/>
          <a:lstStyle/>
          <a:p>
            <a:pPr>
              <a:defRPr/>
            </a:pPr>
            <a:endParaRPr lang="en-GB" dirty="0">
              <a:solidFill>
                <a:prstClr val="black"/>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33482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6/29/2021</a:t>
            </a:fld>
            <a:endParaRPr lang="en-US" dirty="0"/>
          </a:p>
        </p:txBody>
      </p:sp>
      <p:sp>
        <p:nvSpPr>
          <p:cNvPr id="8" name="Footer Placeholder 7"/>
          <p:cNvSpPr>
            <a:spLocks noGrp="1"/>
          </p:cNvSpPr>
          <p:nvPr>
            <p:ph type="ftr" sz="quarter" idx="11"/>
          </p:nvPr>
        </p:nvSpPr>
        <p:spPr/>
        <p:txBody>
          <a:bodyPr/>
          <a:lstStyle/>
          <a:p>
            <a:pPr>
              <a:defRPr/>
            </a:pPr>
            <a:endParaRPr lang="en-GB" dirty="0">
              <a:solidFill>
                <a:prstClr val="black"/>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19414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6/29/2021</a:t>
            </a:fld>
            <a:endParaRPr lang="en-US" dirty="0"/>
          </a:p>
        </p:txBody>
      </p:sp>
      <p:sp>
        <p:nvSpPr>
          <p:cNvPr id="4" name="Footer Placeholder 3"/>
          <p:cNvSpPr>
            <a:spLocks noGrp="1"/>
          </p:cNvSpPr>
          <p:nvPr>
            <p:ph type="ftr" sz="quarter" idx="11"/>
          </p:nvPr>
        </p:nvSpPr>
        <p:spPr/>
        <p:txBody>
          <a:bodyPr/>
          <a:lstStyle/>
          <a:p>
            <a:pPr>
              <a:defRPr/>
            </a:pPr>
            <a:endParaRPr lang="en-GB" dirty="0">
              <a:solidFill>
                <a:prstClr val="black"/>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6093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6/29/2021</a:t>
            </a:fld>
            <a:endParaRPr lang="en-US" dirty="0"/>
          </a:p>
        </p:txBody>
      </p:sp>
      <p:sp>
        <p:nvSpPr>
          <p:cNvPr id="3" name="Footer Placeholder 2"/>
          <p:cNvSpPr>
            <a:spLocks noGrp="1"/>
          </p:cNvSpPr>
          <p:nvPr>
            <p:ph type="ftr" sz="quarter" idx="11"/>
          </p:nvPr>
        </p:nvSpPr>
        <p:spPr/>
        <p:txBody>
          <a:bodyPr/>
          <a:lstStyle/>
          <a:p>
            <a:pPr>
              <a:defRPr/>
            </a:pPr>
            <a:endParaRPr lang="en-GB" dirty="0">
              <a:solidFill>
                <a:prstClr val="black"/>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8517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6.jpe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0"/>
            <a:ext cx="0" cy="457200"/>
          </a:xfrm>
          <a:prstGeom prst="line">
            <a:avLst/>
          </a:prstGeom>
          <a:ln w="0" cap="flat" cmpd="sng" algn="ctr">
            <a:solidFill>
              <a:srgbClr val="FD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028" name="Title Placeholder 21"/>
          <p:cNvSpPr>
            <a:spLocks noGrp="1"/>
          </p:cNvSpPr>
          <p:nvPr>
            <p:ph type="title"/>
          </p:nvPr>
        </p:nvSpPr>
        <p:spPr bwMode="auto">
          <a:xfrm>
            <a:off x="179614" y="76200"/>
            <a:ext cx="8659586"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12"/>
          <p:cNvSpPr>
            <a:spLocks noGrp="1"/>
          </p:cNvSpPr>
          <p:nvPr>
            <p:ph type="body" idx="1"/>
          </p:nvPr>
        </p:nvSpPr>
        <p:spPr bwMode="auto">
          <a:xfrm>
            <a:off x="179615" y="1600200"/>
            <a:ext cx="8659586"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 name="Footer Placeholder 2"/>
          <p:cNvSpPr>
            <a:spLocks noGrp="1"/>
          </p:cNvSpPr>
          <p:nvPr>
            <p:ph type="ftr" sz="quarter" idx="3"/>
          </p:nvPr>
        </p:nvSpPr>
        <p:spPr>
          <a:xfrm>
            <a:off x="381000" y="6248400"/>
            <a:ext cx="71628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chemeClr val="tx1"/>
                </a:solidFill>
                <a:latin typeface="Arial" pitchFamily="-105" charset="-52"/>
                <a:ea typeface="Arial" pitchFamily="-105" charset="-52"/>
                <a:cs typeface="Arial" pitchFamily="-105" charset="-52"/>
              </a:defRPr>
            </a:lvl1pPr>
          </a:lstStyle>
          <a:p>
            <a:pPr>
              <a:defRPr/>
            </a:pPr>
            <a:endParaRPr lang="en-GB" dirty="0">
              <a:solidFill>
                <a:prstClr val="black"/>
              </a:solidFill>
            </a:endParaRPr>
          </a:p>
        </p:txBody>
      </p:sp>
      <p:cxnSp>
        <p:nvCxnSpPr>
          <p:cNvPr id="16" name="Straight Connector 15"/>
          <p:cNvCxnSpPr/>
          <p:nvPr/>
        </p:nvCxnSpPr>
        <p:spPr>
          <a:xfrm>
            <a:off x="0" y="0"/>
            <a:ext cx="457200" cy="0"/>
          </a:xfrm>
          <a:prstGeom prst="line">
            <a:avLst/>
          </a:prstGeom>
          <a:ln w="0" cap="flat" cmpd="sng" algn="ctr">
            <a:solidFill>
              <a:srgbClr val="FE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0"/>
            <a:ext cx="0" cy="457200"/>
          </a:xfrm>
          <a:prstGeom prst="line">
            <a:avLst/>
          </a:prstGeom>
          <a:ln w="0" cap="flat" cmpd="sng" algn="ctr">
            <a:solidFill>
              <a:srgbClr val="FD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48600" y="6248400"/>
            <a:ext cx="914400" cy="366713"/>
          </a:xfrm>
          <a:prstGeom prst="rect">
            <a:avLst/>
          </a:prstGeom>
          <a:noFill/>
        </p:spPr>
        <p:txBody>
          <a:bodyPr>
            <a:prstTxWarp prst="textNoShape">
              <a:avLst/>
            </a:prstTxWarp>
            <a:spAutoFit/>
          </a:bodyPr>
          <a:lstStyle/>
          <a:p>
            <a:pPr algn="r" eaLnBrk="0" hangingPunct="0">
              <a:defRPr/>
            </a:pPr>
            <a:r>
              <a:rPr lang="en-US" dirty="0">
                <a:solidFill>
                  <a:prstClr val="black"/>
                </a:solidFill>
                <a:latin typeface="Arial" pitchFamily="-105" charset="-52"/>
                <a:ea typeface="Arial" pitchFamily="-105" charset="-52"/>
                <a:cs typeface="Arial" pitchFamily="-105" charset="-52"/>
              </a:rPr>
              <a:t>3.</a:t>
            </a:r>
            <a:fld id="{75C48B38-35FD-8F45-85B5-CE44991D9BA8}" type="slidenum">
              <a:rPr lang="en-US" smtClean="0">
                <a:solidFill>
                  <a:prstClr val="black"/>
                </a:solidFill>
                <a:latin typeface="Arial" pitchFamily="-105" charset="-52"/>
                <a:ea typeface="Arial" pitchFamily="-105" charset="-52"/>
                <a:cs typeface="Arial" pitchFamily="-105" charset="-52"/>
              </a:rPr>
              <a:pPr algn="r" eaLnBrk="0" hangingPunct="0">
                <a:defRPr/>
              </a:pPr>
              <a:t>‹#›</a:t>
            </a:fld>
            <a:endParaRPr lang="en-US" dirty="0">
              <a:solidFill>
                <a:prstClr val="black"/>
              </a:solidFill>
              <a:latin typeface="Arial" pitchFamily="-105" charset="-52"/>
              <a:ea typeface="Arial" pitchFamily="-105" charset="-52"/>
              <a:cs typeface="Arial" pitchFamily="-105" charset="-52"/>
            </a:endParaRPr>
          </a:p>
        </p:txBody>
      </p:sp>
      <p:pic>
        <p:nvPicPr>
          <p:cNvPr id="1034" name="Picture 14" descr="Slide Main Page-02.png"/>
          <p:cNvPicPr>
            <a:picLocks noChangeAspect="1"/>
          </p:cNvPicPr>
          <p:nvPr userDrawn="1"/>
        </p:nvPicPr>
        <p:blipFill>
          <a:blip r:embed="rId4" cstate="print"/>
          <a:srcRect/>
          <a:stretch>
            <a:fillRect/>
          </a:stretch>
        </p:blipFill>
        <p:spPr bwMode="auto">
          <a:xfrm>
            <a:off x="0" y="1143000"/>
            <a:ext cx="9144000" cy="384175"/>
          </a:xfrm>
          <a:prstGeom prst="rect">
            <a:avLst/>
          </a:prstGeom>
          <a:solidFill>
            <a:srgbClr val="46166B"/>
          </a:solidFill>
          <a:ln w="9525">
            <a:noFill/>
            <a:miter lim="800000"/>
            <a:headEnd/>
            <a:tailEnd/>
          </a:ln>
        </p:spPr>
      </p:pic>
      <p:sp>
        <p:nvSpPr>
          <p:cNvPr id="15" name="Rectangle 14"/>
          <p:cNvSpPr/>
          <p:nvPr userDrawn="1"/>
        </p:nvSpPr>
        <p:spPr>
          <a:xfrm>
            <a:off x="0" y="1143000"/>
            <a:ext cx="9144000" cy="381000"/>
          </a:xfrm>
          <a:prstGeom prst="rect">
            <a:avLst/>
          </a:prstGeom>
          <a:solidFill>
            <a:srgbClr val="E1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617823264"/>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0" fontAlgn="base" hangingPunct="0">
        <a:spcBef>
          <a:spcPct val="0"/>
        </a:spcBef>
        <a:spcAft>
          <a:spcPct val="0"/>
        </a:spcAft>
        <a:defRPr sz="3200" b="1" kern="1200">
          <a:solidFill>
            <a:srgbClr val="E10000"/>
          </a:solidFill>
          <a:latin typeface="Avenir LT Std 65 Medium" pitchFamily="34" charset="0"/>
          <a:ea typeface="MS PGothic" pitchFamily="34" charset="-128"/>
          <a:cs typeface="MS PGothic" pitchFamily="34" charset="-128"/>
        </a:defRPr>
      </a:lvl1pPr>
      <a:lvl2pPr algn="l" rtl="0" eaLnBrk="0" fontAlgn="base" hangingPunct="0">
        <a:spcBef>
          <a:spcPct val="0"/>
        </a:spcBef>
        <a:spcAft>
          <a:spcPct val="0"/>
        </a:spcAft>
        <a:defRPr sz="3200" b="1">
          <a:solidFill>
            <a:srgbClr val="002060"/>
          </a:solidFill>
          <a:latin typeface="Avenir LT Std 65 Medium" pitchFamily="34" charset="0"/>
          <a:ea typeface="MS PGothic" pitchFamily="34" charset="-128"/>
          <a:cs typeface="MS PGothic" pitchFamily="34" charset="-128"/>
        </a:defRPr>
      </a:lvl2pPr>
      <a:lvl3pPr algn="l" rtl="0" eaLnBrk="0" fontAlgn="base" hangingPunct="0">
        <a:spcBef>
          <a:spcPct val="0"/>
        </a:spcBef>
        <a:spcAft>
          <a:spcPct val="0"/>
        </a:spcAft>
        <a:defRPr sz="3200" b="1">
          <a:solidFill>
            <a:srgbClr val="002060"/>
          </a:solidFill>
          <a:latin typeface="Avenir LT Std 65 Medium" pitchFamily="34" charset="0"/>
          <a:ea typeface="MS PGothic" pitchFamily="34" charset="-128"/>
          <a:cs typeface="MS PGothic" pitchFamily="34" charset="-128"/>
        </a:defRPr>
      </a:lvl3pPr>
      <a:lvl4pPr algn="l" rtl="0" eaLnBrk="0" fontAlgn="base" hangingPunct="0">
        <a:spcBef>
          <a:spcPct val="0"/>
        </a:spcBef>
        <a:spcAft>
          <a:spcPct val="0"/>
        </a:spcAft>
        <a:defRPr sz="3200" b="1">
          <a:solidFill>
            <a:srgbClr val="002060"/>
          </a:solidFill>
          <a:latin typeface="Avenir LT Std 65 Medium" pitchFamily="34" charset="0"/>
          <a:ea typeface="MS PGothic" pitchFamily="34" charset="-128"/>
          <a:cs typeface="MS PGothic" pitchFamily="34" charset="-128"/>
        </a:defRPr>
      </a:lvl4pPr>
      <a:lvl5pPr algn="l" rtl="0" eaLnBrk="0" fontAlgn="base" hangingPunct="0">
        <a:spcBef>
          <a:spcPct val="0"/>
        </a:spcBef>
        <a:spcAft>
          <a:spcPct val="0"/>
        </a:spcAft>
        <a:defRPr sz="3200" b="1">
          <a:solidFill>
            <a:srgbClr val="002060"/>
          </a:solidFill>
          <a:latin typeface="Avenir LT Std 65 Medium" pitchFamily="34" charset="0"/>
          <a:ea typeface="MS PGothic" pitchFamily="34" charset="-128"/>
          <a:cs typeface="MS PGothic" pitchFamily="34" charset="-128"/>
        </a:defRPr>
      </a:lvl5pPr>
      <a:lvl6pPr marL="457200" algn="l" rtl="0" fontAlgn="base">
        <a:spcBef>
          <a:spcPct val="0"/>
        </a:spcBef>
        <a:spcAft>
          <a:spcPct val="0"/>
        </a:spcAft>
        <a:defRPr sz="4400">
          <a:solidFill>
            <a:schemeClr val="tx2"/>
          </a:solidFill>
          <a:latin typeface="Myriad Pro Black" pitchFamily="34" charset="0"/>
        </a:defRPr>
      </a:lvl6pPr>
      <a:lvl7pPr marL="914400" algn="l" rtl="0" fontAlgn="base">
        <a:spcBef>
          <a:spcPct val="0"/>
        </a:spcBef>
        <a:spcAft>
          <a:spcPct val="0"/>
        </a:spcAft>
        <a:defRPr sz="4400">
          <a:solidFill>
            <a:schemeClr val="tx2"/>
          </a:solidFill>
          <a:latin typeface="Myriad Pro Black" pitchFamily="34" charset="0"/>
        </a:defRPr>
      </a:lvl7pPr>
      <a:lvl8pPr marL="1371600" algn="l" rtl="0" fontAlgn="base">
        <a:spcBef>
          <a:spcPct val="0"/>
        </a:spcBef>
        <a:spcAft>
          <a:spcPct val="0"/>
        </a:spcAft>
        <a:defRPr sz="4400">
          <a:solidFill>
            <a:schemeClr val="tx2"/>
          </a:solidFill>
          <a:latin typeface="Myriad Pro Black" pitchFamily="34" charset="0"/>
        </a:defRPr>
      </a:lvl8pPr>
      <a:lvl9pPr marL="1828800" algn="l" rtl="0" fontAlgn="base">
        <a:spcBef>
          <a:spcPct val="0"/>
        </a:spcBef>
        <a:spcAft>
          <a:spcPct val="0"/>
        </a:spcAft>
        <a:defRPr sz="4400">
          <a:solidFill>
            <a:schemeClr val="tx2"/>
          </a:solidFill>
          <a:latin typeface="Myriad Pro Black" pitchFamily="34" charset="0"/>
        </a:defRPr>
      </a:lvl9pPr>
    </p:titleStyle>
    <p:bodyStyle>
      <a:lvl1pPr marL="319088" indent="-319088" algn="l" rtl="0" eaLnBrk="0" fontAlgn="base" hangingPunct="0">
        <a:spcBef>
          <a:spcPts val="700"/>
        </a:spcBef>
        <a:spcAft>
          <a:spcPct val="0"/>
        </a:spcAft>
        <a:buClr>
          <a:srgbClr val="E10000"/>
        </a:buClr>
        <a:buSzPct val="80000"/>
        <a:buFont typeface="Wingdings 2" pitchFamily="-105" charset="2"/>
        <a:buChar char="¢"/>
        <a:defRPr sz="2900" kern="1200">
          <a:solidFill>
            <a:schemeClr val="tx1"/>
          </a:solidFill>
          <a:latin typeface="Arial" pitchFamily="34" charset="0"/>
          <a:ea typeface="MS PGothic" pitchFamily="34" charset="-128"/>
          <a:cs typeface="Arial" pitchFamily="34" charset="0"/>
        </a:defRPr>
      </a:lvl1pPr>
      <a:lvl2pPr marL="639763" indent="-273050" algn="l" rtl="0" eaLnBrk="0" fontAlgn="base" hangingPunct="0">
        <a:spcBef>
          <a:spcPts val="550"/>
        </a:spcBef>
        <a:spcAft>
          <a:spcPct val="0"/>
        </a:spcAft>
        <a:buClr>
          <a:srgbClr val="E10000"/>
        </a:buClr>
        <a:buSzPct val="80000"/>
        <a:buFont typeface="Wingdings 2" pitchFamily="-105" charset="2"/>
        <a:buChar char="¤"/>
        <a:defRPr sz="2600" kern="1200">
          <a:solidFill>
            <a:schemeClr val="tx1"/>
          </a:solidFill>
          <a:latin typeface="Arial" pitchFamily="34" charset="0"/>
          <a:ea typeface="Arial" pitchFamily="-105" charset="-52"/>
          <a:cs typeface="Arial" pitchFamily="34" charset="0"/>
        </a:defRPr>
      </a:lvl2pPr>
      <a:lvl3pPr marL="914400" indent="-228600" algn="l" rtl="0" eaLnBrk="0" fontAlgn="base" hangingPunct="0">
        <a:spcBef>
          <a:spcPts val="500"/>
        </a:spcBef>
        <a:spcAft>
          <a:spcPct val="0"/>
        </a:spcAft>
        <a:buClr>
          <a:srgbClr val="E10000"/>
        </a:buClr>
        <a:buSzPct val="80000"/>
        <a:buFont typeface="Wingdings 2" pitchFamily="-105" charset="2"/>
        <a:buChar char="¢"/>
        <a:defRPr sz="2300" kern="1200">
          <a:solidFill>
            <a:schemeClr val="tx1"/>
          </a:solidFill>
          <a:latin typeface="Arial" pitchFamily="34" charset="0"/>
          <a:ea typeface="Arial" pitchFamily="-105" charset="-52"/>
          <a:cs typeface="Arial" pitchFamily="34" charset="0"/>
        </a:defRPr>
      </a:lvl3pPr>
      <a:lvl4pPr marL="1371600" indent="-228600" algn="l" rtl="0" eaLnBrk="0" fontAlgn="base" hangingPunct="0">
        <a:spcBef>
          <a:spcPts val="400"/>
        </a:spcBef>
        <a:spcAft>
          <a:spcPct val="0"/>
        </a:spcAft>
        <a:buClr>
          <a:srgbClr val="E10000"/>
        </a:buClr>
        <a:buSzPct val="80000"/>
        <a:buFont typeface="Wingdings 2" pitchFamily="-105" charset="2"/>
        <a:buChar char="¤"/>
        <a:defRPr sz="2000" kern="1200">
          <a:solidFill>
            <a:schemeClr val="tx1"/>
          </a:solidFill>
          <a:latin typeface="Arial" pitchFamily="34" charset="0"/>
          <a:ea typeface="Arial" pitchFamily="-105" charset="-52"/>
          <a:cs typeface="Arial" pitchFamily="34" charset="0"/>
        </a:defRPr>
      </a:lvl4pPr>
      <a:lvl5pPr marL="1828800" indent="-228600" algn="l" rtl="0" eaLnBrk="0" fontAlgn="base" hangingPunct="0">
        <a:spcBef>
          <a:spcPts val="400"/>
        </a:spcBef>
        <a:spcAft>
          <a:spcPct val="0"/>
        </a:spcAft>
        <a:buClr>
          <a:srgbClr val="E10000"/>
        </a:buClr>
        <a:buSzPct val="80000"/>
        <a:buFont typeface="Wingdings 2" pitchFamily="-105" charset="2"/>
        <a:buChar char="¢"/>
        <a:defRPr sz="2000" kern="1200">
          <a:solidFill>
            <a:schemeClr val="tx1"/>
          </a:solidFill>
          <a:latin typeface="Arial" pitchFamily="34" charset="0"/>
          <a:ea typeface="Arial" pitchFamily="-105" charset="-52"/>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pPr>
              <a:defRPr/>
            </a:pPr>
            <a:endParaRPr lang="en-GB" dirty="0">
              <a:solidFill>
                <a:prstClr val="black"/>
              </a:solidFill>
            </a:endParaRPr>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18F8407-7543-42F3-9F9C-8156C56E58B6}" type="datetimeFigureOut">
              <a:rPr lang="en-US" dirty="0"/>
              <a:t>6/29/2021</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9" name="Picture 14" descr="Slide Main Page-02.png"/>
          <p:cNvPicPr>
            <a:picLocks noChangeAspect="1"/>
          </p:cNvPicPr>
          <p:nvPr userDrawn="1"/>
        </p:nvPicPr>
        <p:blipFill>
          <a:blip r:embed="rId20" cstate="print"/>
          <a:srcRect/>
          <a:stretch>
            <a:fillRect/>
          </a:stretch>
        </p:blipFill>
        <p:spPr bwMode="auto">
          <a:xfrm>
            <a:off x="0" y="1143000"/>
            <a:ext cx="9144000" cy="384175"/>
          </a:xfrm>
          <a:prstGeom prst="rect">
            <a:avLst/>
          </a:prstGeom>
          <a:solidFill>
            <a:srgbClr val="46166B"/>
          </a:solidFill>
          <a:ln w="9525">
            <a:noFill/>
            <a:miter lim="800000"/>
            <a:headEnd/>
            <a:tailEnd/>
          </a:ln>
        </p:spPr>
      </p:pic>
      <p:sp>
        <p:nvSpPr>
          <p:cNvPr id="25" name="Rectangle 24"/>
          <p:cNvSpPr/>
          <p:nvPr userDrawn="1"/>
        </p:nvSpPr>
        <p:spPr>
          <a:xfrm>
            <a:off x="0" y="1143000"/>
            <a:ext cx="9144000" cy="381000"/>
          </a:xfrm>
          <a:prstGeom prst="rect">
            <a:avLst/>
          </a:prstGeom>
          <a:solidFill>
            <a:srgbClr val="E1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15792715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9583" y="2619829"/>
            <a:ext cx="6343201" cy="3530600"/>
          </a:xfrm>
        </p:spPr>
        <p:txBody>
          <a:bodyPr>
            <a:normAutofit/>
          </a:bodyPr>
          <a:lstStyle/>
          <a:p>
            <a:pPr marL="0" indent="0" algn="ctr">
              <a:buNone/>
            </a:pPr>
            <a:r>
              <a:rPr lang="ps-AF" sz="3600" dirty="0" smtClean="0"/>
              <a:t>فارمکوتراپي برای تداوی وابست</a:t>
            </a:r>
            <a:r>
              <a:rPr lang="prs-AF" sz="3600" dirty="0" smtClean="0"/>
              <a:t>گی با اوپوییدها</a:t>
            </a:r>
            <a:endParaRPr lang="en-US" sz="3600" dirty="0"/>
          </a:p>
        </p:txBody>
      </p:sp>
    </p:spTree>
    <p:extLst>
      <p:ext uri="{BB962C8B-B14F-4D97-AF65-F5344CB8AC3E}">
        <p14:creationId xmlns:p14="http://schemas.microsoft.com/office/powerpoint/2010/main" val="118185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latin typeface="Microsoft Uighur" panose="02000000000000000000" pitchFamily="2" charset="-78"/>
                <a:cs typeface="Microsoft Uighur" panose="02000000000000000000" pitchFamily="2" charset="-78"/>
              </a:rPr>
              <a:t>MAT</a:t>
            </a:r>
            <a:r>
              <a:rPr lang="ar-SA" dirty="0" smtClean="0">
                <a:latin typeface="Microsoft Uighur" panose="02000000000000000000" pitchFamily="2" charset="-78"/>
                <a:cs typeface="Microsoft Uighur" panose="02000000000000000000" pitchFamily="2" charset="-78"/>
              </a:rPr>
              <a:t> </a:t>
            </a:r>
            <a:r>
              <a:rPr lang="ar-SA" dirty="0">
                <a:latin typeface="Microsoft Uighur" panose="02000000000000000000" pitchFamily="2" charset="-78"/>
                <a:cs typeface="Microsoft Uighur" panose="02000000000000000000" pitchFamily="2" charset="-78"/>
              </a:rPr>
              <a:t>برای وابستگی با اوپوییدها</a:t>
            </a:r>
            <a:endParaRPr lang="en-US" dirty="0">
              <a:latin typeface="Microsoft Uighur" panose="02000000000000000000" pitchFamily="2" charset="-78"/>
              <a:cs typeface="Microsoft Uighur" panose="02000000000000000000" pitchFamily="2" charset="-78"/>
            </a:endParaRPr>
          </a:p>
        </p:txBody>
      </p:sp>
      <p:sp>
        <p:nvSpPr>
          <p:cNvPr id="3" name="Content Placeholder 2"/>
          <p:cNvSpPr>
            <a:spLocks noGrp="1"/>
          </p:cNvSpPr>
          <p:nvPr>
            <p:ph idx="1"/>
          </p:nvPr>
        </p:nvSpPr>
        <p:spPr>
          <a:xfrm>
            <a:off x="827252" y="2489200"/>
            <a:ext cx="7807296" cy="3530600"/>
          </a:xfrm>
        </p:spPr>
        <p:txBody>
          <a:bodyPr>
            <a:normAutofit fontScale="92500" lnSpcReduction="10000"/>
          </a:bodyPr>
          <a:lstStyle/>
          <a:p>
            <a:pPr algn="r" rtl="1"/>
            <a:r>
              <a:rPr lang="ar-SA" sz="3200" dirty="0"/>
              <a:t>ادویه جات اساسی ایکه منحیث بخش از برنامه </a:t>
            </a:r>
            <a:r>
              <a:rPr lang="en-US" sz="3200" i="1" dirty="0"/>
              <a:t>MAT</a:t>
            </a:r>
            <a:r>
              <a:rPr lang="ar-SA" sz="3200" dirty="0"/>
              <a:t> بکار میروند برای تداوی وابستگی با اوپوییدها طرح شده اند٬‌ بشمول:</a:t>
            </a:r>
            <a:endParaRPr lang="en-US" sz="3200" i="1" dirty="0"/>
          </a:p>
          <a:p>
            <a:pPr lvl="2" algn="r" rtl="1"/>
            <a:r>
              <a:rPr lang="ar-SA" sz="2400" dirty="0"/>
              <a:t>میتادون</a:t>
            </a:r>
            <a:endParaRPr lang="en-US" sz="2400" i="1" dirty="0"/>
          </a:p>
          <a:p>
            <a:pPr lvl="2" algn="r" rtl="1"/>
            <a:r>
              <a:rPr lang="ar-SA" sz="2400" dirty="0"/>
              <a:t>بوپرینورفین</a:t>
            </a:r>
            <a:endParaRPr lang="en-US" sz="2400" i="1" dirty="0"/>
          </a:p>
          <a:p>
            <a:pPr lvl="2" algn="r" rtl="1"/>
            <a:r>
              <a:rPr lang="ar-SA" sz="2400" dirty="0"/>
              <a:t>بوپرینورفین/نالوکسان٬ و</a:t>
            </a:r>
            <a:endParaRPr lang="en-US" sz="2400" i="1" dirty="0"/>
          </a:p>
          <a:p>
            <a:pPr lvl="2" algn="r" rtl="1"/>
            <a:r>
              <a:rPr lang="ar-SA" sz="2400" dirty="0" smtClean="0"/>
              <a:t>نالترکسون</a:t>
            </a:r>
            <a:endParaRPr lang="prs-AF" sz="2400" dirty="0" smtClean="0"/>
          </a:p>
          <a:p>
            <a:pPr lvl="2" algn="r" rtl="1"/>
            <a:r>
              <a:rPr lang="prs-AF" sz="2400" i="1" dirty="0" smtClean="0"/>
              <a:t>مورفین با تاثیر طولانی</a:t>
            </a:r>
            <a:endParaRPr lang="en-US" sz="2400" i="1" dirty="0"/>
          </a:p>
        </p:txBody>
      </p:sp>
    </p:spTree>
    <p:extLst>
      <p:ext uri="{BB962C8B-B14F-4D97-AF65-F5344CB8AC3E}">
        <p14:creationId xmlns:p14="http://schemas.microsoft.com/office/powerpoint/2010/main" val="387253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میتادون</a:t>
            </a:r>
            <a:endParaRPr lang="en-US" dirty="0"/>
          </a:p>
        </p:txBody>
      </p:sp>
      <p:pic>
        <p:nvPicPr>
          <p:cNvPr id="4" name="Content Placeholder 3"/>
          <p:cNvPicPr>
            <a:picLocks noGrp="1" noChangeAspect="1"/>
          </p:cNvPicPr>
          <p:nvPr>
            <p:ph idx="1"/>
          </p:nvPr>
        </p:nvPicPr>
        <p:blipFill>
          <a:blip r:embed="rId3"/>
          <a:stretch>
            <a:fillRect/>
          </a:stretch>
        </p:blipFill>
        <p:spPr>
          <a:xfrm>
            <a:off x="1580790" y="2489200"/>
            <a:ext cx="4915619" cy="3530600"/>
          </a:xfrm>
          <a:prstGeom prst="rect">
            <a:avLst/>
          </a:prstGeom>
        </p:spPr>
      </p:pic>
      <p:sp>
        <p:nvSpPr>
          <p:cNvPr id="3" name="TextBox 2"/>
          <p:cNvSpPr txBox="1"/>
          <p:nvPr/>
        </p:nvSpPr>
        <p:spPr>
          <a:xfrm>
            <a:off x="285750" y="6352400"/>
            <a:ext cx="7964130" cy="276999"/>
          </a:xfrm>
          <a:prstGeom prst="rect">
            <a:avLst/>
          </a:prstGeom>
          <a:noFill/>
        </p:spPr>
        <p:txBody>
          <a:bodyPr wrap="square" rtlCol="0">
            <a:spAutoFit/>
          </a:bodyPr>
          <a:lstStyle/>
          <a:p>
            <a:r>
              <a:rPr lang="en-US" sz="1200" dirty="0">
                <a:latin typeface="Calibri" panose="020F0502020204030204" pitchFamily="34" charset="0"/>
              </a:rPr>
              <a:t>Image retrieved from: https://www.samhsa.gov/medication-assisted-treatment/treatment/methadone </a:t>
            </a:r>
          </a:p>
        </p:txBody>
      </p:sp>
    </p:spTree>
    <p:extLst>
      <p:ext uri="{BB962C8B-B14F-4D97-AF65-F5344CB8AC3E}">
        <p14:creationId xmlns:p14="http://schemas.microsoft.com/office/powerpoint/2010/main" val="264161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میتادون چگونه عمل میکند؟</a:t>
            </a:r>
            <a:endParaRPr lang="en-US" dirty="0"/>
          </a:p>
        </p:txBody>
      </p:sp>
      <p:sp>
        <p:nvSpPr>
          <p:cNvPr id="3" name="Content Placeholder 2"/>
          <p:cNvSpPr>
            <a:spLocks noGrp="1"/>
          </p:cNvSpPr>
          <p:nvPr>
            <p:ph idx="1"/>
          </p:nvPr>
        </p:nvSpPr>
        <p:spPr>
          <a:xfrm>
            <a:off x="866441" y="2489200"/>
            <a:ext cx="7768108" cy="3530600"/>
          </a:xfrm>
        </p:spPr>
        <p:txBody>
          <a:bodyPr>
            <a:normAutofit fontScale="92500"/>
          </a:bodyPr>
          <a:lstStyle/>
          <a:p>
            <a:pPr algn="r" rtl="1"/>
            <a:r>
              <a:rPr lang="ar-SA" sz="3200" dirty="0"/>
              <a:t>میتادون در تداوی وابستگی با اوپوییدها موثر است٬ </a:t>
            </a:r>
            <a:r>
              <a:rPr lang="ar-SA" sz="3200" dirty="0" smtClean="0"/>
              <a:t>چون</a:t>
            </a:r>
            <a:r>
              <a:rPr lang="en-US" sz="3200" dirty="0"/>
              <a:t/>
            </a:r>
            <a:br>
              <a:rPr lang="en-US" sz="3200" dirty="0"/>
            </a:br>
            <a:r>
              <a:rPr lang="en-US" sz="800" dirty="0"/>
              <a:t> </a:t>
            </a:r>
            <a:endParaRPr lang="en-US" sz="3200" dirty="0"/>
          </a:p>
          <a:p>
            <a:pPr lvl="2" algn="r" rtl="1"/>
            <a:r>
              <a:rPr lang="ar-SA" sz="2400" dirty="0"/>
              <a:t>کرونگ وابسته با مواد مخدر را بهبود میبخشد</a:t>
            </a:r>
            <a:endParaRPr lang="en-US" sz="2400" i="1" dirty="0"/>
          </a:p>
          <a:p>
            <a:pPr lvl="2" algn="r" rtl="1"/>
            <a:r>
              <a:rPr lang="ar-SA" sz="2400" dirty="0"/>
              <a:t>اعراض ترک را که عوامل مهم در عود پنداشته میشوند٬ بهبود میبخشد</a:t>
            </a:r>
            <a:endParaRPr lang="en-US" sz="2400" i="1" dirty="0"/>
          </a:p>
          <a:p>
            <a:pPr lvl="2" algn="r" rtl="1"/>
            <a:r>
              <a:rPr lang="ar-SA" sz="2400" dirty="0"/>
              <a:t>نصف عمر طولانی داشت و به مراتب کمتر مکرر گرفته میشوند</a:t>
            </a:r>
            <a:endParaRPr lang="en-US" sz="2400" i="1" dirty="0"/>
          </a:p>
          <a:p>
            <a:pPr lvl="2" algn="r" rtl="1"/>
            <a:r>
              <a:rPr lang="ar-SA" sz="2400" dirty="0"/>
              <a:t>تاثیرات خوشی کاذب و مسکن مواد مخدر اوپوییدی را نهی کرده (فقط زمانیکه به دوز مناسب تطبیق گردد) و به شخص موقع میدهد تا در زندگی روزمره٬ بشمول تداوی به درستی سهیم گردد.</a:t>
            </a:r>
            <a:r>
              <a:rPr lang="ar-SA" sz="1600" i="1" dirty="0"/>
              <a:t> </a:t>
            </a:r>
            <a:endParaRPr lang="en-US" sz="2400" i="1" dirty="0"/>
          </a:p>
          <a:p>
            <a:pPr marL="0" indent="0" algn="r" rtl="1">
              <a:buNone/>
            </a:pPr>
            <a:endParaRPr lang="en-US" sz="4000" dirty="0"/>
          </a:p>
        </p:txBody>
      </p:sp>
      <p:sp>
        <p:nvSpPr>
          <p:cNvPr id="4" name="TextBox 3"/>
          <p:cNvSpPr txBox="1"/>
          <p:nvPr/>
        </p:nvSpPr>
        <p:spPr>
          <a:xfrm>
            <a:off x="301421" y="6243935"/>
            <a:ext cx="8067367" cy="461665"/>
          </a:xfrm>
          <a:prstGeom prst="rect">
            <a:avLst/>
          </a:prstGeom>
          <a:noFill/>
        </p:spPr>
        <p:txBody>
          <a:bodyPr wrap="square" rtlCol="0">
            <a:spAutoFit/>
          </a:bodyPr>
          <a:lstStyle/>
          <a:p>
            <a:r>
              <a:rPr lang="en-US" sz="1200" dirty="0"/>
              <a:t>Strain, E., &amp; Stitzer,M. (2005). The treatment of opioid dependence. Baltimore, MD: Johns Hopkins University Press.</a:t>
            </a:r>
          </a:p>
          <a:p>
            <a:r>
              <a:rPr lang="en-US" sz="1200" dirty="0"/>
              <a:t> </a:t>
            </a:r>
          </a:p>
        </p:txBody>
      </p:sp>
    </p:spTree>
    <p:extLst>
      <p:ext uri="{BB962C8B-B14F-4D97-AF65-F5344CB8AC3E}">
        <p14:creationId xmlns:p14="http://schemas.microsoft.com/office/powerpoint/2010/main" val="3585261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a:latin typeface="Microsoft Uighur" panose="02000000000000000000" pitchFamily="2" charset="-78"/>
                <a:cs typeface="Microsoft Uighur" panose="02000000000000000000" pitchFamily="2" charset="-78"/>
              </a:rPr>
              <a:t>میتادون</a:t>
            </a:r>
            <a:r>
              <a:rPr lang="prs-AF" dirty="0" smtClean="0">
                <a:latin typeface="Microsoft Uighur" panose="02000000000000000000" pitchFamily="2" charset="-78"/>
                <a:cs typeface="Microsoft Uighur" panose="02000000000000000000" pitchFamily="2" charset="-78"/>
              </a:rPr>
              <a:t> </a:t>
            </a:r>
            <a:r>
              <a:rPr lang="prs-AF" dirty="0">
                <a:latin typeface="Microsoft Uighur" panose="02000000000000000000" pitchFamily="2" charset="-78"/>
                <a:cs typeface="Microsoft Uighur" panose="02000000000000000000" pitchFamily="2" charset="-78"/>
              </a:rPr>
              <a:t>چگونه عمل میکند؟</a:t>
            </a:r>
            <a:endParaRPr lang="en-US" dirty="0"/>
          </a:p>
        </p:txBody>
      </p:sp>
      <p:sp>
        <p:nvSpPr>
          <p:cNvPr id="3" name="Content Placeholder 2"/>
          <p:cNvSpPr>
            <a:spLocks noGrp="1"/>
          </p:cNvSpPr>
          <p:nvPr>
            <p:ph idx="1"/>
          </p:nvPr>
        </p:nvSpPr>
        <p:spPr>
          <a:xfrm>
            <a:off x="866441" y="2489200"/>
            <a:ext cx="7402348" cy="3530600"/>
          </a:xfrm>
        </p:spPr>
        <p:txBody>
          <a:bodyPr/>
          <a:lstStyle/>
          <a:p>
            <a:pPr algn="r" rtl="1"/>
            <a:r>
              <a:rPr lang="ar-SA" dirty="0"/>
              <a:t>نصف </a:t>
            </a:r>
            <a:r>
              <a:rPr lang="prs-AF" dirty="0" smtClean="0"/>
              <a:t>عمر میتادون</a:t>
            </a:r>
            <a:r>
              <a:rPr lang="ar-SA" dirty="0" smtClean="0"/>
              <a:t> </a:t>
            </a:r>
            <a:r>
              <a:rPr lang="ar-SA" dirty="0"/>
              <a:t>۲۴ ساعت </a:t>
            </a:r>
            <a:endParaRPr lang="prs-AF" dirty="0" smtClean="0"/>
          </a:p>
          <a:p>
            <a:pPr marL="319088" lvl="2" indent="-319088" algn="r" rtl="1">
              <a:spcBef>
                <a:spcPts val="700"/>
              </a:spcBef>
            </a:pPr>
            <a:r>
              <a:rPr lang="prs-AF" sz="2400" dirty="0"/>
              <a:t>مهمترین تغییر درماتیک بین ۱ تا ۳ روز بعد از مرحله آغازین واقع میگردد. این مرحله ایست که </a:t>
            </a:r>
            <a:r>
              <a:rPr lang="prs-AF" sz="2400" dirty="0" smtClean="0"/>
              <a:t>تاثیر </a:t>
            </a:r>
            <a:r>
              <a:rPr lang="prs-AF" sz="2400" dirty="0"/>
              <a:t>دوز نیاز به </a:t>
            </a:r>
            <a:r>
              <a:rPr lang="prs-AF" sz="2400" dirty="0" smtClean="0"/>
              <a:t>مشاهد</a:t>
            </a:r>
            <a:r>
              <a:rPr lang="ps-AF" sz="2400" dirty="0" smtClean="0"/>
              <a:t>ه</a:t>
            </a:r>
            <a:r>
              <a:rPr lang="prs-AF" sz="2400" dirty="0" smtClean="0"/>
              <a:t> </a:t>
            </a:r>
            <a:r>
              <a:rPr lang="prs-AF" sz="2400" dirty="0"/>
              <a:t>مستقیم دارد.</a:t>
            </a:r>
            <a:endParaRPr lang="en-US" sz="2400" i="1" dirty="0"/>
          </a:p>
          <a:p>
            <a:pPr algn="r" rtl="1"/>
            <a:r>
              <a:rPr lang="prs-AF" dirty="0" smtClean="0"/>
              <a:t>مشتری </a:t>
            </a:r>
            <a:r>
              <a:rPr lang="prs-AF" dirty="0"/>
              <a:t>نه تنها نیاز به ارزیابی هنگام ترک داشته٬ بلکه برای تسمم نیز باید مورد ارزیابی قرارگیرد</a:t>
            </a:r>
            <a:endParaRPr lang="en-US" dirty="0"/>
          </a:p>
        </p:txBody>
      </p:sp>
    </p:spTree>
    <p:extLst>
      <p:ext uri="{BB962C8B-B14F-4D97-AF65-F5344CB8AC3E}">
        <p14:creationId xmlns:p14="http://schemas.microsoft.com/office/powerpoint/2010/main" val="122561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a:latin typeface="Microsoft Uighur" panose="02000000000000000000" pitchFamily="2" charset="-78"/>
                <a:cs typeface="Microsoft Uighur" panose="02000000000000000000" pitchFamily="2" charset="-78"/>
              </a:rPr>
              <a:t>میتادون </a:t>
            </a:r>
            <a:r>
              <a:rPr lang="prs-AF" dirty="0" smtClean="0">
                <a:latin typeface="Microsoft Uighur" panose="02000000000000000000" pitchFamily="2" charset="-78"/>
                <a:cs typeface="Microsoft Uighur" panose="02000000000000000000" pitchFamily="2" charset="-78"/>
              </a:rPr>
              <a:t>چگونه </a:t>
            </a:r>
            <a:r>
              <a:rPr lang="prs-AF" dirty="0">
                <a:latin typeface="Microsoft Uighur" panose="02000000000000000000" pitchFamily="2" charset="-78"/>
                <a:cs typeface="Microsoft Uighur" panose="02000000000000000000" pitchFamily="2" charset="-78"/>
              </a:rPr>
              <a:t>عمل میکند؟</a:t>
            </a:r>
            <a:endParaRPr lang="en-US" dirty="0"/>
          </a:p>
        </p:txBody>
      </p:sp>
      <p:sp>
        <p:nvSpPr>
          <p:cNvPr id="3" name="Content Placeholder 2"/>
          <p:cNvSpPr>
            <a:spLocks noGrp="1"/>
          </p:cNvSpPr>
          <p:nvPr>
            <p:ph idx="1"/>
          </p:nvPr>
        </p:nvSpPr>
        <p:spPr>
          <a:xfrm>
            <a:off x="866441" y="2489200"/>
            <a:ext cx="7310908" cy="3530600"/>
          </a:xfrm>
        </p:spPr>
        <p:txBody>
          <a:bodyPr/>
          <a:lstStyle/>
          <a:p>
            <a:pPr algn="r" rtl="1"/>
            <a:r>
              <a:rPr lang="ar-SA" sz="3200" dirty="0"/>
              <a:t>مقادیر بیش از حد میتادون میتواند در کبد و جریان خون ذخیره شده و بطور دوامدار و آهسته بعد از دوز اولی جذب سیستمها گردد. </a:t>
            </a:r>
            <a:endParaRPr lang="prs-AF" sz="3200" dirty="0" smtClean="0"/>
          </a:p>
          <a:p>
            <a:pPr algn="r" rtl="1"/>
            <a:r>
              <a:rPr lang="ar-SA" sz="3200" dirty="0" smtClean="0"/>
              <a:t>دوزهای </a:t>
            </a:r>
            <a:r>
              <a:rPr lang="ar-SA" sz="3200" dirty="0"/>
              <a:t>بلندتر٬ برای مدت بیشتر ذخیره میگردند. </a:t>
            </a:r>
            <a:endParaRPr lang="en-US" sz="3200" i="1" dirty="0"/>
          </a:p>
        </p:txBody>
      </p:sp>
    </p:spTree>
    <p:extLst>
      <p:ext uri="{BB962C8B-B14F-4D97-AF65-F5344CB8AC3E}">
        <p14:creationId xmlns:p14="http://schemas.microsoft.com/office/powerpoint/2010/main" val="249198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اشکال میتادون</a:t>
            </a:r>
            <a:endParaRPr lang="en-US" dirty="0"/>
          </a:p>
        </p:txBody>
      </p:sp>
      <p:sp>
        <p:nvSpPr>
          <p:cNvPr id="3" name="Content Placeholder 2"/>
          <p:cNvSpPr>
            <a:spLocks noGrp="1"/>
          </p:cNvSpPr>
          <p:nvPr>
            <p:ph idx="1"/>
          </p:nvPr>
        </p:nvSpPr>
        <p:spPr>
          <a:xfrm>
            <a:off x="4871933" y="2336074"/>
            <a:ext cx="4022271" cy="4495800"/>
          </a:xfrm>
        </p:spPr>
        <p:txBody>
          <a:bodyPr/>
          <a:lstStyle/>
          <a:p>
            <a:pPr algn="r" rtl="1"/>
            <a:r>
              <a:rPr lang="ar-SA" sz="3200" dirty="0"/>
              <a:t>میتادون به شکل فمی تطبیق شده و به انواع ذیل قابل دسترس اند:</a:t>
            </a:r>
            <a:endParaRPr lang="en-US" sz="3200" i="1" dirty="0"/>
          </a:p>
          <a:p>
            <a:pPr lvl="2" algn="r" rtl="1"/>
            <a:r>
              <a:rPr lang="ar-SA" sz="2400" dirty="0" smtClean="0"/>
              <a:t>قرصها</a:t>
            </a:r>
            <a:endParaRPr lang="en-US" sz="2400" i="1" dirty="0"/>
          </a:p>
          <a:p>
            <a:pPr lvl="2" algn="r" rtl="1"/>
            <a:r>
              <a:rPr lang="ar-SA" sz="2400" dirty="0" smtClean="0"/>
              <a:t>تابلیت</a:t>
            </a:r>
            <a:endParaRPr lang="en-US" sz="2400" i="1" dirty="0"/>
          </a:p>
          <a:p>
            <a:pPr lvl="2" algn="r" rtl="1"/>
            <a:r>
              <a:rPr lang="ar-SA" sz="2400" dirty="0"/>
              <a:t>محلول فمی</a:t>
            </a:r>
            <a:endParaRPr lang="en-US" sz="2400" i="1" dirty="0"/>
          </a:p>
          <a:p>
            <a:pPr lvl="2" algn="r" rtl="1"/>
            <a:r>
              <a:rPr lang="ar-SA" sz="2400" dirty="0"/>
              <a:t>مایع غلیظ </a:t>
            </a:r>
            <a:r>
              <a:rPr lang="ar-SA" sz="2400" dirty="0" smtClean="0"/>
              <a:t>شده</a:t>
            </a:r>
            <a:endParaRPr lang="prs-AF" sz="2400" i="1" dirty="0"/>
          </a:p>
          <a:p>
            <a:pPr lvl="2" algn="r" rtl="1"/>
            <a:r>
              <a:rPr lang="ar-SA" sz="3200" dirty="0" smtClean="0"/>
              <a:t>پودر</a:t>
            </a:r>
            <a:endParaRPr lang="en-US" dirty="0"/>
          </a:p>
        </p:txBody>
      </p:sp>
      <p:pic>
        <p:nvPicPr>
          <p:cNvPr id="4" name="Picture 3"/>
          <p:cNvPicPr>
            <a:picLocks noChangeAspect="1"/>
          </p:cNvPicPr>
          <p:nvPr/>
        </p:nvPicPr>
        <p:blipFill>
          <a:blip r:embed="rId3"/>
          <a:stretch>
            <a:fillRect/>
          </a:stretch>
        </p:blipFill>
        <p:spPr>
          <a:xfrm>
            <a:off x="574371" y="2456675"/>
            <a:ext cx="3777243" cy="3170489"/>
          </a:xfrm>
          <a:prstGeom prst="rect">
            <a:avLst/>
          </a:prstGeom>
        </p:spPr>
      </p:pic>
      <p:sp>
        <p:nvSpPr>
          <p:cNvPr id="5" name="TextBox 4"/>
          <p:cNvSpPr txBox="1"/>
          <p:nvPr/>
        </p:nvSpPr>
        <p:spPr>
          <a:xfrm>
            <a:off x="227985" y="6352400"/>
            <a:ext cx="7964130" cy="276999"/>
          </a:xfrm>
          <a:prstGeom prst="rect">
            <a:avLst/>
          </a:prstGeom>
          <a:noFill/>
        </p:spPr>
        <p:txBody>
          <a:bodyPr wrap="square" rtlCol="0">
            <a:spAutoFit/>
          </a:bodyPr>
          <a:lstStyle/>
          <a:p>
            <a:r>
              <a:rPr lang="en-US" sz="1200" dirty="0">
                <a:latin typeface="Calibri" panose="020F0502020204030204" pitchFamily="34" charset="0"/>
              </a:rPr>
              <a:t>Image retrieved from: http://www.thehealingway.net/methadone-work/ </a:t>
            </a:r>
          </a:p>
        </p:txBody>
      </p:sp>
    </p:spTree>
    <p:extLst>
      <p:ext uri="{BB962C8B-B14F-4D97-AF65-F5344CB8AC3E}">
        <p14:creationId xmlns:p14="http://schemas.microsoft.com/office/powerpoint/2010/main" val="343540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دوز </a:t>
            </a:r>
            <a:r>
              <a:rPr lang="prs-AF" dirty="0">
                <a:latin typeface="Microsoft Uighur" panose="02000000000000000000" pitchFamily="2" charset="-78"/>
                <a:cs typeface="Microsoft Uighur" panose="02000000000000000000" pitchFamily="2" charset="-78"/>
              </a:rPr>
              <a:t>میتادون</a:t>
            </a:r>
            <a:r>
              <a:rPr lang="en-US" dirty="0"/>
              <a:t/>
            </a:r>
            <a:br>
              <a:rPr lang="en-US" dirty="0"/>
            </a:br>
            <a:endParaRPr lang="en-US" dirty="0"/>
          </a:p>
        </p:txBody>
      </p:sp>
      <p:sp>
        <p:nvSpPr>
          <p:cNvPr id="5" name="Content Placeholder 4"/>
          <p:cNvSpPr>
            <a:spLocks noGrp="1"/>
          </p:cNvSpPr>
          <p:nvPr>
            <p:ph idx="1"/>
          </p:nvPr>
        </p:nvSpPr>
        <p:spPr>
          <a:xfrm>
            <a:off x="866441" y="2489200"/>
            <a:ext cx="8133868" cy="3530600"/>
          </a:xfrm>
        </p:spPr>
        <p:txBody>
          <a:bodyPr>
            <a:normAutofit/>
          </a:bodyPr>
          <a:lstStyle/>
          <a:p>
            <a:pPr lvl="2" algn="r" rtl="1"/>
            <a:r>
              <a:rPr lang="ar-SA" sz="2400" dirty="0"/>
              <a:t>سم زدایی- از ۱۰ ملی گرام تا ۲۰ ملی گرام آغاز شده و دوز اولیه نباید از ۳۰ ملی گرام تجاوز کند.</a:t>
            </a:r>
            <a:endParaRPr lang="en-US" sz="2400" i="1" dirty="0"/>
          </a:p>
          <a:p>
            <a:pPr lvl="2" algn="r" rtl="1"/>
            <a:r>
              <a:rPr lang="ar-SA" sz="2400" dirty="0"/>
              <a:t>سم زدایی کوتاه مدت- ۴۰ ملی گرام به دوزها تقسیم شده تا ثبات بدست آید. میتواند برای ۲ تا ۳ روز دوام کرده و متعاقبأ</a:t>
            </a:r>
            <a:br>
              <a:rPr lang="ar-SA" sz="2400" dirty="0"/>
            </a:br>
            <a:r>
              <a:rPr lang="ar-SA" sz="2400" dirty="0"/>
              <a:t>کمتر شود.</a:t>
            </a:r>
            <a:endParaRPr lang="en-US" sz="2400" i="1" dirty="0"/>
          </a:p>
          <a:p>
            <a:pPr lvl="2" algn="r" rtl="1"/>
            <a:r>
              <a:rPr lang="ar-SA" sz="2400" dirty="0"/>
              <a:t>دوز تداوم- معمولأ دوزهای ۶۰ تا ۱۲۰ ملی گرام بطور روزانه میتواند باعث ثابت شدن حالت کلینیک گردد</a:t>
            </a:r>
            <a:r>
              <a:rPr lang="ar-SA" sz="2400" dirty="0" smtClean="0"/>
              <a:t>.</a:t>
            </a:r>
            <a:endParaRPr lang="prs-AF" sz="2400" dirty="0" smtClean="0"/>
          </a:p>
        </p:txBody>
      </p:sp>
      <p:sp>
        <p:nvSpPr>
          <p:cNvPr id="3" name="TextBox 2"/>
          <p:cNvSpPr txBox="1"/>
          <p:nvPr/>
        </p:nvSpPr>
        <p:spPr>
          <a:xfrm>
            <a:off x="187779" y="6352401"/>
            <a:ext cx="8008374" cy="276999"/>
          </a:xfrm>
          <a:prstGeom prst="rect">
            <a:avLst/>
          </a:prstGeom>
          <a:noFill/>
        </p:spPr>
        <p:txBody>
          <a:bodyPr wrap="square" rtlCol="0">
            <a:spAutoFit/>
          </a:bodyPr>
          <a:lstStyle/>
          <a:p>
            <a:r>
              <a:rPr lang="en-US" sz="1200" dirty="0">
                <a:latin typeface="Calibri" panose="020F0502020204030204" pitchFamily="34" charset="0"/>
              </a:rPr>
              <a:t>Anderson, I., &amp; Kearney, T., (2000). Use of methadone. Western Journal of Medicine, 172(1), 43-46.</a:t>
            </a:r>
          </a:p>
        </p:txBody>
      </p:sp>
    </p:spTree>
    <p:extLst>
      <p:ext uri="{BB962C8B-B14F-4D97-AF65-F5344CB8AC3E}">
        <p14:creationId xmlns:p14="http://schemas.microsoft.com/office/powerpoint/2010/main" val="45453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latin typeface="Microsoft Uighur" panose="02000000000000000000" pitchFamily="2" charset="-78"/>
                <a:cs typeface="Microsoft Uighur" panose="02000000000000000000" pitchFamily="2" charset="-78"/>
              </a:rPr>
              <a:t>MAT</a:t>
            </a:r>
            <a:r>
              <a:rPr lang="prs-AF" dirty="0" smtClean="0">
                <a:latin typeface="Microsoft Uighur" panose="02000000000000000000" pitchFamily="2" charset="-78"/>
                <a:cs typeface="Microsoft Uighur" panose="02000000000000000000" pitchFamily="2" charset="-78"/>
              </a:rPr>
              <a:t> بامیتادون</a:t>
            </a:r>
            <a:endParaRPr lang="en-US" dirty="0">
              <a:latin typeface="Microsoft Uighur" panose="02000000000000000000" pitchFamily="2" charset="-78"/>
              <a:cs typeface="Microsoft Uighur" panose="02000000000000000000" pitchFamily="2" charset="-78"/>
            </a:endParaRPr>
          </a:p>
        </p:txBody>
      </p:sp>
      <p:sp>
        <p:nvSpPr>
          <p:cNvPr id="3" name="Content Placeholder 2"/>
          <p:cNvSpPr>
            <a:spLocks noGrp="1"/>
          </p:cNvSpPr>
          <p:nvPr>
            <p:ph idx="1"/>
          </p:nvPr>
        </p:nvSpPr>
        <p:spPr>
          <a:xfrm>
            <a:off x="866441" y="2489200"/>
            <a:ext cx="7585228" cy="3530600"/>
          </a:xfrm>
        </p:spPr>
        <p:txBody>
          <a:bodyPr/>
          <a:lstStyle/>
          <a:p>
            <a:pPr algn="r" rtl="1"/>
            <a:r>
              <a:rPr lang="ar-SA" dirty="0"/>
              <a:t>تداوم تداوی با میتادون یکی از برنامه های موثر در کاهش سطح استفاده از مواد مخدر میباشند</a:t>
            </a:r>
            <a:r>
              <a:rPr lang="ar-SA" dirty="0" smtClean="0"/>
              <a:t>.</a:t>
            </a:r>
            <a:endParaRPr lang="en-US" dirty="0" smtClean="0"/>
          </a:p>
          <a:p>
            <a:pPr algn="r" rtl="1"/>
            <a:r>
              <a:rPr lang="ar-SA" dirty="0" smtClean="0"/>
              <a:t> </a:t>
            </a:r>
            <a:r>
              <a:rPr lang="en-US" i="1" dirty="0"/>
              <a:t>MAT</a:t>
            </a:r>
            <a:r>
              <a:rPr lang="ar-SA" dirty="0"/>
              <a:t> با میتادون در کاهش استفاده زرقی یا توقف کامل استفاده زرقی موثر ثابت شده است. </a:t>
            </a:r>
            <a:endParaRPr lang="en-US" i="1" dirty="0"/>
          </a:p>
          <a:p>
            <a:pPr algn="r" rtl="1"/>
            <a:r>
              <a:rPr lang="ar-SA" dirty="0"/>
              <a:t>تیمهای </a:t>
            </a:r>
            <a:r>
              <a:rPr lang="en-US" i="1" dirty="0"/>
              <a:t>MAT</a:t>
            </a:r>
            <a:r>
              <a:rPr lang="ar-SA" dirty="0"/>
              <a:t> شامل یک تعداد افراد بوده که روانپزشک یا داکتر معالج با آموزشهای تخصصی در بخش اعتیاد/صحت روان در آن نقش داشته باشد و مراقبتهای تخصصی ارایه کرده بتواند.</a:t>
            </a:r>
            <a:endParaRPr lang="en-US" i="1" dirty="0"/>
          </a:p>
          <a:p>
            <a:pPr algn="r" rtl="1"/>
            <a:r>
              <a:rPr lang="en-US" i="1" dirty="0"/>
              <a:t>MAT</a:t>
            </a:r>
            <a:r>
              <a:rPr lang="ar-SA" dirty="0"/>
              <a:t> با برنامه های اوپویید مراقبتهای طویل المدت را فراهم میکند که در بر گیرنده کونسلنگ٬‌ مدیریت قضیه٬ خدمات طبی و روانی اجتماعی میباشند. </a:t>
            </a:r>
            <a:endParaRPr lang="en-US" i="1" dirty="0"/>
          </a:p>
        </p:txBody>
      </p:sp>
    </p:spTree>
    <p:extLst>
      <p:ext uri="{BB962C8B-B14F-4D97-AF65-F5344CB8AC3E}">
        <p14:creationId xmlns:p14="http://schemas.microsoft.com/office/powerpoint/2010/main" val="209944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latin typeface="Microsoft Uighur" panose="02000000000000000000" pitchFamily="2" charset="-78"/>
                <a:cs typeface="Microsoft Uighur" panose="02000000000000000000" pitchFamily="2" charset="-78"/>
              </a:rPr>
              <a:t>MAT</a:t>
            </a:r>
            <a:r>
              <a:rPr lang="prs-AF" dirty="0">
                <a:latin typeface="Microsoft Uighur" panose="02000000000000000000" pitchFamily="2" charset="-78"/>
                <a:cs typeface="Microsoft Uighur" panose="02000000000000000000" pitchFamily="2" charset="-78"/>
              </a:rPr>
              <a:t> بامیتادون</a:t>
            </a:r>
            <a:endParaRPr lang="en-US" dirty="0"/>
          </a:p>
        </p:txBody>
      </p:sp>
      <p:sp>
        <p:nvSpPr>
          <p:cNvPr id="3" name="Content Placeholder 2"/>
          <p:cNvSpPr>
            <a:spLocks noGrp="1"/>
          </p:cNvSpPr>
          <p:nvPr>
            <p:ph idx="1"/>
          </p:nvPr>
        </p:nvSpPr>
        <p:spPr>
          <a:xfrm>
            <a:off x="866441" y="2489200"/>
            <a:ext cx="7820359" cy="3530600"/>
          </a:xfrm>
        </p:spPr>
        <p:txBody>
          <a:bodyPr/>
          <a:lstStyle/>
          <a:p>
            <a:pPr algn="r" rtl="1"/>
            <a:r>
              <a:rPr lang="prs-AF" dirty="0" smtClean="0"/>
              <a:t>ملاحظات قبل از تداوی با میتادون</a:t>
            </a:r>
            <a:endParaRPr lang="en-US" dirty="0"/>
          </a:p>
          <a:p>
            <a:pPr lvl="2" algn="r" rtl="1"/>
            <a:r>
              <a:rPr lang="ar-SA" sz="2400" dirty="0"/>
              <a:t>غربالگری و ارزیابی توسط داکتر معالج٬ </a:t>
            </a:r>
            <a:endParaRPr lang="en-US" sz="2400" i="1" dirty="0"/>
          </a:p>
          <a:p>
            <a:pPr lvl="2" algn="r" rtl="1"/>
            <a:r>
              <a:rPr lang="ar-SA" sz="2400" dirty="0"/>
              <a:t>ارزیابی و پلان تداوی با یک کونسلر</a:t>
            </a:r>
            <a:endParaRPr lang="en-US" sz="2400" i="1" dirty="0"/>
          </a:p>
          <a:p>
            <a:pPr lvl="2" algn="r" rtl="1"/>
            <a:r>
              <a:rPr lang="ar-SA" sz="2400" dirty="0"/>
              <a:t>مراحل تداوی به شمول ثبات بخشیدن٬ عمل و تداوم٬‌ و کاهش تدریجی دوز٬ </a:t>
            </a:r>
            <a:endParaRPr lang="prs-AF" sz="2400" dirty="0" smtClean="0"/>
          </a:p>
          <a:p>
            <a:pPr lvl="2" algn="r" rtl="1"/>
            <a:r>
              <a:rPr lang="prs-AF" sz="2400" dirty="0" smtClean="0"/>
              <a:t>سایر مسایل</a:t>
            </a:r>
            <a:endParaRPr lang="en-US" dirty="0"/>
          </a:p>
        </p:txBody>
      </p:sp>
      <p:sp>
        <p:nvSpPr>
          <p:cNvPr id="4" name="TextBox 3"/>
          <p:cNvSpPr txBox="1"/>
          <p:nvPr/>
        </p:nvSpPr>
        <p:spPr>
          <a:xfrm>
            <a:off x="187779" y="6265142"/>
            <a:ext cx="8391834" cy="461665"/>
          </a:xfrm>
          <a:prstGeom prst="rect">
            <a:avLst/>
          </a:prstGeom>
          <a:noFill/>
        </p:spPr>
        <p:txBody>
          <a:bodyPr wrap="square" rtlCol="0">
            <a:spAutoFit/>
          </a:bodyPr>
          <a:lstStyle/>
          <a:p>
            <a:r>
              <a:rPr lang="en-US" sz="1200" dirty="0">
                <a:latin typeface="Calibri" panose="020F0502020204030204" pitchFamily="34" charset="0"/>
              </a:rPr>
              <a:t>Centre for Addiction and Mental Health (CAMH). (2009). Overview of methadone maintenance treatment. Retrieved from http://knowledgex.camh.net/amhspecialists/ specialized treatment/methadone maintenance/Pages/default.aspx#what </a:t>
            </a:r>
          </a:p>
        </p:txBody>
      </p:sp>
    </p:spTree>
    <p:extLst>
      <p:ext uri="{BB962C8B-B14F-4D97-AF65-F5344CB8AC3E}">
        <p14:creationId xmlns:p14="http://schemas.microsoft.com/office/powerpoint/2010/main" val="376296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latin typeface="Microsoft Uighur" panose="02000000000000000000" pitchFamily="2" charset="-78"/>
                <a:cs typeface="Microsoft Uighur" panose="02000000000000000000" pitchFamily="2" charset="-78"/>
              </a:rPr>
              <a:t>MAT</a:t>
            </a:r>
            <a:r>
              <a:rPr lang="prs-AF" dirty="0">
                <a:latin typeface="Microsoft Uighur" panose="02000000000000000000" pitchFamily="2" charset="-78"/>
                <a:cs typeface="Microsoft Uighur" panose="02000000000000000000" pitchFamily="2" charset="-78"/>
              </a:rPr>
              <a:t> بامیتادون</a:t>
            </a:r>
            <a:endParaRPr lang="en-US" dirty="0"/>
          </a:p>
        </p:txBody>
      </p:sp>
      <p:sp>
        <p:nvSpPr>
          <p:cNvPr id="3" name="Content Placeholder 2"/>
          <p:cNvSpPr>
            <a:spLocks noGrp="1"/>
          </p:cNvSpPr>
          <p:nvPr>
            <p:ph idx="1"/>
          </p:nvPr>
        </p:nvSpPr>
        <p:spPr>
          <a:xfrm>
            <a:off x="853378" y="2489200"/>
            <a:ext cx="7937925" cy="3530600"/>
          </a:xfrm>
        </p:spPr>
        <p:txBody>
          <a:bodyPr>
            <a:normAutofit/>
          </a:bodyPr>
          <a:lstStyle/>
          <a:p>
            <a:pPr algn="r" rtl="1"/>
            <a:r>
              <a:rPr lang="ar-SA" sz="1800" dirty="0"/>
              <a:t>ارزیابی داکتر معالج باید شامل</a:t>
            </a:r>
            <a:r>
              <a:rPr lang="ar-SA" sz="1800" dirty="0" smtClean="0"/>
              <a:t>:</a:t>
            </a:r>
            <a:r>
              <a:rPr lang="en-US" sz="1800" dirty="0"/>
              <a:t> </a:t>
            </a:r>
          </a:p>
          <a:p>
            <a:pPr lvl="2" algn="r" rtl="1"/>
            <a:r>
              <a:rPr lang="ar-SA" sz="1800" dirty="0"/>
              <a:t>حصول اطمینان از اینکه معیارات تشخیصیه در نظر گرفته شده اند (تاریخچه گسترده استفاده از مواد مخدر اوپوییدی٬ وابستگی جسمی با اوپوییدها٬ عدم موفقیت در سایر انواع تداوی برای وابستگی با اوپوییدها)٬</a:t>
            </a:r>
            <a:endParaRPr lang="en-US" sz="1800" i="1" dirty="0"/>
          </a:p>
          <a:p>
            <a:pPr lvl="2" algn="r" rtl="1"/>
            <a:r>
              <a:rPr lang="ar-SA" sz="1800" dirty="0"/>
              <a:t>تکمیل معایات طبی (به شمول معاینه مشکلات طبی ایکه بر تداوی تاثیرگذار بوده میتواند٬ مشخص ساختن اینکه کلاینت اعراض ترک را تجربه خواهد کرد یا خیر)٬</a:t>
            </a:r>
            <a:endParaRPr lang="en-US" sz="1800" i="1" dirty="0"/>
          </a:p>
          <a:p>
            <a:pPr lvl="2" algn="r" rtl="1"/>
            <a:r>
              <a:rPr lang="ar-SA" sz="1800" dirty="0"/>
              <a:t>تکمیل معاینات روانی</a:t>
            </a:r>
            <a:endParaRPr lang="en-US" sz="1800" i="1" dirty="0"/>
          </a:p>
          <a:p>
            <a:pPr lvl="2" algn="r" rtl="1"/>
            <a:r>
              <a:rPr lang="ar-SA" sz="1800" dirty="0"/>
              <a:t>ارزیابی از نکته </a:t>
            </a:r>
            <a:r>
              <a:rPr lang="ar-SA" sz="1800" dirty="0" smtClean="0"/>
              <a:t>ن</a:t>
            </a:r>
            <a:r>
              <a:rPr lang="ps-AF" sz="1800" dirty="0"/>
              <a:t>ظ</a:t>
            </a:r>
            <a:r>
              <a:rPr lang="ar-SA" sz="1800" dirty="0" smtClean="0"/>
              <a:t>ر </a:t>
            </a:r>
            <a:r>
              <a:rPr lang="ar-SA" sz="1800" dirty="0"/>
              <a:t>رفتارهای آسیب زا (رابطه جنسی نامصون٬ استفاده از سوزنهای مشترک) و</a:t>
            </a:r>
            <a:r>
              <a:rPr lang="ar-SA" sz="1800" dirty="0" smtClean="0"/>
              <a:t>٬</a:t>
            </a:r>
            <a:endParaRPr lang="prs-AF" sz="1800" i="1" dirty="0"/>
          </a:p>
          <a:p>
            <a:pPr lvl="2" algn="r" rtl="1"/>
            <a:r>
              <a:rPr lang="en-US" sz="1800" i="1" dirty="0" smtClean="0"/>
              <a:t> </a:t>
            </a:r>
            <a:r>
              <a:rPr lang="ar-SA" sz="1800" dirty="0" smtClean="0"/>
              <a:t>ارزیابی </a:t>
            </a:r>
            <a:r>
              <a:rPr lang="ar-SA" sz="1800" dirty="0"/>
              <a:t>سایر بخشها</a:t>
            </a:r>
            <a:endParaRPr lang="en-US" sz="1800" dirty="0"/>
          </a:p>
        </p:txBody>
      </p:sp>
    </p:spTree>
    <p:extLst>
      <p:ext uri="{BB962C8B-B14F-4D97-AF65-F5344CB8AC3E}">
        <p14:creationId xmlns:p14="http://schemas.microsoft.com/office/powerpoint/2010/main" val="419710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ar-SA" dirty="0" smtClean="0">
                <a:latin typeface="Microsoft Uighur" panose="02000000000000000000" pitchFamily="2" charset="-78"/>
                <a:cs typeface="Microsoft Uighur" panose="02000000000000000000" pitchFamily="2" charset="-78"/>
              </a:rPr>
              <a:t>اوپویید</a:t>
            </a:r>
            <a:r>
              <a:rPr lang="prs-AF" dirty="0" smtClean="0">
                <a:latin typeface="Microsoft Uighur" panose="02000000000000000000" pitchFamily="2" charset="-78"/>
                <a:cs typeface="Microsoft Uighur" panose="02000000000000000000" pitchFamily="2" charset="-78"/>
              </a:rPr>
              <a:t>ها</a:t>
            </a:r>
            <a:endParaRPr lang="en-US" dirty="0">
              <a:latin typeface="Microsoft Uighur" panose="02000000000000000000" pitchFamily="2" charset="-78"/>
              <a:cs typeface="Microsoft Uighur" panose="02000000000000000000" pitchFamily="2" charset="-78"/>
            </a:endParaRPr>
          </a:p>
        </p:txBody>
      </p:sp>
      <p:sp>
        <p:nvSpPr>
          <p:cNvPr id="5" name="Content Placeholder 4"/>
          <p:cNvSpPr>
            <a:spLocks noGrp="1"/>
          </p:cNvSpPr>
          <p:nvPr>
            <p:ph idx="1"/>
          </p:nvPr>
        </p:nvSpPr>
        <p:spPr>
          <a:xfrm>
            <a:off x="866441" y="2489200"/>
            <a:ext cx="7297845" cy="3530600"/>
          </a:xfrm>
        </p:spPr>
        <p:txBody>
          <a:bodyPr>
            <a:normAutofit/>
          </a:bodyPr>
          <a:lstStyle/>
          <a:p>
            <a:pPr algn="r" rtl="1"/>
            <a:r>
              <a:rPr lang="ar-SA" sz="3200" dirty="0"/>
              <a:t>اوپویید یک اصطلاح عمومی بوده که تمام </a:t>
            </a:r>
            <a:r>
              <a:rPr lang="ps-AF" sz="3200" dirty="0" smtClean="0"/>
              <a:t>مواد</a:t>
            </a:r>
            <a:r>
              <a:rPr lang="ar-SA" sz="3200" dirty="0" smtClean="0"/>
              <a:t> </a:t>
            </a:r>
            <a:r>
              <a:rPr lang="ar-SA" sz="3200" dirty="0" smtClean="0"/>
              <a:t>مصنوعی </a:t>
            </a:r>
            <a:r>
              <a:rPr lang="ar-SA" sz="3200" dirty="0"/>
              <a:t>و طبیعی زیر چتر آن قرار گرفته که از گیاه کوکنار </a:t>
            </a:r>
            <a:r>
              <a:rPr lang="ar-SA" sz="3200" dirty="0" smtClean="0"/>
              <a:t>بدست </a:t>
            </a:r>
            <a:r>
              <a:rPr lang="ar-SA" sz="3200" dirty="0"/>
              <a:t>میایند</a:t>
            </a:r>
            <a:endParaRPr lang="en-US" sz="3200" dirty="0"/>
          </a:p>
        </p:txBody>
      </p:sp>
    </p:spTree>
    <p:extLst>
      <p:ext uri="{BB962C8B-B14F-4D97-AF65-F5344CB8AC3E}">
        <p14:creationId xmlns:p14="http://schemas.microsoft.com/office/powerpoint/2010/main" val="243891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latin typeface="Microsoft Uighur" panose="02000000000000000000" pitchFamily="2" charset="-78"/>
                <a:cs typeface="Microsoft Uighur" panose="02000000000000000000" pitchFamily="2" charset="-78"/>
              </a:rPr>
              <a:t>MAT</a:t>
            </a:r>
            <a:r>
              <a:rPr lang="prs-AF" dirty="0">
                <a:latin typeface="Microsoft Uighur" panose="02000000000000000000" pitchFamily="2" charset="-78"/>
                <a:cs typeface="Microsoft Uighur" panose="02000000000000000000" pitchFamily="2" charset="-78"/>
              </a:rPr>
              <a:t> بامیتادون</a:t>
            </a:r>
            <a:endParaRPr lang="en-US" dirty="0"/>
          </a:p>
        </p:txBody>
      </p:sp>
      <p:sp>
        <p:nvSpPr>
          <p:cNvPr id="3" name="Content Placeholder 2"/>
          <p:cNvSpPr>
            <a:spLocks noGrp="1"/>
          </p:cNvSpPr>
          <p:nvPr>
            <p:ph idx="1"/>
          </p:nvPr>
        </p:nvSpPr>
        <p:spPr>
          <a:xfrm>
            <a:off x="866441" y="2489200"/>
            <a:ext cx="7611353" cy="3530600"/>
          </a:xfrm>
        </p:spPr>
        <p:txBody>
          <a:bodyPr/>
          <a:lstStyle/>
          <a:p>
            <a:pPr algn="r" rtl="1"/>
            <a:r>
              <a:rPr lang="ar-SA" sz="1800" dirty="0"/>
              <a:t>ارزیابی و پلانسازی برای تداوی توسط یک کونسلرکمک میکند تا</a:t>
            </a:r>
            <a:r>
              <a:rPr lang="ar-SA" sz="1800" dirty="0" smtClean="0"/>
              <a:t>:</a:t>
            </a:r>
            <a:r>
              <a:rPr lang="en-US" sz="1800" dirty="0"/>
              <a:t/>
            </a:r>
            <a:br>
              <a:rPr lang="en-US" sz="1800" dirty="0"/>
            </a:br>
            <a:r>
              <a:rPr lang="en-US" sz="1800" dirty="0"/>
              <a:t> </a:t>
            </a:r>
          </a:p>
          <a:p>
            <a:pPr lvl="2" algn="r" rtl="1"/>
            <a:r>
              <a:rPr lang="ar-SA" sz="1800" dirty="0"/>
              <a:t>موثرترین شیوه یا ترتیب تداوی مشخص شود٬ و</a:t>
            </a:r>
            <a:endParaRPr lang="en-US" sz="1800" i="1" dirty="0"/>
          </a:p>
          <a:p>
            <a:pPr lvl="2" algn="r" rtl="1"/>
            <a:r>
              <a:rPr lang="ar-SA" sz="1800" dirty="0"/>
              <a:t>پلان جامع تداوی ترتیب گردد٬ در مشارکت با مشتری٬ تا نیازهای و ترجیحات مشخص آنها برآورده شوند.</a:t>
            </a:r>
            <a:endParaRPr lang="en-US" sz="1800" i="1" dirty="0"/>
          </a:p>
          <a:p>
            <a:pPr algn="r" rtl="1"/>
            <a:r>
              <a:rPr lang="ar-SA" sz="1800" dirty="0"/>
              <a:t>سایر ملاحظات شامل</a:t>
            </a:r>
            <a:r>
              <a:rPr lang="ar-SA" sz="1800" dirty="0" smtClean="0"/>
              <a:t>:</a:t>
            </a:r>
            <a:endParaRPr lang="en-US" sz="1800" dirty="0"/>
          </a:p>
          <a:p>
            <a:pPr lvl="2" algn="r" rtl="1"/>
            <a:r>
              <a:rPr lang="ar-SA" sz="1800" dirty="0"/>
              <a:t>پاسخ به بحران٬ و</a:t>
            </a:r>
            <a:endParaRPr lang="en-US" sz="1800" i="1" dirty="0"/>
          </a:p>
          <a:p>
            <a:pPr lvl="2" algn="r" rtl="1"/>
            <a:r>
              <a:rPr lang="ar-SA" sz="1800" dirty="0"/>
              <a:t>تشخیص مناسب بودن </a:t>
            </a:r>
            <a:r>
              <a:rPr lang="en-US" sz="1800" i="1" dirty="0"/>
              <a:t>MAT</a:t>
            </a:r>
          </a:p>
        </p:txBody>
      </p:sp>
    </p:spTree>
    <p:extLst>
      <p:ext uri="{BB962C8B-B14F-4D97-AF65-F5344CB8AC3E}">
        <p14:creationId xmlns:p14="http://schemas.microsoft.com/office/powerpoint/2010/main" val="21820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latin typeface="Microsoft Uighur" panose="02000000000000000000" pitchFamily="2" charset="-78"/>
                <a:cs typeface="Microsoft Uighur" panose="02000000000000000000" pitchFamily="2" charset="-78"/>
              </a:rPr>
              <a:t>MAT</a:t>
            </a:r>
            <a:r>
              <a:rPr lang="prs-AF" dirty="0">
                <a:latin typeface="Microsoft Uighur" panose="02000000000000000000" pitchFamily="2" charset="-78"/>
                <a:cs typeface="Microsoft Uighur" panose="02000000000000000000" pitchFamily="2" charset="-78"/>
              </a:rPr>
              <a:t> بامیتادون</a:t>
            </a:r>
            <a:endParaRPr lang="en-US" dirty="0"/>
          </a:p>
        </p:txBody>
      </p:sp>
      <p:sp>
        <p:nvSpPr>
          <p:cNvPr id="3" name="Content Placeholder 2"/>
          <p:cNvSpPr>
            <a:spLocks noGrp="1"/>
          </p:cNvSpPr>
          <p:nvPr>
            <p:ph idx="1"/>
          </p:nvPr>
        </p:nvSpPr>
        <p:spPr>
          <a:xfrm>
            <a:off x="187780" y="2044342"/>
            <a:ext cx="8759576" cy="4495800"/>
          </a:xfrm>
        </p:spPr>
        <p:txBody>
          <a:bodyPr/>
          <a:lstStyle/>
          <a:p>
            <a:pPr algn="r" rtl="1"/>
            <a:r>
              <a:rPr lang="ar-SA" sz="2800" dirty="0"/>
              <a:t>مراقبتهای با کیفیت در برنامه های </a:t>
            </a:r>
            <a:r>
              <a:rPr lang="en-US" sz="2800" dirty="0" smtClean="0"/>
              <a:t>MMT</a:t>
            </a:r>
            <a:endParaRPr lang="prs-AF" sz="2800" dirty="0" smtClean="0"/>
          </a:p>
          <a:p>
            <a:pPr algn="r" rtl="1"/>
            <a:r>
              <a:rPr lang="ar-SA" sz="2800" dirty="0" smtClean="0"/>
              <a:t>برای</a:t>
            </a:r>
            <a:r>
              <a:rPr lang="prs-AF" sz="2800" dirty="0" smtClean="0"/>
              <a:t> کیفیت خدمات راه های نظارت و ارزیابی</a:t>
            </a:r>
            <a:r>
              <a:rPr lang="ar-SA" sz="2800" dirty="0" smtClean="0"/>
              <a:t> </a:t>
            </a:r>
            <a:endParaRPr lang="prs-AF" sz="2800" dirty="0" smtClean="0"/>
          </a:p>
          <a:p>
            <a:pPr algn="r" rtl="1"/>
            <a:r>
              <a:rPr lang="ar-SA" sz="2000" dirty="0" smtClean="0"/>
              <a:t>ارزیابی </a:t>
            </a:r>
            <a:r>
              <a:rPr lang="ar-SA" sz="2000" dirty="0"/>
              <a:t>برای خطرهای دوز بلند و کنترول تصادمات (مثلآ اخذ ادویه بیشتر از یکبار در روز در صورت موجودیت گزینه های تحویل دادن میتادون به مریض در نظر باشند.</a:t>
            </a:r>
            <a:endParaRPr lang="en-US" sz="2000" i="1" dirty="0"/>
          </a:p>
          <a:p>
            <a:pPr lvl="2" algn="r" rtl="1"/>
            <a:r>
              <a:rPr lang="ar-SA" sz="2000" dirty="0"/>
              <a:t>حصول اطمینان از تطبیق رهنمودهای مصونیت (مانند محافظت مناسب٬ دور نگهداشتن از اطفال)</a:t>
            </a:r>
            <a:endParaRPr lang="en-US" sz="2000" i="1" dirty="0"/>
          </a:p>
          <a:p>
            <a:pPr lvl="2" algn="r" rtl="1"/>
            <a:r>
              <a:rPr lang="ar-SA" sz="2000" dirty="0"/>
              <a:t>جلوگیری از انحراف٬‌که با معیارات جدی در مواقع دادن مقادیر معین ادویه به مریض برای استفاده در خانه در نظر گرفته میشوند٬ و یا نظارت از اخذ آن٬ و</a:t>
            </a:r>
            <a:endParaRPr lang="en-US" sz="2000" i="1" dirty="0"/>
          </a:p>
          <a:p>
            <a:pPr lvl="2" algn="r" rtl="1"/>
            <a:r>
              <a:rPr lang="ar-SA" sz="2000" dirty="0"/>
              <a:t>آموزش کارمندان </a:t>
            </a:r>
            <a:endParaRPr lang="en-US" sz="2000" i="1" dirty="0"/>
          </a:p>
          <a:p>
            <a:pPr lvl="2" algn="r" rtl="1"/>
            <a:r>
              <a:rPr lang="ar-SA" sz="2000" dirty="0"/>
              <a:t>مهم است که خطر دوز بلند ارزیابی شده و شیوه های کنترول تصادمات مد نظر گرفته شوند. </a:t>
            </a:r>
            <a:endParaRPr lang="en-US" sz="2000" i="1" dirty="0"/>
          </a:p>
        </p:txBody>
      </p:sp>
      <p:sp>
        <p:nvSpPr>
          <p:cNvPr id="4" name="TextBox 3"/>
          <p:cNvSpPr txBox="1"/>
          <p:nvPr/>
        </p:nvSpPr>
        <p:spPr>
          <a:xfrm>
            <a:off x="266699" y="6135328"/>
            <a:ext cx="7726927" cy="646331"/>
          </a:xfrm>
          <a:prstGeom prst="rect">
            <a:avLst/>
          </a:prstGeom>
          <a:noFill/>
        </p:spPr>
        <p:txBody>
          <a:bodyPr wrap="square" rtlCol="0">
            <a:spAutoFit/>
          </a:bodyPr>
          <a:lstStyle/>
          <a:p>
            <a:r>
              <a:rPr lang="en-US" sz="1200" dirty="0">
                <a:latin typeface="Calibri" panose="020F0502020204030204" pitchFamily="34" charset="0"/>
              </a:rPr>
              <a:t>United Nations Office of Drug and Crime (UNODC). (2012). Methadone maintenance treatment. Intervention toolkit. Retrieved from http://www.unodc.org/documents/southasia/Trainingmanuals/</a:t>
            </a:r>
          </a:p>
          <a:p>
            <a:r>
              <a:rPr lang="en-US" sz="1200" dirty="0">
                <a:latin typeface="Calibri" panose="020F0502020204030204" pitchFamily="34" charset="0"/>
              </a:rPr>
              <a:t>Methadone_Low_res_09-06-12.pdf </a:t>
            </a:r>
          </a:p>
        </p:txBody>
      </p:sp>
    </p:spTree>
    <p:extLst>
      <p:ext uri="{BB962C8B-B14F-4D97-AF65-F5344CB8AC3E}">
        <p14:creationId xmlns:p14="http://schemas.microsoft.com/office/powerpoint/2010/main" val="167617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میتادون</a:t>
            </a:r>
            <a:r>
              <a:rPr lang="en-US" dirty="0" smtClean="0"/>
              <a:t> </a:t>
            </a:r>
            <a:endParaRPr lang="en-US" dirty="0"/>
          </a:p>
        </p:txBody>
      </p:sp>
      <p:sp>
        <p:nvSpPr>
          <p:cNvPr id="3" name="Content Placeholder 2"/>
          <p:cNvSpPr>
            <a:spLocks noGrp="1"/>
          </p:cNvSpPr>
          <p:nvPr>
            <p:ph idx="1"/>
          </p:nvPr>
        </p:nvSpPr>
        <p:spPr>
          <a:xfrm>
            <a:off x="187779" y="2188029"/>
            <a:ext cx="8651421" cy="5048250"/>
          </a:xfrm>
        </p:spPr>
        <p:txBody>
          <a:bodyPr/>
          <a:lstStyle/>
          <a:p>
            <a:pPr lvl="2" algn="r" rtl="1"/>
            <a:r>
              <a:rPr lang="ar-SA" sz="1800" dirty="0"/>
              <a:t>دوام تداوی</a:t>
            </a:r>
            <a:endParaRPr lang="en-US" sz="1800" i="1" dirty="0"/>
          </a:p>
          <a:p>
            <a:pPr algn="r" rtl="1"/>
            <a:r>
              <a:rPr lang="en-US" sz="1800" dirty="0"/>
              <a:t> </a:t>
            </a:r>
          </a:p>
          <a:p>
            <a:pPr lvl="0" algn="r" rtl="1"/>
            <a:r>
              <a:rPr lang="ar-SA" sz="1800" dirty="0"/>
              <a:t>استفاده از میتادون برای مدت نامحدود دوام یافته میتواند٬ و</a:t>
            </a:r>
            <a:endParaRPr lang="en-US" sz="1800" i="1" dirty="0"/>
          </a:p>
          <a:p>
            <a:pPr lvl="0" algn="r" rtl="1"/>
            <a:r>
              <a:rPr lang="ar-SA" sz="1800" dirty="0"/>
              <a:t>داکتران معالج و مریضان شان باید یک پروسه متفق علیه در رابطه به کاهش تدریجی مقدار دوا داشته باشند</a:t>
            </a:r>
            <a:r>
              <a:rPr lang="ar-SA" sz="1800" dirty="0" smtClean="0"/>
              <a:t>.</a:t>
            </a:r>
            <a:endParaRPr lang="en-US" sz="1800" i="1" dirty="0"/>
          </a:p>
          <a:p>
            <a:pPr lvl="2" algn="r" rtl="1"/>
            <a:r>
              <a:rPr lang="ar-SA" sz="1800" dirty="0"/>
              <a:t>تعویض ادویه </a:t>
            </a:r>
            <a:endParaRPr lang="en-US" sz="1800" dirty="0"/>
          </a:p>
          <a:p>
            <a:pPr lvl="0" algn="r" rtl="1"/>
            <a:r>
              <a:rPr lang="ar-SA" sz="1800" dirty="0"/>
              <a:t>بسیاری ها استدلال خواهند کرد که شما یک نوع ماده مخدره را با نوع دیگر آن تعویض میکنید.</a:t>
            </a:r>
            <a:endParaRPr lang="en-US" sz="1800" i="1" dirty="0"/>
          </a:p>
          <a:p>
            <a:pPr marL="0" indent="0" algn="r" rtl="1">
              <a:buNone/>
            </a:pPr>
            <a:endParaRPr lang="en-US" sz="1800" dirty="0"/>
          </a:p>
          <a:p>
            <a:pPr lvl="2" algn="r" rtl="1"/>
            <a:r>
              <a:rPr lang="ar-SA" sz="1800" dirty="0"/>
              <a:t>تحمل٬ ترک و امکانات </a:t>
            </a:r>
            <a:r>
              <a:rPr lang="ar-SA" sz="1800" dirty="0" smtClean="0"/>
              <a:t>اعتیادآفرینی</a:t>
            </a:r>
            <a:endParaRPr lang="en-US" sz="1800" dirty="0"/>
          </a:p>
          <a:p>
            <a:pPr lvl="0" algn="r" rtl="1"/>
            <a:r>
              <a:rPr lang="ar-SA" sz="1800" dirty="0"/>
              <a:t>بعضی ها باور دارند که میتادون درست همانند هیرویین اعتیاد آور است٬ و </a:t>
            </a:r>
            <a:endParaRPr lang="en-US" sz="1800" i="1" dirty="0"/>
          </a:p>
          <a:p>
            <a:pPr lvl="0" algn="r" rtl="1"/>
            <a:r>
              <a:rPr lang="ar-SA" sz="1800" dirty="0"/>
              <a:t>افراد ممکن در برابر ادویه تحمیل پیدا کرده و حتا اعراض ترک را تجربه کنند. </a:t>
            </a:r>
            <a:endParaRPr lang="en-US" sz="1800" i="1" dirty="0"/>
          </a:p>
          <a:p>
            <a:pPr algn="r" rtl="1"/>
            <a:endParaRPr lang="en-US" sz="1800" dirty="0"/>
          </a:p>
        </p:txBody>
      </p:sp>
    </p:spTree>
    <p:extLst>
      <p:ext uri="{BB962C8B-B14F-4D97-AF65-F5344CB8AC3E}">
        <p14:creationId xmlns:p14="http://schemas.microsoft.com/office/powerpoint/2010/main" val="330281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latin typeface="Microsoft Uighur" panose="02000000000000000000" pitchFamily="2" charset="-78"/>
                <a:cs typeface="Microsoft Uighur" panose="02000000000000000000" pitchFamily="2" charset="-78"/>
              </a:rPr>
              <a:t>پیامدهای روانی </a:t>
            </a:r>
            <a:r>
              <a:rPr lang="ar-SA" dirty="0" smtClean="0">
                <a:latin typeface="Microsoft Uighur" panose="02000000000000000000" pitchFamily="2" charset="-78"/>
                <a:cs typeface="Microsoft Uighur" panose="02000000000000000000" pitchFamily="2" charset="-78"/>
              </a:rPr>
              <a:t>اجتماعی</a:t>
            </a:r>
            <a:r>
              <a:rPr lang="prs-AF" dirty="0" smtClean="0">
                <a:latin typeface="Microsoft Uighur" panose="02000000000000000000" pitchFamily="2" charset="-78"/>
                <a:cs typeface="Microsoft Uighur" panose="02000000000000000000" pitchFamily="2" charset="-78"/>
              </a:rPr>
              <a:t> استفاده از</a:t>
            </a:r>
            <a:r>
              <a:rPr lang="ar-SA" dirty="0" smtClean="0">
                <a:latin typeface="Microsoft Uighur" panose="02000000000000000000" pitchFamily="2" charset="-78"/>
                <a:cs typeface="Microsoft Uighur" panose="02000000000000000000" pitchFamily="2" charset="-78"/>
              </a:rPr>
              <a:t> </a:t>
            </a:r>
            <a:r>
              <a:rPr lang="ar-SA" dirty="0">
                <a:latin typeface="Microsoft Uighur" panose="02000000000000000000" pitchFamily="2" charset="-78"/>
                <a:cs typeface="Microsoft Uighur" panose="02000000000000000000" pitchFamily="2" charset="-78"/>
              </a:rPr>
              <a:t>میتادون</a:t>
            </a:r>
            <a:endParaRPr lang="en-US" dirty="0">
              <a:latin typeface="Microsoft Uighur" panose="02000000000000000000" pitchFamily="2" charset="-78"/>
              <a:cs typeface="Microsoft Uighur" panose="02000000000000000000" pitchFamily="2" charset="-78"/>
            </a:endParaRPr>
          </a:p>
        </p:txBody>
      </p:sp>
      <p:sp>
        <p:nvSpPr>
          <p:cNvPr id="3" name="Content Placeholder 2"/>
          <p:cNvSpPr>
            <a:spLocks noGrp="1"/>
          </p:cNvSpPr>
          <p:nvPr>
            <p:ph idx="1"/>
          </p:nvPr>
        </p:nvSpPr>
        <p:spPr>
          <a:xfrm>
            <a:off x="866441" y="2489200"/>
            <a:ext cx="7846485" cy="3530600"/>
          </a:xfrm>
        </p:spPr>
        <p:txBody>
          <a:bodyPr/>
          <a:lstStyle/>
          <a:p>
            <a:pPr algn="r" rtl="1"/>
            <a:r>
              <a:rPr lang="prs-AF" dirty="0">
                <a:latin typeface="Microsoft Uighur" panose="02000000000000000000" pitchFamily="2" charset="-78"/>
                <a:cs typeface="Microsoft Uighur" panose="02000000000000000000" pitchFamily="2" charset="-78"/>
              </a:rPr>
              <a:t>استفاده از</a:t>
            </a:r>
            <a:r>
              <a:rPr lang="ar-SA" dirty="0">
                <a:latin typeface="Microsoft Uighur" panose="02000000000000000000" pitchFamily="2" charset="-78"/>
                <a:cs typeface="Microsoft Uighur" panose="02000000000000000000" pitchFamily="2" charset="-78"/>
              </a:rPr>
              <a:t> </a:t>
            </a:r>
            <a:r>
              <a:rPr lang="ar-SA" dirty="0" smtClean="0">
                <a:latin typeface="Microsoft Uighur" panose="02000000000000000000" pitchFamily="2" charset="-78"/>
                <a:cs typeface="Microsoft Uighur" panose="02000000000000000000" pitchFamily="2" charset="-78"/>
              </a:rPr>
              <a:t>میتادون</a:t>
            </a:r>
            <a:r>
              <a:rPr lang="prs-AF" dirty="0" smtClean="0">
                <a:latin typeface="Microsoft Uighur" panose="02000000000000000000" pitchFamily="2" charset="-78"/>
                <a:cs typeface="Microsoft Uighur" panose="02000000000000000000" pitchFamily="2" charset="-78"/>
              </a:rPr>
              <a:t> علت شناخته شده</a:t>
            </a:r>
            <a:endParaRPr lang="en-US" dirty="0" smtClean="0"/>
          </a:p>
          <a:p>
            <a:pPr lvl="1" algn="r" rtl="1"/>
            <a:r>
              <a:rPr lang="prs-AF" dirty="0" smtClean="0"/>
              <a:t>نوسانات مزاجی/افسردگی</a:t>
            </a:r>
            <a:endParaRPr lang="en-US" dirty="0" smtClean="0"/>
          </a:p>
          <a:p>
            <a:pPr lvl="1" algn="r" rtl="1"/>
            <a:r>
              <a:rPr lang="prs-AF" dirty="0"/>
              <a:t> </a:t>
            </a:r>
            <a:r>
              <a:rPr lang="prs-AF" dirty="0" smtClean="0"/>
              <a:t>مشکلات حافظه</a:t>
            </a:r>
            <a:endParaRPr lang="ps-AF" dirty="0" smtClean="0"/>
          </a:p>
          <a:p>
            <a:pPr lvl="1" algn="r" rtl="1"/>
            <a:r>
              <a:rPr lang="en-US" dirty="0" smtClean="0"/>
              <a:t> </a:t>
            </a:r>
            <a:r>
              <a:rPr lang="ar-SA" dirty="0" smtClean="0"/>
              <a:t>تشوش </a:t>
            </a:r>
            <a:r>
              <a:rPr lang="ar-SA" dirty="0"/>
              <a:t>در ادراک </a:t>
            </a:r>
            <a:r>
              <a:rPr lang="ar-SA" dirty="0" smtClean="0"/>
              <a:t>حسی</a:t>
            </a:r>
            <a:endParaRPr lang="en-US" dirty="0"/>
          </a:p>
        </p:txBody>
      </p:sp>
      <p:sp>
        <p:nvSpPr>
          <p:cNvPr id="4" name="TextBox 3"/>
          <p:cNvSpPr txBox="1"/>
          <p:nvPr/>
        </p:nvSpPr>
        <p:spPr>
          <a:xfrm>
            <a:off x="342900" y="5495835"/>
            <a:ext cx="7857203" cy="1200329"/>
          </a:xfrm>
          <a:prstGeom prst="rect">
            <a:avLst/>
          </a:prstGeom>
          <a:noFill/>
        </p:spPr>
        <p:txBody>
          <a:bodyPr wrap="square" rtlCol="0">
            <a:spAutoFit/>
          </a:bodyPr>
          <a:lstStyle/>
          <a:p>
            <a:r>
              <a:rPr lang="en-US" sz="1200" dirty="0">
                <a:latin typeface="Calibri" panose="020F0502020204030204" pitchFamily="34" charset="0"/>
              </a:rPr>
              <a:t>Lin, W., Chou, K., Chen, C., Huang, C., Chen, H., Lu, C….Lin, C. (2012). White matter abnormalities correlating with memory and depression in heroin users under methadone maintenance treatment. PLoS One, 7(4), 1-10.</a:t>
            </a:r>
          </a:p>
          <a:p>
            <a:r>
              <a:rPr lang="en-US" sz="1200" dirty="0">
                <a:latin typeface="Calibri" panose="020F0502020204030204" pitchFamily="34" charset="0"/>
              </a:rPr>
              <a:t>National Highway Traffic Safety Administration. (n.d.). Methadone. Retrieved from http://www.nhtsa.gov/people/injury/research/job185drugs/methadone.htm </a:t>
            </a:r>
          </a:p>
          <a:p>
            <a:r>
              <a:rPr lang="en-US" sz="1200" dirty="0">
                <a:latin typeface="Calibri" panose="020F0502020204030204" pitchFamily="34" charset="0"/>
              </a:rPr>
              <a:t>Norwegian Institute of Public Health. (2012). Long-term methadone treatment can effect nerve cells in brain. Retrieved from http://www.sciencedaily.com/releases/2012/08/120815082707.htm</a:t>
            </a:r>
          </a:p>
        </p:txBody>
      </p:sp>
    </p:spTree>
    <p:extLst>
      <p:ext uri="{BB962C8B-B14F-4D97-AF65-F5344CB8AC3E}">
        <p14:creationId xmlns:p14="http://schemas.microsoft.com/office/powerpoint/2010/main" val="264524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سایر عوارض جانی وابسته به </a:t>
            </a:r>
            <a:r>
              <a:rPr lang="prs-AF" dirty="0">
                <a:latin typeface="Microsoft Uighur" panose="02000000000000000000" pitchFamily="2" charset="-78"/>
                <a:cs typeface="Microsoft Uighur" panose="02000000000000000000" pitchFamily="2" charset="-78"/>
              </a:rPr>
              <a:t>استفاده از</a:t>
            </a:r>
            <a:r>
              <a:rPr lang="ar-SA" dirty="0">
                <a:latin typeface="Microsoft Uighur" panose="02000000000000000000" pitchFamily="2" charset="-78"/>
                <a:cs typeface="Microsoft Uighur" panose="02000000000000000000" pitchFamily="2" charset="-78"/>
              </a:rPr>
              <a:t> میتادون</a:t>
            </a:r>
            <a:endParaRPr lang="en-US" dirty="0"/>
          </a:p>
        </p:txBody>
      </p:sp>
      <p:sp>
        <p:nvSpPr>
          <p:cNvPr id="3" name="Content Placeholder 2"/>
          <p:cNvSpPr>
            <a:spLocks noGrp="1"/>
          </p:cNvSpPr>
          <p:nvPr>
            <p:ph idx="1"/>
          </p:nvPr>
        </p:nvSpPr>
        <p:spPr>
          <a:xfrm>
            <a:off x="866441" y="2489200"/>
            <a:ext cx="7833422" cy="3530600"/>
          </a:xfrm>
        </p:spPr>
        <p:txBody>
          <a:bodyPr/>
          <a:lstStyle/>
          <a:p>
            <a:pPr lvl="2" algn="r" rtl="1"/>
            <a:r>
              <a:rPr lang="ar-SA" sz="2400" dirty="0"/>
              <a:t>خشکی دهن</a:t>
            </a:r>
            <a:endParaRPr lang="en-US" sz="2400" i="1" dirty="0"/>
          </a:p>
          <a:p>
            <a:pPr lvl="2" algn="r" rtl="1"/>
            <a:r>
              <a:rPr lang="ar-SA" sz="2400" dirty="0"/>
              <a:t>سرخی وجه</a:t>
            </a:r>
            <a:endParaRPr lang="en-US" sz="2400" i="1" dirty="0"/>
          </a:p>
          <a:p>
            <a:pPr lvl="2" algn="r" rtl="1"/>
            <a:r>
              <a:rPr lang="ar-SA" sz="2400" dirty="0"/>
              <a:t>دلبدی</a:t>
            </a:r>
            <a:endParaRPr lang="en-US" sz="2400" i="1" dirty="0"/>
          </a:p>
          <a:p>
            <a:pPr lvl="2" algn="r" rtl="1"/>
            <a:r>
              <a:rPr lang="ar-SA" sz="2400" dirty="0"/>
              <a:t>قبضیت</a:t>
            </a:r>
            <a:endParaRPr lang="en-US" sz="2400" i="1" dirty="0"/>
          </a:p>
          <a:p>
            <a:pPr lvl="2" algn="r" rtl="1"/>
            <a:r>
              <a:rPr lang="ar-SA" sz="2400" dirty="0"/>
              <a:t>بیخوانی</a:t>
            </a:r>
            <a:endParaRPr lang="en-US" sz="2400" i="1" dirty="0"/>
          </a:p>
          <a:p>
            <a:pPr lvl="2" algn="r" rtl="1"/>
            <a:r>
              <a:rPr lang="ar-SA" sz="2400" dirty="0"/>
              <a:t>افزایش وزن</a:t>
            </a:r>
            <a:endParaRPr lang="en-US" sz="2400" i="1" dirty="0"/>
          </a:p>
        </p:txBody>
      </p:sp>
    </p:spTree>
    <p:extLst>
      <p:ext uri="{BB962C8B-B14F-4D97-AF65-F5344CB8AC3E}">
        <p14:creationId xmlns:p14="http://schemas.microsoft.com/office/powerpoint/2010/main" val="209021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a:latin typeface="Microsoft Uighur" panose="02000000000000000000" pitchFamily="2" charset="-78"/>
                <a:cs typeface="Microsoft Uighur" panose="02000000000000000000" pitchFamily="2" charset="-78"/>
              </a:rPr>
              <a:t>سایر عوارض جانی وابسته به استفاده از</a:t>
            </a:r>
            <a:r>
              <a:rPr lang="ar-SA" dirty="0">
                <a:latin typeface="Microsoft Uighur" panose="02000000000000000000" pitchFamily="2" charset="-78"/>
                <a:cs typeface="Microsoft Uighur" panose="02000000000000000000" pitchFamily="2" charset="-78"/>
              </a:rPr>
              <a:t> میتادون</a:t>
            </a:r>
            <a:endParaRPr lang="en-US" dirty="0"/>
          </a:p>
        </p:txBody>
      </p:sp>
      <p:sp>
        <p:nvSpPr>
          <p:cNvPr id="3" name="Content Placeholder 2"/>
          <p:cNvSpPr>
            <a:spLocks noGrp="1"/>
          </p:cNvSpPr>
          <p:nvPr>
            <p:ph idx="1"/>
          </p:nvPr>
        </p:nvSpPr>
        <p:spPr>
          <a:xfrm>
            <a:off x="866441" y="2489200"/>
            <a:ext cx="7741982" cy="3530600"/>
          </a:xfrm>
        </p:spPr>
        <p:txBody>
          <a:bodyPr/>
          <a:lstStyle/>
          <a:p>
            <a:pPr algn="r" rtl="1"/>
            <a:r>
              <a:rPr lang="ar-SA" dirty="0"/>
              <a:t>بعضی از اعراض بیماران ممکن ناشی از انتانات فرصت طلب بوده و ممکن با اعراض تشوشات استفاده از مواد مخدر مشابهت داشته باشد٬ بنا بر این تشخیص تفریقی عوامل ممکنه مهم میباشد. تداوی برای این تشوشات و امراض فوق العاده مهم میباشد. </a:t>
            </a:r>
            <a:endParaRPr lang="prs-AF" dirty="0" smtClean="0"/>
          </a:p>
          <a:p>
            <a:pPr algn="r" rtl="1"/>
            <a:r>
              <a:rPr lang="prs-AF" i="1" dirty="0" smtClean="0"/>
              <a:t>انتانات فرصت طلب عمومأ در اشخاص با سیستم معافیتی ضعیف دیده میشود</a:t>
            </a:r>
          </a:p>
          <a:p>
            <a:pPr algn="r" rtl="1"/>
            <a:r>
              <a:rPr lang="prs-AF" i="1" dirty="0" smtClean="0"/>
              <a:t>مثلأ </a:t>
            </a:r>
            <a:r>
              <a:rPr lang="en-US" dirty="0" smtClean="0"/>
              <a:t>HIV/AIDS</a:t>
            </a:r>
            <a:r>
              <a:rPr lang="prs-AF" dirty="0" smtClean="0"/>
              <a:t> خطر سایر انتانات مانند امراض انتقال شونده از طرق جنسی را بلند میبرد (مانند هرپس، گونوریا)، نومونیای باکتریایی و توبرکلوز</a:t>
            </a:r>
            <a:endParaRPr lang="en-US" dirty="0"/>
          </a:p>
        </p:txBody>
      </p:sp>
    </p:spTree>
    <p:extLst>
      <p:ext uri="{BB962C8B-B14F-4D97-AF65-F5344CB8AC3E}">
        <p14:creationId xmlns:p14="http://schemas.microsoft.com/office/powerpoint/2010/main" val="1270518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latin typeface="Microsoft Uighur" panose="02000000000000000000" pitchFamily="2" charset="-78"/>
                <a:cs typeface="Microsoft Uighur" panose="02000000000000000000" pitchFamily="2" charset="-78"/>
              </a:rPr>
              <a:t>کاهش </a:t>
            </a:r>
            <a:r>
              <a:rPr lang="ar-SA" dirty="0" smtClean="0">
                <a:latin typeface="Microsoft Uighur" panose="02000000000000000000" pitchFamily="2" charset="-78"/>
                <a:cs typeface="Microsoft Uighur" panose="02000000000000000000" pitchFamily="2" charset="-78"/>
              </a:rPr>
              <a:t>ستگما</a:t>
            </a:r>
            <a:r>
              <a:rPr lang="prs-AF" dirty="0" smtClean="0">
                <a:latin typeface="Microsoft Uighur" panose="02000000000000000000" pitchFamily="2" charset="-78"/>
                <a:cs typeface="Microsoft Uighur" panose="02000000000000000000" pitchFamily="2" charset="-78"/>
              </a:rPr>
              <a:t> وابسته به استفاده از میتادون</a:t>
            </a:r>
            <a:endParaRPr lang="en-US" dirty="0">
              <a:latin typeface="Microsoft Uighur" panose="02000000000000000000" pitchFamily="2" charset="-78"/>
              <a:cs typeface="Microsoft Uighur" panose="02000000000000000000" pitchFamily="2" charset="-78"/>
            </a:endParaRPr>
          </a:p>
        </p:txBody>
      </p:sp>
      <p:sp>
        <p:nvSpPr>
          <p:cNvPr id="3" name="Content Placeholder 2"/>
          <p:cNvSpPr>
            <a:spLocks noGrp="1"/>
          </p:cNvSpPr>
          <p:nvPr>
            <p:ph idx="1"/>
          </p:nvPr>
        </p:nvSpPr>
        <p:spPr>
          <a:xfrm>
            <a:off x="866441" y="2489200"/>
            <a:ext cx="7977113" cy="3530600"/>
          </a:xfrm>
        </p:spPr>
        <p:txBody>
          <a:bodyPr/>
          <a:lstStyle/>
          <a:p>
            <a:pPr lvl="2" algn="r" rtl="1"/>
            <a:r>
              <a:rPr lang="ar-SA" sz="1800" dirty="0"/>
              <a:t>میتادون اعراض ترک میتادون را بهبود بخشیده و تحمل متقابل را ایجاد نموده که هیرویین بیشتر از آن احساس نمیگردد.</a:t>
            </a:r>
            <a:endParaRPr lang="en-US" sz="1800" i="1" dirty="0"/>
          </a:p>
          <a:p>
            <a:pPr lvl="2" algn="r" rtl="1"/>
            <a:r>
              <a:rPr lang="ar-SA" sz="1800" dirty="0"/>
              <a:t>میتادون همچنان برای اصلاح بخشهای متعدد سیستمهای پیام رسانی دماغ ممد بوده که در اعتیاد به حالت غیر نورمال بر میگردند. </a:t>
            </a:r>
            <a:endParaRPr lang="en-US" sz="1800" i="1" dirty="0"/>
          </a:p>
          <a:p>
            <a:pPr lvl="2" algn="r" rtl="1"/>
            <a:r>
              <a:rPr lang="ar-SA" sz="1800" dirty="0"/>
              <a:t>باوجودیکه میتادون از جمله اوپیاتها بشمار میرود٬ اما شخصیکه از آن استفاده میکنند بطرف اعتیاد به پیش نمیرود. </a:t>
            </a:r>
            <a:endParaRPr lang="prs-AF" sz="1800" dirty="0" smtClean="0"/>
          </a:p>
          <a:p>
            <a:pPr lvl="2" algn="r" rtl="1"/>
            <a:r>
              <a:rPr lang="ar-SA" sz="1800" dirty="0" smtClean="0"/>
              <a:t>میتادون </a:t>
            </a:r>
            <a:r>
              <a:rPr lang="ar-SA" sz="1800" dirty="0"/>
              <a:t>آسیبهای ناشی از استفاده مواد مخدر را کاهش میدهد.</a:t>
            </a:r>
            <a:endParaRPr lang="en-US" sz="1800" dirty="0"/>
          </a:p>
        </p:txBody>
      </p:sp>
    </p:spTree>
    <p:extLst>
      <p:ext uri="{BB962C8B-B14F-4D97-AF65-F5344CB8AC3E}">
        <p14:creationId xmlns:p14="http://schemas.microsoft.com/office/powerpoint/2010/main" val="123150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2644" y="3024778"/>
            <a:ext cx="6343201" cy="3530600"/>
          </a:xfrm>
        </p:spPr>
        <p:txBody>
          <a:bodyPr/>
          <a:lstStyle/>
          <a:p>
            <a:pPr marL="0" indent="0" algn="ctr">
              <a:buNone/>
            </a:pPr>
            <a:r>
              <a:rPr lang="ps-AF" sz="8000" dirty="0" smtClean="0"/>
              <a:t>تشکر</a:t>
            </a:r>
            <a:endParaRPr lang="en-US" dirty="0"/>
          </a:p>
        </p:txBody>
      </p:sp>
    </p:spTree>
    <p:extLst>
      <p:ext uri="{BB962C8B-B14F-4D97-AF65-F5344CB8AC3E}">
        <p14:creationId xmlns:p14="http://schemas.microsoft.com/office/powerpoint/2010/main" val="395772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a:latin typeface="Microsoft Uighur" panose="02000000000000000000" pitchFamily="2" charset="-78"/>
                <a:cs typeface="Microsoft Uighur" panose="02000000000000000000" pitchFamily="2" charset="-78"/>
              </a:rPr>
              <a:t>اوپوییدها</a:t>
            </a:r>
            <a:endParaRPr lang="en-US" dirty="0"/>
          </a:p>
        </p:txBody>
      </p:sp>
      <p:sp>
        <p:nvSpPr>
          <p:cNvPr id="3" name="Content Placeholder 2"/>
          <p:cNvSpPr>
            <a:spLocks noGrp="1"/>
          </p:cNvSpPr>
          <p:nvPr>
            <p:ph idx="1"/>
          </p:nvPr>
        </p:nvSpPr>
        <p:spPr>
          <a:xfrm>
            <a:off x="866441" y="2442754"/>
            <a:ext cx="7637479" cy="3577046"/>
          </a:xfrm>
        </p:spPr>
        <p:txBody>
          <a:bodyPr>
            <a:normAutofit fontScale="92500"/>
          </a:bodyPr>
          <a:lstStyle/>
          <a:p>
            <a:pPr algn="r" rtl="1"/>
            <a:r>
              <a:rPr lang="ar-SA" sz="2400" dirty="0" smtClean="0"/>
              <a:t>«اوپوییدها </a:t>
            </a:r>
            <a:r>
              <a:rPr lang="ar-SA" sz="2400" dirty="0"/>
              <a:t>با </a:t>
            </a:r>
            <a:r>
              <a:rPr lang="ar-SA" sz="2400" dirty="0" smtClean="0"/>
              <a:t>پیوستن</a:t>
            </a:r>
            <a:r>
              <a:rPr lang="ar-SA" sz="2400" u="sng" dirty="0" smtClean="0"/>
              <a:t> </a:t>
            </a:r>
            <a:r>
              <a:rPr lang="ar-SA" sz="2400" u="sng" dirty="0"/>
              <a:t>آخذه های اوپوییدی</a:t>
            </a:r>
            <a:r>
              <a:rPr lang="ar-SA" sz="2400" dirty="0"/>
              <a:t> عمل میکنند٬ این آخذه ها در دماغ٬ نخاع شوکی٬‌ طرق معدی معایی و سایر اعضای بدن موقعیت دارند. </a:t>
            </a:r>
            <a:endParaRPr lang="en-US" sz="2400" i="1" dirty="0"/>
          </a:p>
          <a:p>
            <a:pPr algn="r" rtl="1"/>
            <a:r>
              <a:rPr lang="ps-AF" sz="2400" dirty="0" smtClean="0"/>
              <a:t>تاثیرات:</a:t>
            </a:r>
            <a:endParaRPr lang="en-US" sz="2400" i="1" dirty="0"/>
          </a:p>
          <a:p>
            <a:pPr algn="r" rtl="1"/>
            <a:r>
              <a:rPr lang="en-US" sz="2400" dirty="0"/>
              <a:t> </a:t>
            </a:r>
            <a:r>
              <a:rPr lang="ar-SA" sz="2400" dirty="0" smtClean="0"/>
              <a:t>ادراک </a:t>
            </a:r>
            <a:r>
              <a:rPr lang="ar-SA" sz="2400" dirty="0"/>
              <a:t>درد را کاهش میدهند</a:t>
            </a:r>
            <a:endParaRPr lang="en-US" sz="2400" i="1" dirty="0"/>
          </a:p>
          <a:p>
            <a:pPr lvl="0" algn="r" rtl="1"/>
            <a:r>
              <a:rPr lang="ar-SA" sz="2400" dirty="0"/>
              <a:t>باعث تولید گیچی میگردند</a:t>
            </a:r>
            <a:endParaRPr lang="en-US" sz="2400" i="1" dirty="0"/>
          </a:p>
          <a:p>
            <a:pPr lvl="0" algn="r" rtl="1"/>
            <a:r>
              <a:rPr lang="ar-SA" sz="2400" dirty="0"/>
              <a:t>گنگسیت روانی ایجاد میکنند</a:t>
            </a:r>
            <a:endParaRPr lang="en-US" sz="2400" i="1" dirty="0"/>
          </a:p>
          <a:p>
            <a:pPr lvl="0" algn="r" rtl="1"/>
            <a:r>
              <a:rPr lang="ar-SA" sz="2400" dirty="0"/>
              <a:t>دلبدی٬ قضیت٬ و</a:t>
            </a:r>
            <a:endParaRPr lang="en-US" sz="2400" i="1" dirty="0"/>
          </a:p>
          <a:p>
            <a:pPr lvl="0" algn="r" rtl="1"/>
            <a:r>
              <a:rPr lang="ar-SA" sz="2400" dirty="0"/>
              <a:t>انحطاط تنفسی بوجود میاورند</a:t>
            </a:r>
            <a:endParaRPr lang="en-US" sz="1600" dirty="0"/>
          </a:p>
        </p:txBody>
      </p:sp>
      <p:sp>
        <p:nvSpPr>
          <p:cNvPr id="4" name="TextBox 3"/>
          <p:cNvSpPr txBox="1"/>
          <p:nvPr/>
        </p:nvSpPr>
        <p:spPr>
          <a:xfrm>
            <a:off x="396977" y="6167735"/>
            <a:ext cx="7739214" cy="461665"/>
          </a:xfrm>
          <a:prstGeom prst="rect">
            <a:avLst/>
          </a:prstGeom>
          <a:noFill/>
        </p:spPr>
        <p:txBody>
          <a:bodyPr wrap="square" rtlCol="0">
            <a:spAutoFit/>
          </a:bodyPr>
          <a:lstStyle/>
          <a:p>
            <a:r>
              <a:rPr lang="en-US" sz="1200" dirty="0">
                <a:latin typeface="Calibri" panose="020F0502020204030204" pitchFamily="34" charset="0"/>
              </a:rPr>
              <a:t>National Institute of Health (NIH). (2014). How do opioids affect the brain and body? Retrieved from http://www.drugabuse.gov/publications/research-reports/prescription-drugs/opioids/how-do-opioids-affect-brain-body </a:t>
            </a:r>
          </a:p>
        </p:txBody>
      </p:sp>
    </p:spTree>
    <p:extLst>
      <p:ext uri="{BB962C8B-B14F-4D97-AF65-F5344CB8AC3E}">
        <p14:creationId xmlns:p14="http://schemas.microsoft.com/office/powerpoint/2010/main" val="163970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اوپوییدها چرا بسیار اعتیادزا اند؟</a:t>
            </a:r>
            <a:endParaRPr lang="en-US" dirty="0">
              <a:latin typeface="Microsoft Uighur" panose="02000000000000000000" pitchFamily="2" charset="-78"/>
              <a:cs typeface="Microsoft Uighur" panose="02000000000000000000" pitchFamily="2" charset="-78"/>
            </a:endParaRPr>
          </a:p>
        </p:txBody>
      </p:sp>
      <p:sp>
        <p:nvSpPr>
          <p:cNvPr id="6" name="Content Placeholder 5"/>
          <p:cNvSpPr>
            <a:spLocks noGrp="1"/>
          </p:cNvSpPr>
          <p:nvPr>
            <p:ph idx="1"/>
          </p:nvPr>
        </p:nvSpPr>
        <p:spPr>
          <a:xfrm>
            <a:off x="866441" y="2489200"/>
            <a:ext cx="7741982" cy="3530600"/>
          </a:xfrm>
        </p:spPr>
        <p:txBody>
          <a:bodyPr/>
          <a:lstStyle/>
          <a:p>
            <a:pPr algn="r" rtl="1"/>
            <a:r>
              <a:rPr lang="ar-SA" dirty="0" smtClean="0"/>
              <a:t>اجتناب </a:t>
            </a:r>
            <a:r>
              <a:rPr lang="ar-SA" dirty="0"/>
              <a:t>از اعراض ترک اوپوییدها یکی از نیرومند ترین عوامل کشانیدن شخص به وابستگی و سلوک اعتیادگونه </a:t>
            </a:r>
            <a:r>
              <a:rPr lang="ar-SA" dirty="0" smtClean="0"/>
              <a:t>میباشد</a:t>
            </a:r>
            <a:endParaRPr lang="en-US" dirty="0"/>
          </a:p>
          <a:p>
            <a:pPr algn="r" rtl="1"/>
            <a:r>
              <a:rPr lang="ar-SA" dirty="0"/>
              <a:t>اعراض ترک اوپوییدها بسیار ناخوش آیند اند٬ اما باعث تهدید حیات نمیگردند.</a:t>
            </a:r>
            <a:endParaRPr lang="en-US" dirty="0"/>
          </a:p>
        </p:txBody>
      </p:sp>
      <p:sp>
        <p:nvSpPr>
          <p:cNvPr id="2" name="TextBox 1"/>
          <p:cNvSpPr txBox="1"/>
          <p:nvPr/>
        </p:nvSpPr>
        <p:spPr>
          <a:xfrm>
            <a:off x="147482" y="6322595"/>
            <a:ext cx="7816645" cy="461665"/>
          </a:xfrm>
          <a:prstGeom prst="rect">
            <a:avLst/>
          </a:prstGeom>
          <a:noFill/>
        </p:spPr>
        <p:txBody>
          <a:bodyPr wrap="square" rtlCol="0">
            <a:spAutoFit/>
          </a:bodyPr>
          <a:lstStyle/>
          <a:p>
            <a:r>
              <a:rPr lang="en-US" sz="1200" dirty="0">
                <a:latin typeface="Calibri" panose="020F0502020204030204" pitchFamily="34" charset="0"/>
              </a:rPr>
              <a:t>Seppala, M. (2010). Opioids and how they work. Prescription painkillers: History, pharmacology, and treatment. Center City, Minnesota: Hazelden.</a:t>
            </a:r>
          </a:p>
        </p:txBody>
      </p:sp>
    </p:spTree>
    <p:extLst>
      <p:ext uri="{BB962C8B-B14F-4D97-AF65-F5344CB8AC3E}">
        <p14:creationId xmlns:p14="http://schemas.microsoft.com/office/powerpoint/2010/main" val="14308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latin typeface="Microsoft Uighur" panose="02000000000000000000" pitchFamily="2" charset="-78"/>
                <a:cs typeface="Microsoft Uighur" panose="02000000000000000000" pitchFamily="2" charset="-78"/>
              </a:rPr>
              <a:t>مشکلات </a:t>
            </a:r>
            <a:r>
              <a:rPr lang="prs-AF" dirty="0" smtClean="0">
                <a:latin typeface="Microsoft Uighur" panose="02000000000000000000" pitchFamily="2" charset="-78"/>
                <a:cs typeface="Microsoft Uighur" panose="02000000000000000000" pitchFamily="2" charset="-78"/>
              </a:rPr>
              <a:t>وابسته به صحت</a:t>
            </a:r>
            <a:endParaRPr lang="en-US" dirty="0">
              <a:latin typeface="Microsoft Uighur" panose="02000000000000000000" pitchFamily="2" charset="-78"/>
              <a:cs typeface="Microsoft Uighur" panose="02000000000000000000" pitchFamily="2" charset="-78"/>
            </a:endParaRPr>
          </a:p>
        </p:txBody>
      </p:sp>
      <p:sp>
        <p:nvSpPr>
          <p:cNvPr id="3" name="Content Placeholder 2"/>
          <p:cNvSpPr>
            <a:spLocks noGrp="1"/>
          </p:cNvSpPr>
          <p:nvPr>
            <p:ph idx="1"/>
          </p:nvPr>
        </p:nvSpPr>
        <p:spPr>
          <a:xfrm>
            <a:off x="748874" y="2489200"/>
            <a:ext cx="7807296" cy="3530600"/>
          </a:xfrm>
        </p:spPr>
        <p:txBody>
          <a:bodyPr/>
          <a:lstStyle/>
          <a:p>
            <a:pPr algn="r" rtl="1"/>
            <a:r>
              <a:rPr lang="ar-SA" dirty="0"/>
              <a:t>بطور بلقوه مشکلات صحی متعدد مترافق با استفاده از اوپوییدها دیده میشود٬‌بشمول آسیبها به دماغ٬ قلب٬ ششها٬‌کبد٬‌ کلیه ها (آسیب دایمی میتواند در بعضی از واقعات دیده شده میتواند) </a:t>
            </a:r>
            <a:endParaRPr lang="prs-AF" dirty="0" smtClean="0"/>
          </a:p>
          <a:p>
            <a:pPr algn="r" rtl="1"/>
            <a:r>
              <a:rPr lang="ar-SA" dirty="0" smtClean="0"/>
              <a:t> </a:t>
            </a:r>
            <a:r>
              <a:rPr lang="ar-SA" dirty="0"/>
              <a:t>همچنان مرگ بعلت انحطاط تنفسی بوجود آمده میتواند.</a:t>
            </a:r>
            <a:endParaRPr lang="en-US" dirty="0"/>
          </a:p>
        </p:txBody>
      </p:sp>
    </p:spTree>
    <p:extLst>
      <p:ext uri="{BB962C8B-B14F-4D97-AF65-F5344CB8AC3E}">
        <p14:creationId xmlns:p14="http://schemas.microsoft.com/office/powerpoint/2010/main" val="640176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latin typeface="Microsoft Uighur" panose="02000000000000000000" pitchFamily="2" charset="-78"/>
                <a:cs typeface="Microsoft Uighur" panose="02000000000000000000" pitchFamily="2" charset="-78"/>
              </a:rPr>
              <a:t>دوز </a:t>
            </a:r>
            <a:r>
              <a:rPr lang="ar-SA" dirty="0" smtClean="0">
                <a:latin typeface="Microsoft Uighur" panose="02000000000000000000" pitchFamily="2" charset="-78"/>
                <a:cs typeface="Microsoft Uighur" panose="02000000000000000000" pitchFamily="2" charset="-78"/>
              </a:rPr>
              <a:t>بلند</a:t>
            </a:r>
            <a:r>
              <a:rPr lang="prs-AF" dirty="0" smtClean="0">
                <a:latin typeface="Microsoft Uighur" panose="02000000000000000000" pitchFamily="2" charset="-78"/>
                <a:cs typeface="Microsoft Uighur" panose="02000000000000000000" pitchFamily="2" charset="-78"/>
              </a:rPr>
              <a:t> اوپوییدها</a:t>
            </a:r>
            <a:endParaRPr lang="en-US" dirty="0">
              <a:latin typeface="Microsoft Uighur" panose="02000000000000000000" pitchFamily="2" charset="-78"/>
              <a:cs typeface="Microsoft Uighur" panose="02000000000000000000" pitchFamily="2" charset="-78"/>
            </a:endParaRPr>
          </a:p>
        </p:txBody>
      </p:sp>
      <p:sp>
        <p:nvSpPr>
          <p:cNvPr id="3" name="Content Placeholder 2"/>
          <p:cNvSpPr>
            <a:spLocks noGrp="1"/>
          </p:cNvSpPr>
          <p:nvPr>
            <p:ph idx="1"/>
          </p:nvPr>
        </p:nvSpPr>
        <p:spPr>
          <a:xfrm>
            <a:off x="853378" y="2489200"/>
            <a:ext cx="7572165" cy="3530600"/>
          </a:xfrm>
        </p:spPr>
        <p:txBody>
          <a:bodyPr/>
          <a:lstStyle/>
          <a:p>
            <a:pPr algn="r" rtl="1"/>
            <a:r>
              <a:rPr lang="ar-SA" dirty="0"/>
              <a:t>دوز بلند میتواند در صورت بروز همزمان سه عرض شناساسی گردد. این سه عرض بنام «سه پایه دوز بلند» یاد میگردد و </a:t>
            </a:r>
            <a:r>
              <a:rPr lang="ar-SA" dirty="0" smtClean="0"/>
              <a:t>شامل</a:t>
            </a:r>
            <a:r>
              <a:rPr lang="prs-AF" dirty="0" smtClean="0"/>
              <a:t>:</a:t>
            </a:r>
          </a:p>
          <a:p>
            <a:pPr algn="r" rtl="1"/>
            <a:r>
              <a:rPr lang="ar-SA" dirty="0" smtClean="0"/>
              <a:t> </a:t>
            </a:r>
            <a:r>
              <a:rPr lang="ar-SA" dirty="0"/>
              <a:t>حدقه سر سوزن </a:t>
            </a:r>
            <a:r>
              <a:rPr lang="ar-SA" dirty="0" smtClean="0"/>
              <a:t>مانند</a:t>
            </a:r>
            <a:endParaRPr lang="prs-AF" dirty="0" smtClean="0"/>
          </a:p>
          <a:p>
            <a:pPr algn="r" rtl="1"/>
            <a:r>
              <a:rPr lang="ar-SA" dirty="0" smtClean="0"/>
              <a:t>ضیاع </a:t>
            </a:r>
            <a:r>
              <a:rPr lang="ar-SA" dirty="0"/>
              <a:t>شعور </a:t>
            </a:r>
            <a:endParaRPr lang="prs-AF" dirty="0" smtClean="0"/>
          </a:p>
          <a:p>
            <a:pPr algn="r" rtl="1"/>
            <a:r>
              <a:rPr lang="ar-SA" dirty="0" smtClean="0"/>
              <a:t>انحطاط تنفسی </a:t>
            </a:r>
            <a:endParaRPr lang="en-US" i="1" dirty="0"/>
          </a:p>
          <a:p>
            <a:endParaRPr lang="en-US" dirty="0"/>
          </a:p>
        </p:txBody>
      </p:sp>
      <p:sp>
        <p:nvSpPr>
          <p:cNvPr id="4" name="TextBox 3"/>
          <p:cNvSpPr txBox="1"/>
          <p:nvPr/>
        </p:nvSpPr>
        <p:spPr>
          <a:xfrm>
            <a:off x="73744" y="6366839"/>
            <a:ext cx="7816645" cy="461665"/>
          </a:xfrm>
          <a:prstGeom prst="rect">
            <a:avLst/>
          </a:prstGeom>
          <a:noFill/>
        </p:spPr>
        <p:txBody>
          <a:bodyPr wrap="square" rtlCol="0">
            <a:spAutoFit/>
          </a:bodyPr>
          <a:lstStyle/>
          <a:p>
            <a:r>
              <a:rPr lang="en-US" sz="1200" dirty="0"/>
              <a:t>World Heath Organization (WHO). (2014b). Information sheet on opioid overdose. Retrieved from http://www.who.int/substance_abuse/information-sheet/en/</a:t>
            </a:r>
          </a:p>
        </p:txBody>
      </p:sp>
    </p:spTree>
    <p:extLst>
      <p:ext uri="{BB962C8B-B14F-4D97-AF65-F5344CB8AC3E}">
        <p14:creationId xmlns:p14="http://schemas.microsoft.com/office/powerpoint/2010/main" val="396740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ادویه استفاده شونده</a:t>
            </a:r>
            <a:endParaRPr lang="en-US" dirty="0">
              <a:latin typeface="Microsoft Uighur" panose="02000000000000000000" pitchFamily="2" charset="-78"/>
              <a:cs typeface="Microsoft Uighur" panose="02000000000000000000" pitchFamily="2" charset="-78"/>
            </a:endParaRPr>
          </a:p>
        </p:txBody>
      </p:sp>
      <p:sp>
        <p:nvSpPr>
          <p:cNvPr id="3" name="Content Placeholder 2"/>
          <p:cNvSpPr>
            <a:spLocks noGrp="1"/>
          </p:cNvSpPr>
          <p:nvPr>
            <p:ph idx="1"/>
          </p:nvPr>
        </p:nvSpPr>
        <p:spPr>
          <a:xfrm>
            <a:off x="866441" y="2489200"/>
            <a:ext cx="7546039" cy="3530600"/>
          </a:xfrm>
        </p:spPr>
        <p:txBody>
          <a:bodyPr/>
          <a:lstStyle/>
          <a:p>
            <a:pPr algn="r" rtl="1"/>
            <a:r>
              <a:rPr lang="ar-SA" dirty="0"/>
              <a:t>میتادون و بوپرونورفین/نالوکسان ادویه جات معمول اند که برای سم زدایی اوپوییدها بکار میروند</a:t>
            </a:r>
            <a:r>
              <a:rPr lang="ar-SA" dirty="0" smtClean="0"/>
              <a:t>.</a:t>
            </a:r>
            <a:endParaRPr lang="prs-AF" dirty="0" smtClean="0"/>
          </a:p>
          <a:p>
            <a:pPr algn="r" rtl="1"/>
            <a:r>
              <a:rPr lang="ar-SA" dirty="0" smtClean="0"/>
              <a:t> </a:t>
            </a:r>
            <a:r>
              <a:rPr lang="ar-SA" dirty="0"/>
              <a:t>استفاده از آنها بطور گسترده منظم شده و ممکن توسط افراد آموزش دیده مراقبتهای اختصاصی صحی برای کنترول اعراض ترک توصیه گردند. </a:t>
            </a:r>
            <a:endParaRPr lang="en-US" i="1" dirty="0"/>
          </a:p>
        </p:txBody>
      </p:sp>
      <p:sp>
        <p:nvSpPr>
          <p:cNvPr id="4" name="TextBox 3"/>
          <p:cNvSpPr txBox="1"/>
          <p:nvPr/>
        </p:nvSpPr>
        <p:spPr>
          <a:xfrm>
            <a:off x="419100" y="6125496"/>
            <a:ext cx="7486036" cy="646331"/>
          </a:xfrm>
          <a:prstGeom prst="rect">
            <a:avLst/>
          </a:prstGeom>
          <a:noFill/>
        </p:spPr>
        <p:txBody>
          <a:bodyPr wrap="square" rtlCol="0">
            <a:spAutoFit/>
          </a:bodyPr>
          <a:lstStyle/>
          <a:p>
            <a:r>
              <a:rPr lang="en-US" sz="1200" dirty="0">
                <a:latin typeface="Calibri" panose="020F0502020204030204" pitchFamily="34" charset="0"/>
              </a:rPr>
              <a:t>Substance Abuse and Mental Health Services Administration (SAMHSA). (2006a). Detoxification and substance abuse treatment: Treatment Improvement Protocol (TIP) 45. Retrieved from http://www.ncbi.nlm.nih.gov/books/NBK64109/</a:t>
            </a:r>
          </a:p>
        </p:txBody>
      </p:sp>
    </p:spTree>
    <p:extLst>
      <p:ext uri="{BB962C8B-B14F-4D97-AF65-F5344CB8AC3E}">
        <p14:creationId xmlns:p14="http://schemas.microsoft.com/office/powerpoint/2010/main" val="199944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تعقیب، وقایه از عود و مراقبت دوامدار</a:t>
            </a:r>
            <a:endParaRPr lang="en-US" dirty="0"/>
          </a:p>
        </p:txBody>
      </p:sp>
      <p:sp>
        <p:nvSpPr>
          <p:cNvPr id="3" name="Content Placeholder 2"/>
          <p:cNvSpPr>
            <a:spLocks noGrp="1"/>
          </p:cNvSpPr>
          <p:nvPr>
            <p:ph idx="1"/>
          </p:nvPr>
        </p:nvSpPr>
        <p:spPr>
          <a:xfrm>
            <a:off x="187779" y="2521130"/>
            <a:ext cx="8651421" cy="4108269"/>
          </a:xfrm>
        </p:spPr>
        <p:txBody>
          <a:bodyPr/>
          <a:lstStyle/>
          <a:p>
            <a:pPr algn="r" rtl="1"/>
            <a:r>
              <a:rPr lang="prs-AF" dirty="0"/>
              <a:t>تداوی برای وابستگی به اوپوییدها نه تنها در بر گیرنده ادویه مناسب </a:t>
            </a:r>
            <a:r>
              <a:rPr lang="prs-AF" dirty="0" smtClean="0"/>
              <a:t>میباشد</a:t>
            </a:r>
            <a:endParaRPr lang="ps-AF" dirty="0" smtClean="0"/>
          </a:p>
          <a:p>
            <a:pPr algn="r" rtl="1"/>
            <a:r>
              <a:rPr lang="prs-AF" dirty="0" smtClean="0"/>
              <a:t>تداوی </a:t>
            </a:r>
            <a:r>
              <a:rPr lang="prs-AF" dirty="0"/>
              <a:t>های مناسب رفتاری نیز برای آن در نظر گرفته شود٬ کونسلنگ و وقایه از عود نیز باید منحیث اقدامات در نظر گرفته شوند که برای نیازهای مشتری بطور انفرادی تهیه میگردند.</a:t>
            </a:r>
            <a:endParaRPr lang="en-US" i="1" dirty="0"/>
          </a:p>
          <a:p>
            <a:pPr algn="r" rtl="1"/>
            <a:r>
              <a:rPr lang="prs-AF" dirty="0"/>
              <a:t>ادویه جات مخصوص در جریان پروسه </a:t>
            </a:r>
            <a:r>
              <a:rPr lang="en-US" i="1" dirty="0"/>
              <a:t>MAT</a:t>
            </a:r>
            <a:r>
              <a:rPr lang="ar-SA" dirty="0"/>
              <a:t> برای وابستگی با اوپوییدها بر اساس مرحله مشخص تداوی مشتری تفاوت میکند</a:t>
            </a:r>
            <a:r>
              <a:rPr lang="ar-SA" dirty="0" smtClean="0"/>
              <a:t>.</a:t>
            </a:r>
            <a:endParaRPr lang="prs-AF" dirty="0" smtClean="0"/>
          </a:p>
          <a:p>
            <a:pPr algn="r" rtl="1"/>
            <a:r>
              <a:rPr lang="ar-SA" dirty="0" smtClean="0"/>
              <a:t> </a:t>
            </a:r>
            <a:r>
              <a:rPr lang="ar-SA" dirty="0"/>
              <a:t>ادویه میتواند در هریکی از مرحل تداوی ممد واقع گردد٬ بشمول مرحله تداوم٬ مرحله وقایه از عود٬ و حتا در جریان مرحله مراقبتهای متداوم نیز کار آمد دارند. </a:t>
            </a:r>
            <a:endParaRPr lang="en-US" i="1" dirty="0"/>
          </a:p>
        </p:txBody>
      </p:sp>
    </p:spTree>
    <p:extLst>
      <p:ext uri="{BB962C8B-B14F-4D97-AF65-F5344CB8AC3E}">
        <p14:creationId xmlns:p14="http://schemas.microsoft.com/office/powerpoint/2010/main" val="198046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prs-AF" dirty="0" smtClean="0">
                <a:latin typeface="Microsoft Uighur" panose="02000000000000000000" pitchFamily="2" charset="-78"/>
                <a:cs typeface="Microsoft Uighur" panose="02000000000000000000" pitchFamily="2" charset="-78"/>
              </a:rPr>
              <a:t>به یاد داشته باشید</a:t>
            </a:r>
            <a:endParaRPr lang="en-US" dirty="0">
              <a:latin typeface="Microsoft Uighur" panose="02000000000000000000" pitchFamily="2" charset="-78"/>
              <a:cs typeface="Microsoft Uighur" panose="02000000000000000000" pitchFamily="2" charset="-78"/>
            </a:endParaRPr>
          </a:p>
        </p:txBody>
      </p:sp>
      <p:sp>
        <p:nvSpPr>
          <p:cNvPr id="3" name="Content Placeholder 2"/>
          <p:cNvSpPr>
            <a:spLocks noGrp="1"/>
          </p:cNvSpPr>
          <p:nvPr>
            <p:ph idx="1"/>
          </p:nvPr>
        </p:nvSpPr>
        <p:spPr>
          <a:xfrm>
            <a:off x="803392" y="2362200"/>
            <a:ext cx="8092414" cy="4495800"/>
          </a:xfrm>
        </p:spPr>
        <p:txBody>
          <a:bodyPr/>
          <a:lstStyle/>
          <a:p>
            <a:pPr algn="r" rtl="1"/>
            <a:r>
              <a:rPr lang="ar-SA" sz="2000" dirty="0" smtClean="0"/>
              <a:t>فقط </a:t>
            </a:r>
            <a:r>
              <a:rPr lang="ar-SA" sz="2000" dirty="0"/>
              <a:t>افرادی مسلکی طبی با سند و آموزش خاص میتواند ادویه توضیح شده درین مودیول را تجویز کنند</a:t>
            </a:r>
            <a:r>
              <a:rPr lang="ar-SA" sz="2000" dirty="0" smtClean="0"/>
              <a:t>.</a:t>
            </a:r>
            <a:endParaRPr lang="prs-AF" sz="2000" dirty="0" smtClean="0"/>
          </a:p>
          <a:p>
            <a:pPr algn="r" rtl="1"/>
            <a:r>
              <a:rPr lang="ar-SA" sz="2000" dirty="0" smtClean="0"/>
              <a:t>هر </a:t>
            </a:r>
            <a:r>
              <a:rPr lang="ar-SA" sz="2000" dirty="0"/>
              <a:t>یکی از دوا ها برای هر کس مفید نیست و ممکن برای شناسایی ادویه به مشتری به شکل درست به وقت نیاز باشد. </a:t>
            </a:r>
            <a:endParaRPr lang="en-US" sz="2000" dirty="0" smtClean="0"/>
          </a:p>
          <a:p>
            <a:pPr algn="r" rtl="1"/>
            <a:r>
              <a:rPr lang="ar-SA" sz="2000" dirty="0" smtClean="0"/>
              <a:t>تصامیم </a:t>
            </a:r>
            <a:r>
              <a:rPr lang="ar-SA" sz="2000" dirty="0"/>
              <a:t>مربوط به تداوی٬‌بشمول ادویه جات باید به شکل انفرادی ترتیب گردند تا به بهترین شکل نیازهای مشتری را برآورده کنند. </a:t>
            </a:r>
            <a:endParaRPr lang="en-US" sz="2000" i="1" dirty="0"/>
          </a:p>
          <a:p>
            <a:pPr algn="r" rtl="1"/>
            <a:r>
              <a:rPr lang="en-US" sz="2000" i="1" dirty="0"/>
              <a:t>MAT</a:t>
            </a:r>
            <a:r>
              <a:rPr lang="ar-SA" sz="2000" dirty="0"/>
              <a:t> به تنهایی موثریت کامل نداشته٬ سایر شیوه های رفتاردرمانی و مدیریت قضیه نیز برای نگهداشت مریض در تداوی و شفایابی متداوم٬ نیاز است. </a:t>
            </a:r>
            <a:endParaRPr lang="en-US" sz="2000" i="1" dirty="0"/>
          </a:p>
          <a:p>
            <a:pPr marL="0" indent="0" algn="l" rtl="1">
              <a:buNone/>
            </a:pPr>
            <a:endParaRPr lang="en-US" sz="2000" dirty="0"/>
          </a:p>
        </p:txBody>
      </p:sp>
    </p:spTree>
    <p:extLst>
      <p:ext uri="{BB962C8B-B14F-4D97-AF65-F5344CB8AC3E}">
        <p14:creationId xmlns:p14="http://schemas.microsoft.com/office/powerpoint/2010/main" val="34275988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Media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1">
      <a:majorFont>
        <a:latin typeface="Myriad Pro Black"/>
        <a:ea typeface=""/>
        <a:cs typeface=""/>
      </a:majorFont>
      <a:minorFont>
        <a:latin typeface="Myriad Pro Ligh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1486</Words>
  <Application>Microsoft Office PowerPoint</Application>
  <PresentationFormat>On-screen Show (4:3)</PresentationFormat>
  <Paragraphs>173</Paragraphs>
  <Slides>27</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MS PGothic</vt:lpstr>
      <vt:lpstr>Arial</vt:lpstr>
      <vt:lpstr>Avenir LT Std 65 Medium</vt:lpstr>
      <vt:lpstr>Calibri</vt:lpstr>
      <vt:lpstr>Century Gothic</vt:lpstr>
      <vt:lpstr>Microsoft Uighur</vt:lpstr>
      <vt:lpstr>Myriad Pro Black</vt:lpstr>
      <vt:lpstr>Myriad Pro Light</vt:lpstr>
      <vt:lpstr>Wingdings</vt:lpstr>
      <vt:lpstr>Wingdings 2</vt:lpstr>
      <vt:lpstr>Wingdings 3</vt:lpstr>
      <vt:lpstr>1_Median</vt:lpstr>
      <vt:lpstr>Ion Boardroom</vt:lpstr>
      <vt:lpstr>PowerPoint Presentation</vt:lpstr>
      <vt:lpstr>اوپوییدها</vt:lpstr>
      <vt:lpstr>اوپوییدها</vt:lpstr>
      <vt:lpstr>اوپوییدها چرا بسیار اعتیادزا اند؟</vt:lpstr>
      <vt:lpstr>مشکلات وابسته به صحت</vt:lpstr>
      <vt:lpstr>دوز بلند اوپوییدها</vt:lpstr>
      <vt:lpstr>ادویه استفاده شونده</vt:lpstr>
      <vt:lpstr>تعقیب، وقایه از عود و مراقبت دوامدار</vt:lpstr>
      <vt:lpstr>به یاد داشته باشید</vt:lpstr>
      <vt:lpstr>MAT برای وابستگی با اوپوییدها</vt:lpstr>
      <vt:lpstr>میتادون</vt:lpstr>
      <vt:lpstr>میتادون چگونه عمل میکند؟</vt:lpstr>
      <vt:lpstr>میتادون چگونه عمل میکند؟</vt:lpstr>
      <vt:lpstr>میتادون چگونه عمل میکند؟</vt:lpstr>
      <vt:lpstr>اشکال میتادون</vt:lpstr>
      <vt:lpstr>دوز میتادون </vt:lpstr>
      <vt:lpstr>MAT بامیتادون</vt:lpstr>
      <vt:lpstr>MAT بامیتادون</vt:lpstr>
      <vt:lpstr>MAT بامیتادون</vt:lpstr>
      <vt:lpstr>MAT بامیتادون</vt:lpstr>
      <vt:lpstr>MAT بامیتادون</vt:lpstr>
      <vt:lpstr>میتادون </vt:lpstr>
      <vt:lpstr>پیامدهای روانی اجتماعی استفاده از میتادون</vt:lpstr>
      <vt:lpstr>سایر عوارض جانی وابسته به استفاده از میتادون</vt:lpstr>
      <vt:lpstr>سایر عوارض جانی وابسته به استفاده از میتادون</vt:lpstr>
      <vt:lpstr>کاهش ستگما وابسته به استفاده از میتادون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2018-07-09T06:53:24Z</dcterms:created>
  <dcterms:modified xsi:type="dcterms:W3CDTF">2021-06-29T08:58:20Z</dcterms:modified>
</cp:coreProperties>
</file>