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12"/>
  </p:notesMasterIdLst>
  <p:handoutMasterIdLst>
    <p:handoutMasterId r:id="rId13"/>
  </p:handoutMasterIdLst>
  <p:sldIdLst>
    <p:sldId id="985" r:id="rId2"/>
    <p:sldId id="988" r:id="rId3"/>
    <p:sldId id="989" r:id="rId4"/>
    <p:sldId id="987" r:id="rId5"/>
    <p:sldId id="991" r:id="rId6"/>
    <p:sldId id="993" r:id="rId7"/>
    <p:sldId id="994" r:id="rId8"/>
    <p:sldId id="990" r:id="rId9"/>
    <p:sldId id="995" r:id="rId10"/>
    <p:sldId id="996" r:id="rId11"/>
  </p:sldIdLst>
  <p:sldSz cx="9144000" cy="6858000" type="screen4x3"/>
  <p:notesSz cx="7019925" cy="9305925"/>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 id="2" name="LeBlanc, Alison" initials="LA" lastIdx="1" clrIdx="1">
    <p:extLst/>
  </p:cmAuthor>
  <p:cmAuthor id="3" name="Topp, Deric" initials="TD" lastIdx="1" clrIdx="2">
    <p:extLst>
      <p:ext uri="{19B8F6BF-5375-455C-9EA6-DF929625EA0E}">
        <p15:presenceInfo xmlns:p15="http://schemas.microsoft.com/office/powerpoint/2012/main" userId="S-1-5-21-1013449540-720069183-311576647-204879" providerId="AD"/>
      </p:ext>
    </p:extLst>
  </p:cmAuthor>
  <p:cmAuthor id="4" name="Castle, Jewel" initials="CJ" lastIdx="1" clrIdx="3">
    <p:extLst>
      <p:ext uri="{19B8F6BF-5375-455C-9EA6-DF929625EA0E}">
        <p15:presenceInfo xmlns:p15="http://schemas.microsoft.com/office/powerpoint/2012/main" userId="S-1-5-21-1013449540-720069183-311576647-203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7DE"/>
    <a:srgbClr val="00437B"/>
    <a:srgbClr val="F8BF56"/>
    <a:srgbClr val="6183C2"/>
    <a:srgbClr val="C4D7F4"/>
    <a:srgbClr val="E4E8F5"/>
    <a:srgbClr val="6283C2"/>
    <a:srgbClr val="D9D9D9"/>
    <a:srgbClr val="0855A5"/>
    <a:srgbClr val="08B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5" autoAdjust="0"/>
    <p:restoredTop sz="90302" autoAdjust="0"/>
  </p:normalViewPr>
  <p:slideViewPr>
    <p:cSldViewPr snapToGrid="0">
      <p:cViewPr>
        <p:scale>
          <a:sx n="80" d="100"/>
          <a:sy n="80" d="100"/>
        </p:scale>
        <p:origin x="148" y="-73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6"/>
            <a:ext cx="3042603" cy="465615"/>
          </a:xfrm>
          <a:prstGeom prst="rect">
            <a:avLst/>
          </a:prstGeom>
        </p:spPr>
        <p:txBody>
          <a:bodyPr vert="horz" lIns="91825" tIns="45909" rIns="91825" bIns="45909"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75741" y="6"/>
            <a:ext cx="3042603" cy="465615"/>
          </a:xfrm>
          <a:prstGeom prst="rect">
            <a:avLst/>
          </a:prstGeom>
        </p:spPr>
        <p:txBody>
          <a:bodyPr vert="horz" lIns="91825" tIns="45909" rIns="91825" bIns="45909"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10/22/2021</a:t>
            </a:fld>
            <a:endParaRPr lang="en-US" dirty="0"/>
          </a:p>
        </p:txBody>
      </p:sp>
      <p:sp>
        <p:nvSpPr>
          <p:cNvPr id="4" name="Footer Placeholder 3"/>
          <p:cNvSpPr>
            <a:spLocks noGrp="1"/>
          </p:cNvSpPr>
          <p:nvPr>
            <p:ph type="ftr" sz="quarter" idx="2"/>
          </p:nvPr>
        </p:nvSpPr>
        <p:spPr>
          <a:xfrm>
            <a:off x="9" y="8838727"/>
            <a:ext cx="3042603" cy="465615"/>
          </a:xfrm>
          <a:prstGeom prst="rect">
            <a:avLst/>
          </a:prstGeom>
        </p:spPr>
        <p:txBody>
          <a:bodyPr vert="horz" lIns="91825" tIns="45909" rIns="91825" bIns="45909"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5741" y="8838727"/>
            <a:ext cx="3042603" cy="465615"/>
          </a:xfrm>
          <a:prstGeom prst="rect">
            <a:avLst/>
          </a:prstGeom>
        </p:spPr>
        <p:txBody>
          <a:bodyPr vert="horz" lIns="91825" tIns="45909" rIns="91825" bIns="45909"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6"/>
            <a:ext cx="3042603" cy="465615"/>
          </a:xfrm>
          <a:prstGeom prst="rect">
            <a:avLst/>
          </a:prstGeom>
        </p:spPr>
        <p:txBody>
          <a:bodyPr vert="horz" lIns="93570" tIns="46783" rIns="93570" bIns="46783"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75741" y="6"/>
            <a:ext cx="3042603" cy="465615"/>
          </a:xfrm>
          <a:prstGeom prst="rect">
            <a:avLst/>
          </a:prstGeom>
        </p:spPr>
        <p:txBody>
          <a:bodyPr vert="horz" lIns="93570" tIns="46783" rIns="93570" bIns="46783"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10/22/2021</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570" tIns="46783" rIns="93570" bIns="46783" rtlCol="0" anchor="ctr"/>
          <a:lstStyle/>
          <a:p>
            <a:pPr lvl="0"/>
            <a:endParaRPr lang="en-US" noProof="0" dirty="0"/>
          </a:p>
        </p:txBody>
      </p:sp>
      <p:sp>
        <p:nvSpPr>
          <p:cNvPr id="5" name="Notes Placeholder 4"/>
          <p:cNvSpPr>
            <a:spLocks noGrp="1"/>
          </p:cNvSpPr>
          <p:nvPr>
            <p:ph type="body" sz="quarter" idx="3"/>
          </p:nvPr>
        </p:nvSpPr>
        <p:spPr>
          <a:xfrm>
            <a:off x="702629" y="4420959"/>
            <a:ext cx="5614668" cy="4187349"/>
          </a:xfrm>
          <a:prstGeom prst="rect">
            <a:avLst/>
          </a:prstGeom>
        </p:spPr>
        <p:txBody>
          <a:bodyPr vert="horz" lIns="93570" tIns="46783" rIns="93570" bIns="467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9" y="8838727"/>
            <a:ext cx="3042603" cy="465615"/>
          </a:xfrm>
          <a:prstGeom prst="rect">
            <a:avLst/>
          </a:prstGeom>
        </p:spPr>
        <p:txBody>
          <a:bodyPr vert="horz" lIns="93570" tIns="46783" rIns="93570" bIns="46783"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5741" y="8838727"/>
            <a:ext cx="3042603" cy="465615"/>
          </a:xfrm>
          <a:prstGeom prst="rect">
            <a:avLst/>
          </a:prstGeom>
        </p:spPr>
        <p:txBody>
          <a:bodyPr vert="horz" lIns="93570" tIns="46783" rIns="93570" bIns="46783"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88298" y="245861"/>
            <a:ext cx="2721087" cy="835151"/>
          </a:xfrm>
          <a:prstGeom prst="rect">
            <a:avLst/>
          </a:prstGeom>
        </p:spPr>
      </p:pic>
    </p:spTree>
    <p:extLst>
      <p:ext uri="{BB962C8B-B14F-4D97-AF65-F5344CB8AC3E}">
        <p14:creationId xmlns:p14="http://schemas.microsoft.com/office/powerpoint/2010/main" val="359622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2925" y="511511"/>
            <a:ext cx="2721087" cy="835151"/>
          </a:xfrm>
          <a:prstGeom prst="rect">
            <a:avLst/>
          </a:prstGeom>
        </p:spPr>
      </p:pic>
    </p:spTree>
    <p:extLst>
      <p:ext uri="{BB962C8B-B14F-4D97-AF65-F5344CB8AC3E}">
        <p14:creationId xmlns:p14="http://schemas.microsoft.com/office/powerpoint/2010/main" val="2834432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5875" y="1345464"/>
            <a:ext cx="3057414" cy="938376"/>
          </a:xfrm>
          <a:prstGeom prst="rect">
            <a:avLst/>
          </a:prstGeom>
        </p:spPr>
      </p:pic>
    </p:spTree>
    <p:extLst>
      <p:ext uri="{BB962C8B-B14F-4D97-AF65-F5344CB8AC3E}">
        <p14:creationId xmlns:p14="http://schemas.microsoft.com/office/powerpoint/2010/main" val="887186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9BA4228-6A87-4FD3-81D6-DE115A6E99C8}" type="datetimeFigureOut">
              <a:rPr lang="en-US" smtClean="0"/>
              <a:t>10/22/2021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EF364-3187-4F52-8069-EDA94261EAB0}" type="slidenum">
              <a:rPr lang="en-US" smtClean="0"/>
              <a:t>‹#›</a:t>
            </a:fld>
            <a:endParaRPr lang="en-US"/>
          </a:p>
        </p:txBody>
      </p:sp>
    </p:spTree>
    <p:extLst>
      <p:ext uri="{BB962C8B-B14F-4D97-AF65-F5344CB8AC3E}">
        <p14:creationId xmlns:p14="http://schemas.microsoft.com/office/powerpoint/2010/main" val="37666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9"/>
            </p:custDataLst>
            <p:extLst>
              <p:ext uri="{D42A27DB-BD31-4B8C-83A1-F6EECF244321}">
                <p14:modId xmlns:p14="http://schemas.microsoft.com/office/powerpoint/2010/main" val="740126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5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smtClean="0"/>
              <a:t>Text</a:t>
            </a:r>
            <a:endParaRPr lang="en-US" dirty="0"/>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smtClean="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387963" y="6472902"/>
            <a:ext cx="1108744" cy="340294"/>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 id="214748379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iriam.Komaromy@bm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9048" y="1858857"/>
            <a:ext cx="6174952" cy="1139296"/>
          </a:xfrm>
        </p:spPr>
        <p:txBody>
          <a:bodyPr>
            <a:noAutofit/>
          </a:bodyPr>
          <a:lstStyle/>
          <a:p>
            <a:r>
              <a:rPr lang="en-US" dirty="0" smtClean="0"/>
              <a:t>How can employers help employees who have problems with substance use?</a:t>
            </a:r>
            <a:endParaRPr lang="en-US" dirty="0"/>
          </a:p>
        </p:txBody>
      </p:sp>
      <p:sp>
        <p:nvSpPr>
          <p:cNvPr id="3" name="Subtitle 2"/>
          <p:cNvSpPr>
            <a:spLocks noGrp="1"/>
          </p:cNvSpPr>
          <p:nvPr>
            <p:ph type="subTitle" idx="1"/>
          </p:nvPr>
        </p:nvSpPr>
        <p:spPr>
          <a:xfrm>
            <a:off x="2969048" y="3139701"/>
            <a:ext cx="5605780" cy="1024149"/>
          </a:xfrm>
        </p:spPr>
        <p:txBody>
          <a:bodyPr>
            <a:normAutofit/>
          </a:bodyPr>
          <a:lstStyle/>
          <a:p>
            <a:r>
              <a:rPr lang="en-US" b="1" dirty="0" smtClean="0"/>
              <a:t>Options for  proactive approaches</a:t>
            </a:r>
            <a:endParaRPr lang="en-US" b="1" dirty="0"/>
          </a:p>
        </p:txBody>
      </p:sp>
      <p:sp>
        <p:nvSpPr>
          <p:cNvPr id="4" name="TextBox 3"/>
          <p:cNvSpPr txBox="1"/>
          <p:nvPr/>
        </p:nvSpPr>
        <p:spPr>
          <a:xfrm>
            <a:off x="2969048" y="4694661"/>
            <a:ext cx="3676919" cy="1754326"/>
          </a:xfrm>
          <a:prstGeom prst="rect">
            <a:avLst/>
          </a:prstGeom>
          <a:noFill/>
        </p:spPr>
        <p:txBody>
          <a:bodyPr wrap="square" rtlCol="0">
            <a:spAutoFit/>
          </a:bodyPr>
          <a:lstStyle/>
          <a:p>
            <a:r>
              <a:rPr lang="en-US" sz="1500" dirty="0"/>
              <a:t>Miriam Komaromy, MD</a:t>
            </a:r>
          </a:p>
          <a:p>
            <a:r>
              <a:rPr lang="en-US" sz="1500" dirty="0"/>
              <a:t>Medical Director, Grayken Center for Addiction</a:t>
            </a:r>
          </a:p>
          <a:p>
            <a:r>
              <a:rPr lang="en-US" sz="1500" dirty="0"/>
              <a:t>Boston Medical Center, Boston University</a:t>
            </a:r>
          </a:p>
          <a:p>
            <a:r>
              <a:rPr lang="en-US" sz="1500" dirty="0">
                <a:hlinkClick r:id="rId2"/>
              </a:rPr>
              <a:t>Miriam.Komaromy@bmc.org</a:t>
            </a:r>
            <a:endParaRPr lang="en-US" sz="1500" dirty="0"/>
          </a:p>
          <a:p>
            <a:endParaRPr lang="en-US" dirty="0"/>
          </a:p>
        </p:txBody>
      </p:sp>
    </p:spTree>
    <p:extLst>
      <p:ext uri="{BB962C8B-B14F-4D97-AF65-F5344CB8AC3E}">
        <p14:creationId xmlns:p14="http://schemas.microsoft.com/office/powerpoint/2010/main" val="3093290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Employers can play a big role in encouraging employees to address excessive substance use</a:t>
            </a:r>
          </a:p>
          <a:p>
            <a:r>
              <a:rPr lang="en-US" sz="2000" dirty="0" smtClean="0"/>
              <a:t>An anti-stigma campaign can combat shame and open the door to treatment</a:t>
            </a:r>
          </a:p>
          <a:p>
            <a:r>
              <a:rPr lang="en-US" sz="2000" dirty="0" smtClean="0"/>
              <a:t>Other important steps include</a:t>
            </a:r>
          </a:p>
          <a:p>
            <a:pPr lvl="1"/>
            <a:r>
              <a:rPr lang="en-US" sz="2000" dirty="0" smtClean="0"/>
              <a:t>Ensuring that there is parity in treatment benefits for SUDs</a:t>
            </a:r>
          </a:p>
          <a:p>
            <a:pPr lvl="1"/>
            <a:r>
              <a:rPr lang="en-US" sz="2000" dirty="0" smtClean="0"/>
              <a:t>Making sure employees know about </a:t>
            </a:r>
            <a:r>
              <a:rPr lang="en-US" sz="2000" smtClean="0"/>
              <a:t>available benefits</a:t>
            </a:r>
            <a:endParaRPr lang="en-US" sz="2000" dirty="0" smtClean="0"/>
          </a:p>
          <a:p>
            <a:pPr lvl="1"/>
            <a:r>
              <a:rPr lang="en-US" sz="2000" dirty="0" smtClean="0"/>
              <a:t>Clarifying that leave time can be used for SUD treatment</a:t>
            </a:r>
          </a:p>
          <a:p>
            <a:pPr lvl="1"/>
            <a:r>
              <a:rPr lang="en-US" sz="2000" dirty="0" smtClean="0"/>
              <a:t>Providing education about SUDs and treatment</a:t>
            </a:r>
          </a:p>
          <a:p>
            <a:pPr lvl="1"/>
            <a:r>
              <a:rPr lang="en-US" sz="2000" dirty="0" smtClean="0"/>
              <a:t>Examine your work environment and address any factors that promote substance use</a:t>
            </a:r>
            <a:endParaRPr lang="en-US" sz="2000"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239791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drinking</a:t>
            </a:r>
            <a:endParaRPr lang="en-US" dirty="0"/>
          </a:p>
        </p:txBody>
      </p:sp>
      <p:sp>
        <p:nvSpPr>
          <p:cNvPr id="3" name="Content Placeholder 2"/>
          <p:cNvSpPr>
            <a:spLocks noGrp="1"/>
          </p:cNvSpPr>
          <p:nvPr>
            <p:ph idx="1"/>
          </p:nvPr>
        </p:nvSpPr>
        <p:spPr>
          <a:xfrm>
            <a:off x="484828" y="1002721"/>
            <a:ext cx="8130887" cy="3263504"/>
          </a:xfrm>
        </p:spPr>
        <p:txBody>
          <a:bodyPr/>
          <a:lstStyle/>
          <a:p>
            <a:r>
              <a:rPr lang="en-US" sz="2000" dirty="0" smtClean="0">
                <a:solidFill>
                  <a:srgbClr val="FF0000"/>
                </a:solidFill>
              </a:rPr>
              <a:t>Ms. D is a patient who I saw recently in our addiction treatment urgent-care clinic.  She is married and is the mother of an adolescent son.  She works full time as an administrative assistant, and is proud of her work performance.  Ms. D reveals that she is having tremendous problems with alcohol use and depression.  She drinks alone at night, and hides her drinking from her family.  She is consuming increasing quantities of alcohol, and has started to have panic attacks each afternoon. </a:t>
            </a:r>
            <a:r>
              <a:rPr lang="en-US" sz="2000" dirty="0" smtClean="0"/>
              <a:t> She is afraid to tell her employer about her problem, and does not know where to turn, in order to get help.  Another employee was recently “run out of the company” after he developed frequent tardiness and his alcohol use was discovered.  She has also considered joining an AA group, but is afraid that someone would recognize her and reveal her secret.  I discuss a range of treatment options with Ms. D, but she feels too frightened to take action.</a:t>
            </a:r>
            <a:endParaRPr lang="en-US" sz="2000" dirty="0" smtClean="0"/>
          </a:p>
        </p:txBody>
      </p:sp>
      <p:sp>
        <p:nvSpPr>
          <p:cNvPr id="4" name="TextBox 3"/>
          <p:cNvSpPr txBox="1"/>
          <p:nvPr/>
        </p:nvSpPr>
        <p:spPr>
          <a:xfrm>
            <a:off x="484828" y="5280915"/>
            <a:ext cx="8060910" cy="1015663"/>
          </a:xfrm>
          <a:prstGeom prst="rect">
            <a:avLst/>
          </a:prstGeom>
          <a:noFill/>
        </p:spPr>
        <p:txBody>
          <a:bodyPr wrap="square" rtlCol="0">
            <a:spAutoFit/>
          </a:bodyPr>
          <a:lstStyle/>
          <a:p>
            <a:pPr marL="228600" indent="-2286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Two weeks later, </a:t>
            </a:r>
            <a:r>
              <a:rPr lang="en-US" sz="2000" dirty="0" err="1" smtClean="0">
                <a:latin typeface="Arial" panose="020B0604020202020204" pitchFamily="34" charset="0"/>
                <a:cs typeface="Arial" panose="020B0604020202020204" pitchFamily="34" charset="0"/>
              </a:rPr>
              <a:t>Ms</a:t>
            </a:r>
            <a:r>
              <a:rPr lang="en-US" sz="2000" dirty="0" smtClean="0">
                <a:latin typeface="Arial" panose="020B0604020202020204" pitchFamily="34" charset="0"/>
                <a:cs typeface="Arial" panose="020B0604020202020204" pitchFamily="34" charset="0"/>
              </a:rPr>
              <a:t> D is hospitalized in the ICU due to the combined effects of alcohol and benzodiazepine use. </a:t>
            </a:r>
            <a:r>
              <a:rPr lang="en-US" sz="2000" dirty="0" smtClean="0">
                <a:latin typeface="Arial" panose="020B0604020202020204" pitchFamily="34" charset="0"/>
                <a:cs typeface="Arial" panose="020B0604020202020204" pitchFamily="34" charset="0"/>
              </a:rPr>
              <a:t>After her release, she quits her job in order to avoid being fired.</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071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support</a:t>
            </a:r>
            <a:endParaRPr lang="en-US" dirty="0"/>
          </a:p>
        </p:txBody>
      </p:sp>
      <p:sp>
        <p:nvSpPr>
          <p:cNvPr id="3" name="Content Placeholder 2"/>
          <p:cNvSpPr>
            <a:spLocks noGrp="1"/>
          </p:cNvSpPr>
          <p:nvPr>
            <p:ph idx="1"/>
          </p:nvPr>
        </p:nvSpPr>
        <p:spPr>
          <a:xfrm>
            <a:off x="484828" y="1002720"/>
            <a:ext cx="8440095" cy="3435715"/>
          </a:xfrm>
        </p:spPr>
        <p:txBody>
          <a:bodyPr/>
          <a:lstStyle/>
          <a:p>
            <a:r>
              <a:rPr lang="en-US" sz="2000" dirty="0" smtClean="0">
                <a:solidFill>
                  <a:srgbClr val="FF0000"/>
                </a:solidFill>
              </a:rPr>
              <a:t>Ms. </a:t>
            </a:r>
            <a:r>
              <a:rPr lang="en-US" sz="2000" dirty="0">
                <a:solidFill>
                  <a:srgbClr val="FF0000"/>
                </a:solidFill>
              </a:rPr>
              <a:t>D works full time as an administrative assistant, and is proud of her work performance. </a:t>
            </a:r>
            <a:r>
              <a:rPr lang="en-US" sz="2000" dirty="0" smtClean="0">
                <a:solidFill>
                  <a:srgbClr val="FF0000"/>
                </a:solidFill>
              </a:rPr>
              <a:t>She is married and is the mother of an adolescent son.  </a:t>
            </a:r>
            <a:r>
              <a:rPr lang="en-US" sz="2000" dirty="0" smtClean="0">
                <a:solidFill>
                  <a:srgbClr val="FF0000"/>
                </a:solidFill>
              </a:rPr>
              <a:t>For the past year she has been experiencing depression, and drinking heavily when she is alone at night.  </a:t>
            </a:r>
            <a:r>
              <a:rPr lang="en-US" sz="2000" dirty="0" smtClean="0"/>
              <a:t>Frightened by her increasing need to drink, she thinks about where she can get help. Susan, an HR representative at her company, recently provided information to all employees about the availability of treatment for substance use problems.  Susan encouraged employees to seek help through their Employee Assistance Program (EAP), and reassured them that the company is committed to working with employees who are struggling with substance use to try to help them return to full functioning. Ms. D decides to call the EAP and ask about services.</a:t>
            </a:r>
            <a:endParaRPr lang="en-US" sz="2000" dirty="0" smtClean="0"/>
          </a:p>
        </p:txBody>
      </p:sp>
      <p:sp>
        <p:nvSpPr>
          <p:cNvPr id="4" name="TextBox 3"/>
          <p:cNvSpPr txBox="1"/>
          <p:nvPr/>
        </p:nvSpPr>
        <p:spPr>
          <a:xfrm>
            <a:off x="484828" y="4602821"/>
            <a:ext cx="8060910" cy="1631216"/>
          </a:xfrm>
          <a:prstGeom prst="rect">
            <a:avLst/>
          </a:prstGeom>
          <a:noFill/>
        </p:spPr>
        <p:txBody>
          <a:bodyPr wrap="square" rtlCol="0">
            <a:spAutoFit/>
          </a:bodyPr>
          <a:lstStyle/>
          <a:p>
            <a:pPr marL="228600" indent="-2286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One year later, Ms. D is regularly attending peer support groups, and is taking a medication to cut her craving for alcohol and another medication to treat depression.  She sees a counselor and an addiction treatment doctor regularly.  She receives a promotion for her excellent work performance.</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50521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approaches</a:t>
            </a:r>
            <a:endParaRPr lang="en-US" dirty="0"/>
          </a:p>
        </p:txBody>
      </p:sp>
      <p:sp>
        <p:nvSpPr>
          <p:cNvPr id="3" name="Content Placeholder 2"/>
          <p:cNvSpPr>
            <a:spLocks noGrp="1"/>
          </p:cNvSpPr>
          <p:nvPr>
            <p:ph idx="1"/>
          </p:nvPr>
        </p:nvSpPr>
        <p:spPr>
          <a:xfrm>
            <a:off x="310074" y="1409346"/>
            <a:ext cx="4393168" cy="4274048"/>
          </a:xfrm>
        </p:spPr>
        <p:txBody>
          <a:bodyPr/>
          <a:lstStyle/>
          <a:p>
            <a:r>
              <a:rPr lang="en-US" sz="2000" dirty="0" smtClean="0"/>
              <a:t>Crafting policies to address employee substance use disorders (SUDs) is complicated</a:t>
            </a:r>
          </a:p>
          <a:p>
            <a:r>
              <a:rPr lang="en-US" sz="2000" dirty="0" smtClean="0"/>
              <a:t>Consider carefully whether you want to encourage employees to reveal their substance-related problems to their manager or others within the company</a:t>
            </a:r>
          </a:p>
          <a:p>
            <a:pPr lvl="1"/>
            <a:r>
              <a:rPr lang="en-US" sz="2000" dirty="0"/>
              <a:t>Challenges with maintaining confidentiality</a:t>
            </a:r>
          </a:p>
          <a:p>
            <a:pPr lvl="1"/>
            <a:r>
              <a:rPr lang="en-US" sz="2000" dirty="0"/>
              <a:t>Potential liability </a:t>
            </a:r>
            <a:r>
              <a:rPr lang="en-US" sz="2000" dirty="0" smtClean="0"/>
              <a:t>concerns</a:t>
            </a:r>
          </a:p>
          <a:p>
            <a:r>
              <a:rPr lang="en-US" sz="2000" dirty="0" smtClean="0"/>
              <a:t>What are alternatives?</a:t>
            </a:r>
            <a:endParaRPr lang="en-US" sz="2000" dirty="0" smtClean="0"/>
          </a:p>
        </p:txBody>
      </p:sp>
      <p:pic>
        <p:nvPicPr>
          <p:cNvPr id="4" name="Picture 3"/>
          <p:cNvPicPr>
            <a:picLocks noChangeAspect="1"/>
          </p:cNvPicPr>
          <p:nvPr/>
        </p:nvPicPr>
        <p:blipFill>
          <a:blip r:embed="rId2"/>
          <a:stretch>
            <a:fillRect/>
          </a:stretch>
        </p:blipFill>
        <p:spPr>
          <a:xfrm>
            <a:off x="5097853" y="1736898"/>
            <a:ext cx="3827071" cy="3888095"/>
          </a:xfrm>
          <a:prstGeom prst="rect">
            <a:avLst/>
          </a:prstGeom>
        </p:spPr>
      </p:pic>
    </p:spTree>
    <p:extLst>
      <p:ext uri="{BB962C8B-B14F-4D97-AF65-F5344CB8AC3E}">
        <p14:creationId xmlns:p14="http://schemas.microsoft.com/office/powerpoint/2010/main" val="4141439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30" y="1142357"/>
            <a:ext cx="4684418" cy="5175176"/>
          </a:xfrm>
        </p:spPr>
        <p:txBody>
          <a:bodyPr/>
          <a:lstStyle/>
          <a:p>
            <a:r>
              <a:rPr lang="en-US" sz="2000" dirty="0" smtClean="0"/>
              <a:t>Combat stigma</a:t>
            </a:r>
          </a:p>
          <a:p>
            <a:r>
              <a:rPr lang="en-US" sz="2000" dirty="0" smtClean="0"/>
              <a:t>Provide healthcare benefits that include strong coverage for substance use disorders (SUDs)</a:t>
            </a:r>
          </a:p>
          <a:p>
            <a:r>
              <a:rPr lang="en-US" sz="2000" dirty="0" smtClean="0"/>
              <a:t>Create leave policies that encourage employees to get help for SUDs</a:t>
            </a:r>
          </a:p>
          <a:p>
            <a:r>
              <a:rPr lang="en-US" sz="2000" dirty="0" smtClean="0"/>
              <a:t>Educate employees and managers about SUDs</a:t>
            </a:r>
          </a:p>
          <a:p>
            <a:r>
              <a:rPr lang="en-US" sz="2000" dirty="0"/>
              <a:t>Some industries may need specialized approaches, depending on cultural practices related to substances</a:t>
            </a:r>
            <a:r>
              <a:rPr lang="en-US" sz="2000" dirty="0" smtClean="0"/>
              <a:t>.</a:t>
            </a:r>
            <a:endParaRPr lang="en-US" sz="2000"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Elements of a proactive employer approach to substance use disorders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031" y="1346503"/>
            <a:ext cx="2065124" cy="327171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6484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An essential first step</a:t>
            </a:r>
          </a:p>
          <a:p>
            <a:r>
              <a:rPr lang="en-US" sz="2000" dirty="0" smtClean="0"/>
              <a:t>Shame </a:t>
            </a:r>
            <a:r>
              <a:rPr lang="en-US" sz="2000" dirty="0"/>
              <a:t>often prevents people from seeking help with substance use problems</a:t>
            </a:r>
          </a:p>
          <a:p>
            <a:r>
              <a:rPr lang="en-US" sz="2000" dirty="0" smtClean="0"/>
              <a:t>A </a:t>
            </a:r>
            <a:r>
              <a:rPr lang="en-US" sz="2000" dirty="0"/>
              <a:t>sustained anti-stigma campaign can help employees to seek help </a:t>
            </a:r>
            <a:r>
              <a:rPr lang="en-US" sz="2000" dirty="0" smtClean="0"/>
              <a:t>for substance-related </a:t>
            </a:r>
            <a:r>
              <a:rPr lang="en-US" sz="2000" dirty="0"/>
              <a:t>problems </a:t>
            </a:r>
            <a:r>
              <a:rPr lang="en-US" sz="2000" dirty="0" smtClean="0"/>
              <a:t>before they damage </a:t>
            </a:r>
            <a:r>
              <a:rPr lang="en-US" sz="2000" dirty="0"/>
              <a:t>their </a:t>
            </a:r>
            <a:r>
              <a:rPr lang="en-US" sz="2000" dirty="0" smtClean="0"/>
              <a:t>work-performance </a:t>
            </a:r>
            <a:r>
              <a:rPr lang="en-US" sz="2000" dirty="0"/>
              <a:t>and </a:t>
            </a:r>
            <a:r>
              <a:rPr lang="en-US" sz="2000" dirty="0" smtClean="0"/>
              <a:t>health</a:t>
            </a:r>
          </a:p>
          <a:p>
            <a:r>
              <a:rPr lang="en-US" sz="2000" dirty="0" smtClean="0"/>
              <a:t>Important to aim for pervasive change</a:t>
            </a:r>
          </a:p>
          <a:p>
            <a:pPr lvl="1"/>
            <a:r>
              <a:rPr lang="en-US" sz="2000" dirty="0" smtClean="0"/>
              <a:t>Lead from the top of the organization</a:t>
            </a:r>
          </a:p>
          <a:p>
            <a:pPr lvl="1"/>
            <a:r>
              <a:rPr lang="en-US" sz="2000" dirty="0" smtClean="0"/>
              <a:t>Train managers</a:t>
            </a:r>
          </a:p>
          <a:p>
            <a:pPr lvl="1"/>
            <a:r>
              <a:rPr lang="en-US" sz="2000" dirty="0" smtClean="0"/>
              <a:t>Reinforce messages frequently, not just once</a:t>
            </a:r>
            <a:endParaRPr lang="en-US" sz="2000" dirty="0"/>
          </a:p>
          <a:p>
            <a:endParaRPr lang="en-US" dirty="0"/>
          </a:p>
        </p:txBody>
      </p:sp>
      <p:sp>
        <p:nvSpPr>
          <p:cNvPr id="3" name="Text Placeholder 2"/>
          <p:cNvSpPr>
            <a:spLocks noGrp="1"/>
          </p:cNvSpPr>
          <p:nvPr>
            <p:ph type="body" sz="quarter" idx="11"/>
          </p:nvPr>
        </p:nvSpPr>
        <p:spPr/>
        <p:txBody>
          <a:bodyPr/>
          <a:lstStyle/>
          <a:p>
            <a:endParaRPr lang="en-US"/>
          </a:p>
        </p:txBody>
      </p:sp>
      <p:sp>
        <p:nvSpPr>
          <p:cNvPr id="4" name="Title 3"/>
          <p:cNvSpPr>
            <a:spLocks noGrp="1"/>
          </p:cNvSpPr>
          <p:nvPr>
            <p:ph type="title"/>
          </p:nvPr>
        </p:nvSpPr>
        <p:spPr/>
        <p:txBody>
          <a:bodyPr/>
          <a:lstStyle/>
          <a:p>
            <a:r>
              <a:rPr lang="en-US" dirty="0" smtClean="0"/>
              <a:t>Combat stigma</a:t>
            </a:r>
            <a:endParaRPr lang="en-US" dirty="0"/>
          </a:p>
        </p:txBody>
      </p:sp>
    </p:spTree>
    <p:extLst>
      <p:ext uri="{BB962C8B-B14F-4D97-AF65-F5344CB8AC3E}">
        <p14:creationId xmlns:p14="http://schemas.microsoft.com/office/powerpoint/2010/main" val="428349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52" y="155576"/>
            <a:ext cx="5242651" cy="6640691"/>
          </a:xfrm>
          <a:prstGeom prst="rect">
            <a:avLst/>
          </a:prstGeom>
        </p:spPr>
      </p:pic>
      <p:pic>
        <p:nvPicPr>
          <p:cNvPr id="5" name="Picture 4"/>
          <p:cNvPicPr>
            <a:picLocks noChangeAspect="1"/>
          </p:cNvPicPr>
          <p:nvPr/>
        </p:nvPicPr>
        <p:blipFill>
          <a:blip r:embed="rId3"/>
          <a:stretch>
            <a:fillRect/>
          </a:stretch>
        </p:blipFill>
        <p:spPr>
          <a:xfrm>
            <a:off x="2421184" y="2270589"/>
            <a:ext cx="6512422" cy="3544584"/>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5948302" y="256854"/>
            <a:ext cx="2985304" cy="40011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“Words Matter” Pledge</a:t>
            </a:r>
            <a:endParaRPr lang="en-US"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108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approaches</a:t>
            </a:r>
            <a:endParaRPr lang="en-US" dirty="0"/>
          </a:p>
        </p:txBody>
      </p:sp>
      <p:sp>
        <p:nvSpPr>
          <p:cNvPr id="3" name="Content Placeholder 2"/>
          <p:cNvSpPr>
            <a:spLocks noGrp="1"/>
          </p:cNvSpPr>
          <p:nvPr>
            <p:ph idx="1"/>
          </p:nvPr>
        </p:nvSpPr>
        <p:spPr>
          <a:xfrm>
            <a:off x="428625" y="1364767"/>
            <a:ext cx="8496299" cy="4716639"/>
          </a:xfrm>
        </p:spPr>
        <p:txBody>
          <a:bodyPr/>
          <a:lstStyle/>
          <a:p>
            <a:r>
              <a:rPr lang="en-US" sz="2000" dirty="0"/>
              <a:t>Provide healthcare benefits that include strong coverage for substance use disorders (SUDs</a:t>
            </a:r>
            <a:r>
              <a:rPr lang="en-US" sz="2000" dirty="0" smtClean="0"/>
              <a:t>)</a:t>
            </a:r>
          </a:p>
          <a:p>
            <a:pPr lvl="1"/>
            <a:r>
              <a:rPr lang="en-US" sz="2000" dirty="0" smtClean="0"/>
              <a:t>Offered through an Employee Assistance Program (EAP)</a:t>
            </a:r>
          </a:p>
          <a:p>
            <a:pPr lvl="1"/>
            <a:r>
              <a:rPr lang="en-US" sz="2000" dirty="0" smtClean="0"/>
              <a:t>Offered as part of health insurance benefits</a:t>
            </a:r>
            <a:endParaRPr lang="en-US" sz="2000" dirty="0"/>
          </a:p>
          <a:p>
            <a:r>
              <a:rPr lang="en-US" sz="2000" dirty="0"/>
              <a:t>Create leave policies that encourage employees to get help for </a:t>
            </a:r>
            <a:r>
              <a:rPr lang="en-US" sz="2000" dirty="0" smtClean="0"/>
              <a:t>SUDs</a:t>
            </a:r>
          </a:p>
          <a:p>
            <a:r>
              <a:rPr lang="en-US" sz="2000" dirty="0" smtClean="0"/>
              <a:t>Some industries may need specialized approaches, depending on cultural practices related to substances.</a:t>
            </a:r>
          </a:p>
          <a:p>
            <a:pPr lvl="1"/>
            <a:r>
              <a:rPr lang="en-US" sz="2000" dirty="0" smtClean="0"/>
              <a:t>Car dealerships</a:t>
            </a:r>
          </a:p>
          <a:p>
            <a:pPr lvl="1"/>
            <a:r>
              <a:rPr lang="en-US" sz="2000" dirty="0" smtClean="0"/>
              <a:t>Truckers</a:t>
            </a:r>
          </a:p>
          <a:p>
            <a:pPr lvl="1"/>
            <a:r>
              <a:rPr lang="en-US" sz="2000" dirty="0" smtClean="0"/>
              <a:t>Restaurant workers</a:t>
            </a:r>
          </a:p>
          <a:p>
            <a:pPr lvl="1"/>
            <a:r>
              <a:rPr lang="en-US" sz="2000" dirty="0" smtClean="0"/>
              <a:t>“Happy Hour”</a:t>
            </a:r>
          </a:p>
          <a:p>
            <a:pPr lvl="1"/>
            <a:endParaRPr lang="en-US" sz="2000" dirty="0"/>
          </a:p>
          <a:p>
            <a:pPr marL="0" indent="0">
              <a:buNone/>
            </a:pPr>
            <a:endParaRPr lang="en-US" sz="2000" dirty="0" smtClean="0"/>
          </a:p>
        </p:txBody>
      </p:sp>
      <p:pic>
        <p:nvPicPr>
          <p:cNvPr id="4" name="Picture 3"/>
          <p:cNvPicPr>
            <a:picLocks noChangeAspect="1"/>
          </p:cNvPicPr>
          <p:nvPr/>
        </p:nvPicPr>
        <p:blipFill>
          <a:blip r:embed="rId2"/>
          <a:stretch>
            <a:fillRect/>
          </a:stretch>
        </p:blipFill>
        <p:spPr>
          <a:xfrm>
            <a:off x="4828567" y="4098442"/>
            <a:ext cx="3495675" cy="176212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40687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approaches</a:t>
            </a:r>
            <a:endParaRPr lang="en-US" dirty="0"/>
          </a:p>
        </p:txBody>
      </p:sp>
      <p:sp>
        <p:nvSpPr>
          <p:cNvPr id="3" name="Content Placeholder 2"/>
          <p:cNvSpPr>
            <a:spLocks noGrp="1"/>
          </p:cNvSpPr>
          <p:nvPr>
            <p:ph idx="1"/>
          </p:nvPr>
        </p:nvSpPr>
        <p:spPr>
          <a:xfrm>
            <a:off x="175621" y="1150082"/>
            <a:ext cx="3322953" cy="4716639"/>
          </a:xfrm>
        </p:spPr>
        <p:txBody>
          <a:bodyPr/>
          <a:lstStyle/>
          <a:p>
            <a:r>
              <a:rPr lang="en-US" sz="2000" dirty="0"/>
              <a:t>Educate employees </a:t>
            </a:r>
            <a:r>
              <a:rPr lang="en-US" sz="2000" dirty="0" smtClean="0"/>
              <a:t>and managers about </a:t>
            </a:r>
            <a:r>
              <a:rPr lang="en-US" sz="2000" dirty="0"/>
              <a:t>SUDs</a:t>
            </a:r>
          </a:p>
          <a:p>
            <a:pPr lvl="1"/>
            <a:r>
              <a:rPr lang="en-US" sz="2000" dirty="0"/>
              <a:t>Healthy and unhealthy levels of use</a:t>
            </a:r>
          </a:p>
          <a:p>
            <a:pPr lvl="1"/>
            <a:r>
              <a:rPr lang="en-US" sz="2000" dirty="0"/>
              <a:t>Prevalence</a:t>
            </a:r>
          </a:p>
          <a:p>
            <a:pPr lvl="1"/>
            <a:r>
              <a:rPr lang="en-US" sz="2000" dirty="0"/>
              <a:t>Impact on health</a:t>
            </a:r>
          </a:p>
          <a:p>
            <a:pPr lvl="1"/>
            <a:r>
              <a:rPr lang="en-US" sz="2000" dirty="0"/>
              <a:t>Effectiveness of </a:t>
            </a:r>
            <a:r>
              <a:rPr lang="en-US" sz="2000" dirty="0" smtClean="0"/>
              <a:t>treatment</a:t>
            </a:r>
          </a:p>
          <a:p>
            <a:pPr lvl="1"/>
            <a:r>
              <a:rPr lang="en-US" sz="2000" dirty="0" smtClean="0"/>
              <a:t>Treatment options</a:t>
            </a:r>
          </a:p>
          <a:p>
            <a:pPr lvl="1"/>
            <a:r>
              <a:rPr lang="en-US" sz="2000" dirty="0" smtClean="0"/>
              <a:t>Availability of treatment through an EAP or insurance benefit (40% of employees are unaware of available benefits) </a:t>
            </a:r>
            <a:r>
              <a:rPr lang="en-US" sz="2000" baseline="30000" dirty="0"/>
              <a:t>1</a:t>
            </a:r>
          </a:p>
          <a:p>
            <a:pPr marL="0" indent="0">
              <a:buNone/>
            </a:pPr>
            <a:endParaRPr lang="en-US" sz="2000"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740" y="3105977"/>
            <a:ext cx="5227184" cy="293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54441" y="6042990"/>
            <a:ext cx="2854371"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 </a:t>
            </a:r>
            <a:r>
              <a:rPr lang="en-US" sz="1200" dirty="0" err="1" smtClean="0">
                <a:latin typeface="Arial" panose="020B0604020202020204" pitchFamily="34" charset="0"/>
                <a:cs typeface="Arial" panose="020B0604020202020204" pitchFamily="34" charset="0"/>
              </a:rPr>
              <a:t>Agovino</a:t>
            </a:r>
            <a:r>
              <a:rPr lang="en-US" sz="1200" dirty="0" smtClean="0">
                <a:latin typeface="Arial" panose="020B0604020202020204" pitchFamily="34" charset="0"/>
                <a:cs typeface="Arial" panose="020B0604020202020204" pitchFamily="34" charset="0"/>
              </a:rPr>
              <a:t>, HR Magazine, August 2021</a:t>
            </a: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998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6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41433</TotalTime>
  <Words>826</Words>
  <Application>Microsoft Office PowerPoint</Application>
  <PresentationFormat>On-screen Show (4:3)</PresentationFormat>
  <Paragraphs>61</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Wingdings</vt:lpstr>
      <vt:lpstr>Office Theme</vt:lpstr>
      <vt:lpstr>think-cell Slide</vt:lpstr>
      <vt:lpstr>How can employers help employees who have problems with substance use?</vt:lpstr>
      <vt:lpstr>Hidden drinking</vt:lpstr>
      <vt:lpstr>Receiving support</vt:lpstr>
      <vt:lpstr>Employer approaches</vt:lpstr>
      <vt:lpstr>Elements of a proactive employer approach to substance use disorders</vt:lpstr>
      <vt:lpstr>Combat stigma</vt:lpstr>
      <vt:lpstr>PowerPoint Presentation</vt:lpstr>
      <vt:lpstr>Employer approaches</vt:lpstr>
      <vt:lpstr>Employer approaches</vt:lpstr>
      <vt:lpstr>Conclusion</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Komaromy, Miriam</cp:lastModifiedBy>
  <cp:revision>1638</cp:revision>
  <cp:lastPrinted>2018-09-18T17:49:44Z</cp:lastPrinted>
  <dcterms:created xsi:type="dcterms:W3CDTF">2013-11-18T16:08:48Z</dcterms:created>
  <dcterms:modified xsi:type="dcterms:W3CDTF">2021-10-25T01:53:11Z</dcterms:modified>
</cp:coreProperties>
</file>