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23"/>
  </p:notesMasterIdLst>
  <p:handoutMasterIdLst>
    <p:handoutMasterId r:id="rId24"/>
  </p:handoutMasterIdLst>
  <p:sldIdLst>
    <p:sldId id="256" r:id="rId2"/>
    <p:sldId id="3576" r:id="rId3"/>
    <p:sldId id="3435" r:id="rId4"/>
    <p:sldId id="3589" r:id="rId5"/>
    <p:sldId id="3591" r:id="rId6"/>
    <p:sldId id="3590" r:id="rId7"/>
    <p:sldId id="3593" r:id="rId8"/>
    <p:sldId id="3602" r:id="rId9"/>
    <p:sldId id="3603" r:id="rId10"/>
    <p:sldId id="3596" r:id="rId11"/>
    <p:sldId id="3597" r:id="rId12"/>
    <p:sldId id="3598" r:id="rId13"/>
    <p:sldId id="3599" r:id="rId14"/>
    <p:sldId id="3600" r:id="rId15"/>
    <p:sldId id="3601" r:id="rId16"/>
    <p:sldId id="3594" r:id="rId17"/>
    <p:sldId id="3606" r:id="rId18"/>
    <p:sldId id="3604" r:id="rId19"/>
    <p:sldId id="3608" r:id="rId20"/>
    <p:sldId id="3605" r:id="rId21"/>
    <p:sldId id="360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tarandrea, Rita" initials="NR" lastIdx="0" clrIdx="0">
    <p:extLst>
      <p:ext uri="{19B8F6BF-5375-455C-9EA6-DF929625EA0E}">
        <p15:presenceInfo xmlns:p15="http://schemas.microsoft.com/office/powerpoint/2012/main" userId="S-1-5-21-182935634-1494619094-1772507154-30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18B"/>
    <a:srgbClr val="2F6CA3"/>
    <a:srgbClr val="4590DB"/>
    <a:srgbClr val="363C7A"/>
    <a:srgbClr val="2F356B"/>
    <a:srgbClr val="6FA9E3"/>
    <a:srgbClr val="2571BD"/>
    <a:srgbClr val="F0C9BA"/>
    <a:srgbClr val="EEC5B4"/>
    <a:srgbClr val="ECB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35" autoAdjust="0"/>
    <p:restoredTop sz="95033" autoAdjust="0"/>
  </p:normalViewPr>
  <p:slideViewPr>
    <p:cSldViewPr snapToGrid="0" snapToObjects="1">
      <p:cViewPr varScale="1">
        <p:scale>
          <a:sx n="79" d="100"/>
          <a:sy n="79" d="100"/>
        </p:scale>
        <p:origin x="197" y="72"/>
      </p:cViewPr>
      <p:guideLst/>
    </p:cSldViewPr>
  </p:slideViewPr>
  <p:outlineViewPr>
    <p:cViewPr>
      <p:scale>
        <a:sx n="33" d="100"/>
        <a:sy n="33" d="100"/>
      </p:scale>
      <p:origin x="0" y="-4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33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405D2BF-93B7-4D59-0B64-E066EF8FD0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B1E198-A767-E03D-1A8B-B2D4DDB833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F0A09-CDE4-4242-B6A2-A918865CA8D7}" type="datetimeFigureOut">
              <a:rPr lang="es-CL" smtClean="0"/>
              <a:t>21-05-2025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85650-514D-312E-70A0-1355444C94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DFEBFC-BD29-5B8D-E7F4-0335919EC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B3474-8E91-4BBF-8988-B265C70656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15418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E4D1C-F85A-334F-9AF5-16B2FF060C6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F5BAB-012B-6F49-A3B9-C526652AF0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988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F64CA-D4AA-4182-8F26-9BCFA9237346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242852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42852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629DD1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DC9A1-14C1-8D4F-9B52-25FF57561F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42852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42852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8121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96F64CA-D4AA-4182-8F26-9BCFA9237346}" type="datetime1">
              <a:rPr lang="en-GB" smtClean="0"/>
              <a:t>21/05/2025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3DC9A1-14C1-8D4F-9B52-25FF57561F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399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64CA-D4AA-4182-8F26-9BCFA9237346}" type="datetime1">
              <a:rPr lang="en-GB" smtClean="0"/>
              <a:t>21/05/2025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9A1-14C1-8D4F-9B52-25FF57561F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821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64CA-D4AA-4182-8F26-9BCFA9237346}" type="datetime1">
              <a:rPr lang="en-GB" smtClean="0"/>
              <a:t>21/05/2025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9A1-14C1-8D4F-9B52-25FF57561F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915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20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96F64CA-D4AA-4182-8F26-9BCFA9237346}" type="datetime1">
              <a:rPr lang="en-GB" smtClean="0"/>
              <a:t>21/05/2025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3DC9A1-14C1-8D4F-9B52-25FF57561F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988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64CA-D4AA-4182-8F26-9BCFA9237346}" type="datetime1">
              <a:rPr lang="en-GB" smtClean="0"/>
              <a:t>21/05/2025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3DC9A1-14C1-8D4F-9B52-25FF57561F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149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96F64CA-D4AA-4182-8F26-9BCFA9237346}" type="datetime1">
              <a:rPr lang="en-GB" smtClean="0"/>
              <a:t>21/05/2025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3DC9A1-14C1-8D4F-9B52-25FF57561F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0197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64CA-D4AA-4182-8F26-9BCFA9237346}" type="datetime1">
              <a:rPr lang="en-GB" smtClean="0"/>
              <a:t>21/05/2025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9A1-14C1-8D4F-9B52-25FF57561F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636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64CA-D4AA-4182-8F26-9BCFA9237346}" type="datetime1">
              <a:rPr lang="en-GB" smtClean="0"/>
              <a:t>21/05/2025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9A1-14C1-8D4F-9B52-25FF57561F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952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Bloque cost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138171" y="-881255"/>
            <a:ext cx="5077375" cy="8191335"/>
          </a:xfrm>
        </p:spPr>
        <p:txBody>
          <a:bodyPr vert="eaVert" anchor="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96F64CA-D4AA-4182-8F26-9BCFA9237346}" type="datetime1">
              <a:rPr lang="en-GB" smtClean="0"/>
              <a:t>21/05/2025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3DC9A1-14C1-8D4F-9B52-25FF57561F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13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64CA-D4AA-4182-8F26-9BCFA9237346}" type="datetime1">
              <a:rPr lang="en-GB" smtClean="0"/>
              <a:t>21/05/2025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9A1-14C1-8D4F-9B52-25FF57561FDD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702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64CA-D4AA-4182-8F26-9BCFA9237346}" type="datetime1">
              <a:rPr lang="en-GB" smtClean="0"/>
              <a:t>21/05/2025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9A1-14C1-8D4F-9B52-25FF57561F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848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96F64CA-D4AA-4182-8F26-9BCFA9237346}" type="datetime1">
              <a:rPr lang="en-GB" smtClean="0"/>
              <a:t>21/05/2025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3DC9A1-14C1-8D4F-9B52-25FF57561FDD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Imagen 11" descr="Imagen que contiene Texto&#10;&#10;Descripción generada automáticamente">
            <a:extLst>
              <a:ext uri="{FF2B5EF4-FFF2-40B4-BE49-F238E27FC236}">
                <a16:creationId xmlns:a16="http://schemas.microsoft.com/office/drawing/2014/main" id="{717C6AF9-5F79-EBBC-6721-4FD82A3F0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5718" t="12007" r="4251" b="15244"/>
          <a:stretch/>
        </p:blipFill>
        <p:spPr>
          <a:xfrm>
            <a:off x="10450750" y="1"/>
            <a:ext cx="1662381" cy="6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6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40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1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s-east-2.protection.sophos.com/?d=issup.net&amp;u=aHR0cHM6Ly93d3cuaXNzdXAubmV0L2tub3dsZWRnZS1zaGFyZS9yZXNvdXJjZXMvMjAyNS0wNS9tYW5hZ2luZy1kcnVnLXVzZS1kaXNvcmRlci10cmVhdG1lbnQtc2VydmljZXM=&amp;i=NjVkZDc5ZWMxNmU3ZjM3YzE1ZTcwNWY3&amp;t=dDVnUHlsc0dJU2hORTUwci9velZPRTBHZlUxaHY4ZmNhVWZiN3pRb3Y5OD0=&amp;h=331f1234e99f45ae8c0122ffbb49dcdb&amp;s=AVNPUEhUT0NFTkNSWVBUSVb6JipC4k49WbtFupLUnLDLkedWIiNmu3lVJFAo82okpw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itanotar@gmail.com" TargetMode="External"/><Relationship Id="rId2" Type="http://schemas.openxmlformats.org/officeDocument/2006/relationships/hyperlink" Target="mailto:adpconsultancy@iclou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4C84A95-D344-BC08-F31F-5E3B477BE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EDA79AB-BEF0-C6BE-03BE-6C939F7AB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236370"/>
            <a:ext cx="4217331" cy="194803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F669EB3-7A99-281F-4CDE-562646D0D5D8}"/>
              </a:ext>
            </a:extLst>
          </p:cNvPr>
          <p:cNvSpPr txBox="1"/>
          <p:nvPr/>
        </p:nvSpPr>
        <p:spPr>
          <a:xfrm>
            <a:off x="444844" y="2184400"/>
            <a:ext cx="825431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8204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Managing drug use disorder treatment services in line with international  ‘Key Quality Standards’: A handbook for managers. </a:t>
            </a:r>
          </a:p>
          <a:p>
            <a:endParaRPr lang="en-US" sz="3600" b="1" dirty="0">
              <a:solidFill>
                <a:srgbClr val="08204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b="1" dirty="0">
                <a:solidFill>
                  <a:srgbClr val="08204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Annette Dale</a:t>
            </a:r>
            <a:endParaRPr lang="es-CL" sz="3200" b="1" dirty="0">
              <a:solidFill>
                <a:srgbClr val="08204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71EEBD-67C0-A38E-F8DC-A83E90A22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728" y="444277"/>
            <a:ext cx="3905483" cy="55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3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6201-2CB7-A449-8174-D0B216E96F82}"/>
              </a:ext>
            </a:extLst>
          </p:cNvPr>
          <p:cNvSpPr txBox="1"/>
          <p:nvPr/>
        </p:nvSpPr>
        <p:spPr>
          <a:xfrm>
            <a:off x="169333" y="631902"/>
            <a:ext cx="1110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Poppins" panose="00000500000000000000" pitchFamily="2" charset="0"/>
                <a:cs typeface="Poppins" panose="00000500000000000000" pitchFamily="2" charset="0"/>
              </a:rPr>
              <a:t>What – </a:t>
            </a:r>
            <a:r>
              <a:rPr lang="en-GB" sz="3200" b="1" dirty="0">
                <a:latin typeface="Poppins" panose="00000500000000000000" pitchFamily="2" charset="0"/>
                <a:cs typeface="Poppins" panose="00000500000000000000" pitchFamily="2" charset="0"/>
              </a:rPr>
              <a:t>Effective management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E86E3CB-9CEB-BC41-9DCA-7B763600B3F7}"/>
              </a:ext>
            </a:extLst>
          </p:cNvPr>
          <p:cNvSpPr txBox="1">
            <a:spLocks/>
          </p:cNvSpPr>
          <p:nvPr/>
        </p:nvSpPr>
        <p:spPr>
          <a:xfrm>
            <a:off x="2213160" y="3240924"/>
            <a:ext cx="2183147" cy="98103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Voluntary consortium of people from around the world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F39BF-55B0-FE44-8BE8-E00514DF3851}"/>
              </a:ext>
            </a:extLst>
          </p:cNvPr>
          <p:cNvSpPr txBox="1"/>
          <p:nvPr/>
        </p:nvSpPr>
        <p:spPr>
          <a:xfrm>
            <a:off x="341524" y="1432193"/>
            <a:ext cx="6454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Poppins" panose="00000500000000000000" pitchFamily="2" charset="0"/>
                <a:cs typeface="Poppins" panose="00000500000000000000" pitchFamily="2" charset="0"/>
              </a:rPr>
              <a:t>Content</a:t>
            </a:r>
          </a:p>
          <a:p>
            <a:endParaRPr lang="en-GB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Effective leadership and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Service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Managing financial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Managing contracts and funders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Human resource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Managing facilities and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Patient record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Quality assurance systems</a:t>
            </a:r>
          </a:p>
        </p:txBody>
      </p:sp>
      <p:pic>
        <p:nvPicPr>
          <p:cNvPr id="2050" name="Picture 2" descr="James Clear">
            <a:extLst>
              <a:ext uri="{FF2B5EF4-FFF2-40B4-BE49-F238E27FC236}">
                <a16:creationId xmlns:a16="http://schemas.microsoft.com/office/drawing/2014/main" id="{9D043282-0B26-7336-9266-21AB9A2AD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90" y="373144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CF01C5-B0CD-3DCA-7DB9-DD21C32201BA}"/>
              </a:ext>
            </a:extLst>
          </p:cNvPr>
          <p:cNvSpPr txBox="1"/>
          <p:nvPr/>
        </p:nvSpPr>
        <p:spPr>
          <a:xfrm>
            <a:off x="6096000" y="2731911"/>
            <a:ext cx="1840089" cy="697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6" name="Picture 8" descr="Management is doing things right Leadership is doing the right things Peter Drucker  wall quotes vinyl decal home office professional motivation example ">
            <a:extLst>
              <a:ext uri="{FF2B5EF4-FFF2-40B4-BE49-F238E27FC236}">
                <a16:creationId xmlns:a16="http://schemas.microsoft.com/office/drawing/2014/main" id="{6D5EFA45-1753-7464-157D-302BBD9AC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34" y="653253"/>
            <a:ext cx="2893249" cy="289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1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6201-2CB7-A449-8174-D0B216E96F82}"/>
              </a:ext>
            </a:extLst>
          </p:cNvPr>
          <p:cNvSpPr txBox="1"/>
          <p:nvPr/>
        </p:nvSpPr>
        <p:spPr>
          <a:xfrm>
            <a:off x="169333" y="631902"/>
            <a:ext cx="11785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Poppins" panose="00000500000000000000" pitchFamily="2" charset="0"/>
                <a:cs typeface="Poppins" panose="00000500000000000000" pitchFamily="2" charset="0"/>
              </a:rPr>
              <a:t>What – </a:t>
            </a:r>
            <a:r>
              <a:rPr lang="en-GB" sz="3200" b="1" dirty="0">
                <a:latin typeface="Poppins" panose="00000500000000000000" pitchFamily="2" charset="0"/>
                <a:cs typeface="Poppins" panose="00000500000000000000" pitchFamily="2" charset="0"/>
              </a:rPr>
              <a:t>Individualised person-centred treatment</a:t>
            </a:r>
          </a:p>
          <a:p>
            <a:r>
              <a:rPr lang="en-GB" sz="40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E86E3CB-9CEB-BC41-9DCA-7B763600B3F7}"/>
              </a:ext>
            </a:extLst>
          </p:cNvPr>
          <p:cNvSpPr txBox="1">
            <a:spLocks/>
          </p:cNvSpPr>
          <p:nvPr/>
        </p:nvSpPr>
        <p:spPr>
          <a:xfrm>
            <a:off x="2213160" y="3240924"/>
            <a:ext cx="2183147" cy="98103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Voluntary consortium of people from around the world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F39BF-55B0-FE44-8BE8-E00514DF3851}"/>
              </a:ext>
            </a:extLst>
          </p:cNvPr>
          <p:cNvSpPr txBox="1"/>
          <p:nvPr/>
        </p:nvSpPr>
        <p:spPr>
          <a:xfrm>
            <a:off x="341523" y="1432193"/>
            <a:ext cx="75685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Poppins" panose="00000500000000000000" pitchFamily="2" charset="0"/>
                <a:cs typeface="Poppins" panose="00000500000000000000" pitchFamily="2" charset="0"/>
              </a:rPr>
              <a:t>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Patient screening, assessment, risk assessment (and diagnosis)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Informed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Treatment planning and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Partnership with other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Meeting the needs of different patient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Involving patients in service design and delivery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2D319-3A07-80F6-FA20-970323BE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160" y="4430933"/>
            <a:ext cx="6080235" cy="2427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27F994-8AF5-F2DF-C63F-D0F6B3AD4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764" y="1218941"/>
            <a:ext cx="2969713" cy="53007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DCD424-353C-4418-0864-D09EDA28A4FE}"/>
              </a:ext>
            </a:extLst>
          </p:cNvPr>
          <p:cNvSpPr txBox="1"/>
          <p:nvPr/>
        </p:nvSpPr>
        <p:spPr>
          <a:xfrm>
            <a:off x="2871529" y="4430933"/>
            <a:ext cx="60802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latin typeface="Poppins" pitchFamily="2" charset="77"/>
              <a:cs typeface="Poppins" pitchFamily="2" charset="77"/>
            </a:endParaRPr>
          </a:p>
          <a:p>
            <a:r>
              <a:rPr lang="en-US" sz="1200" b="1" dirty="0">
                <a:latin typeface="Poppins" pitchFamily="2" charset="77"/>
                <a:cs typeface="Poppins" pitchFamily="2" charset="77"/>
              </a:rPr>
              <a:t>Figure 4: Assessment, treatment planning and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53816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6201-2CB7-A449-8174-D0B216E96F82}"/>
              </a:ext>
            </a:extLst>
          </p:cNvPr>
          <p:cNvSpPr txBox="1"/>
          <p:nvPr/>
        </p:nvSpPr>
        <p:spPr>
          <a:xfrm>
            <a:off x="169332" y="631902"/>
            <a:ext cx="1202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Poppins" panose="00000500000000000000" pitchFamily="2" charset="0"/>
                <a:cs typeface="Poppins" panose="00000500000000000000" pitchFamily="2" charset="0"/>
              </a:rPr>
              <a:t>What</a:t>
            </a:r>
            <a:r>
              <a:rPr lang="en-GB" sz="3200" b="1" dirty="0">
                <a:latin typeface="Poppins" panose="00000500000000000000" pitchFamily="2" charset="0"/>
                <a:cs typeface="Poppins" panose="00000500000000000000" pitchFamily="2" charset="0"/>
              </a:rPr>
              <a:t>: Providing interventions that are evidence-based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E86E3CB-9CEB-BC41-9DCA-7B763600B3F7}"/>
              </a:ext>
            </a:extLst>
          </p:cNvPr>
          <p:cNvSpPr txBox="1">
            <a:spLocks/>
          </p:cNvSpPr>
          <p:nvPr/>
        </p:nvSpPr>
        <p:spPr>
          <a:xfrm>
            <a:off x="2213160" y="3240924"/>
            <a:ext cx="2183147" cy="98103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Voluntary consortium of people from around the world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F39BF-55B0-FE44-8BE8-E00514DF3851}"/>
              </a:ext>
            </a:extLst>
          </p:cNvPr>
          <p:cNvSpPr txBox="1"/>
          <p:nvPr/>
        </p:nvSpPr>
        <p:spPr>
          <a:xfrm>
            <a:off x="169332" y="1413164"/>
            <a:ext cx="83725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Poppins" panose="00000500000000000000" pitchFamily="2" charset="0"/>
                <a:cs typeface="Poppins" panose="00000500000000000000" pitchFamily="2" charset="0"/>
              </a:rPr>
              <a:t>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The importance of a documented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Standard Operating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Ensuring interventions are in line with international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Interventions to reduce negative health and social consequences of drug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Psychosocial 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Pharmacological 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Recovery management interventions</a:t>
            </a:r>
          </a:p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E1A74-3150-C1C2-C3ED-E0486AAD8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369" y="1278233"/>
            <a:ext cx="2074141" cy="294314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64BB29-9C3C-006C-691D-CE735F886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652" y="3976176"/>
            <a:ext cx="2084051" cy="2456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14B5D4-3D6B-2736-D4A5-8FDAC4735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70" y="5186662"/>
            <a:ext cx="2610934" cy="14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65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6201-2CB7-A449-8174-D0B216E96F82}"/>
              </a:ext>
            </a:extLst>
          </p:cNvPr>
          <p:cNvSpPr txBox="1"/>
          <p:nvPr/>
        </p:nvSpPr>
        <p:spPr>
          <a:xfrm>
            <a:off x="169333" y="631902"/>
            <a:ext cx="11785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latin typeface="Poppins" panose="00000500000000000000" pitchFamily="2" charset="0"/>
                <a:cs typeface="Poppins" panose="00000500000000000000" pitchFamily="2" charset="0"/>
              </a:rPr>
              <a:t>What – </a:t>
            </a:r>
            <a:r>
              <a:rPr lang="en-GB" sz="3200" b="1">
                <a:latin typeface="Poppins" panose="00000500000000000000" pitchFamily="2" charset="0"/>
                <a:cs typeface="Poppins" panose="00000500000000000000" pitchFamily="2" charset="0"/>
              </a:rPr>
              <a:t>The service Monitors performance and outcomes and tries to improve outcomes</a:t>
            </a:r>
            <a:endParaRPr lang="en-GB" sz="32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F39BF-55B0-FE44-8BE8-E00514DF3851}"/>
              </a:ext>
            </a:extLst>
          </p:cNvPr>
          <p:cNvSpPr txBox="1"/>
          <p:nvPr/>
        </p:nvSpPr>
        <p:spPr>
          <a:xfrm>
            <a:off x="169334" y="1944189"/>
            <a:ext cx="51557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Poppins" panose="00000500000000000000" pitchFamily="2" charset="0"/>
                <a:cs typeface="Poppins" panose="00000500000000000000" pitchFamily="2" charset="0"/>
              </a:rPr>
              <a:t>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Ensuring timely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Performance management and 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Outcome monitoring and management </a:t>
            </a:r>
          </a:p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8EDDE-563C-1855-A2D3-F77435C90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682" y="1738102"/>
            <a:ext cx="2494279" cy="2547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CAB8E7-B0AD-4C9F-4B46-FA2088424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965" y="4036473"/>
            <a:ext cx="5155700" cy="2821527"/>
          </a:xfrm>
          <a:prstGeom prst="rect">
            <a:avLst/>
          </a:prstGeom>
        </p:spPr>
      </p:pic>
      <p:pic>
        <p:nvPicPr>
          <p:cNvPr id="6" name="Graphic 5" descr="Business Growth with solid fill">
            <a:extLst>
              <a:ext uri="{FF2B5EF4-FFF2-40B4-BE49-F238E27FC236}">
                <a16:creationId xmlns:a16="http://schemas.microsoft.com/office/drawing/2014/main" id="{79A14C0F-FFC3-B644-C3E6-CCCA16F83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4682" y="3890682"/>
            <a:ext cx="2967318" cy="29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6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6201-2CB7-A449-8174-D0B216E96F82}"/>
              </a:ext>
            </a:extLst>
          </p:cNvPr>
          <p:cNvSpPr txBox="1"/>
          <p:nvPr/>
        </p:nvSpPr>
        <p:spPr>
          <a:xfrm>
            <a:off x="169333" y="631902"/>
            <a:ext cx="11785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Poppins" panose="00000500000000000000" pitchFamily="2" charset="0"/>
                <a:cs typeface="Poppins" panose="00000500000000000000" pitchFamily="2" charset="0"/>
              </a:rPr>
              <a:t>What – </a:t>
            </a:r>
            <a:r>
              <a:rPr lang="en-GB" sz="3200" b="1" dirty="0">
                <a:latin typeface="Poppins" panose="00000500000000000000" pitchFamily="2" charset="0"/>
                <a:cs typeface="Poppins" panose="00000500000000000000" pitchFamily="2" charset="0"/>
              </a:rPr>
              <a:t>Ensuring services promote patients’ health, safety and human rights</a:t>
            </a:r>
            <a:endParaRPr lang="en-GB" sz="40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E86E3CB-9CEB-BC41-9DCA-7B763600B3F7}"/>
              </a:ext>
            </a:extLst>
          </p:cNvPr>
          <p:cNvSpPr txBox="1">
            <a:spLocks/>
          </p:cNvSpPr>
          <p:nvPr/>
        </p:nvSpPr>
        <p:spPr>
          <a:xfrm>
            <a:off x="2213160" y="3240924"/>
            <a:ext cx="2183147" cy="98103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Voluntary consortium of people from around the world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F39BF-55B0-FE44-8BE8-E00514DF3851}"/>
              </a:ext>
            </a:extLst>
          </p:cNvPr>
          <p:cNvSpPr txBox="1"/>
          <p:nvPr/>
        </p:nvSpPr>
        <p:spPr>
          <a:xfrm>
            <a:off x="236815" y="1955341"/>
            <a:ext cx="844998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Poppins" panose="00000500000000000000" pitchFamily="2" charset="0"/>
                <a:cs typeface="Poppins" panose="00000500000000000000" pitchFamily="2" charset="0"/>
              </a:rPr>
              <a:t>Content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Treating patients with respect and protecting them from abuse, malpractice and discrimination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Informing patients of service rules, policies and procedures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Promoting patient health, well-being and social functioning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Independent complaints procedures for patients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Ensuring cleanliness, infection control, fire and serious incident prevention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Medicines management</a:t>
            </a:r>
          </a:p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5 Steps to Reduce Stigma About Mental Illness | Psychology Today">
            <a:extLst>
              <a:ext uri="{FF2B5EF4-FFF2-40B4-BE49-F238E27FC236}">
                <a16:creationId xmlns:a16="http://schemas.microsoft.com/office/drawing/2014/main" id="{3F271E14-9E8C-5035-A132-778892B36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23" y="1232066"/>
            <a:ext cx="1498572" cy="15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3AC020-7A9C-3C7B-3B98-E628E22CB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541" y="2818823"/>
            <a:ext cx="2206947" cy="2206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8007AC-8A1A-0CDA-A7AF-3CB047F6F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662" y="4673813"/>
            <a:ext cx="1736521" cy="1744288"/>
          </a:xfrm>
          <a:prstGeom prst="rect">
            <a:avLst/>
          </a:prstGeom>
        </p:spPr>
      </p:pic>
      <p:pic>
        <p:nvPicPr>
          <p:cNvPr id="6" name="Graphic 5" descr="Medicine">
            <a:extLst>
              <a:ext uri="{FF2B5EF4-FFF2-40B4-BE49-F238E27FC236}">
                <a16:creationId xmlns:a16="http://schemas.microsoft.com/office/drawing/2014/main" id="{39F8DA45-C8BC-B142-AD1B-ECB868619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2016" y="5387050"/>
            <a:ext cx="1527968" cy="152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60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6201-2CB7-A449-8174-D0B216E96F82}"/>
              </a:ext>
            </a:extLst>
          </p:cNvPr>
          <p:cNvSpPr txBox="1"/>
          <p:nvPr/>
        </p:nvSpPr>
        <p:spPr>
          <a:xfrm>
            <a:off x="169333" y="631902"/>
            <a:ext cx="11785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Poppins" panose="00000500000000000000" pitchFamily="2" charset="0"/>
                <a:cs typeface="Poppins" panose="00000500000000000000" pitchFamily="2" charset="0"/>
              </a:rPr>
              <a:t>What – </a:t>
            </a:r>
            <a:r>
              <a:rPr lang="en-GB" sz="3200" b="1" dirty="0">
                <a:latin typeface="Poppins" panose="00000500000000000000" pitchFamily="2" charset="0"/>
                <a:cs typeface="Poppins" panose="00000500000000000000" pitchFamily="2" charset="0"/>
              </a:rPr>
              <a:t>Auditing your services using the ‘Key Quality Standards’</a:t>
            </a:r>
            <a:endParaRPr lang="en-GB" sz="40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E86E3CB-9CEB-BC41-9DCA-7B763600B3F7}"/>
              </a:ext>
            </a:extLst>
          </p:cNvPr>
          <p:cNvSpPr txBox="1">
            <a:spLocks/>
          </p:cNvSpPr>
          <p:nvPr/>
        </p:nvSpPr>
        <p:spPr>
          <a:xfrm>
            <a:off x="2213160" y="3240924"/>
            <a:ext cx="2183147" cy="98103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Voluntary consortium of people from around the world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F39BF-55B0-FE44-8BE8-E00514DF3851}"/>
              </a:ext>
            </a:extLst>
          </p:cNvPr>
          <p:cNvSpPr txBox="1"/>
          <p:nvPr/>
        </p:nvSpPr>
        <p:spPr>
          <a:xfrm>
            <a:off x="236815" y="1955341"/>
            <a:ext cx="904885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Poppins" panose="00000500000000000000" pitchFamily="2" charset="0"/>
                <a:cs typeface="Poppins" panose="00000500000000000000" pitchFamily="2" charset="0"/>
              </a:rPr>
              <a:t>Content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Plan and allocate resources for auditing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Adapt (Key Quality Standards)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Assess (against Key Quality Standards)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Report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Improve </a:t>
            </a:r>
          </a:p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Vector Logo Teamwork Embrace 5 — Stock Vector">
            <a:extLst>
              <a:ext uri="{FF2B5EF4-FFF2-40B4-BE49-F238E27FC236}">
                <a16:creationId xmlns:a16="http://schemas.microsoft.com/office/drawing/2014/main" id="{40FED8FF-C583-DB96-32BE-5FBBE4A5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95" y="1359905"/>
            <a:ext cx="3932237" cy="413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7DD48E-FC82-1B4C-D569-38F2D13C8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9" y="4438437"/>
            <a:ext cx="7733572" cy="178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16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6201-2CB7-A449-8174-D0B216E96F82}"/>
              </a:ext>
            </a:extLst>
          </p:cNvPr>
          <p:cNvSpPr txBox="1"/>
          <p:nvPr/>
        </p:nvSpPr>
        <p:spPr>
          <a:xfrm>
            <a:off x="169332" y="631902"/>
            <a:ext cx="12022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Poppins" panose="00000500000000000000" pitchFamily="2" charset="0"/>
                <a:cs typeface="Poppins" panose="00000500000000000000" pitchFamily="2" charset="0"/>
              </a:rPr>
              <a:t>Conclusion: With great power comes great  responsibility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E86E3CB-9CEB-BC41-9DCA-7B763600B3F7}"/>
              </a:ext>
            </a:extLst>
          </p:cNvPr>
          <p:cNvSpPr txBox="1">
            <a:spLocks/>
          </p:cNvSpPr>
          <p:nvPr/>
        </p:nvSpPr>
        <p:spPr>
          <a:xfrm>
            <a:off x="2213160" y="3240924"/>
            <a:ext cx="2183147" cy="98103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Voluntary consortium of people from around the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C036C-89C6-EE11-7497-8A29AFF0D357}"/>
              </a:ext>
            </a:extLst>
          </p:cNvPr>
          <p:cNvSpPr txBox="1"/>
          <p:nvPr/>
        </p:nvSpPr>
        <p:spPr>
          <a:xfrm>
            <a:off x="169332" y="2206487"/>
            <a:ext cx="96632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Poppins" pitchFamily="2" charset="77"/>
                <a:cs typeface="Poppins" pitchFamily="2" charset="77"/>
              </a:rPr>
              <a:t>Leadership and management of SUD treatment services is an honor and 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Poppins" pitchFamily="2" charset="77"/>
                <a:cs typeface="Poppins" pitchFamily="2" charset="77"/>
              </a:rPr>
              <a:t>It is not easy but can be a very rewarding and impactful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Poppins" pitchFamily="2" charset="77"/>
                <a:cs typeface="Poppins" pitchFamily="2" charset="77"/>
              </a:rPr>
              <a:t>There are enablers that can help individuals and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Poppins" pitchFamily="2" charset="77"/>
                <a:cs typeface="Poppins" pitchFamily="2" charset="77"/>
              </a:rPr>
              <a:t>We want to educate, support and train those who do this job or want to do this job well for the patients and communities they serve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4078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4C84A95-D344-BC08-F31F-5E3B477BE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EDA79AB-BEF0-C6BE-03BE-6C939F7AB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236370"/>
            <a:ext cx="4217331" cy="194803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F669EB3-7A99-281F-4CDE-562646D0D5D8}"/>
              </a:ext>
            </a:extLst>
          </p:cNvPr>
          <p:cNvSpPr txBox="1"/>
          <p:nvPr/>
        </p:nvSpPr>
        <p:spPr>
          <a:xfrm>
            <a:off x="444844" y="2184400"/>
            <a:ext cx="825431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8204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Managing drug use disorder treatment services in line with international  ‘Key Quality Standards’: A handbook for managers. </a:t>
            </a:r>
          </a:p>
          <a:p>
            <a:endParaRPr lang="en-US" sz="3600" b="1" dirty="0">
              <a:solidFill>
                <a:srgbClr val="08204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b="1" dirty="0">
                <a:solidFill>
                  <a:srgbClr val="08204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Rita </a:t>
            </a:r>
            <a:r>
              <a:rPr lang="en-US" sz="3200" b="1" dirty="0" err="1">
                <a:solidFill>
                  <a:srgbClr val="08204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Notarandrea</a:t>
            </a:r>
            <a:endParaRPr lang="es-CL" sz="3200" b="1" dirty="0">
              <a:solidFill>
                <a:srgbClr val="08204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71EEBD-67C0-A38E-F8DC-A83E90A22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728" y="444277"/>
            <a:ext cx="3905483" cy="55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69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C07A4-F1A7-1D47-7A84-4ECEA2916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80C03B-B6A3-3786-76A8-6BFDA9DC1D62}"/>
              </a:ext>
            </a:extLst>
          </p:cNvPr>
          <p:cNvSpPr txBox="1"/>
          <p:nvPr/>
        </p:nvSpPr>
        <p:spPr>
          <a:xfrm>
            <a:off x="383340" y="621766"/>
            <a:ext cx="1160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CALL TO ACTION: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Application and implementation is critical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2CD3804-9838-D4BD-539D-BDC11C4611AE}"/>
              </a:ext>
            </a:extLst>
          </p:cNvPr>
          <p:cNvSpPr txBox="1">
            <a:spLocks/>
          </p:cNvSpPr>
          <p:nvPr/>
        </p:nvSpPr>
        <p:spPr>
          <a:xfrm>
            <a:off x="2213160" y="3240924"/>
            <a:ext cx="2183147" cy="98103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Voluntary consortium of people from around the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10F00-E78D-EBF3-BB8E-BB67518B2AF8}"/>
              </a:ext>
            </a:extLst>
          </p:cNvPr>
          <p:cNvSpPr txBox="1"/>
          <p:nvPr/>
        </p:nvSpPr>
        <p:spPr>
          <a:xfrm>
            <a:off x="5868508" y="1677586"/>
            <a:ext cx="5596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We know there is a gap between what we know and what we do.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This handbook aims to fill that gap.</a:t>
            </a:r>
          </a:p>
        </p:txBody>
      </p:sp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id="{10A3DF54-2BC3-0B3F-C9B3-3B674C38D327}"/>
              </a:ext>
            </a:extLst>
          </p:cNvPr>
          <p:cNvSpPr/>
          <p:nvPr/>
        </p:nvSpPr>
        <p:spPr>
          <a:xfrm>
            <a:off x="531984" y="1383801"/>
            <a:ext cx="5132243" cy="1959332"/>
          </a:xfrm>
          <a:prstGeom prst="round2DiagRect">
            <a:avLst/>
          </a:prstGeom>
          <a:solidFill>
            <a:srgbClr val="5D66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Let’s make a difference together for those we serve; let’s continue to promote and implement Quality in SUDs systems and services.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B46A68-FAB3-887F-0B32-2AEE575FCA96}"/>
              </a:ext>
            </a:extLst>
          </p:cNvPr>
          <p:cNvSpPr txBox="1"/>
          <p:nvPr/>
        </p:nvSpPr>
        <p:spPr>
          <a:xfrm>
            <a:off x="295431" y="3581948"/>
            <a:ext cx="11464949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The handbook is the knowledge translation tool to help us implement Quality in our services.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It is built upon and promotes international standards and guidance which is based on the current evidence.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It provides guidance to leaders on how best to check adherence to this evidence via the standards, criteria and details on what to look for.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It offers Quality Assurance mechanisms and cycles of continuous improvement to help achieve quality and sustainable ways to ensure fidelity to and alignment with international standards and guidance.</a:t>
            </a:r>
          </a:p>
        </p:txBody>
      </p:sp>
    </p:spTree>
    <p:extLst>
      <p:ext uri="{BB962C8B-B14F-4D97-AF65-F5344CB8AC3E}">
        <p14:creationId xmlns:p14="http://schemas.microsoft.com/office/powerpoint/2010/main" val="2509055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43496-7E73-61FB-4077-6C2B76F1B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BC2022-51E9-F9A4-6885-F96EF6083DFE}"/>
              </a:ext>
            </a:extLst>
          </p:cNvPr>
          <p:cNvSpPr txBox="1"/>
          <p:nvPr/>
        </p:nvSpPr>
        <p:spPr>
          <a:xfrm>
            <a:off x="383340" y="621766"/>
            <a:ext cx="120226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CALL TO ACTION: Increase awareness of and application of the Management Handbook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1EA4E4E-7EC1-F78E-1702-82AE2B3E9E30}"/>
              </a:ext>
            </a:extLst>
          </p:cNvPr>
          <p:cNvSpPr txBox="1">
            <a:spLocks/>
          </p:cNvSpPr>
          <p:nvPr/>
        </p:nvSpPr>
        <p:spPr>
          <a:xfrm>
            <a:off x="2213160" y="3240924"/>
            <a:ext cx="2183147" cy="98103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Voluntary consortium of people from around the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B2043E-BFA3-844A-1B61-BE113859C05E}"/>
              </a:ext>
            </a:extLst>
          </p:cNvPr>
          <p:cNvSpPr txBox="1"/>
          <p:nvPr/>
        </p:nvSpPr>
        <p:spPr>
          <a:xfrm>
            <a:off x="5699490" y="2107517"/>
            <a:ext cx="55102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APPLICATION BASED ON: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Standards based on evidence.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QA mechanisms.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Leaders with the tools and skills.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Ongoing training opportunities.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047309-885B-0EF7-F230-676BDC3C2104}"/>
              </a:ext>
            </a:extLst>
          </p:cNvPr>
          <p:cNvSpPr txBox="1"/>
          <p:nvPr/>
        </p:nvSpPr>
        <p:spPr>
          <a:xfrm>
            <a:off x="5699490" y="4840225"/>
            <a:ext cx="54249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Recognize good practice.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Challenge poor practice.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Encourage continuous improvement.</a:t>
            </a:r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:a16="http://schemas.microsoft.com/office/drawing/2014/main" id="{1B9DD3C2-D9C3-7457-B5CE-B94C8EC6E88F}"/>
              </a:ext>
            </a:extLst>
          </p:cNvPr>
          <p:cNvSpPr/>
          <p:nvPr/>
        </p:nvSpPr>
        <p:spPr>
          <a:xfrm>
            <a:off x="1067527" y="2028246"/>
            <a:ext cx="3882493" cy="1710487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A0F73A-03B6-E982-E11F-A864359864D7}"/>
              </a:ext>
            </a:extLst>
          </p:cNvPr>
          <p:cNvSpPr txBox="1"/>
          <p:nvPr/>
        </p:nvSpPr>
        <p:spPr>
          <a:xfrm>
            <a:off x="1339831" y="2309527"/>
            <a:ext cx="34520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What is the most effective way of helping countries and services improve quality?</a:t>
            </a:r>
          </a:p>
        </p:txBody>
      </p:sp>
      <p:sp>
        <p:nvSpPr>
          <p:cNvPr id="10" name="Rectángulo: esquinas diagonales redondeadas 9">
            <a:extLst>
              <a:ext uri="{FF2B5EF4-FFF2-40B4-BE49-F238E27FC236}">
                <a16:creationId xmlns:a16="http://schemas.microsoft.com/office/drawing/2014/main" id="{26EC42A0-9CB4-C3ED-F54E-C223D2394ADD}"/>
              </a:ext>
            </a:extLst>
          </p:cNvPr>
          <p:cNvSpPr/>
          <p:nvPr/>
        </p:nvSpPr>
        <p:spPr>
          <a:xfrm>
            <a:off x="1067527" y="4590172"/>
            <a:ext cx="3981127" cy="1509071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092829F-7458-9071-22EF-F6F1095EA53A}"/>
              </a:ext>
            </a:extLst>
          </p:cNvPr>
          <p:cNvSpPr txBox="1"/>
          <p:nvPr/>
        </p:nvSpPr>
        <p:spPr>
          <a:xfrm>
            <a:off x="1405218" y="4897547"/>
            <a:ext cx="33866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This handbook supported by Quality Assurance mechanisms can help us:</a:t>
            </a:r>
          </a:p>
        </p:txBody>
      </p:sp>
      <p:pic>
        <p:nvPicPr>
          <p:cNvPr id="13" name="Imagen 12" descr="Imagen que contiene bola de billar, tabla&#10;&#10;Descripción generada automáticamente">
            <a:extLst>
              <a:ext uri="{FF2B5EF4-FFF2-40B4-BE49-F238E27FC236}">
                <a16:creationId xmlns:a16="http://schemas.microsoft.com/office/drawing/2014/main" id="{B1953D67-0547-43C3-914E-34DA60859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12" t="35840" r="42211" b="35862"/>
          <a:stretch/>
        </p:blipFill>
        <p:spPr>
          <a:xfrm>
            <a:off x="560754" y="4307209"/>
            <a:ext cx="979656" cy="994681"/>
          </a:xfrm>
          <a:prstGeom prst="rect">
            <a:avLst/>
          </a:prstGeom>
        </p:spPr>
      </p:pic>
      <p:pic>
        <p:nvPicPr>
          <p:cNvPr id="14" name="Imagen 13" descr="Imagen que contiene bola de billar, tabla&#10;&#10;Descripción generada automáticamente">
            <a:extLst>
              <a:ext uri="{FF2B5EF4-FFF2-40B4-BE49-F238E27FC236}">
                <a16:creationId xmlns:a16="http://schemas.microsoft.com/office/drawing/2014/main" id="{2068424B-B00E-6E9A-9771-55C386FA13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15" t="34782" r="42155" b="35923"/>
          <a:stretch/>
        </p:blipFill>
        <p:spPr>
          <a:xfrm>
            <a:off x="461036" y="1715014"/>
            <a:ext cx="1017491" cy="105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1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6201-2CB7-A449-8174-D0B216E96F82}"/>
              </a:ext>
            </a:extLst>
          </p:cNvPr>
          <p:cNvSpPr txBox="1"/>
          <p:nvPr/>
        </p:nvSpPr>
        <p:spPr>
          <a:xfrm>
            <a:off x="169333" y="609600"/>
            <a:ext cx="1110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Overview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E86E3CB-9CEB-BC41-9DCA-7B763600B3F7}"/>
              </a:ext>
            </a:extLst>
          </p:cNvPr>
          <p:cNvSpPr txBox="1">
            <a:spLocks/>
          </p:cNvSpPr>
          <p:nvPr/>
        </p:nvSpPr>
        <p:spPr>
          <a:xfrm>
            <a:off x="2213160" y="3240924"/>
            <a:ext cx="2183147" cy="98103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Voluntary consortium of people from around the world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F39BF-55B0-FE44-8BE8-E00514DF3851}"/>
              </a:ext>
            </a:extLst>
          </p:cNvPr>
          <p:cNvSpPr txBox="1"/>
          <p:nvPr/>
        </p:nvSpPr>
        <p:spPr>
          <a:xfrm>
            <a:off x="169334" y="1440597"/>
            <a:ext cx="69796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3200" b="1" dirty="0">
                <a:latin typeface="Poppins" panose="00000500000000000000" pitchFamily="2" charset="0"/>
                <a:cs typeface="Poppins" panose="00000500000000000000" pitchFamily="2" charset="0"/>
              </a:rPr>
              <a:t>Why</a:t>
            </a:r>
            <a:r>
              <a:rPr lang="en-GB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did we develop the “Management handbook”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3200" b="1" dirty="0">
                <a:latin typeface="Poppins" panose="00000500000000000000" pitchFamily="2" charset="0"/>
                <a:cs typeface="Poppins" panose="00000500000000000000" pitchFamily="2" charset="0"/>
              </a:rPr>
              <a:t>Background</a:t>
            </a: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: International guidelines and the ‘Key Quality Standards’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32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latin typeface="Poppins" panose="00000500000000000000" pitchFamily="2" charset="0"/>
                <a:cs typeface="Poppins" panose="00000500000000000000" pitchFamily="2" charset="0"/>
              </a:rPr>
              <a:t>What – a brief overview of content</a:t>
            </a:r>
          </a:p>
          <a:p>
            <a:pPr lvl="1"/>
            <a:endParaRPr lang="en-GB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latin typeface="Poppins" panose="00000500000000000000" pitchFamily="2" charset="0"/>
                <a:cs typeface="Poppins" panose="00000500000000000000" pitchFamily="2" charset="0"/>
              </a:rPr>
              <a:t>With power comes responsibility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4639B-0CC4-9D2F-B3C6-6AA6250B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73" y="963543"/>
            <a:ext cx="3905483" cy="5585749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639440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CAF0E94-D058-6F00-E4E0-4D219A1E5315}"/>
              </a:ext>
            </a:extLst>
          </p:cNvPr>
          <p:cNvSpPr txBox="1"/>
          <p:nvPr/>
        </p:nvSpPr>
        <p:spPr>
          <a:xfrm>
            <a:off x="621357" y="1319361"/>
            <a:ext cx="5828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You can access the full document via the link or QR code below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648F8D6-FA37-9FD4-6028-2C559DAE4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102D9B4-E7C5-FF8D-5137-A1B8584FC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2" name="Imagen 1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C4F7F567-505F-8A7B-7424-B312EEB945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814" t="16605" r="34389" b="16019"/>
          <a:stretch/>
        </p:blipFill>
        <p:spPr>
          <a:xfrm>
            <a:off x="7023369" y="960698"/>
            <a:ext cx="4547274" cy="559574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52CC9EA-EF05-F8FB-91FF-F1CC73C3B93B}"/>
              </a:ext>
            </a:extLst>
          </p:cNvPr>
          <p:cNvSpPr txBox="1"/>
          <p:nvPr/>
        </p:nvSpPr>
        <p:spPr>
          <a:xfrm>
            <a:off x="621357" y="5415005"/>
            <a:ext cx="6509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 tooltip="https://us-east-2.protection.sophos.com?d=issup.net&amp;u=aHR0cHM6Ly93d3cuaXNzdXAubmV0L2tub3dsZWRnZS1zaGFyZS9yZXNvdXJjZXMvMjAyNS0wNS9tYW5hZ2luZy1kcnVnLXVzZS1kaXNvcmRlci10cmVhdG1lbnQtc2VydmljZXM=&amp;i=NjVkZDc5ZWMxNmU3ZjM3YzE1ZTcwNWY3&amp;t=dDVnUHlsc0dJU2hORTUwci9velZPRTBHZlUxaHY4ZmNhVWZiN3pRb3Y5OD0=&amp;h=331f1234e99f45ae8c0122ffbb49dcdb&amp;s=AVNPUEhUT0NFTkNSWVBUSVb6JipC4k49WbtFupLUnLDLkedWIiNmu3lVJFAo82okpw"/>
              </a:rPr>
              <a:t>https://www.issup.net/knowledge-share/resources/2025-05/managing-drug-use-disorder-treatment-services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3" name="Imagen 12" descr="Código QR&#10;&#10;El contenido generado por IA puede ser incorrecto.">
            <a:extLst>
              <a:ext uri="{FF2B5EF4-FFF2-40B4-BE49-F238E27FC236}">
                <a16:creationId xmlns:a16="http://schemas.microsoft.com/office/drawing/2014/main" id="{B3AAA447-FD4B-662F-A5A6-BD982180C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673" y="2527853"/>
            <a:ext cx="2392049" cy="239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97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ED4BA4-1003-2E71-E8C3-ACAA24146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1582FE-EA07-1C2A-BB85-EF6B091D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1475F5-A200-EAB3-1A42-568533B3E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129E8DF-2C23-61C0-CC08-F381637B504B}"/>
              </a:ext>
            </a:extLst>
          </p:cNvPr>
          <p:cNvSpPr/>
          <p:nvPr/>
        </p:nvSpPr>
        <p:spPr>
          <a:xfrm>
            <a:off x="1992857" y="1085080"/>
            <a:ext cx="5214025" cy="5353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 further information, please contact: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Annette Dale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204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06CE4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DBEA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Q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International Consultant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 Colombo Plan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hlinkClick r:id="rId2"/>
              </a:rPr>
              <a:t>adpconsultancy@icloud.com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Rita Notarandrea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204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06CE4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DBEA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Q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International Consultant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 Colombo Plan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hlinkClick r:id="rId3"/>
              </a:rPr>
              <a:t>ritanotar@gmail.com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Rodrigo Portilla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(Spanish)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 Colombo Plan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odrigo.portilla@colombo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-plan.org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D60307-08FE-830E-1BF3-F0C9B3880EB6}"/>
              </a:ext>
            </a:extLst>
          </p:cNvPr>
          <p:cNvSpPr txBox="1"/>
          <p:nvPr/>
        </p:nvSpPr>
        <p:spPr>
          <a:xfrm>
            <a:off x="3193105" y="430306"/>
            <a:ext cx="31785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0241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6201-2CB7-A449-8174-D0B216E96F82}"/>
              </a:ext>
            </a:extLst>
          </p:cNvPr>
          <p:cNvSpPr txBox="1"/>
          <p:nvPr/>
        </p:nvSpPr>
        <p:spPr>
          <a:xfrm>
            <a:off x="355599" y="711200"/>
            <a:ext cx="9982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4000" b="1" dirty="0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The QA backstory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E86E3CB-9CEB-BC41-9DCA-7B763600B3F7}"/>
              </a:ext>
            </a:extLst>
          </p:cNvPr>
          <p:cNvSpPr txBox="1">
            <a:spLocks/>
          </p:cNvSpPr>
          <p:nvPr/>
        </p:nvSpPr>
        <p:spPr>
          <a:xfrm>
            <a:off x="2213160" y="3240924"/>
            <a:ext cx="2183147" cy="98103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ts val="1750"/>
              </a:lnSpc>
            </a:pPr>
            <a:r>
              <a:rPr lang="en-US" sz="1800" dirty="0">
                <a:solidFill>
                  <a:srgbClr val="FFFFFF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Voluntary consortium of people from around the world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E30AD95-1B9B-F445-BE2A-38C49B0EB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286" y="3766781"/>
            <a:ext cx="1994010" cy="291528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8428DE-44A7-EE4C-9457-8C9001AF805E}"/>
              </a:ext>
            </a:extLst>
          </p:cNvPr>
          <p:cNvSpPr txBox="1"/>
          <p:nvPr/>
        </p:nvSpPr>
        <p:spPr>
          <a:xfrm>
            <a:off x="152401" y="1419086"/>
            <a:ext cx="84729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2000" b="1" dirty="0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Decades of international work on QA in substance use disorder treatment by international agencies. Including:</a:t>
            </a:r>
          </a:p>
          <a:p>
            <a:pPr marL="285750" indent="-285750" defTabSz="91421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WHO and UNODC </a:t>
            </a:r>
            <a:r>
              <a:rPr lang="en-US" sz="2000" dirty="0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“International Standards for the Treatment of Drug Use Disorders” (WHO/UNODC 2020) and the UNODC QA Toolkits for Services and Systems with training and technical assistance countries</a:t>
            </a:r>
          </a:p>
          <a:p>
            <a:pPr marL="285750" indent="-285750" defTabSz="91421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European Union </a:t>
            </a:r>
            <a:r>
              <a:rPr lang="en-US" sz="2000" dirty="0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“Minimum Quality Standards in Drug Demand Reduction EQUS, Minimum Quality Standards in Drug Demand Reduction in the European Union”, FENIQS-EU project</a:t>
            </a:r>
          </a:p>
          <a:p>
            <a:pPr marL="285750" indent="-285750" defTabSz="91421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COPOLAD/CICAD </a:t>
            </a:r>
            <a:r>
              <a:rPr lang="en-US" sz="2000" dirty="0" err="1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programmes</a:t>
            </a:r>
            <a:r>
              <a:rPr lang="en-US" sz="2000" dirty="0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 of quality assurance work in Latin America and the Caribbean – in partnership with the European Union</a:t>
            </a:r>
          </a:p>
          <a:p>
            <a:pPr marL="285750" indent="-285750" defTabSz="91421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The African Union</a:t>
            </a:r>
            <a:r>
              <a:rPr lang="en-US" sz="2000" dirty="0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: African Continental Minimum Quality Standards for Drug Treatment. </a:t>
            </a:r>
          </a:p>
          <a:p>
            <a:pPr defTabSz="914217"/>
            <a:r>
              <a:rPr lang="en-US" sz="2000" b="1" dirty="0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Also – significant on standards and quality assurance by</a:t>
            </a:r>
          </a:p>
          <a:p>
            <a:pPr marL="342900" indent="-342900" defTabSz="914217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Many countries around the work </a:t>
            </a:r>
          </a:p>
          <a:p>
            <a:pPr marL="342900" indent="-342900" defTabSz="914217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Quality Assurance organizations</a:t>
            </a:r>
          </a:p>
        </p:txBody>
      </p:sp>
      <p:pic>
        <p:nvPicPr>
          <p:cNvPr id="3" name="Imagen 2" descr="Texto, Calendario&#10;&#10;Descripción generada automáticamente">
            <a:extLst>
              <a:ext uri="{FF2B5EF4-FFF2-40B4-BE49-F238E27FC236}">
                <a16:creationId xmlns:a16="http://schemas.microsoft.com/office/drawing/2014/main" id="{7131276A-E770-9A46-2AD4-65DDFB69CB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87" t="1630" r="13111" b="7111"/>
          <a:stretch/>
        </p:blipFill>
        <p:spPr>
          <a:xfrm>
            <a:off x="9307546" y="696409"/>
            <a:ext cx="2732053" cy="351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2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6201-2CB7-A449-8174-D0B216E96F82}"/>
              </a:ext>
            </a:extLst>
          </p:cNvPr>
          <p:cNvSpPr txBox="1"/>
          <p:nvPr/>
        </p:nvSpPr>
        <p:spPr>
          <a:xfrm>
            <a:off x="287867" y="575733"/>
            <a:ext cx="114977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4000" b="1" dirty="0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Key Quality Standards 2021</a:t>
            </a:r>
          </a:p>
          <a:p>
            <a:pPr defTabSz="914217"/>
            <a:r>
              <a:rPr lang="en-US" sz="20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(22 Standards, 59 Criteria)</a:t>
            </a:r>
            <a:endParaRPr lang="en-US" sz="2000" b="1" dirty="0">
              <a:solidFill>
                <a:srgbClr val="08204C"/>
              </a:solidFill>
              <a:latin typeface="Poppins" pitchFamily="2" charset="77"/>
              <a:cs typeface="Poppins" pitchFamily="2" charset="77"/>
            </a:endParaRPr>
          </a:p>
          <a:p>
            <a:pPr defTabSz="914217"/>
            <a:endParaRPr lang="en-US" sz="4000" b="1" dirty="0">
              <a:solidFill>
                <a:srgbClr val="08204C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E86E3CB-9CEB-BC41-9DCA-7B763600B3F7}"/>
              </a:ext>
            </a:extLst>
          </p:cNvPr>
          <p:cNvSpPr txBox="1">
            <a:spLocks/>
          </p:cNvSpPr>
          <p:nvPr/>
        </p:nvSpPr>
        <p:spPr>
          <a:xfrm>
            <a:off x="2213160" y="3240924"/>
            <a:ext cx="2183147" cy="98103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ts val="1750"/>
              </a:lnSpc>
            </a:pPr>
            <a:r>
              <a:rPr lang="en-US" sz="1800" dirty="0">
                <a:solidFill>
                  <a:srgbClr val="FFFFFF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Voluntary consortium of people from around the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94F6D-E75F-A82C-951B-E177C31D66AA}"/>
              </a:ext>
            </a:extLst>
          </p:cNvPr>
          <p:cNvSpPr txBox="1"/>
          <p:nvPr/>
        </p:nvSpPr>
        <p:spPr>
          <a:xfrm>
            <a:off x="406399" y="1740665"/>
            <a:ext cx="76909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217"/>
            <a:r>
              <a:rPr lang="en-US" dirty="0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2020/21 exercise to gain consensus amongst the International Organizations  to agree what is the ‘smaller set’ of most important SUD treatment service quality standards. Resulted in the ‘Key Quality Standards’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51567A-7343-DB2B-8CC3-0755AB251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797" y="3026922"/>
            <a:ext cx="5969714" cy="2763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A7B713-8404-7E5C-6E0B-45FF316B2EE9}"/>
              </a:ext>
            </a:extLst>
          </p:cNvPr>
          <p:cNvSpPr txBox="1"/>
          <p:nvPr/>
        </p:nvSpPr>
        <p:spPr>
          <a:xfrm>
            <a:off x="594911" y="6114361"/>
            <a:ext cx="676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2800" b="1" dirty="0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One of the core documents to ICQ.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927934-309D-2BAA-E8D4-751826CA1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600" y="946387"/>
            <a:ext cx="3302000" cy="466090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2515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6201-2CB7-A449-8174-D0B216E96F82}"/>
              </a:ext>
            </a:extLst>
          </p:cNvPr>
          <p:cNvSpPr txBox="1"/>
          <p:nvPr/>
        </p:nvSpPr>
        <p:spPr>
          <a:xfrm>
            <a:off x="169333" y="609600"/>
            <a:ext cx="1110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Why develop a management handbook?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E86E3CB-9CEB-BC41-9DCA-7B763600B3F7}"/>
              </a:ext>
            </a:extLst>
          </p:cNvPr>
          <p:cNvSpPr txBox="1">
            <a:spLocks/>
          </p:cNvSpPr>
          <p:nvPr/>
        </p:nvSpPr>
        <p:spPr>
          <a:xfrm>
            <a:off x="2213160" y="3240924"/>
            <a:ext cx="2183147" cy="98103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Voluntary consortium of people from around the world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F39BF-55B0-FE44-8BE8-E00514DF3851}"/>
              </a:ext>
            </a:extLst>
          </p:cNvPr>
          <p:cNvSpPr txBox="1"/>
          <p:nvPr/>
        </p:nvSpPr>
        <p:spPr>
          <a:xfrm>
            <a:off x="291152" y="1317486"/>
            <a:ext cx="116096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Variability in requirements for managers and leaders to have ‘qualifications’ or experience in management – especially clinical leaders.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Treatment for drug use disorders is cost effective and has positive impact on individuals and communities IF it is evidence-based and good quality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A range of excellent international standards and guidelines on SUD treatment.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A lack of international guidance/ written specifically for SUD treatment service leaders on how to manage this important type of service</a:t>
            </a:r>
          </a:p>
          <a:p>
            <a:pPr algn="just"/>
            <a:endParaRPr lang="en-GB" sz="2000" dirty="0">
              <a:latin typeface="Poppins" pitchFamily="2" charset="77"/>
              <a:cs typeface="Poppins" pitchFamily="2" charset="77"/>
            </a:endParaRPr>
          </a:p>
          <a:p>
            <a:pPr algn="just"/>
            <a:endParaRPr lang="en-GB" sz="2000" b="1" dirty="0"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en-GB" sz="2000" b="1" dirty="0">
                <a:latin typeface="Poppins" pitchFamily="2" charset="77"/>
                <a:cs typeface="Poppins" pitchFamily="2" charset="77"/>
              </a:rPr>
              <a:t>A dedication</a:t>
            </a:r>
            <a:r>
              <a:rPr lang="en-GB" sz="2000" dirty="0">
                <a:latin typeface="Poppins" pitchFamily="2" charset="77"/>
                <a:cs typeface="Poppins" pitchFamily="2" charset="77"/>
              </a:rPr>
              <a:t>: </a:t>
            </a:r>
          </a:p>
          <a:p>
            <a:pPr algn="just"/>
            <a:r>
              <a:rPr lang="en-GB" sz="2000" dirty="0">
                <a:latin typeface="Poppins" pitchFamily="2" charset="77"/>
                <a:cs typeface="Poppins" pitchFamily="2" charset="77"/>
              </a:rPr>
              <a:t>		Mr Peter Child – Enhancing drug treatment services: a management handbook for 		quality and effectiveness:  P. Child and A. Dale (1997) SCODA, London</a:t>
            </a:r>
          </a:p>
          <a:p>
            <a:pPr algn="just"/>
            <a:endParaRPr lang="en-GB" sz="2000" dirty="0"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en-GB" sz="2000" b="1" dirty="0">
                <a:latin typeface="Poppins" pitchFamily="2" charset="77"/>
                <a:cs typeface="Poppins" pitchFamily="2" charset="77"/>
              </a:rPr>
              <a:t>Thank you</a:t>
            </a:r>
          </a:p>
          <a:p>
            <a:pPr lvl="2" algn="just"/>
            <a:r>
              <a:rPr lang="en-GB" sz="2000" dirty="0">
                <a:latin typeface="Poppins" pitchFamily="2" charset="77"/>
                <a:cs typeface="Poppins" pitchFamily="2" charset="77"/>
              </a:rPr>
              <a:t>Dr Mariano Montenegro for suggesting this project and my wonderful colleagues at ICQ</a:t>
            </a:r>
          </a:p>
          <a:p>
            <a:pPr lvl="2" algn="just"/>
            <a:r>
              <a:rPr lang="en-GB" sz="2000" dirty="0">
                <a:latin typeface="Poppins" pitchFamily="2" charset="77"/>
                <a:cs typeface="Poppins" pitchFamily="2" charset="77"/>
              </a:rPr>
              <a:t>All those involved in the review of the document</a:t>
            </a:r>
          </a:p>
        </p:txBody>
      </p:sp>
      <p:pic>
        <p:nvPicPr>
          <p:cNvPr id="1028" name="Picture 4" descr="Folded Hands: Medium Skin Tone Emoji ...">
            <a:extLst>
              <a:ext uri="{FF2B5EF4-FFF2-40B4-BE49-F238E27FC236}">
                <a16:creationId xmlns:a16="http://schemas.microsoft.com/office/drawing/2014/main" id="{1EFDB3E9-719A-5C60-5506-2555024CF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45" y="5653571"/>
            <a:ext cx="680673" cy="6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d Heart | Emoji Wiki | Fandom">
            <a:extLst>
              <a:ext uri="{FF2B5EF4-FFF2-40B4-BE49-F238E27FC236}">
                <a16:creationId xmlns:a16="http://schemas.microsoft.com/office/drawing/2014/main" id="{8DB4D6F8-3401-E6AF-9061-D69C410DC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0" y="4486186"/>
            <a:ext cx="737584" cy="73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7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6201-2CB7-A449-8174-D0B216E96F82}"/>
              </a:ext>
            </a:extLst>
          </p:cNvPr>
          <p:cNvSpPr txBox="1"/>
          <p:nvPr/>
        </p:nvSpPr>
        <p:spPr>
          <a:xfrm>
            <a:off x="169333" y="609600"/>
            <a:ext cx="1110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Why develop a management handbook?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E86E3CB-9CEB-BC41-9DCA-7B763600B3F7}"/>
              </a:ext>
            </a:extLst>
          </p:cNvPr>
          <p:cNvSpPr txBox="1">
            <a:spLocks/>
          </p:cNvSpPr>
          <p:nvPr/>
        </p:nvSpPr>
        <p:spPr>
          <a:xfrm>
            <a:off x="2213160" y="3240924"/>
            <a:ext cx="2183147" cy="98103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Voluntary consortium of people from around the world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F39BF-55B0-FE44-8BE8-E00514DF3851}"/>
              </a:ext>
            </a:extLst>
          </p:cNvPr>
          <p:cNvSpPr txBox="1"/>
          <p:nvPr/>
        </p:nvSpPr>
        <p:spPr>
          <a:xfrm>
            <a:off x="169333" y="1440597"/>
            <a:ext cx="117315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Poppins" pitchFamily="2" charset="77"/>
                <a:cs typeface="Poppins" pitchFamily="2" charset="77"/>
              </a:rPr>
              <a:t>Substantial evidence that </a:t>
            </a:r>
            <a:r>
              <a:rPr lang="en-GB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e</a:t>
            </a:r>
            <a:r>
              <a:rPr lang="en-GB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ffective leadership and management in healthcare services is associated with improved patient safety, higher quality of care, and better health results. In summary</a:t>
            </a:r>
          </a:p>
          <a:p>
            <a:pPr algn="just"/>
            <a:endParaRPr lang="en-GB" b="0" i="0" dirty="0">
              <a:solidFill>
                <a:srgbClr val="000000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pPr marL="457200" indent="-457200">
              <a:buAutoNum type="arabicPeriod"/>
            </a:pPr>
            <a:r>
              <a:rPr lang="en-GB" b="1" dirty="0">
                <a:effectLst/>
                <a:latin typeface="Poppins" pitchFamily="2" charset="77"/>
                <a:cs typeface="Poppins" pitchFamily="2" charset="77"/>
              </a:rPr>
              <a:t>Patient Safety and Quality of Care:</a:t>
            </a:r>
            <a:r>
              <a:rPr lang="en-GB" dirty="0">
                <a:effectLst/>
                <a:latin typeface="Poppins" pitchFamily="2" charset="77"/>
                <a:cs typeface="Poppins" pitchFamily="2" charset="77"/>
              </a:rPr>
              <a:t> Services with strong leadership, effective organizational processes, and continuous quality improvement have lower rates of medical errors, infections, and adverse events.</a:t>
            </a:r>
          </a:p>
          <a:p>
            <a:pPr marL="457200" indent="-457200">
              <a:buAutoNum type="arabicPeriod"/>
            </a:pPr>
            <a:r>
              <a:rPr lang="en-GB" b="1" dirty="0">
                <a:effectLst/>
                <a:latin typeface="Poppins" pitchFamily="2" charset="77"/>
                <a:cs typeface="Poppins" pitchFamily="2" charset="77"/>
              </a:rPr>
              <a:t>Operational Efficiency:</a:t>
            </a:r>
            <a:r>
              <a:rPr lang="en-GB" dirty="0">
                <a:effectLst/>
                <a:latin typeface="Poppins" pitchFamily="2" charset="77"/>
                <a:cs typeface="Poppins" pitchFamily="2" charset="77"/>
              </a:rPr>
              <a:t> Good management leads to optimal resource utilization, reduced waiting times and improving access to care, which can positively influence health outcomes.</a:t>
            </a:r>
          </a:p>
          <a:p>
            <a:pPr marL="457200" indent="-457200">
              <a:buAutoNum type="arabicPeriod"/>
            </a:pPr>
            <a:r>
              <a:rPr lang="en-GB" b="1" dirty="0">
                <a:effectLst/>
                <a:latin typeface="Poppins" pitchFamily="2" charset="77"/>
                <a:cs typeface="Poppins" pitchFamily="2" charset="77"/>
              </a:rPr>
              <a:t>Staff management and satisfaction:</a:t>
            </a:r>
            <a:r>
              <a:rPr lang="en-GB" dirty="0">
                <a:effectLst/>
                <a:latin typeface="Poppins" pitchFamily="2" charset="77"/>
                <a:cs typeface="Poppins" pitchFamily="2" charset="77"/>
              </a:rPr>
              <a:t> Effective human resources management fosters staff competence; a supportive work environment, and reduces staff turnover, which correlates with higher quality care delivery.</a:t>
            </a:r>
          </a:p>
          <a:p>
            <a:pPr marL="457200" indent="-457200">
              <a:buAutoNum type="arabicPeriod"/>
            </a:pPr>
            <a:r>
              <a:rPr lang="en-GB" b="1" dirty="0">
                <a:effectLst/>
                <a:latin typeface="Poppins" pitchFamily="2" charset="77"/>
                <a:cs typeface="Poppins" pitchFamily="2" charset="77"/>
              </a:rPr>
              <a:t>Evidence from Research:</a:t>
            </a:r>
            <a:r>
              <a:rPr lang="en-GB" dirty="0">
                <a:effectLst/>
                <a:latin typeface="Poppins" pitchFamily="2" charset="77"/>
                <a:cs typeface="Poppins" pitchFamily="2" charset="77"/>
              </a:rPr>
              <a:t> Numerous studies, systematic reviews, and reports (such as those from the WHO and healthcare quality organizations) confirm that healthcare organizations with strong management practices achieve better patient outcomes.</a:t>
            </a:r>
          </a:p>
          <a:p>
            <a:pPr algn="just"/>
            <a:endParaRPr lang="en-GB" dirty="0">
              <a:latin typeface="Poppins" pitchFamily="2" charset="77"/>
              <a:cs typeface="Poppins" pitchFamily="2" charset="77"/>
            </a:endParaRPr>
          </a:p>
          <a:p>
            <a:r>
              <a:rPr lang="en-GB" sz="1600" b="1" dirty="0">
                <a:latin typeface="Poppins" pitchFamily="2" charset="77"/>
                <a:cs typeface="Poppins" pitchFamily="2" charset="77"/>
              </a:rPr>
              <a:t>References: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Harper, P., &amp; Andersen, T. (2022). </a:t>
            </a:r>
            <a:r>
              <a:rPr lang="en-GB" sz="1400" b="0" i="1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"Leadership and management in healthcare: a systematic review of their effects on health outcomes.” Published in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BMJ Open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12(4), e058835.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Evidence from substance use disorder treatment services research including seminal work of Prof Dwayne Simpson et al: service effectiveness and organisational readiness to implement change</a:t>
            </a:r>
            <a:endParaRPr lang="en-GB" sz="14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503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6201-2CB7-A449-8174-D0B216E96F82}"/>
              </a:ext>
            </a:extLst>
          </p:cNvPr>
          <p:cNvSpPr txBox="1"/>
          <p:nvPr/>
        </p:nvSpPr>
        <p:spPr>
          <a:xfrm>
            <a:off x="169333" y="631902"/>
            <a:ext cx="1110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Poppins" panose="00000500000000000000" pitchFamily="2" charset="0"/>
                <a:cs typeface="Poppins" panose="00000500000000000000" pitchFamily="2" charset="0"/>
              </a:rPr>
              <a:t>What – a brief overview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E86E3CB-9CEB-BC41-9DCA-7B763600B3F7}"/>
              </a:ext>
            </a:extLst>
          </p:cNvPr>
          <p:cNvSpPr txBox="1">
            <a:spLocks/>
          </p:cNvSpPr>
          <p:nvPr/>
        </p:nvSpPr>
        <p:spPr>
          <a:xfrm>
            <a:off x="2213160" y="3240924"/>
            <a:ext cx="2183147" cy="98103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Voluntary consortium of people from around the world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F39BF-55B0-FE44-8BE8-E00514DF3851}"/>
              </a:ext>
            </a:extLst>
          </p:cNvPr>
          <p:cNvSpPr txBox="1"/>
          <p:nvPr/>
        </p:nvSpPr>
        <p:spPr>
          <a:xfrm>
            <a:off x="341523" y="1432193"/>
            <a:ext cx="756858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Poppins" panose="00000500000000000000" pitchFamily="2" charset="0"/>
                <a:cs typeface="Poppins" panose="00000500000000000000" pitchFamily="2" charset="0"/>
              </a:rPr>
              <a:t>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Introduction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Effective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Individualised person-centred treatment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Providing interventions that are evidence-based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Monitoring service access, performance, patient outcomes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Ensuring services promote patients’ health, safety and human rights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Auditing your services using the ‘Key Quality Standards’</a:t>
            </a:r>
          </a:p>
          <a:p>
            <a:pPr lvl="1" algn="just"/>
            <a:endParaRPr lang="en-GB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9A43A-CD4E-CBA2-D5A8-C5E790A59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130122"/>
            <a:ext cx="3725585" cy="532845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57368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6201-2CB7-A449-8174-D0B216E96F82}"/>
              </a:ext>
            </a:extLst>
          </p:cNvPr>
          <p:cNvSpPr txBox="1"/>
          <p:nvPr/>
        </p:nvSpPr>
        <p:spPr>
          <a:xfrm>
            <a:off x="169333" y="631902"/>
            <a:ext cx="1110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Poppins" panose="00000500000000000000" pitchFamily="2" charset="0"/>
                <a:cs typeface="Poppins" panose="00000500000000000000" pitchFamily="2" charset="0"/>
              </a:rPr>
              <a:t>What – content for each section</a:t>
            </a:r>
            <a:endParaRPr lang="en-GB" sz="32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E86E3CB-9CEB-BC41-9DCA-7B763600B3F7}"/>
              </a:ext>
            </a:extLst>
          </p:cNvPr>
          <p:cNvSpPr txBox="1">
            <a:spLocks/>
          </p:cNvSpPr>
          <p:nvPr/>
        </p:nvSpPr>
        <p:spPr>
          <a:xfrm>
            <a:off x="2213160" y="3240924"/>
            <a:ext cx="2183147" cy="98103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Voluntary consortium of people from around the world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F39BF-55B0-FE44-8BE8-E00514DF3851}"/>
              </a:ext>
            </a:extLst>
          </p:cNvPr>
          <p:cNvSpPr txBox="1"/>
          <p:nvPr/>
        </p:nvSpPr>
        <p:spPr>
          <a:xfrm>
            <a:off x="245739" y="1530626"/>
            <a:ext cx="78844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Each section</a:t>
            </a:r>
          </a:p>
          <a:p>
            <a:endParaRPr lang="en-GB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Describes requirements for good practice in line with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Gives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Outlines relevant standards and criteria – both KQS and UNODC Service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Provides a checklist of standards and suggested evidence </a:t>
            </a:r>
          </a:p>
          <a:p>
            <a:endParaRPr lang="en-GB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F01C5-B0CD-3DCA-7DB9-DD21C32201BA}"/>
              </a:ext>
            </a:extLst>
          </p:cNvPr>
          <p:cNvSpPr txBox="1"/>
          <p:nvPr/>
        </p:nvSpPr>
        <p:spPr>
          <a:xfrm>
            <a:off x="6096000" y="2731911"/>
            <a:ext cx="1840089" cy="697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27100A-C8E4-4632-8AAD-B79701030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081" y="1308128"/>
            <a:ext cx="3602180" cy="538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8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6201-2CB7-A449-8174-D0B216E96F82}"/>
              </a:ext>
            </a:extLst>
          </p:cNvPr>
          <p:cNvSpPr txBox="1"/>
          <p:nvPr/>
        </p:nvSpPr>
        <p:spPr>
          <a:xfrm>
            <a:off x="169333" y="631902"/>
            <a:ext cx="1110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Poppins" panose="00000500000000000000" pitchFamily="2" charset="0"/>
                <a:cs typeface="Poppins" panose="00000500000000000000" pitchFamily="2" charset="0"/>
              </a:rPr>
              <a:t>What – Introduction</a:t>
            </a:r>
            <a:endParaRPr lang="en-GB" sz="32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E86E3CB-9CEB-BC41-9DCA-7B763600B3F7}"/>
              </a:ext>
            </a:extLst>
          </p:cNvPr>
          <p:cNvSpPr txBox="1">
            <a:spLocks/>
          </p:cNvSpPr>
          <p:nvPr/>
        </p:nvSpPr>
        <p:spPr>
          <a:xfrm>
            <a:off x="2213160" y="3240924"/>
            <a:ext cx="2183147" cy="98103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Voluntary consortium of people from around the world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F39BF-55B0-FE44-8BE8-E00514DF3851}"/>
              </a:ext>
            </a:extLst>
          </p:cNvPr>
          <p:cNvSpPr txBox="1"/>
          <p:nvPr/>
        </p:nvSpPr>
        <p:spPr>
          <a:xfrm>
            <a:off x="245739" y="1530625"/>
            <a:ext cx="53472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Poppins" panose="00000500000000000000" pitchFamily="2" charset="0"/>
                <a:cs typeface="Poppins" panose="00000500000000000000" pitchFamily="2" charset="0"/>
              </a:rPr>
              <a:t>Target Audience</a:t>
            </a:r>
          </a:p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All those involved in leadership, management and quality assurance of specialised drug use disorder treatment services. </a:t>
            </a:r>
          </a:p>
          <a:p>
            <a:endParaRPr lang="en-GB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400" b="1" dirty="0">
                <a:latin typeface="Poppins" panose="00000500000000000000" pitchFamily="2" charset="0"/>
                <a:cs typeface="Poppins" panose="00000500000000000000" pitchFamily="2" charset="0"/>
              </a:rPr>
              <a:t>What are specialised drug use disorder treatment services</a:t>
            </a:r>
          </a:p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Services primarily designed to treat patients or clients with drug and alcohol use disorders. They vary.  </a:t>
            </a:r>
          </a:p>
          <a:p>
            <a:endParaRPr lang="en-GB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F01C5-B0CD-3DCA-7DB9-DD21C32201BA}"/>
              </a:ext>
            </a:extLst>
          </p:cNvPr>
          <p:cNvSpPr txBox="1"/>
          <p:nvPr/>
        </p:nvSpPr>
        <p:spPr>
          <a:xfrm>
            <a:off x="6096000" y="2731911"/>
            <a:ext cx="1840089" cy="697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Google Shape;424;p20">
            <a:extLst>
              <a:ext uri="{FF2B5EF4-FFF2-40B4-BE49-F238E27FC236}">
                <a16:creationId xmlns:a16="http://schemas.microsoft.com/office/drawing/2014/main" id="{24D1DB50-2A2C-7A94-1698-4BCA20D12CC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02" y="3169172"/>
            <a:ext cx="3189009" cy="1582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1A2DAE-D8E8-F7E6-F02A-918B6864C564}"/>
              </a:ext>
            </a:extLst>
          </p:cNvPr>
          <p:cNvSpPr txBox="1"/>
          <p:nvPr/>
        </p:nvSpPr>
        <p:spPr>
          <a:xfrm>
            <a:off x="6598987" y="5096165"/>
            <a:ext cx="5017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Poppins" pitchFamily="2" charset="77"/>
                <a:cs typeface="Poppins" pitchFamily="2" charset="77"/>
              </a:rPr>
              <a:t>Recovery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Poppins" pitchFamily="2" charset="77"/>
                <a:cs typeface="Poppins" pitchFamily="2" charset="77"/>
              </a:rPr>
              <a:t>Voluntary control over substance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Poppins" pitchFamily="2" charset="77"/>
                <a:cs typeface="Poppins" pitchFamily="2" charset="77"/>
              </a:rPr>
              <a:t>Improved health and well-being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Poppins" pitchFamily="2" charset="77"/>
                <a:cs typeface="Poppins" pitchFamily="2" charset="77"/>
              </a:rPr>
              <a:t>Integration into society</a:t>
            </a:r>
            <a:endParaRPr lang="en-US" dirty="0">
              <a:solidFill>
                <a:schemeClr val="accent3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D866AD-2C8E-6719-F1C8-8C2E069B9B30}"/>
              </a:ext>
            </a:extLst>
          </p:cNvPr>
          <p:cNvSpPr txBox="1"/>
          <p:nvPr/>
        </p:nvSpPr>
        <p:spPr>
          <a:xfrm>
            <a:off x="5593013" y="1339789"/>
            <a:ext cx="6580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Poppins" panose="00000500000000000000" pitchFamily="2" charset="0"/>
                <a:cs typeface="Poppins" panose="00000500000000000000" pitchFamily="2" charset="0"/>
              </a:rPr>
              <a:t>Recovery-oriented systems and services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DA1F5D-A247-A151-6295-FD19D6BC9970}"/>
              </a:ext>
            </a:extLst>
          </p:cNvPr>
          <p:cNvSpPr/>
          <p:nvPr/>
        </p:nvSpPr>
        <p:spPr>
          <a:xfrm rot="2351577">
            <a:off x="9053755" y="2541511"/>
            <a:ext cx="32632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Empower and build recovery capital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F2C51-3CA1-40EF-B3AE-F857FA697D75}"/>
              </a:ext>
            </a:extLst>
          </p:cNvPr>
          <p:cNvSpPr/>
          <p:nvPr/>
        </p:nvSpPr>
        <p:spPr>
          <a:xfrm rot="19363317">
            <a:off x="10282070" y="4214169"/>
            <a:ext cx="15436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Hope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9F8D1C-AF86-3C27-9754-8E3F2980C220}"/>
              </a:ext>
            </a:extLst>
          </p:cNvPr>
          <p:cNvSpPr/>
          <p:nvPr/>
        </p:nvSpPr>
        <p:spPr>
          <a:xfrm rot="7730693" flipV="1">
            <a:off x="5332826" y="2690900"/>
            <a:ext cx="243926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Partnerships to meet multiple needs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0C9906-A023-8096-FCAB-8C9E200A51AC}"/>
              </a:ext>
            </a:extLst>
          </p:cNvPr>
          <p:cNvSpPr/>
          <p:nvPr/>
        </p:nvSpPr>
        <p:spPr>
          <a:xfrm rot="9856038" flipV="1">
            <a:off x="7007194" y="2093467"/>
            <a:ext cx="27051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Long-term support</a:t>
            </a:r>
          </a:p>
        </p:txBody>
      </p:sp>
    </p:spTree>
    <p:extLst>
      <p:ext uri="{BB962C8B-B14F-4D97-AF65-F5344CB8AC3E}">
        <p14:creationId xmlns:p14="http://schemas.microsoft.com/office/powerpoint/2010/main" val="1930884938"/>
      </p:ext>
    </p:extLst>
  </p:cSld>
  <p:clrMapOvr>
    <a:masterClrMapping/>
  </p:clrMapOvr>
</p:sld>
</file>

<file path=ppt/theme/theme1.xml><?xml version="1.0" encoding="utf-8"?>
<a:theme xmlns:a="http://schemas.openxmlformats.org/drawingml/2006/main" name="ICQ">
  <a:themeElements>
    <a:clrScheme name="Personalizado 3">
      <a:dk1>
        <a:sysClr val="windowText" lastClr="000000"/>
      </a:dk1>
      <a:lt1>
        <a:sysClr val="window" lastClr="FFFFFF"/>
      </a:lt1>
      <a:dk2>
        <a:srgbClr val="297FD5"/>
      </a:dk2>
      <a:lt2>
        <a:srgbClr val="ACCBF9"/>
      </a:lt2>
      <a:accent1>
        <a:srgbClr val="242852"/>
      </a:accent1>
      <a:accent2>
        <a:srgbClr val="629DD1"/>
      </a:accent2>
      <a:accent3>
        <a:srgbClr val="297FD5"/>
      </a:accent3>
      <a:accent4>
        <a:srgbClr val="8BD6F6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16743</TotalTime>
  <Words>1540</Words>
  <Application>Microsoft Office PowerPoint</Application>
  <PresentationFormat>Panorámica</PresentationFormat>
  <Paragraphs>198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Aharoni</vt:lpstr>
      <vt:lpstr>Aptos</vt:lpstr>
      <vt:lpstr>Arial</vt:lpstr>
      <vt:lpstr>Calibri</vt:lpstr>
      <vt:lpstr>Gill Sans MT</vt:lpstr>
      <vt:lpstr>Poppins</vt:lpstr>
      <vt:lpstr>Wingdings</vt:lpstr>
      <vt:lpstr>Wingdings 2</vt:lpstr>
      <vt:lpstr>ICQ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Quality Assurance initiatives for drug use disorder treatment  Annette Dale-Perera</dc:title>
  <dc:creator>Annette Dale-Perera</dc:creator>
  <cp:lastModifiedBy>Paulina Vargas</cp:lastModifiedBy>
  <cp:revision>193</cp:revision>
  <cp:lastPrinted>2020-09-23T10:19:31Z</cp:lastPrinted>
  <dcterms:created xsi:type="dcterms:W3CDTF">2020-09-22T13:55:03Z</dcterms:created>
  <dcterms:modified xsi:type="dcterms:W3CDTF">2025-05-21T11:48:26Z</dcterms:modified>
</cp:coreProperties>
</file>