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6" r:id="rId3"/>
    <p:sldId id="297" r:id="rId4"/>
    <p:sldId id="299" r:id="rId5"/>
    <p:sldId id="269" r:id="rId6"/>
    <p:sldId id="278" r:id="rId7"/>
    <p:sldId id="258" r:id="rId8"/>
    <p:sldId id="275" r:id="rId9"/>
    <p:sldId id="267" r:id="rId10"/>
    <p:sldId id="273" r:id="rId11"/>
    <p:sldId id="271" r:id="rId12"/>
    <p:sldId id="304" r:id="rId13"/>
    <p:sldId id="305" r:id="rId14"/>
    <p:sldId id="298" r:id="rId15"/>
    <p:sldId id="262" r:id="rId16"/>
    <p:sldId id="302" r:id="rId17"/>
    <p:sldId id="293" r:id="rId18"/>
    <p:sldId id="301" r:id="rId19"/>
    <p:sldId id="296" r:id="rId20"/>
    <p:sldId id="283" r:id="rId21"/>
    <p:sldId id="294" r:id="rId22"/>
    <p:sldId id="290"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7" autoAdjust="0"/>
    <p:restoredTop sz="94660"/>
  </p:normalViewPr>
  <p:slideViewPr>
    <p:cSldViewPr snapToGrid="0">
      <p:cViewPr varScale="1">
        <p:scale>
          <a:sx n="82" d="100"/>
          <a:sy n="82" d="100"/>
        </p:scale>
        <p:origin x="-677" y="-91"/>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2579A1-953C-4F60-A12D-3CD6A57AEAA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6375CD01-64ED-4261-B5D3-F16C29E864FB}">
      <dgm:prSet/>
      <dgm:spPr/>
      <dgm:t>
        <a:bodyPr/>
        <a:lstStyle/>
        <a:p>
          <a:r>
            <a:rPr lang="en-GB"/>
            <a:t>A bigger picture of the Alcohol sachet bans in African countries </a:t>
          </a:r>
          <a:r>
            <a:rPr lang="en-US"/>
            <a:t>is unknown.</a:t>
          </a:r>
        </a:p>
      </dgm:t>
    </dgm:pt>
    <dgm:pt modelId="{B6215D6A-D1FE-4177-B303-F2943B8DF4B2}" type="parTrans" cxnId="{EBEFFB52-5A2B-4AAB-95A6-05EEA98C25AD}">
      <dgm:prSet/>
      <dgm:spPr/>
      <dgm:t>
        <a:bodyPr/>
        <a:lstStyle/>
        <a:p>
          <a:endParaRPr lang="en-US"/>
        </a:p>
      </dgm:t>
    </dgm:pt>
    <dgm:pt modelId="{79A9E5B7-0C31-4BCA-B8A0-FD2F3B57907D}" type="sibTrans" cxnId="{EBEFFB52-5A2B-4AAB-95A6-05EEA98C25AD}">
      <dgm:prSet/>
      <dgm:spPr/>
      <dgm:t>
        <a:bodyPr/>
        <a:lstStyle/>
        <a:p>
          <a:endParaRPr lang="en-US"/>
        </a:p>
      </dgm:t>
    </dgm:pt>
    <dgm:pt modelId="{C1B9ABF9-C146-41BB-ADAF-AD209C3074BC}">
      <dgm:prSet/>
      <dgm:spPr/>
      <dgm:t>
        <a:bodyPr/>
        <a:lstStyle/>
        <a:p>
          <a:r>
            <a:rPr lang="en-GB" dirty="0"/>
            <a:t>Generally, in Africa laws regarding alcohol are poorly enforced as alcohol is sold in all places, lack standardisation, no restriction on promotion .</a:t>
          </a:r>
          <a:endParaRPr lang="en-US" dirty="0"/>
        </a:p>
      </dgm:t>
    </dgm:pt>
    <dgm:pt modelId="{42D7B26D-C25A-4D56-9FFD-204D78B5E24C}" type="parTrans" cxnId="{7BFD55C8-7B3E-44E0-B58F-0AFAA7B7DAEC}">
      <dgm:prSet/>
      <dgm:spPr/>
      <dgm:t>
        <a:bodyPr/>
        <a:lstStyle/>
        <a:p>
          <a:endParaRPr lang="en-US"/>
        </a:p>
      </dgm:t>
    </dgm:pt>
    <dgm:pt modelId="{1C9D3DE3-71E8-4B65-9A87-4B46D3E2AA5E}" type="sibTrans" cxnId="{7BFD55C8-7B3E-44E0-B58F-0AFAA7B7DAEC}">
      <dgm:prSet/>
      <dgm:spPr/>
      <dgm:t>
        <a:bodyPr/>
        <a:lstStyle/>
        <a:p>
          <a:endParaRPr lang="en-US"/>
        </a:p>
      </dgm:t>
    </dgm:pt>
    <dgm:pt modelId="{54F1E09A-02A6-414B-BC2C-3D3658B575DB}">
      <dgm:prSet/>
      <dgm:spPr/>
      <dgm:t>
        <a:bodyPr/>
        <a:lstStyle/>
        <a:p>
          <a:r>
            <a:rPr lang="en-GB"/>
            <a:t>Many don’t have health warning</a:t>
          </a:r>
          <a:endParaRPr lang="en-US"/>
        </a:p>
      </dgm:t>
    </dgm:pt>
    <dgm:pt modelId="{76DC5103-ADEC-475F-B1DA-CBEEB3B0EE35}" type="parTrans" cxnId="{F7A84294-E62D-4317-8171-744ED80E3362}">
      <dgm:prSet/>
      <dgm:spPr/>
      <dgm:t>
        <a:bodyPr/>
        <a:lstStyle/>
        <a:p>
          <a:endParaRPr lang="en-US"/>
        </a:p>
      </dgm:t>
    </dgm:pt>
    <dgm:pt modelId="{8BB402A9-C9FE-4462-BE40-52A598E9887F}" type="sibTrans" cxnId="{F7A84294-E62D-4317-8171-744ED80E3362}">
      <dgm:prSet/>
      <dgm:spPr/>
      <dgm:t>
        <a:bodyPr/>
        <a:lstStyle/>
        <a:p>
          <a:endParaRPr lang="en-US"/>
        </a:p>
      </dgm:t>
    </dgm:pt>
    <dgm:pt modelId="{57AAA23A-18B7-476D-9894-23922F716A17}">
      <dgm:prSet/>
      <dgm:spPr/>
      <dgm:t>
        <a:bodyPr/>
        <a:lstStyle/>
        <a:p>
          <a:r>
            <a:rPr lang="en-GB" dirty="0"/>
            <a:t>Mismatch on the what amount  is inside the bottle and on plastic</a:t>
          </a:r>
          <a:endParaRPr lang="en-US" dirty="0"/>
        </a:p>
      </dgm:t>
    </dgm:pt>
    <dgm:pt modelId="{2A8DC504-ECDF-48FC-87AD-6530E66F87DB}" type="parTrans" cxnId="{2864C319-7DC0-428D-9291-E522D9AE748F}">
      <dgm:prSet/>
      <dgm:spPr/>
      <dgm:t>
        <a:bodyPr/>
        <a:lstStyle/>
        <a:p>
          <a:endParaRPr lang="en-US"/>
        </a:p>
      </dgm:t>
    </dgm:pt>
    <dgm:pt modelId="{4507352A-3229-42A3-A9E8-28BA957F3F03}" type="sibTrans" cxnId="{2864C319-7DC0-428D-9291-E522D9AE748F}">
      <dgm:prSet/>
      <dgm:spPr/>
      <dgm:t>
        <a:bodyPr/>
        <a:lstStyle/>
        <a:p>
          <a:endParaRPr lang="en-US"/>
        </a:p>
      </dgm:t>
    </dgm:pt>
    <dgm:pt modelId="{0B6EF0EB-D30F-44B1-B69C-7BA2F8519311}">
      <dgm:prSet/>
      <dgm:spPr/>
      <dgm:t>
        <a:bodyPr/>
        <a:lstStyle/>
        <a:p>
          <a:r>
            <a:rPr lang="en-GB"/>
            <a:t>All African countries are trying to ban alcohol sachets from 2010.</a:t>
          </a:r>
          <a:endParaRPr lang="en-US"/>
        </a:p>
      </dgm:t>
    </dgm:pt>
    <dgm:pt modelId="{158F8FE1-7FF5-4206-B8CF-DBEC17467932}" type="parTrans" cxnId="{2D3903B2-5099-41A0-ABCA-DA89C2C78D69}">
      <dgm:prSet/>
      <dgm:spPr/>
      <dgm:t>
        <a:bodyPr/>
        <a:lstStyle/>
        <a:p>
          <a:endParaRPr lang="en-US"/>
        </a:p>
      </dgm:t>
    </dgm:pt>
    <dgm:pt modelId="{DC712CFF-2EDC-43EF-967D-91B1C5E1E544}" type="sibTrans" cxnId="{2D3903B2-5099-41A0-ABCA-DA89C2C78D69}">
      <dgm:prSet/>
      <dgm:spPr/>
      <dgm:t>
        <a:bodyPr/>
        <a:lstStyle/>
        <a:p>
          <a:endParaRPr lang="en-US"/>
        </a:p>
      </dgm:t>
    </dgm:pt>
    <dgm:pt modelId="{1A19F57F-ED28-4B34-A57B-C0AD35BE84C0}">
      <dgm:prSet/>
      <dgm:spPr/>
      <dgm:t>
        <a:bodyPr/>
        <a:lstStyle/>
        <a:p>
          <a:r>
            <a:rPr lang="en-US" dirty="0"/>
            <a:t>Long-term economic costs from alcohol-related illnesses, accidents, and reduced workforce productivity often </a:t>
          </a:r>
          <a:r>
            <a:rPr lang="en-US" b="1" dirty="0"/>
            <a:t>outweigh short-term profits.</a:t>
          </a:r>
          <a:endParaRPr lang="en-US" dirty="0"/>
        </a:p>
      </dgm:t>
    </dgm:pt>
    <dgm:pt modelId="{AB8B0C7B-8C5D-4F08-BB16-99628F053883}" type="parTrans" cxnId="{459F737E-8C9B-444C-8DBF-7ECBF9E7C269}">
      <dgm:prSet/>
      <dgm:spPr/>
      <dgm:t>
        <a:bodyPr/>
        <a:lstStyle/>
        <a:p>
          <a:endParaRPr lang="en-US"/>
        </a:p>
      </dgm:t>
    </dgm:pt>
    <dgm:pt modelId="{60D2E2B0-4280-4A70-B4CB-13FA04E6BBD3}" type="sibTrans" cxnId="{459F737E-8C9B-444C-8DBF-7ECBF9E7C269}">
      <dgm:prSet/>
      <dgm:spPr/>
      <dgm:t>
        <a:bodyPr/>
        <a:lstStyle/>
        <a:p>
          <a:endParaRPr lang="en-US"/>
        </a:p>
      </dgm:t>
    </dgm:pt>
    <dgm:pt modelId="{25DE0E40-AB1E-44B3-8682-97BA05FBC475}" type="pres">
      <dgm:prSet presAssocID="{442579A1-953C-4F60-A12D-3CD6A57AEAAE}" presName="Name0" presStyleCnt="0">
        <dgm:presLayoutVars>
          <dgm:dir/>
          <dgm:resizeHandles val="exact"/>
        </dgm:presLayoutVars>
      </dgm:prSet>
      <dgm:spPr/>
      <dgm:t>
        <a:bodyPr/>
        <a:lstStyle/>
        <a:p>
          <a:endParaRPr lang="da-DK"/>
        </a:p>
      </dgm:t>
    </dgm:pt>
    <dgm:pt modelId="{F5A336BC-0A26-413F-B4F3-E0E966BF041B}" type="pres">
      <dgm:prSet presAssocID="{6375CD01-64ED-4261-B5D3-F16C29E864FB}" presName="node" presStyleLbl="node1" presStyleIdx="0" presStyleCnt="6">
        <dgm:presLayoutVars>
          <dgm:bulletEnabled val="1"/>
        </dgm:presLayoutVars>
      </dgm:prSet>
      <dgm:spPr/>
      <dgm:t>
        <a:bodyPr/>
        <a:lstStyle/>
        <a:p>
          <a:endParaRPr lang="da-DK"/>
        </a:p>
      </dgm:t>
    </dgm:pt>
    <dgm:pt modelId="{31962DEB-752E-43A6-B3B2-9960D5757B29}" type="pres">
      <dgm:prSet presAssocID="{79A9E5B7-0C31-4BCA-B8A0-FD2F3B57907D}" presName="sibTrans" presStyleCnt="0"/>
      <dgm:spPr/>
    </dgm:pt>
    <dgm:pt modelId="{FBB2FA9B-D5CA-466F-AE3A-D561621C8154}" type="pres">
      <dgm:prSet presAssocID="{C1B9ABF9-C146-41BB-ADAF-AD209C3074BC}" presName="node" presStyleLbl="node1" presStyleIdx="1" presStyleCnt="6">
        <dgm:presLayoutVars>
          <dgm:bulletEnabled val="1"/>
        </dgm:presLayoutVars>
      </dgm:prSet>
      <dgm:spPr/>
      <dgm:t>
        <a:bodyPr/>
        <a:lstStyle/>
        <a:p>
          <a:endParaRPr lang="da-DK"/>
        </a:p>
      </dgm:t>
    </dgm:pt>
    <dgm:pt modelId="{3C2B60D8-281A-4491-97DC-E317CD439390}" type="pres">
      <dgm:prSet presAssocID="{1C9D3DE3-71E8-4B65-9A87-4B46D3E2AA5E}" presName="sibTrans" presStyleCnt="0"/>
      <dgm:spPr/>
    </dgm:pt>
    <dgm:pt modelId="{557272F6-C681-4E49-8B7B-CD2E9A6C02C5}" type="pres">
      <dgm:prSet presAssocID="{54F1E09A-02A6-414B-BC2C-3D3658B575DB}" presName="node" presStyleLbl="node1" presStyleIdx="2" presStyleCnt="6">
        <dgm:presLayoutVars>
          <dgm:bulletEnabled val="1"/>
        </dgm:presLayoutVars>
      </dgm:prSet>
      <dgm:spPr/>
      <dgm:t>
        <a:bodyPr/>
        <a:lstStyle/>
        <a:p>
          <a:endParaRPr lang="da-DK"/>
        </a:p>
      </dgm:t>
    </dgm:pt>
    <dgm:pt modelId="{026B4895-2CF8-4864-B454-E2342B3B1A0C}" type="pres">
      <dgm:prSet presAssocID="{8BB402A9-C9FE-4462-BE40-52A598E9887F}" presName="sibTrans" presStyleCnt="0"/>
      <dgm:spPr/>
    </dgm:pt>
    <dgm:pt modelId="{F9000BD7-3169-49A3-A86E-2333923ED672}" type="pres">
      <dgm:prSet presAssocID="{57AAA23A-18B7-476D-9894-23922F716A17}" presName="node" presStyleLbl="node1" presStyleIdx="3" presStyleCnt="6">
        <dgm:presLayoutVars>
          <dgm:bulletEnabled val="1"/>
        </dgm:presLayoutVars>
      </dgm:prSet>
      <dgm:spPr/>
      <dgm:t>
        <a:bodyPr/>
        <a:lstStyle/>
        <a:p>
          <a:endParaRPr lang="da-DK"/>
        </a:p>
      </dgm:t>
    </dgm:pt>
    <dgm:pt modelId="{7ABE40DC-1BEE-4064-A214-63B874771207}" type="pres">
      <dgm:prSet presAssocID="{4507352A-3229-42A3-A9E8-28BA957F3F03}" presName="sibTrans" presStyleCnt="0"/>
      <dgm:spPr/>
    </dgm:pt>
    <dgm:pt modelId="{9685CE7F-8E97-42C7-8678-02BDBFB4F0BD}" type="pres">
      <dgm:prSet presAssocID="{0B6EF0EB-D30F-44B1-B69C-7BA2F8519311}" presName="node" presStyleLbl="node1" presStyleIdx="4" presStyleCnt="6">
        <dgm:presLayoutVars>
          <dgm:bulletEnabled val="1"/>
        </dgm:presLayoutVars>
      </dgm:prSet>
      <dgm:spPr/>
      <dgm:t>
        <a:bodyPr/>
        <a:lstStyle/>
        <a:p>
          <a:endParaRPr lang="da-DK"/>
        </a:p>
      </dgm:t>
    </dgm:pt>
    <dgm:pt modelId="{F64F4921-8585-499F-A44F-CAC9C12DD727}" type="pres">
      <dgm:prSet presAssocID="{DC712CFF-2EDC-43EF-967D-91B1C5E1E544}" presName="sibTrans" presStyleCnt="0"/>
      <dgm:spPr/>
    </dgm:pt>
    <dgm:pt modelId="{8501EC72-4B8B-43F7-9B7D-5CCE3074318A}" type="pres">
      <dgm:prSet presAssocID="{1A19F57F-ED28-4B34-A57B-C0AD35BE84C0}" presName="node" presStyleLbl="node1" presStyleIdx="5" presStyleCnt="6">
        <dgm:presLayoutVars>
          <dgm:bulletEnabled val="1"/>
        </dgm:presLayoutVars>
      </dgm:prSet>
      <dgm:spPr/>
      <dgm:t>
        <a:bodyPr/>
        <a:lstStyle/>
        <a:p>
          <a:endParaRPr lang="da-DK"/>
        </a:p>
      </dgm:t>
    </dgm:pt>
  </dgm:ptLst>
  <dgm:cxnLst>
    <dgm:cxn modelId="{8638736F-F50F-4F1B-BA2F-A5144F5E931A}" type="presOf" srcId="{54F1E09A-02A6-414B-BC2C-3D3658B575DB}" destId="{557272F6-C681-4E49-8B7B-CD2E9A6C02C5}" srcOrd="0" destOrd="0" presId="urn:microsoft.com/office/officeart/2005/8/layout/hList6"/>
    <dgm:cxn modelId="{7BFD55C8-7B3E-44E0-B58F-0AFAA7B7DAEC}" srcId="{442579A1-953C-4F60-A12D-3CD6A57AEAAE}" destId="{C1B9ABF9-C146-41BB-ADAF-AD209C3074BC}" srcOrd="1" destOrd="0" parTransId="{42D7B26D-C25A-4D56-9FFD-204D78B5E24C}" sibTransId="{1C9D3DE3-71E8-4B65-9A87-4B46D3E2AA5E}"/>
    <dgm:cxn modelId="{61A51810-F135-4AD2-B24E-CAC0D8D55865}" type="presOf" srcId="{C1B9ABF9-C146-41BB-ADAF-AD209C3074BC}" destId="{FBB2FA9B-D5CA-466F-AE3A-D561621C8154}" srcOrd="0" destOrd="0" presId="urn:microsoft.com/office/officeart/2005/8/layout/hList6"/>
    <dgm:cxn modelId="{0901BEC4-E6C8-47CE-89E1-6224CEEC5759}" type="presOf" srcId="{1A19F57F-ED28-4B34-A57B-C0AD35BE84C0}" destId="{8501EC72-4B8B-43F7-9B7D-5CCE3074318A}" srcOrd="0" destOrd="0" presId="urn:microsoft.com/office/officeart/2005/8/layout/hList6"/>
    <dgm:cxn modelId="{2D3903B2-5099-41A0-ABCA-DA89C2C78D69}" srcId="{442579A1-953C-4F60-A12D-3CD6A57AEAAE}" destId="{0B6EF0EB-D30F-44B1-B69C-7BA2F8519311}" srcOrd="4" destOrd="0" parTransId="{158F8FE1-7FF5-4206-B8CF-DBEC17467932}" sibTransId="{DC712CFF-2EDC-43EF-967D-91B1C5E1E544}"/>
    <dgm:cxn modelId="{C47F5F1B-720C-4EE6-A32B-399DE85B96E0}" type="presOf" srcId="{442579A1-953C-4F60-A12D-3CD6A57AEAAE}" destId="{25DE0E40-AB1E-44B3-8682-97BA05FBC475}" srcOrd="0" destOrd="0" presId="urn:microsoft.com/office/officeart/2005/8/layout/hList6"/>
    <dgm:cxn modelId="{C6A92BBF-6C74-492A-A3DD-690B004E9A6C}" type="presOf" srcId="{6375CD01-64ED-4261-B5D3-F16C29E864FB}" destId="{F5A336BC-0A26-413F-B4F3-E0E966BF041B}" srcOrd="0" destOrd="0" presId="urn:microsoft.com/office/officeart/2005/8/layout/hList6"/>
    <dgm:cxn modelId="{2864C319-7DC0-428D-9291-E522D9AE748F}" srcId="{442579A1-953C-4F60-A12D-3CD6A57AEAAE}" destId="{57AAA23A-18B7-476D-9894-23922F716A17}" srcOrd="3" destOrd="0" parTransId="{2A8DC504-ECDF-48FC-87AD-6530E66F87DB}" sibTransId="{4507352A-3229-42A3-A9E8-28BA957F3F03}"/>
    <dgm:cxn modelId="{459F737E-8C9B-444C-8DBF-7ECBF9E7C269}" srcId="{442579A1-953C-4F60-A12D-3CD6A57AEAAE}" destId="{1A19F57F-ED28-4B34-A57B-C0AD35BE84C0}" srcOrd="5" destOrd="0" parTransId="{AB8B0C7B-8C5D-4F08-BB16-99628F053883}" sibTransId="{60D2E2B0-4280-4A70-B4CB-13FA04E6BBD3}"/>
    <dgm:cxn modelId="{385F3559-691B-4B3A-84DD-41FC71C79E00}" type="presOf" srcId="{57AAA23A-18B7-476D-9894-23922F716A17}" destId="{F9000BD7-3169-49A3-A86E-2333923ED672}" srcOrd="0" destOrd="0" presId="urn:microsoft.com/office/officeart/2005/8/layout/hList6"/>
    <dgm:cxn modelId="{EBEFFB52-5A2B-4AAB-95A6-05EEA98C25AD}" srcId="{442579A1-953C-4F60-A12D-3CD6A57AEAAE}" destId="{6375CD01-64ED-4261-B5D3-F16C29E864FB}" srcOrd="0" destOrd="0" parTransId="{B6215D6A-D1FE-4177-B303-F2943B8DF4B2}" sibTransId="{79A9E5B7-0C31-4BCA-B8A0-FD2F3B57907D}"/>
    <dgm:cxn modelId="{F7A84294-E62D-4317-8171-744ED80E3362}" srcId="{442579A1-953C-4F60-A12D-3CD6A57AEAAE}" destId="{54F1E09A-02A6-414B-BC2C-3D3658B575DB}" srcOrd="2" destOrd="0" parTransId="{76DC5103-ADEC-475F-B1DA-CBEEB3B0EE35}" sibTransId="{8BB402A9-C9FE-4462-BE40-52A598E9887F}"/>
    <dgm:cxn modelId="{F1887E93-7148-4ED5-A260-24ADAECD7502}" type="presOf" srcId="{0B6EF0EB-D30F-44B1-B69C-7BA2F8519311}" destId="{9685CE7F-8E97-42C7-8678-02BDBFB4F0BD}" srcOrd="0" destOrd="0" presId="urn:microsoft.com/office/officeart/2005/8/layout/hList6"/>
    <dgm:cxn modelId="{6B34B0AB-F213-4A5C-9CA5-353FD3DE6891}" type="presParOf" srcId="{25DE0E40-AB1E-44B3-8682-97BA05FBC475}" destId="{F5A336BC-0A26-413F-B4F3-E0E966BF041B}" srcOrd="0" destOrd="0" presId="urn:microsoft.com/office/officeart/2005/8/layout/hList6"/>
    <dgm:cxn modelId="{4CB06E72-EC1F-4E6A-B629-722FCA44EE7A}" type="presParOf" srcId="{25DE0E40-AB1E-44B3-8682-97BA05FBC475}" destId="{31962DEB-752E-43A6-B3B2-9960D5757B29}" srcOrd="1" destOrd="0" presId="urn:microsoft.com/office/officeart/2005/8/layout/hList6"/>
    <dgm:cxn modelId="{7036C68E-B7F9-46D4-A844-79C3A0285E4A}" type="presParOf" srcId="{25DE0E40-AB1E-44B3-8682-97BA05FBC475}" destId="{FBB2FA9B-D5CA-466F-AE3A-D561621C8154}" srcOrd="2" destOrd="0" presId="urn:microsoft.com/office/officeart/2005/8/layout/hList6"/>
    <dgm:cxn modelId="{AB0256D1-C96F-4CD2-A792-FC40F587EDA7}" type="presParOf" srcId="{25DE0E40-AB1E-44B3-8682-97BA05FBC475}" destId="{3C2B60D8-281A-4491-97DC-E317CD439390}" srcOrd="3" destOrd="0" presId="urn:microsoft.com/office/officeart/2005/8/layout/hList6"/>
    <dgm:cxn modelId="{0AE9BDDF-D558-42BF-AFC6-1109CE3D475A}" type="presParOf" srcId="{25DE0E40-AB1E-44B3-8682-97BA05FBC475}" destId="{557272F6-C681-4E49-8B7B-CD2E9A6C02C5}" srcOrd="4" destOrd="0" presId="urn:microsoft.com/office/officeart/2005/8/layout/hList6"/>
    <dgm:cxn modelId="{DB1AAC11-F327-49F4-8E2F-F6AA55E910B6}" type="presParOf" srcId="{25DE0E40-AB1E-44B3-8682-97BA05FBC475}" destId="{026B4895-2CF8-4864-B454-E2342B3B1A0C}" srcOrd="5" destOrd="0" presId="urn:microsoft.com/office/officeart/2005/8/layout/hList6"/>
    <dgm:cxn modelId="{00888A2B-9553-4EDE-9199-767AEB3701F2}" type="presParOf" srcId="{25DE0E40-AB1E-44B3-8682-97BA05FBC475}" destId="{F9000BD7-3169-49A3-A86E-2333923ED672}" srcOrd="6" destOrd="0" presId="urn:microsoft.com/office/officeart/2005/8/layout/hList6"/>
    <dgm:cxn modelId="{E13FF1A2-4AE7-4A3E-AC98-D725681AFB15}" type="presParOf" srcId="{25DE0E40-AB1E-44B3-8682-97BA05FBC475}" destId="{7ABE40DC-1BEE-4064-A214-63B874771207}" srcOrd="7" destOrd="0" presId="urn:microsoft.com/office/officeart/2005/8/layout/hList6"/>
    <dgm:cxn modelId="{78F87785-6495-4F1C-AA7E-53269E1AB4E0}" type="presParOf" srcId="{25DE0E40-AB1E-44B3-8682-97BA05FBC475}" destId="{9685CE7F-8E97-42C7-8678-02BDBFB4F0BD}" srcOrd="8" destOrd="0" presId="urn:microsoft.com/office/officeart/2005/8/layout/hList6"/>
    <dgm:cxn modelId="{F5FA6A2C-E88A-45E0-AD80-AF17BCF98F54}" type="presParOf" srcId="{25DE0E40-AB1E-44B3-8682-97BA05FBC475}" destId="{F64F4921-8585-499F-A44F-CAC9C12DD727}" srcOrd="9" destOrd="0" presId="urn:microsoft.com/office/officeart/2005/8/layout/hList6"/>
    <dgm:cxn modelId="{F4723D6A-3437-4044-A9A9-660B7C1AE53E}" type="presParOf" srcId="{25DE0E40-AB1E-44B3-8682-97BA05FBC475}" destId="{8501EC72-4B8B-43F7-9B7D-5CCE3074318A}" srcOrd="10"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336BC-0A26-413F-B4F3-E0E966BF041B}">
      <dsp:nvSpPr>
        <dsp:cNvPr id="0" name=""/>
        <dsp:cNvSpPr/>
      </dsp:nvSpPr>
      <dsp:spPr>
        <a:xfrm rot="16200000">
          <a:off x="-1970338" y="1975174"/>
          <a:ext cx="5861303" cy="191095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262" bIns="0" numCol="1" spcCol="1270" anchor="ctr" anchorCtr="0">
          <a:noAutofit/>
        </a:bodyPr>
        <a:lstStyle/>
        <a:p>
          <a:pPr marL="0" lvl="0" indent="0" algn="ctr" defTabSz="844550">
            <a:lnSpc>
              <a:spcPct val="90000"/>
            </a:lnSpc>
            <a:spcBef>
              <a:spcPct val="0"/>
            </a:spcBef>
            <a:spcAft>
              <a:spcPct val="35000"/>
            </a:spcAft>
            <a:buNone/>
          </a:pPr>
          <a:r>
            <a:rPr lang="en-GB" sz="1900" kern="1200"/>
            <a:t>A bigger picture of the Alcohol sachet bans in African countries </a:t>
          </a:r>
          <a:r>
            <a:rPr lang="en-US" sz="1900" kern="1200"/>
            <a:t>is unknown.</a:t>
          </a:r>
        </a:p>
      </dsp:txBody>
      <dsp:txXfrm rot="5400000">
        <a:off x="4837" y="1172260"/>
        <a:ext cx="1910953" cy="3516781"/>
      </dsp:txXfrm>
    </dsp:sp>
    <dsp:sp modelId="{FBB2FA9B-D5CA-466F-AE3A-D561621C8154}">
      <dsp:nvSpPr>
        <dsp:cNvPr id="0" name=""/>
        <dsp:cNvSpPr/>
      </dsp:nvSpPr>
      <dsp:spPr>
        <a:xfrm rot="16200000">
          <a:off x="83936" y="1975174"/>
          <a:ext cx="5861303" cy="191095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262" bIns="0" numCol="1" spcCol="1270" anchor="ctr" anchorCtr="0">
          <a:noAutofit/>
        </a:bodyPr>
        <a:lstStyle/>
        <a:p>
          <a:pPr marL="0" lvl="0" indent="0" algn="ctr" defTabSz="844550">
            <a:lnSpc>
              <a:spcPct val="90000"/>
            </a:lnSpc>
            <a:spcBef>
              <a:spcPct val="0"/>
            </a:spcBef>
            <a:spcAft>
              <a:spcPct val="35000"/>
            </a:spcAft>
            <a:buNone/>
          </a:pPr>
          <a:r>
            <a:rPr lang="en-GB" sz="1900" kern="1200" dirty="0"/>
            <a:t>Generally, in Africa laws regarding alcohol are poorly enforced as alcohol is sold in all places, lack standardisation, no restriction on promotion .</a:t>
          </a:r>
          <a:endParaRPr lang="en-US" sz="1900" kern="1200" dirty="0"/>
        </a:p>
      </dsp:txBody>
      <dsp:txXfrm rot="5400000">
        <a:off x="2059111" y="1172260"/>
        <a:ext cx="1910953" cy="3516781"/>
      </dsp:txXfrm>
    </dsp:sp>
    <dsp:sp modelId="{557272F6-C681-4E49-8B7B-CD2E9A6C02C5}">
      <dsp:nvSpPr>
        <dsp:cNvPr id="0" name=""/>
        <dsp:cNvSpPr/>
      </dsp:nvSpPr>
      <dsp:spPr>
        <a:xfrm rot="16200000">
          <a:off x="2138211" y="1975174"/>
          <a:ext cx="5861303" cy="191095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262" bIns="0" numCol="1" spcCol="1270" anchor="ctr" anchorCtr="0">
          <a:noAutofit/>
        </a:bodyPr>
        <a:lstStyle/>
        <a:p>
          <a:pPr marL="0" lvl="0" indent="0" algn="ctr" defTabSz="844550">
            <a:lnSpc>
              <a:spcPct val="90000"/>
            </a:lnSpc>
            <a:spcBef>
              <a:spcPct val="0"/>
            </a:spcBef>
            <a:spcAft>
              <a:spcPct val="35000"/>
            </a:spcAft>
            <a:buNone/>
          </a:pPr>
          <a:r>
            <a:rPr lang="en-GB" sz="1900" kern="1200"/>
            <a:t>Many don’t have health warning</a:t>
          </a:r>
          <a:endParaRPr lang="en-US" sz="1900" kern="1200"/>
        </a:p>
      </dsp:txBody>
      <dsp:txXfrm rot="5400000">
        <a:off x="4113386" y="1172260"/>
        <a:ext cx="1910953" cy="3516781"/>
      </dsp:txXfrm>
    </dsp:sp>
    <dsp:sp modelId="{F9000BD7-3169-49A3-A86E-2333923ED672}">
      <dsp:nvSpPr>
        <dsp:cNvPr id="0" name=""/>
        <dsp:cNvSpPr/>
      </dsp:nvSpPr>
      <dsp:spPr>
        <a:xfrm rot="16200000">
          <a:off x="4192485" y="1975174"/>
          <a:ext cx="5861303" cy="191095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262" bIns="0" numCol="1" spcCol="1270" anchor="ctr" anchorCtr="0">
          <a:noAutofit/>
        </a:bodyPr>
        <a:lstStyle/>
        <a:p>
          <a:pPr marL="0" lvl="0" indent="0" algn="ctr" defTabSz="844550">
            <a:lnSpc>
              <a:spcPct val="90000"/>
            </a:lnSpc>
            <a:spcBef>
              <a:spcPct val="0"/>
            </a:spcBef>
            <a:spcAft>
              <a:spcPct val="35000"/>
            </a:spcAft>
            <a:buNone/>
          </a:pPr>
          <a:r>
            <a:rPr lang="en-GB" sz="1900" kern="1200" dirty="0"/>
            <a:t>Mismatch on the what amount  is inside the bottle and on plastic</a:t>
          </a:r>
          <a:endParaRPr lang="en-US" sz="1900" kern="1200" dirty="0"/>
        </a:p>
      </dsp:txBody>
      <dsp:txXfrm rot="5400000">
        <a:off x="6167660" y="1172260"/>
        <a:ext cx="1910953" cy="3516781"/>
      </dsp:txXfrm>
    </dsp:sp>
    <dsp:sp modelId="{9685CE7F-8E97-42C7-8678-02BDBFB4F0BD}">
      <dsp:nvSpPr>
        <dsp:cNvPr id="0" name=""/>
        <dsp:cNvSpPr/>
      </dsp:nvSpPr>
      <dsp:spPr>
        <a:xfrm rot="16200000">
          <a:off x="6246760" y="1975174"/>
          <a:ext cx="5861303" cy="191095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262" bIns="0" numCol="1" spcCol="1270" anchor="ctr" anchorCtr="0">
          <a:noAutofit/>
        </a:bodyPr>
        <a:lstStyle/>
        <a:p>
          <a:pPr marL="0" lvl="0" indent="0" algn="ctr" defTabSz="844550">
            <a:lnSpc>
              <a:spcPct val="90000"/>
            </a:lnSpc>
            <a:spcBef>
              <a:spcPct val="0"/>
            </a:spcBef>
            <a:spcAft>
              <a:spcPct val="35000"/>
            </a:spcAft>
            <a:buNone/>
          </a:pPr>
          <a:r>
            <a:rPr lang="en-GB" sz="1900" kern="1200"/>
            <a:t>All African countries are trying to ban alcohol sachets from 2010.</a:t>
          </a:r>
          <a:endParaRPr lang="en-US" sz="1900" kern="1200"/>
        </a:p>
      </dsp:txBody>
      <dsp:txXfrm rot="5400000">
        <a:off x="8221935" y="1172260"/>
        <a:ext cx="1910953" cy="3516781"/>
      </dsp:txXfrm>
    </dsp:sp>
    <dsp:sp modelId="{8501EC72-4B8B-43F7-9B7D-5CCE3074318A}">
      <dsp:nvSpPr>
        <dsp:cNvPr id="0" name=""/>
        <dsp:cNvSpPr/>
      </dsp:nvSpPr>
      <dsp:spPr>
        <a:xfrm rot="16200000">
          <a:off x="8301035" y="1975174"/>
          <a:ext cx="5861303" cy="191095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0" tIns="0" rIns="123262" bIns="0" numCol="1" spcCol="1270" anchor="ctr" anchorCtr="0">
          <a:noAutofit/>
        </a:bodyPr>
        <a:lstStyle/>
        <a:p>
          <a:pPr marL="0" lvl="0" indent="0" algn="ctr" defTabSz="844550">
            <a:lnSpc>
              <a:spcPct val="90000"/>
            </a:lnSpc>
            <a:spcBef>
              <a:spcPct val="0"/>
            </a:spcBef>
            <a:spcAft>
              <a:spcPct val="35000"/>
            </a:spcAft>
            <a:buNone/>
          </a:pPr>
          <a:r>
            <a:rPr lang="en-US" sz="1900" kern="1200" dirty="0"/>
            <a:t>Long-term economic costs from alcohol-related illnesses, accidents, and reduced workforce productivity often </a:t>
          </a:r>
          <a:r>
            <a:rPr lang="en-US" sz="1900" b="1" kern="1200" dirty="0"/>
            <a:t>outweigh short-term profits.</a:t>
          </a:r>
          <a:endParaRPr lang="en-US" sz="1900" kern="1200" dirty="0"/>
        </a:p>
      </dsp:txBody>
      <dsp:txXfrm rot="5400000">
        <a:off x="10276210" y="1172260"/>
        <a:ext cx="1910953" cy="351678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E26A4-EBCD-4443-A5CD-7176D1528F11}" type="datetimeFigureOut">
              <a:rPr lang="en-US" smtClean="0"/>
              <a:pPr/>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F15F4-16DD-4E65-A2D7-9DEB8ED6814E}" type="slidenum">
              <a:rPr lang="en-US" smtClean="0"/>
              <a:pPr/>
              <a:t>‹#›</a:t>
            </a:fld>
            <a:endParaRPr lang="en-US"/>
          </a:p>
        </p:txBody>
      </p:sp>
    </p:spTree>
    <p:extLst>
      <p:ext uri="{BB962C8B-B14F-4D97-AF65-F5344CB8AC3E}">
        <p14:creationId xmlns:p14="http://schemas.microsoft.com/office/powerpoint/2010/main" xmlns="" val="3058191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B64A43-3DEE-4622-98E0-75716A7E3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BAAB648-4351-7D3A-F8AA-FEDE11AC4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3F3344B-66F3-02D2-92C3-1E7F171D03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59808921-5708-50E6-9747-884008F71A3A}"/>
              </a:ext>
            </a:extLst>
          </p:cNvPr>
          <p:cNvSpPr>
            <a:spLocks noGrp="1"/>
          </p:cNvSpPr>
          <p:nvPr>
            <p:ph type="sldNum" sz="quarter" idx="5"/>
          </p:nvPr>
        </p:nvSpPr>
        <p:spPr/>
        <p:txBody>
          <a:bodyPr/>
          <a:lstStyle/>
          <a:p>
            <a:fld id="{203F15F4-16DD-4E65-A2D7-9DEB8ED6814E}" type="slidenum">
              <a:rPr lang="en-US" smtClean="0"/>
              <a:pPr/>
              <a:t>3</a:t>
            </a:fld>
            <a:endParaRPr lang="en-US"/>
          </a:p>
        </p:txBody>
      </p:sp>
    </p:spTree>
    <p:extLst>
      <p:ext uri="{BB962C8B-B14F-4D97-AF65-F5344CB8AC3E}">
        <p14:creationId xmlns:p14="http://schemas.microsoft.com/office/powerpoint/2010/main" xmlns="" val="62856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845705-0451-9696-44D3-694FDFCF0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0602FE8-8459-5BF9-381B-6198C92C9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F1C8CE1-ADA6-7F22-E968-41467F785A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5EEA3609-4823-5ADE-A83F-B082C1AA63C3}"/>
              </a:ext>
            </a:extLst>
          </p:cNvPr>
          <p:cNvSpPr>
            <a:spLocks noGrp="1"/>
          </p:cNvSpPr>
          <p:nvPr>
            <p:ph type="sldNum" sz="quarter" idx="5"/>
          </p:nvPr>
        </p:nvSpPr>
        <p:spPr/>
        <p:txBody>
          <a:bodyPr/>
          <a:lstStyle/>
          <a:p>
            <a:fld id="{203F15F4-16DD-4E65-A2D7-9DEB8ED6814E}" type="slidenum">
              <a:rPr lang="en-US" smtClean="0"/>
              <a:pPr/>
              <a:t>16</a:t>
            </a:fld>
            <a:endParaRPr lang="en-US"/>
          </a:p>
        </p:txBody>
      </p:sp>
    </p:spTree>
    <p:extLst>
      <p:ext uri="{BB962C8B-B14F-4D97-AF65-F5344CB8AC3E}">
        <p14:creationId xmlns:p14="http://schemas.microsoft.com/office/powerpoint/2010/main" xmlns="" val="3367321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DBF0AA-2378-34E2-5142-E663BD5D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103BFDE-CC23-1111-C08F-391E79C6A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C2FD9D2-9464-4D02-FC1D-BF1C3B087C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2C0AA73B-5D8D-11B1-8F03-2F637456411F}"/>
              </a:ext>
            </a:extLst>
          </p:cNvPr>
          <p:cNvSpPr>
            <a:spLocks noGrp="1"/>
          </p:cNvSpPr>
          <p:nvPr>
            <p:ph type="sldNum" sz="quarter" idx="5"/>
          </p:nvPr>
        </p:nvSpPr>
        <p:spPr/>
        <p:txBody>
          <a:bodyPr/>
          <a:lstStyle/>
          <a:p>
            <a:fld id="{203F15F4-16DD-4E65-A2D7-9DEB8ED6814E}" type="slidenum">
              <a:rPr lang="en-US" smtClean="0"/>
              <a:pPr/>
              <a:t>17</a:t>
            </a:fld>
            <a:endParaRPr lang="en-US"/>
          </a:p>
        </p:txBody>
      </p:sp>
    </p:spTree>
    <p:extLst>
      <p:ext uri="{BB962C8B-B14F-4D97-AF65-F5344CB8AC3E}">
        <p14:creationId xmlns:p14="http://schemas.microsoft.com/office/powerpoint/2010/main" xmlns="" val="2596042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FC96B1-19E6-31D0-0647-C59EC9C25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49D42FB-097C-3500-A4B1-352AF2242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E215347-1D92-5151-B9E6-1389F5BB94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6022B427-C34E-08B0-B75F-86A3665ABD60}"/>
              </a:ext>
            </a:extLst>
          </p:cNvPr>
          <p:cNvSpPr>
            <a:spLocks noGrp="1"/>
          </p:cNvSpPr>
          <p:nvPr>
            <p:ph type="sldNum" sz="quarter" idx="5"/>
          </p:nvPr>
        </p:nvSpPr>
        <p:spPr/>
        <p:txBody>
          <a:bodyPr/>
          <a:lstStyle/>
          <a:p>
            <a:fld id="{203F15F4-16DD-4E65-A2D7-9DEB8ED6814E}" type="slidenum">
              <a:rPr lang="en-US" smtClean="0"/>
              <a:pPr/>
              <a:t>18</a:t>
            </a:fld>
            <a:endParaRPr lang="en-US"/>
          </a:p>
        </p:txBody>
      </p:sp>
    </p:spTree>
    <p:extLst>
      <p:ext uri="{BB962C8B-B14F-4D97-AF65-F5344CB8AC3E}">
        <p14:creationId xmlns:p14="http://schemas.microsoft.com/office/powerpoint/2010/main" xmlns="" val="266075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8E0AC0-4001-9C9B-A3A6-CD6737A6D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67C303C-FEAF-3260-3ADA-7E6FE6D74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6E0413A-8CFC-BD1C-1E07-A6BF8BB57C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1D767F9A-7F25-B6FA-6FA1-5424FE3299A4}"/>
              </a:ext>
            </a:extLst>
          </p:cNvPr>
          <p:cNvSpPr>
            <a:spLocks noGrp="1"/>
          </p:cNvSpPr>
          <p:nvPr>
            <p:ph type="sldNum" sz="quarter" idx="5"/>
          </p:nvPr>
        </p:nvSpPr>
        <p:spPr/>
        <p:txBody>
          <a:bodyPr/>
          <a:lstStyle/>
          <a:p>
            <a:fld id="{203F15F4-16DD-4E65-A2D7-9DEB8ED6814E}" type="slidenum">
              <a:rPr lang="en-US" smtClean="0"/>
              <a:pPr/>
              <a:t>19</a:t>
            </a:fld>
            <a:endParaRPr lang="en-US"/>
          </a:p>
        </p:txBody>
      </p:sp>
    </p:spTree>
    <p:extLst>
      <p:ext uri="{BB962C8B-B14F-4D97-AF65-F5344CB8AC3E}">
        <p14:creationId xmlns:p14="http://schemas.microsoft.com/office/powerpoint/2010/main" xmlns="" val="516952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5E5D358-C121-A199-E103-FCA525DDD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863A541-948B-08B5-320B-C69871201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90FE5AC-1573-D795-9168-08BFA35712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549524E5-CB3B-B424-7C55-B5F0A11501E4}"/>
              </a:ext>
            </a:extLst>
          </p:cNvPr>
          <p:cNvSpPr>
            <a:spLocks noGrp="1"/>
          </p:cNvSpPr>
          <p:nvPr>
            <p:ph type="sldNum" sz="quarter" idx="5"/>
          </p:nvPr>
        </p:nvSpPr>
        <p:spPr/>
        <p:txBody>
          <a:bodyPr/>
          <a:lstStyle/>
          <a:p>
            <a:fld id="{203F15F4-16DD-4E65-A2D7-9DEB8ED6814E}" type="slidenum">
              <a:rPr lang="en-US" smtClean="0"/>
              <a:pPr/>
              <a:t>20</a:t>
            </a:fld>
            <a:endParaRPr lang="en-US"/>
          </a:p>
        </p:txBody>
      </p:sp>
    </p:spTree>
    <p:extLst>
      <p:ext uri="{BB962C8B-B14F-4D97-AF65-F5344CB8AC3E}">
        <p14:creationId xmlns:p14="http://schemas.microsoft.com/office/powerpoint/2010/main" xmlns="" val="3780020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22C0BFA-4F6E-8930-DEAA-4AD6CC5C1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AAD719B-F8C1-D7D9-81AB-14A9129B0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2BAC399-D16B-9303-2F0E-935D81E03B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391794A2-C10D-4FF9-CF30-E315971312E1}"/>
              </a:ext>
            </a:extLst>
          </p:cNvPr>
          <p:cNvSpPr>
            <a:spLocks noGrp="1"/>
          </p:cNvSpPr>
          <p:nvPr>
            <p:ph type="sldNum" sz="quarter" idx="5"/>
          </p:nvPr>
        </p:nvSpPr>
        <p:spPr/>
        <p:txBody>
          <a:bodyPr/>
          <a:lstStyle/>
          <a:p>
            <a:fld id="{203F15F4-16DD-4E65-A2D7-9DEB8ED6814E}" type="slidenum">
              <a:rPr lang="en-US" smtClean="0"/>
              <a:pPr/>
              <a:t>21</a:t>
            </a:fld>
            <a:endParaRPr lang="en-US"/>
          </a:p>
        </p:txBody>
      </p:sp>
    </p:spTree>
    <p:extLst>
      <p:ext uri="{BB962C8B-B14F-4D97-AF65-F5344CB8AC3E}">
        <p14:creationId xmlns:p14="http://schemas.microsoft.com/office/powerpoint/2010/main" xmlns="" val="3205995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E2E465-7B59-9E17-0F4F-8A0743C18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E612292-E57A-A4CC-22E2-A9883F50C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297E744-F0D8-B541-9009-421FD925F0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33CF8F9D-CF9D-A44E-8DA8-5D98A98E488D}"/>
              </a:ext>
            </a:extLst>
          </p:cNvPr>
          <p:cNvSpPr>
            <a:spLocks noGrp="1"/>
          </p:cNvSpPr>
          <p:nvPr>
            <p:ph type="sldNum" sz="quarter" idx="5"/>
          </p:nvPr>
        </p:nvSpPr>
        <p:spPr/>
        <p:txBody>
          <a:bodyPr/>
          <a:lstStyle/>
          <a:p>
            <a:fld id="{203F15F4-16DD-4E65-A2D7-9DEB8ED6814E}" type="slidenum">
              <a:rPr lang="en-US" smtClean="0"/>
              <a:pPr/>
              <a:t>22</a:t>
            </a:fld>
            <a:endParaRPr lang="en-US"/>
          </a:p>
        </p:txBody>
      </p:sp>
    </p:spTree>
    <p:extLst>
      <p:ext uri="{BB962C8B-B14F-4D97-AF65-F5344CB8AC3E}">
        <p14:creationId xmlns:p14="http://schemas.microsoft.com/office/powerpoint/2010/main" xmlns="" val="1252931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697012-E67D-B9E7-55C3-39EF059F0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01C783F-106B-98C8-EAE9-A086EBFE7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877AB59A-0F97-6A50-6E91-2C30294436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46289A26-C193-DE38-658D-556E040C108B}"/>
              </a:ext>
            </a:extLst>
          </p:cNvPr>
          <p:cNvSpPr>
            <a:spLocks noGrp="1"/>
          </p:cNvSpPr>
          <p:nvPr>
            <p:ph type="sldNum" sz="quarter" idx="5"/>
          </p:nvPr>
        </p:nvSpPr>
        <p:spPr/>
        <p:txBody>
          <a:bodyPr/>
          <a:lstStyle/>
          <a:p>
            <a:fld id="{203F15F4-16DD-4E65-A2D7-9DEB8ED6814E}" type="slidenum">
              <a:rPr lang="en-US" smtClean="0"/>
              <a:pPr/>
              <a:t>23</a:t>
            </a:fld>
            <a:endParaRPr lang="en-US"/>
          </a:p>
        </p:txBody>
      </p:sp>
    </p:spTree>
    <p:extLst>
      <p:ext uri="{BB962C8B-B14F-4D97-AF65-F5344CB8AC3E}">
        <p14:creationId xmlns:p14="http://schemas.microsoft.com/office/powerpoint/2010/main" xmlns="" val="80813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F2A1C-DDB0-8C5E-73B6-30E0F78ED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F52A1E1-DF34-7FB2-B263-9190B82F2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765066E-C6B9-E298-FE2A-97959E071A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FC2C2065-59EF-CC6D-493B-85D0B57E3553}"/>
              </a:ext>
            </a:extLst>
          </p:cNvPr>
          <p:cNvSpPr>
            <a:spLocks noGrp="1"/>
          </p:cNvSpPr>
          <p:nvPr>
            <p:ph type="sldNum" sz="quarter" idx="5"/>
          </p:nvPr>
        </p:nvSpPr>
        <p:spPr/>
        <p:txBody>
          <a:bodyPr/>
          <a:lstStyle/>
          <a:p>
            <a:fld id="{203F15F4-16DD-4E65-A2D7-9DEB8ED6814E}" type="slidenum">
              <a:rPr lang="en-US" smtClean="0"/>
              <a:pPr/>
              <a:t>4</a:t>
            </a:fld>
            <a:endParaRPr lang="en-US"/>
          </a:p>
        </p:txBody>
      </p:sp>
    </p:spTree>
    <p:extLst>
      <p:ext uri="{BB962C8B-B14F-4D97-AF65-F5344CB8AC3E}">
        <p14:creationId xmlns:p14="http://schemas.microsoft.com/office/powerpoint/2010/main" xmlns="" val="2907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819624-C112-0150-52D1-DD3E5F2ED5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373C75E-9A7E-1731-7DD3-D267BBB6A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3A302564-5CDB-761E-19FA-4B8F2AB900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678ECC87-32E4-4111-504C-737455C3AE1A}"/>
              </a:ext>
            </a:extLst>
          </p:cNvPr>
          <p:cNvSpPr>
            <a:spLocks noGrp="1"/>
          </p:cNvSpPr>
          <p:nvPr>
            <p:ph type="sldNum" sz="quarter" idx="5"/>
          </p:nvPr>
        </p:nvSpPr>
        <p:spPr/>
        <p:txBody>
          <a:bodyPr/>
          <a:lstStyle/>
          <a:p>
            <a:fld id="{203F15F4-16DD-4E65-A2D7-9DEB8ED6814E}" type="slidenum">
              <a:rPr lang="en-US" smtClean="0"/>
              <a:pPr/>
              <a:t>5</a:t>
            </a:fld>
            <a:endParaRPr lang="en-US"/>
          </a:p>
        </p:txBody>
      </p:sp>
    </p:spTree>
    <p:extLst>
      <p:ext uri="{BB962C8B-B14F-4D97-AF65-F5344CB8AC3E}">
        <p14:creationId xmlns:p14="http://schemas.microsoft.com/office/powerpoint/2010/main" xmlns="" val="147136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F936200-599B-1153-1180-B88D8C920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C1AC3FBA-9A6C-91BC-D454-0CFA5CF3E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219FC14D-5F72-AEF2-6F8F-31BCE784CF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8F7289DB-F16B-5F09-C63B-EB18B7431E30}"/>
              </a:ext>
            </a:extLst>
          </p:cNvPr>
          <p:cNvSpPr>
            <a:spLocks noGrp="1"/>
          </p:cNvSpPr>
          <p:nvPr>
            <p:ph type="sldNum" sz="quarter" idx="5"/>
          </p:nvPr>
        </p:nvSpPr>
        <p:spPr/>
        <p:txBody>
          <a:bodyPr/>
          <a:lstStyle/>
          <a:p>
            <a:fld id="{203F15F4-16DD-4E65-A2D7-9DEB8ED6814E}" type="slidenum">
              <a:rPr lang="en-US" smtClean="0"/>
              <a:pPr/>
              <a:t>6</a:t>
            </a:fld>
            <a:endParaRPr lang="en-US"/>
          </a:p>
        </p:txBody>
      </p:sp>
    </p:spTree>
    <p:extLst>
      <p:ext uri="{BB962C8B-B14F-4D97-AF65-F5344CB8AC3E}">
        <p14:creationId xmlns:p14="http://schemas.microsoft.com/office/powerpoint/2010/main" xmlns="" val="1864950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D3D6DD5-23F0-539E-902A-E809CD763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F147B14-E984-A83C-1FEA-B4CF873C4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89CDBC5-87D0-7D8F-C6A7-9A5E5E75DC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D09E4A6F-AF98-0945-8A69-CF484443FC45}"/>
              </a:ext>
            </a:extLst>
          </p:cNvPr>
          <p:cNvSpPr>
            <a:spLocks noGrp="1"/>
          </p:cNvSpPr>
          <p:nvPr>
            <p:ph type="sldNum" sz="quarter" idx="5"/>
          </p:nvPr>
        </p:nvSpPr>
        <p:spPr/>
        <p:txBody>
          <a:bodyPr/>
          <a:lstStyle/>
          <a:p>
            <a:fld id="{203F15F4-16DD-4E65-A2D7-9DEB8ED6814E}" type="slidenum">
              <a:rPr lang="en-US" smtClean="0"/>
              <a:pPr/>
              <a:t>8</a:t>
            </a:fld>
            <a:endParaRPr lang="en-US"/>
          </a:p>
        </p:txBody>
      </p:sp>
    </p:spTree>
    <p:extLst>
      <p:ext uri="{BB962C8B-B14F-4D97-AF65-F5344CB8AC3E}">
        <p14:creationId xmlns:p14="http://schemas.microsoft.com/office/powerpoint/2010/main" xmlns="" val="2248050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454FE6-98FC-181A-1007-9AEFDFF29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ABCA1CD-8A4C-DE4C-1C59-8185A3A55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C090131-4B74-456E-AD58-FA7D3ED707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D113B105-7CC5-392B-E941-4714A9C11DED}"/>
              </a:ext>
            </a:extLst>
          </p:cNvPr>
          <p:cNvSpPr>
            <a:spLocks noGrp="1"/>
          </p:cNvSpPr>
          <p:nvPr>
            <p:ph type="sldNum" sz="quarter" idx="5"/>
          </p:nvPr>
        </p:nvSpPr>
        <p:spPr/>
        <p:txBody>
          <a:bodyPr/>
          <a:lstStyle/>
          <a:p>
            <a:fld id="{203F15F4-16DD-4E65-A2D7-9DEB8ED6814E}" type="slidenum">
              <a:rPr lang="en-US" smtClean="0"/>
              <a:pPr/>
              <a:t>9</a:t>
            </a:fld>
            <a:endParaRPr lang="en-US"/>
          </a:p>
        </p:txBody>
      </p:sp>
    </p:spTree>
    <p:extLst>
      <p:ext uri="{BB962C8B-B14F-4D97-AF65-F5344CB8AC3E}">
        <p14:creationId xmlns:p14="http://schemas.microsoft.com/office/powerpoint/2010/main" xmlns="" val="1313545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AF7437C-41A5-CDCD-5E29-85C158A89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DE0D374-55B6-278B-31BB-E11CA098E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AB9EAC3-2500-753F-2781-91F015EA7A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391482B6-C884-1D75-8CA0-1C4D22C0F5EB}"/>
              </a:ext>
            </a:extLst>
          </p:cNvPr>
          <p:cNvSpPr>
            <a:spLocks noGrp="1"/>
          </p:cNvSpPr>
          <p:nvPr>
            <p:ph type="sldNum" sz="quarter" idx="5"/>
          </p:nvPr>
        </p:nvSpPr>
        <p:spPr/>
        <p:txBody>
          <a:bodyPr/>
          <a:lstStyle/>
          <a:p>
            <a:fld id="{203F15F4-16DD-4E65-A2D7-9DEB8ED6814E}" type="slidenum">
              <a:rPr lang="en-US" smtClean="0"/>
              <a:pPr/>
              <a:t>10</a:t>
            </a:fld>
            <a:endParaRPr lang="en-US"/>
          </a:p>
        </p:txBody>
      </p:sp>
    </p:spTree>
    <p:extLst>
      <p:ext uri="{BB962C8B-B14F-4D97-AF65-F5344CB8AC3E}">
        <p14:creationId xmlns:p14="http://schemas.microsoft.com/office/powerpoint/2010/main" xmlns="" val="2843706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7F00780-A56D-FC04-2343-F0D365202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BA41A7C-FD77-604F-3022-C2C0AE307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DB9D1B7-D9DF-8679-9FED-B52E953443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39D21875-8887-4C9E-C9AF-F815F7F78772}"/>
              </a:ext>
            </a:extLst>
          </p:cNvPr>
          <p:cNvSpPr>
            <a:spLocks noGrp="1"/>
          </p:cNvSpPr>
          <p:nvPr>
            <p:ph type="sldNum" sz="quarter" idx="5"/>
          </p:nvPr>
        </p:nvSpPr>
        <p:spPr/>
        <p:txBody>
          <a:bodyPr/>
          <a:lstStyle/>
          <a:p>
            <a:fld id="{203F15F4-16DD-4E65-A2D7-9DEB8ED6814E}" type="slidenum">
              <a:rPr lang="en-US" smtClean="0"/>
              <a:pPr/>
              <a:t>11</a:t>
            </a:fld>
            <a:endParaRPr lang="en-US"/>
          </a:p>
        </p:txBody>
      </p:sp>
    </p:spTree>
    <p:extLst>
      <p:ext uri="{BB962C8B-B14F-4D97-AF65-F5344CB8AC3E}">
        <p14:creationId xmlns:p14="http://schemas.microsoft.com/office/powerpoint/2010/main" xmlns="" val="427952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51B5751-E2E2-139F-3023-47236971C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CF5BAB7-6BE3-8E00-36ED-2D926F1F1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7761F88-0436-A4E2-0D18-2F8274953A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50CCAB22-3FD5-5C1A-310C-BB13CFCA9D2A}"/>
              </a:ext>
            </a:extLst>
          </p:cNvPr>
          <p:cNvSpPr>
            <a:spLocks noGrp="1"/>
          </p:cNvSpPr>
          <p:nvPr>
            <p:ph type="sldNum" sz="quarter" idx="5"/>
          </p:nvPr>
        </p:nvSpPr>
        <p:spPr/>
        <p:txBody>
          <a:bodyPr/>
          <a:lstStyle/>
          <a:p>
            <a:fld id="{203F15F4-16DD-4E65-A2D7-9DEB8ED6814E}" type="slidenum">
              <a:rPr lang="en-US" smtClean="0"/>
              <a:pPr/>
              <a:t>14</a:t>
            </a:fld>
            <a:endParaRPr lang="en-US"/>
          </a:p>
        </p:txBody>
      </p:sp>
    </p:spTree>
    <p:extLst>
      <p:ext uri="{BB962C8B-B14F-4D97-AF65-F5344CB8AC3E}">
        <p14:creationId xmlns:p14="http://schemas.microsoft.com/office/powerpoint/2010/main" xmlns="" val="315053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3D1D6-9C1B-79CA-E02D-F7EB8D7CD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E74FE58-C568-D5C5-BC7F-018D4B1F46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5D09CE1-8489-FF69-93D0-7D499B627BBD}"/>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5" name="Footer Placeholder 4">
            <a:extLst>
              <a:ext uri="{FF2B5EF4-FFF2-40B4-BE49-F238E27FC236}">
                <a16:creationId xmlns:a16="http://schemas.microsoft.com/office/drawing/2014/main" xmlns="" id="{54C5FFD8-B79C-8CA3-7629-276450994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85DDBD-EF31-1C34-7E11-C07B54E1E498}"/>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3147916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D602FE-1678-B0A1-6451-9B3465B3D4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07FAE-17C0-9D39-8FF1-4CD57DDB91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DB285A-5460-F41A-CAD6-EF8FABC40F7E}"/>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5" name="Footer Placeholder 4">
            <a:extLst>
              <a:ext uri="{FF2B5EF4-FFF2-40B4-BE49-F238E27FC236}">
                <a16:creationId xmlns:a16="http://schemas.microsoft.com/office/drawing/2014/main" xmlns="" id="{BFBDA797-32F2-0946-E6C1-5EE37F59D6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DCC42FC-C196-12DE-397F-82769818A208}"/>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1678472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EA57F8D-7A01-CF91-13A7-48FE71796B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0AA85B7-23CC-2193-195A-E351840CA0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0423191-6C37-7100-5CA7-6F5DF39E460F}"/>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5" name="Footer Placeholder 4">
            <a:extLst>
              <a:ext uri="{FF2B5EF4-FFF2-40B4-BE49-F238E27FC236}">
                <a16:creationId xmlns:a16="http://schemas.microsoft.com/office/drawing/2014/main" xmlns="" id="{100C4957-F575-1D3C-4FD6-31145D43D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4DCA67-F680-CE2E-EB74-6A93CE7FD991}"/>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959864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2D858-C238-AF6D-3B7A-DB001CC86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3915E3-06BD-B9AD-16A3-0899B963FB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051EB9-B2CB-834D-38DA-8C5AA2A1B61B}"/>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5" name="Footer Placeholder 4">
            <a:extLst>
              <a:ext uri="{FF2B5EF4-FFF2-40B4-BE49-F238E27FC236}">
                <a16:creationId xmlns:a16="http://schemas.microsoft.com/office/drawing/2014/main" xmlns="" id="{79E50F30-4FC9-E9C1-9B7F-EA54FB8EB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20EEA7-4293-42CE-8617-D0D835D8C345}"/>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1301566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AF9C80-0340-2C72-2DBF-EF2D04C724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96F1646-A3DA-7979-7234-7E17CB9BBF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A6C679-0DD4-D297-E372-25EAE8B99299}"/>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5" name="Footer Placeholder 4">
            <a:extLst>
              <a:ext uri="{FF2B5EF4-FFF2-40B4-BE49-F238E27FC236}">
                <a16:creationId xmlns:a16="http://schemas.microsoft.com/office/drawing/2014/main" xmlns="" id="{3F5B92CE-2B7E-E915-65C5-E28D92E5AA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477B90-E4FD-BE66-C272-D8641D927387}"/>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1891113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73C001-0A1E-E313-293D-2652F49151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096B026-C2A9-6767-2899-DFE8EDC5B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683CD12-08BE-5DE9-8178-ACAC54FD72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CA3CC4D-9BA6-D63A-89C8-F9F8D44DD5EC}"/>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6" name="Footer Placeholder 5">
            <a:extLst>
              <a:ext uri="{FF2B5EF4-FFF2-40B4-BE49-F238E27FC236}">
                <a16:creationId xmlns:a16="http://schemas.microsoft.com/office/drawing/2014/main" xmlns="" id="{446BE19B-7853-5DCE-299E-3EBBDA136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20B9F6-B811-1650-10B5-D005A85DCE9D}"/>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893461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C618B9-F654-5CAF-166F-C02A7AAD77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7DA79DA-73DB-3DBE-DD63-6BCC900345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5F2EAB1-DD9E-CE67-D5F5-EAEA757C9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485BA0-884E-32E6-F864-735A44908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02593A-F7D2-3CC2-641E-FCC2B55BBF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867149D-8A88-8476-A931-9F4AFAAAE70E}"/>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8" name="Footer Placeholder 7">
            <a:extLst>
              <a:ext uri="{FF2B5EF4-FFF2-40B4-BE49-F238E27FC236}">
                <a16:creationId xmlns:a16="http://schemas.microsoft.com/office/drawing/2014/main" xmlns="" id="{69FF6F4B-2201-2300-8DA4-3162E85BDF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ECD7E63-A659-29A3-61C6-2EAC4F8640D7}"/>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427868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3ADDC1-07C1-EAA2-9BFF-E0EAC27C19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319C7E2-3541-83A8-3B72-12E0393BC784}"/>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4" name="Footer Placeholder 3">
            <a:extLst>
              <a:ext uri="{FF2B5EF4-FFF2-40B4-BE49-F238E27FC236}">
                <a16:creationId xmlns:a16="http://schemas.microsoft.com/office/drawing/2014/main" xmlns="" id="{2EC97CE5-0F89-02BC-33C4-CD1D2931A6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89A99FE-070D-2AB9-CEEC-7E9E778D6388}"/>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248803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8F2C8FA-3372-576B-B0AC-5C65486E0EDF}"/>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3" name="Footer Placeholder 2">
            <a:extLst>
              <a:ext uri="{FF2B5EF4-FFF2-40B4-BE49-F238E27FC236}">
                <a16:creationId xmlns:a16="http://schemas.microsoft.com/office/drawing/2014/main" xmlns="" id="{A700A4EF-E5E6-3F61-A0F9-9F0DACA803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71A0639-053A-F83B-5FE2-E4BBDC25CE1E}"/>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3800954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AD26B3-5AB4-7CC2-008E-E94310F074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0294D97-3A25-DE8C-96E5-865A5D4DDC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B1E1450-D75E-94F8-2BD7-BAA2C8173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295228-CFD7-D974-F92B-A5ECBE3F5314}"/>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6" name="Footer Placeholder 5">
            <a:extLst>
              <a:ext uri="{FF2B5EF4-FFF2-40B4-BE49-F238E27FC236}">
                <a16:creationId xmlns:a16="http://schemas.microsoft.com/office/drawing/2014/main" xmlns="" id="{A96F8313-2FEE-0566-D8B4-CA57854E4F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6B1F912-4E17-2219-028A-020153E134A5}"/>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2485798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D94617-ADD3-7516-AC47-EFE27A612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42E8CAB-4621-FD8A-A9F8-5469DEED2F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F087199-2A77-20AD-EE0D-7CB22513D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BDCCEE-87B6-D97C-8907-8FB9C62C8A10}"/>
              </a:ext>
            </a:extLst>
          </p:cNvPr>
          <p:cNvSpPr>
            <a:spLocks noGrp="1"/>
          </p:cNvSpPr>
          <p:nvPr>
            <p:ph type="dt" sz="half" idx="10"/>
          </p:nvPr>
        </p:nvSpPr>
        <p:spPr/>
        <p:txBody>
          <a:bodyPr/>
          <a:lstStyle/>
          <a:p>
            <a:fld id="{184BF4D1-26F9-4A5A-BD7C-C43DA64DF8F5}" type="datetimeFigureOut">
              <a:rPr lang="en-US" smtClean="0"/>
              <a:pPr/>
              <a:t>9/3/2025</a:t>
            </a:fld>
            <a:endParaRPr lang="en-US"/>
          </a:p>
        </p:txBody>
      </p:sp>
      <p:sp>
        <p:nvSpPr>
          <p:cNvPr id="6" name="Footer Placeholder 5">
            <a:extLst>
              <a:ext uri="{FF2B5EF4-FFF2-40B4-BE49-F238E27FC236}">
                <a16:creationId xmlns:a16="http://schemas.microsoft.com/office/drawing/2014/main" xmlns="" id="{53AD0D1B-60C7-DC77-48E1-901772D4A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E8C1CBC-F6A7-43EE-F325-0CB512EB9AF1}"/>
              </a:ext>
            </a:extLst>
          </p:cNvPr>
          <p:cNvSpPr>
            <a:spLocks noGrp="1"/>
          </p:cNvSpPr>
          <p:nvPr>
            <p:ph type="sldNum" sz="quarter" idx="12"/>
          </p:nvPr>
        </p:nvSpPr>
        <p:spPr/>
        <p:txBody>
          <a:body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3296684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AFEB680-C258-7B66-F995-4B590F454A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561FAB-7B88-8EF7-F65D-709D13369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731653-5767-ACAA-383B-21C0BC7654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BF4D1-26F9-4A5A-BD7C-C43DA64DF8F5}" type="datetimeFigureOut">
              <a:rPr lang="en-US" smtClean="0"/>
              <a:pPr/>
              <a:t>9/3/2025</a:t>
            </a:fld>
            <a:endParaRPr lang="en-US"/>
          </a:p>
        </p:txBody>
      </p:sp>
      <p:sp>
        <p:nvSpPr>
          <p:cNvPr id="5" name="Footer Placeholder 4">
            <a:extLst>
              <a:ext uri="{FF2B5EF4-FFF2-40B4-BE49-F238E27FC236}">
                <a16:creationId xmlns:a16="http://schemas.microsoft.com/office/drawing/2014/main" xmlns="" id="{F4CAB5D6-CF56-4AD7-BA41-60006D5636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5532A7-CBB0-E867-E3E0-88EE173B01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51C43-26F4-4739-93EC-CDB94E94EC07}" type="slidenum">
              <a:rPr lang="en-US" smtClean="0"/>
              <a:pPr/>
              <a:t>‹#›</a:t>
            </a:fld>
            <a:endParaRPr lang="en-US"/>
          </a:p>
        </p:txBody>
      </p:sp>
    </p:spTree>
    <p:extLst>
      <p:ext uri="{BB962C8B-B14F-4D97-AF65-F5344CB8AC3E}">
        <p14:creationId xmlns:p14="http://schemas.microsoft.com/office/powerpoint/2010/main" xmlns="" val="3591633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2FE3CE-A7FD-2E9F-30AB-0556CDACB1F2}"/>
              </a:ext>
            </a:extLst>
          </p:cNvPr>
          <p:cNvSpPr>
            <a:spLocks noGrp="1"/>
          </p:cNvSpPr>
          <p:nvPr>
            <p:ph type="ctrTitle"/>
          </p:nvPr>
        </p:nvSpPr>
        <p:spPr>
          <a:xfrm>
            <a:off x="1505339" y="1775505"/>
            <a:ext cx="9144000" cy="797877"/>
          </a:xfrm>
        </p:spPr>
        <p:txBody>
          <a:bodyPr>
            <a:noAutofit/>
          </a:bodyPr>
          <a:lstStyle/>
          <a:p>
            <a:r>
              <a:rPr lang="en-US" b="1" dirty="0">
                <a:latin typeface="Aldhabi" panose="01000000000000000000" pitchFamily="2" charset="-78"/>
                <a:cs typeface="Aldhabi" panose="01000000000000000000" pitchFamily="2" charset="-78"/>
              </a:rPr>
              <a:t>ALCOHOL PACKAGING IN AFRICA</a:t>
            </a:r>
          </a:p>
        </p:txBody>
      </p:sp>
      <p:sp>
        <p:nvSpPr>
          <p:cNvPr id="3" name="Subtitle 2">
            <a:extLst>
              <a:ext uri="{FF2B5EF4-FFF2-40B4-BE49-F238E27FC236}">
                <a16:creationId xmlns:a16="http://schemas.microsoft.com/office/drawing/2014/main" xmlns="" id="{B224F89F-00F5-245B-ECDC-8A8997DF69C0}"/>
              </a:ext>
            </a:extLst>
          </p:cNvPr>
          <p:cNvSpPr>
            <a:spLocks noGrp="1"/>
          </p:cNvSpPr>
          <p:nvPr>
            <p:ph type="subTitle" idx="1"/>
          </p:nvPr>
        </p:nvSpPr>
        <p:spPr>
          <a:xfrm>
            <a:off x="1033272" y="3035808"/>
            <a:ext cx="9784080" cy="3401568"/>
          </a:xfrm>
        </p:spPr>
        <p:txBody>
          <a:bodyPr>
            <a:normAutofit fontScale="77500" lnSpcReduction="20000"/>
          </a:bodyPr>
          <a:lstStyle/>
          <a:p>
            <a:r>
              <a:rPr lang="en-US" sz="5200" b="1" dirty="0">
                <a:solidFill>
                  <a:srgbClr val="00B050"/>
                </a:solidFill>
                <a:latin typeface="Aldhabi" panose="01000000000000000000" pitchFamily="2" charset="-78"/>
                <a:ea typeface="+mj-ea"/>
                <a:cs typeface="Aldhabi" panose="01000000000000000000" pitchFamily="2" charset="-78"/>
              </a:rPr>
              <a:t>SACHET BAN, ACCESS, AND REFORMS</a:t>
            </a:r>
          </a:p>
          <a:p>
            <a:endParaRPr lang="en-US" sz="5400" b="1" dirty="0">
              <a:latin typeface="Aldhabi" panose="01000000000000000000" pitchFamily="2" charset="-78"/>
              <a:ea typeface="+mj-ea"/>
              <a:cs typeface="Aldhabi" panose="01000000000000000000" pitchFamily="2" charset="-78"/>
            </a:endParaRPr>
          </a:p>
          <a:p>
            <a:r>
              <a:rPr lang="en-US" sz="5400" b="1" dirty="0">
                <a:latin typeface="Aldhabi" panose="01000000000000000000" pitchFamily="2" charset="-78"/>
                <a:ea typeface="+mj-ea"/>
                <a:cs typeface="Aldhabi" panose="01000000000000000000" pitchFamily="2" charset="-78"/>
              </a:rPr>
              <a:t>By Rogers Kasirye  (Ph.D.)  </a:t>
            </a:r>
          </a:p>
          <a:p>
            <a:r>
              <a:rPr lang="en-US" sz="5400" b="1" dirty="0">
                <a:latin typeface="Aldhabi" panose="01000000000000000000" pitchFamily="2" charset="-78"/>
                <a:ea typeface="+mj-ea"/>
                <a:cs typeface="Aldhabi" panose="01000000000000000000" pitchFamily="2" charset="-78"/>
              </a:rPr>
              <a:t>Uganda Youth development Link</a:t>
            </a:r>
          </a:p>
          <a:p>
            <a:r>
              <a:rPr lang="en-US" sz="5400" b="1" dirty="0">
                <a:latin typeface="Aldhabi" panose="01000000000000000000" pitchFamily="2" charset="-78"/>
                <a:ea typeface="+mj-ea"/>
                <a:cs typeface="Aldhabi" panose="01000000000000000000" pitchFamily="2" charset="-78"/>
              </a:rPr>
              <a:t>Email  kasiryer@yahoo.com  </a:t>
            </a:r>
          </a:p>
        </p:txBody>
      </p:sp>
    </p:spTree>
    <p:extLst>
      <p:ext uri="{BB962C8B-B14F-4D97-AF65-F5344CB8AC3E}">
        <p14:creationId xmlns:p14="http://schemas.microsoft.com/office/powerpoint/2010/main" xmlns="" val="531843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C4BA7A1-BBB0-89D2-A669-4F5CB71049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1C7AC175-0804-BA49-3D2E-725D0B0BCD18}"/>
              </a:ext>
            </a:extLst>
          </p:cNvPr>
          <p:cNvSpPr>
            <a:spLocks noGrp="1"/>
          </p:cNvSpPr>
          <p:nvPr>
            <p:ph type="title"/>
          </p:nvPr>
        </p:nvSpPr>
        <p:spPr>
          <a:xfrm>
            <a:off x="838200" y="365125"/>
            <a:ext cx="10515600" cy="485267"/>
          </a:xfrm>
        </p:spPr>
        <p:txBody>
          <a:bodyPr>
            <a:normAutofit fontScale="90000"/>
          </a:bodyPr>
          <a:lstStyle/>
          <a:p>
            <a:pPr algn="ctr"/>
            <a:r>
              <a:rPr lang="en-US" b="1" dirty="0"/>
              <a:t>Sachet Alcohol: Economic front</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214CB89B-0D6A-EF35-B557-28D3D0D965D0}"/>
              </a:ext>
            </a:extLst>
          </p:cNvPr>
          <p:cNvSpPr>
            <a:spLocks noGrp="1"/>
          </p:cNvSpPr>
          <p:nvPr>
            <p:ph sz="half" idx="1"/>
          </p:nvPr>
        </p:nvSpPr>
        <p:spPr>
          <a:xfrm>
            <a:off x="118872" y="1133856"/>
            <a:ext cx="5900928" cy="5724144"/>
          </a:xfrm>
        </p:spPr>
        <p:txBody>
          <a:bodyPr>
            <a:normAutofit fontScale="92500" lnSpcReduction="20000"/>
          </a:bodyPr>
          <a:lstStyle/>
          <a:p>
            <a:pPr lvl="0">
              <a:buFont typeface="Wingdings" panose="05000000000000000000" pitchFamily="2" charset="2"/>
              <a:buChar char="§"/>
            </a:pPr>
            <a:r>
              <a:rPr lang="en-US" dirty="0"/>
              <a:t>Small sachets make alcohol </a:t>
            </a:r>
            <a:r>
              <a:rPr lang="en-US" b="1" dirty="0"/>
              <a:t>cheap and easily accessible</a:t>
            </a:r>
            <a:r>
              <a:rPr lang="en-US" dirty="0"/>
              <a:t>, especially to children and low-income populations. </a:t>
            </a:r>
          </a:p>
          <a:p>
            <a:pPr lvl="0">
              <a:buFont typeface="Wingdings" panose="05000000000000000000" pitchFamily="2" charset="2"/>
              <a:buChar char="§"/>
            </a:pPr>
            <a:endParaRPr lang="en-US" dirty="0"/>
          </a:p>
          <a:p>
            <a:pPr lvl="0">
              <a:buFont typeface="Wingdings" panose="05000000000000000000" pitchFamily="2" charset="2"/>
              <a:buChar char="§"/>
            </a:pPr>
            <a:r>
              <a:rPr lang="en-US" dirty="0"/>
              <a:t>This </a:t>
            </a:r>
            <a:r>
              <a:rPr lang="en-US" b="1" dirty="0"/>
              <a:t>affordability can increase sales volumes </a:t>
            </a:r>
            <a:r>
              <a:rPr lang="en-US" dirty="0"/>
              <a:t>for manufacturers in the short term.</a:t>
            </a:r>
          </a:p>
          <a:p>
            <a:pPr lvl="0">
              <a:buFont typeface="Wingdings" panose="05000000000000000000" pitchFamily="2" charset="2"/>
              <a:buChar char="§"/>
            </a:pPr>
            <a:endParaRPr lang="en-US" dirty="0"/>
          </a:p>
          <a:p>
            <a:pPr lvl="0">
              <a:buFont typeface="Wingdings" panose="05000000000000000000" pitchFamily="2" charset="2"/>
              <a:buChar char="§"/>
            </a:pPr>
            <a:r>
              <a:rPr lang="en-US" dirty="0"/>
              <a:t>Encourages</a:t>
            </a:r>
            <a:r>
              <a:rPr lang="en-US" b="1" dirty="0"/>
              <a:t> informal and unregulated production</a:t>
            </a:r>
            <a:r>
              <a:rPr lang="en-US" dirty="0"/>
              <a:t>, which undermines legitimate businesses and tax revenues.</a:t>
            </a:r>
          </a:p>
          <a:p>
            <a:pPr lvl="0">
              <a:buFont typeface="Wingdings" panose="05000000000000000000" pitchFamily="2" charset="2"/>
              <a:buChar char="§"/>
            </a:pPr>
            <a:r>
              <a:rPr lang="en-US" dirty="0"/>
              <a:t> In countries where sachets are banned, enforcing the ban can be costly, and loss of sachet sales may impact small-scale traders who depend on them for income.</a:t>
            </a:r>
          </a:p>
          <a:p>
            <a:pPr lvl="0">
              <a:buFont typeface="Wingdings" panose="05000000000000000000" pitchFamily="2" charset="2"/>
              <a:buChar char="§"/>
            </a:pPr>
            <a:endParaRPr lang="en-US" dirty="0"/>
          </a:p>
          <a:p>
            <a:pPr lvl="0">
              <a:buFont typeface="Wingdings" panose="05000000000000000000" pitchFamily="2" charset="2"/>
              <a:buChar char="§"/>
            </a:pPr>
            <a:endParaRPr lang="en-US" dirty="0"/>
          </a:p>
          <a:p>
            <a:endParaRPr lang="en-US" dirty="0"/>
          </a:p>
        </p:txBody>
      </p:sp>
      <p:pic>
        <p:nvPicPr>
          <p:cNvPr id="5" name="Content Placeholder 4">
            <a:extLst>
              <a:ext uri="{FF2B5EF4-FFF2-40B4-BE49-F238E27FC236}">
                <a16:creationId xmlns:a16="http://schemas.microsoft.com/office/drawing/2014/main" xmlns="" id="{7B31373B-5013-7162-8B19-066503C007F6}"/>
              </a:ext>
            </a:extLst>
          </p:cNvPr>
          <p:cNvPicPr>
            <a:picLocks noGrp="1" noChangeAspect="1"/>
          </p:cNvPicPr>
          <p:nvPr>
            <p:ph sz="half" idx="2"/>
          </p:nvPr>
        </p:nvPicPr>
        <p:blipFill>
          <a:blip r:embed="rId3"/>
          <a:stretch>
            <a:fillRect/>
          </a:stretch>
        </p:blipFill>
        <p:spPr>
          <a:xfrm>
            <a:off x="6172202" y="1133856"/>
            <a:ext cx="5623558" cy="5632703"/>
          </a:xfrm>
          <a:prstGeom prst="rect">
            <a:avLst/>
          </a:prstGeom>
        </p:spPr>
      </p:pic>
    </p:spTree>
    <p:extLst>
      <p:ext uri="{BB962C8B-B14F-4D97-AF65-F5344CB8AC3E}">
        <p14:creationId xmlns:p14="http://schemas.microsoft.com/office/powerpoint/2010/main" xmlns="" val="1713433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7841A9C-0D2D-7487-A6AA-8D7685C90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964A963E-D6E3-B780-BFA0-6729CF4F7A8D}"/>
              </a:ext>
            </a:extLst>
          </p:cNvPr>
          <p:cNvSpPr>
            <a:spLocks noGrp="1"/>
          </p:cNvSpPr>
          <p:nvPr>
            <p:ph type="title"/>
          </p:nvPr>
        </p:nvSpPr>
        <p:spPr>
          <a:xfrm>
            <a:off x="838200" y="365125"/>
            <a:ext cx="10515600" cy="832739"/>
          </a:xfrm>
        </p:spPr>
        <p:txBody>
          <a:bodyPr/>
          <a:lstStyle/>
          <a:p>
            <a:pPr algn="ctr"/>
            <a:r>
              <a:rPr lang="en-US" b="1" dirty="0"/>
              <a:t>Health effects  and Social concerns </a:t>
            </a:r>
          </a:p>
        </p:txBody>
      </p:sp>
      <p:sp>
        <p:nvSpPr>
          <p:cNvPr id="3" name="Content Placeholder 2">
            <a:extLst>
              <a:ext uri="{FF2B5EF4-FFF2-40B4-BE49-F238E27FC236}">
                <a16:creationId xmlns:a16="http://schemas.microsoft.com/office/drawing/2014/main" xmlns="" id="{157079A9-1775-B21D-E35F-85A31359D6F3}"/>
              </a:ext>
            </a:extLst>
          </p:cNvPr>
          <p:cNvSpPr>
            <a:spLocks noGrp="1"/>
          </p:cNvSpPr>
          <p:nvPr>
            <p:ph idx="1"/>
          </p:nvPr>
        </p:nvSpPr>
        <p:spPr>
          <a:xfrm>
            <a:off x="0" y="1353312"/>
            <a:ext cx="12192000" cy="5504687"/>
          </a:xfrm>
        </p:spPr>
        <p:txBody>
          <a:bodyPr/>
          <a:lstStyle/>
          <a:p>
            <a:r>
              <a:rPr lang="en-US" sz="3200" dirty="0"/>
              <a:t>Sachets often </a:t>
            </a:r>
            <a:r>
              <a:rPr lang="en-US" sz="3200" b="1" dirty="0"/>
              <a:t>contain strong, unregulated alcohol, enabling quick, dangerous consumption</a:t>
            </a:r>
            <a:r>
              <a:rPr lang="en-US" sz="3200" dirty="0"/>
              <a:t>—especially among youth. </a:t>
            </a:r>
          </a:p>
          <a:p>
            <a:r>
              <a:rPr lang="en-US" sz="3200" dirty="0"/>
              <a:t>They're </a:t>
            </a:r>
            <a:r>
              <a:rPr lang="en-US" sz="3200" b="1" dirty="0"/>
              <a:t>cheap price</a:t>
            </a:r>
            <a:r>
              <a:rPr lang="en-US" sz="3200" dirty="0"/>
              <a:t>, </a:t>
            </a:r>
            <a:r>
              <a:rPr lang="en-US" sz="3200" b="1" dirty="0"/>
              <a:t>portability</a:t>
            </a:r>
            <a:r>
              <a:rPr lang="en-US" sz="3200" dirty="0"/>
              <a:t>, and </a:t>
            </a:r>
            <a:r>
              <a:rPr lang="en-US" sz="3200" b="1" dirty="0"/>
              <a:t>concealability </a:t>
            </a:r>
            <a:r>
              <a:rPr lang="en-US" sz="3200" dirty="0"/>
              <a:t>encourage </a:t>
            </a:r>
            <a:r>
              <a:rPr lang="en-US" sz="3200" b="1" dirty="0"/>
              <a:t>underage and on-the-go drinking</a:t>
            </a:r>
            <a:r>
              <a:rPr lang="en-US" sz="3200" dirty="0"/>
              <a:t>, raising </a:t>
            </a:r>
            <a:r>
              <a:rPr lang="en-US" sz="3200" b="1" dirty="0"/>
              <a:t>risks of drunk driving</a:t>
            </a:r>
            <a:r>
              <a:rPr lang="en-US" sz="3200" dirty="0"/>
              <a:t>, public </a:t>
            </a:r>
            <a:r>
              <a:rPr lang="en-US" sz="3200" b="1" dirty="0"/>
              <a:t>intoxication and addiction</a:t>
            </a:r>
            <a:r>
              <a:rPr lang="en-US" sz="3200" dirty="0"/>
              <a:t>. </a:t>
            </a:r>
          </a:p>
          <a:p>
            <a:r>
              <a:rPr lang="en-US" sz="3200" dirty="0"/>
              <a:t>Long-term use can </a:t>
            </a:r>
            <a:r>
              <a:rPr lang="en-US" sz="3200" b="1" dirty="0"/>
              <a:t>cause liver, heart, and mental health </a:t>
            </a:r>
            <a:r>
              <a:rPr lang="en-US" sz="3200" dirty="0"/>
              <a:t>problems.</a:t>
            </a:r>
          </a:p>
          <a:p>
            <a:r>
              <a:rPr lang="en-US" sz="3200" dirty="0"/>
              <a:t>While profitable for some sellers, </a:t>
            </a:r>
            <a:r>
              <a:rPr lang="en-US" sz="3200" b="1" dirty="0"/>
              <a:t>sachets worsen public health, reduce productivity, and create plastic waste</a:t>
            </a:r>
            <a:r>
              <a:rPr lang="en-US" sz="3200" dirty="0"/>
              <a:t>, adding to social and environmental burdens</a:t>
            </a:r>
            <a:r>
              <a:rPr lang="en-US" dirty="0"/>
              <a:t>.</a:t>
            </a:r>
            <a:endParaRPr lang="en-US" sz="3200" dirty="0"/>
          </a:p>
          <a:p>
            <a:r>
              <a:rPr lang="en-US" sz="3200" dirty="0"/>
              <a:t>East Africa has experienced </a:t>
            </a:r>
            <a:r>
              <a:rPr lang="en-US" sz="3200" b="1" dirty="0"/>
              <a:t>alcohol poisoning</a:t>
            </a:r>
            <a:r>
              <a:rPr lang="en-US" sz="3200" dirty="0"/>
              <a:t>.</a:t>
            </a:r>
          </a:p>
        </p:txBody>
      </p:sp>
    </p:spTree>
    <p:extLst>
      <p:ext uri="{BB962C8B-B14F-4D97-AF65-F5344CB8AC3E}">
        <p14:creationId xmlns:p14="http://schemas.microsoft.com/office/powerpoint/2010/main" xmlns="" val="357234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900E82-9CD4-BF39-F14E-3E4307660C8F}"/>
              </a:ext>
            </a:extLst>
          </p:cNvPr>
          <p:cNvSpPr>
            <a:spLocks noGrp="1"/>
          </p:cNvSpPr>
          <p:nvPr>
            <p:ph type="title"/>
          </p:nvPr>
        </p:nvSpPr>
        <p:spPr>
          <a:xfrm>
            <a:off x="977362" y="170815"/>
            <a:ext cx="10458254" cy="624689"/>
          </a:xfrm>
        </p:spPr>
        <p:txBody>
          <a:bodyPr>
            <a:normAutofit fontScale="90000"/>
          </a:bodyPr>
          <a:lstStyle/>
          <a:p>
            <a:pPr algn="ctr"/>
            <a:r>
              <a:rPr lang="en-US" b="1" dirty="0"/>
              <a:t>Countries the enforced the ban</a:t>
            </a:r>
          </a:p>
        </p:txBody>
      </p:sp>
      <p:graphicFrame>
        <p:nvGraphicFramePr>
          <p:cNvPr id="6" name="Content Placeholder 5">
            <a:extLst>
              <a:ext uri="{FF2B5EF4-FFF2-40B4-BE49-F238E27FC236}">
                <a16:creationId xmlns:a16="http://schemas.microsoft.com/office/drawing/2014/main" xmlns="" id="{E43AD58B-51F0-4EE3-C4E2-44FF9FA0FB18}"/>
              </a:ext>
            </a:extLst>
          </p:cNvPr>
          <p:cNvGraphicFramePr>
            <a:graphicFrameLocks noGrp="1"/>
          </p:cNvGraphicFramePr>
          <p:nvPr>
            <p:ph idx="1"/>
          </p:nvPr>
        </p:nvGraphicFramePr>
        <p:xfrm>
          <a:off x="468631" y="1041097"/>
          <a:ext cx="11212830" cy="5195570"/>
        </p:xfrm>
        <a:graphic>
          <a:graphicData uri="http://schemas.openxmlformats.org/drawingml/2006/table">
            <a:tbl>
              <a:tblPr firstRow="1" firstCol="1" bandRow="1">
                <a:tableStyleId>{5C22544A-7EE6-4342-B048-85BDC9FD1C3A}</a:tableStyleId>
              </a:tblPr>
              <a:tblGrid>
                <a:gridCol w="1414543">
                  <a:extLst>
                    <a:ext uri="{9D8B030D-6E8A-4147-A177-3AD203B41FA5}">
                      <a16:colId xmlns:a16="http://schemas.microsoft.com/office/drawing/2014/main" xmlns="" val="387133806"/>
                    </a:ext>
                  </a:extLst>
                </a:gridCol>
                <a:gridCol w="3546076">
                  <a:extLst>
                    <a:ext uri="{9D8B030D-6E8A-4147-A177-3AD203B41FA5}">
                      <a16:colId xmlns:a16="http://schemas.microsoft.com/office/drawing/2014/main" xmlns="" val="820509806"/>
                    </a:ext>
                  </a:extLst>
                </a:gridCol>
                <a:gridCol w="6252211">
                  <a:extLst>
                    <a:ext uri="{9D8B030D-6E8A-4147-A177-3AD203B41FA5}">
                      <a16:colId xmlns:a16="http://schemas.microsoft.com/office/drawing/2014/main" xmlns="" val="3892137380"/>
                    </a:ext>
                  </a:extLst>
                </a:gridCol>
              </a:tblGrid>
              <a:tr h="327957">
                <a:tc>
                  <a:txBody>
                    <a:bodyPr/>
                    <a:lstStyle/>
                    <a:p>
                      <a:pPr marL="0" marR="0" algn="just">
                        <a:lnSpc>
                          <a:spcPct val="150000"/>
                        </a:lnSpc>
                        <a:spcAft>
                          <a:spcPts val="800"/>
                        </a:spcAft>
                        <a:buNone/>
                      </a:pPr>
                      <a:r>
                        <a:rPr lang="en-GB" sz="1800" kern="0">
                          <a:effectLst/>
                        </a:rPr>
                        <a:t>Country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Price vs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Reason for ban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1571040049"/>
                  </a:ext>
                </a:extLst>
              </a:tr>
              <a:tr h="693734">
                <a:tc>
                  <a:txBody>
                    <a:bodyPr/>
                    <a:lstStyle/>
                    <a:p>
                      <a:pPr marL="0" marR="0" algn="just">
                        <a:lnSpc>
                          <a:spcPct val="150000"/>
                        </a:lnSpc>
                        <a:spcAft>
                          <a:spcPts val="800"/>
                        </a:spcAft>
                        <a:buNone/>
                      </a:pPr>
                      <a:r>
                        <a:rPr lang="en-GB" sz="1800" kern="0">
                          <a:effectLst/>
                        </a:rPr>
                        <a:t>Cameroon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buNone/>
                      </a:pPr>
                      <a:r>
                        <a:rPr lang="en-GB" sz="1800">
                          <a:effectLst/>
                        </a:rPr>
                        <a:t>A sachet costs 100-150 CFA francs or 15-23 US cents.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a:effectLst/>
                        </a:rPr>
                        <a:t>Harm, illegal production and smuggled across borders, easy access and availability to children.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735259474"/>
                  </a:ext>
                </a:extLst>
              </a:tr>
              <a:tr h="1515603">
                <a:tc>
                  <a:txBody>
                    <a:bodyPr/>
                    <a:lstStyle/>
                    <a:p>
                      <a:pPr marL="0" marR="0" algn="just">
                        <a:lnSpc>
                          <a:spcPct val="150000"/>
                        </a:lnSpc>
                        <a:spcAft>
                          <a:spcPts val="800"/>
                        </a:spcAft>
                        <a:buNone/>
                      </a:pPr>
                      <a:r>
                        <a:rPr lang="en-GB" sz="1800" kern="0">
                          <a:effectLst/>
                        </a:rPr>
                        <a:t>Ivory Coast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In Ivory Coast, the small plastic bags containing rum, vodka, gin or other spirits are cheap, and cost between $0.35 (£0.28) and $1.65.</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Harm, illegal production and smuggled across borders, easy access and availability to children.</a:t>
                      </a:r>
                      <a:endParaRPr lang="en-US" sz="1800" kern="100" dirty="0">
                        <a:effectLst/>
                      </a:endParaRPr>
                    </a:p>
                    <a:p>
                      <a:pPr marL="0" marR="0" algn="just">
                        <a:lnSpc>
                          <a:spcPct val="150000"/>
                        </a:lnSpc>
                        <a:spcAft>
                          <a:spcPts val="800"/>
                        </a:spcAft>
                        <a:buNone/>
                      </a:pPr>
                      <a:r>
                        <a:rPr lang="en-GB" sz="1800" kern="0" dirty="0">
                          <a:effectLst/>
                        </a:rPr>
                        <a:t>Sachets are more likely to contain toxic chemicals such as methanol or wood alcohol.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17496082"/>
                  </a:ext>
                </a:extLst>
              </a:tr>
              <a:tr h="693734">
                <a:tc>
                  <a:txBody>
                    <a:bodyPr/>
                    <a:lstStyle/>
                    <a:p>
                      <a:pPr marL="0" marR="0" algn="just">
                        <a:lnSpc>
                          <a:spcPct val="150000"/>
                        </a:lnSpc>
                        <a:spcAft>
                          <a:spcPts val="800"/>
                        </a:spcAft>
                        <a:buNone/>
                      </a:pPr>
                      <a:r>
                        <a:rPr lang="en-GB" sz="1800" kern="0">
                          <a:effectLst/>
                        </a:rPr>
                        <a:t>Uganda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a:effectLst/>
                        </a:rPr>
                        <a:t>Smallest sachet of 50 going for only sh500 ($0.25).</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a:effectLst/>
                        </a:rPr>
                        <a:t>Protect their youths and environment. Serious harm these products have caused to society. To curb alcohol abuse.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178036293"/>
                  </a:ext>
                </a:extLst>
              </a:tr>
              <a:tr h="1059511">
                <a:tc>
                  <a:txBody>
                    <a:bodyPr/>
                    <a:lstStyle/>
                    <a:p>
                      <a:pPr marL="0" marR="0" algn="just">
                        <a:lnSpc>
                          <a:spcPct val="150000"/>
                        </a:lnSpc>
                        <a:spcAft>
                          <a:spcPts val="800"/>
                        </a:spcAft>
                        <a:buNone/>
                      </a:pPr>
                      <a:r>
                        <a:rPr lang="en-GB" sz="1800" kern="0" dirty="0">
                          <a:effectLst/>
                        </a:rPr>
                        <a:t>Malawi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Malawi liquor sachets sell for less than 100 Malawi kwacha ($0.02) each.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Protect the youth and environment. Severe harm these products have caused to society.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4089769652"/>
                  </a:ext>
                </a:extLst>
              </a:tr>
              <a:tr h="145803">
                <a:tc>
                  <a:txBody>
                    <a:bodyPr/>
                    <a:lstStyle/>
                    <a:p>
                      <a:pPr marL="0" marR="0" algn="just">
                        <a:lnSpc>
                          <a:spcPct val="150000"/>
                        </a:lnSpc>
                        <a:spcAft>
                          <a:spcPts val="800"/>
                        </a:spcAft>
                        <a:buNone/>
                      </a:pPr>
                      <a:r>
                        <a:rPr lang="en-GB" sz="1800" kern="0" dirty="0">
                          <a:effectLst/>
                        </a:rPr>
                        <a:t>Senegal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800" kern="0" dirty="0">
                          <a:effectLst/>
                        </a:rPr>
                        <a:t>*</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800" kern="0" dirty="0">
                          <a:effectLst/>
                        </a:rPr>
                        <a:t>*</a:t>
                      </a:r>
                      <a:endParaRPr lang="en-US" sz="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1607515513"/>
                  </a:ext>
                </a:extLst>
              </a:tr>
            </a:tbl>
          </a:graphicData>
        </a:graphic>
      </p:graphicFrame>
    </p:spTree>
    <p:extLst>
      <p:ext uri="{BB962C8B-B14F-4D97-AF65-F5344CB8AC3E}">
        <p14:creationId xmlns:p14="http://schemas.microsoft.com/office/powerpoint/2010/main" xmlns="" val="419443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EABFFEE6-D2FF-D773-DC3C-28BF337A0D20}"/>
              </a:ext>
            </a:extLst>
          </p:cNvPr>
          <p:cNvGraphicFramePr>
            <a:graphicFrameLocks noGrp="1"/>
          </p:cNvGraphicFramePr>
          <p:nvPr>
            <p:ph idx="1"/>
          </p:nvPr>
        </p:nvGraphicFramePr>
        <p:xfrm>
          <a:off x="593651" y="510362"/>
          <a:ext cx="10644962" cy="5551805"/>
        </p:xfrm>
        <a:graphic>
          <a:graphicData uri="http://schemas.openxmlformats.org/drawingml/2006/table">
            <a:tbl>
              <a:tblPr firstRow="1" bandRow="1">
                <a:tableStyleId>{5C22544A-7EE6-4342-B048-85BDC9FD1C3A}</a:tableStyleId>
              </a:tblPr>
              <a:tblGrid>
                <a:gridCol w="1960726">
                  <a:extLst>
                    <a:ext uri="{9D8B030D-6E8A-4147-A177-3AD203B41FA5}">
                      <a16:colId xmlns:a16="http://schemas.microsoft.com/office/drawing/2014/main" xmlns="" val="1394715719"/>
                    </a:ext>
                  </a:extLst>
                </a:gridCol>
                <a:gridCol w="3121374">
                  <a:extLst>
                    <a:ext uri="{9D8B030D-6E8A-4147-A177-3AD203B41FA5}">
                      <a16:colId xmlns:a16="http://schemas.microsoft.com/office/drawing/2014/main" xmlns="" val="56721445"/>
                    </a:ext>
                  </a:extLst>
                </a:gridCol>
                <a:gridCol w="5562862">
                  <a:extLst>
                    <a:ext uri="{9D8B030D-6E8A-4147-A177-3AD203B41FA5}">
                      <a16:colId xmlns:a16="http://schemas.microsoft.com/office/drawing/2014/main" xmlns="" val="723724298"/>
                    </a:ext>
                  </a:extLst>
                </a:gridCol>
              </a:tblGrid>
              <a:tr h="370840">
                <a:tc>
                  <a:txBody>
                    <a:bodyPr/>
                    <a:lstStyle/>
                    <a:p>
                      <a:pPr marL="0" marR="0" algn="just">
                        <a:lnSpc>
                          <a:spcPct val="150000"/>
                        </a:lnSpc>
                        <a:spcAft>
                          <a:spcPts val="800"/>
                        </a:spcAft>
                        <a:buNone/>
                      </a:pPr>
                      <a:r>
                        <a:rPr lang="en-GB" sz="1800" kern="0" dirty="0">
                          <a:effectLst/>
                        </a:rPr>
                        <a:t>Country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Price vs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Reason for ban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2106087468"/>
                  </a:ext>
                </a:extLst>
              </a:tr>
              <a:tr h="370840">
                <a:tc>
                  <a:txBody>
                    <a:bodyPr/>
                    <a:lstStyle/>
                    <a:p>
                      <a:pPr marL="0" marR="0" algn="just">
                        <a:lnSpc>
                          <a:spcPct val="150000"/>
                        </a:lnSpc>
                        <a:spcAft>
                          <a:spcPts val="800"/>
                        </a:spcAft>
                        <a:buNone/>
                      </a:pPr>
                      <a:r>
                        <a:rPr lang="en-GB" sz="1800" b="1" kern="0">
                          <a:effectLst/>
                        </a:rPr>
                        <a:t>Tanzania</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Sachet bags were of 50 millilitres and the drinks were largely cheap as some brands go for a quarter of a dollar ($0.25).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a:effectLst/>
                        </a:rPr>
                        <a:t>Protect their youths and environment. The harm these products have caused to society, health and economy. Easily concealed in the pockets of trousers or school bags, they can be easily smuggled into classrooms.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639001953"/>
                  </a:ext>
                </a:extLst>
              </a:tr>
              <a:tr h="370840">
                <a:tc>
                  <a:txBody>
                    <a:bodyPr/>
                    <a:lstStyle/>
                    <a:p>
                      <a:pPr marL="0" marR="0" algn="just">
                        <a:lnSpc>
                          <a:spcPct val="150000"/>
                        </a:lnSpc>
                        <a:spcAft>
                          <a:spcPts val="800"/>
                        </a:spcAft>
                        <a:buNone/>
                      </a:pPr>
                      <a:r>
                        <a:rPr lang="en-GB" sz="1800" b="1" kern="0">
                          <a:effectLst/>
                        </a:rPr>
                        <a:t>South Africa</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a:effectLst/>
                        </a:rPr>
                        <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a:effectLst/>
                        </a:rPr>
                        <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1948497592"/>
                  </a:ext>
                </a:extLst>
              </a:tr>
              <a:tr h="370840">
                <a:tc>
                  <a:txBody>
                    <a:bodyPr/>
                    <a:lstStyle/>
                    <a:p>
                      <a:pPr marL="0" marR="0" algn="just">
                        <a:lnSpc>
                          <a:spcPct val="150000"/>
                        </a:lnSpc>
                        <a:spcAft>
                          <a:spcPts val="800"/>
                        </a:spcAft>
                        <a:buNone/>
                      </a:pPr>
                      <a:r>
                        <a:rPr lang="en-GB" sz="1800" b="1" kern="0" dirty="0">
                          <a:effectLst/>
                        </a:rPr>
                        <a:t>Zambia</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Contain 30 ml of strong liquor sachets, commonly known as </a:t>
                      </a:r>
                      <a:r>
                        <a:rPr lang="en-GB" sz="1800" kern="0" dirty="0" err="1">
                          <a:effectLst/>
                        </a:rPr>
                        <a:t>tujilijili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a:effectLst/>
                        </a:rPr>
                        <a:t>Help reduce incidences of gender-based violence, abused by young people contributed to violence against women and children. They are sold at really low prices, often in unlicensed bars and often to minors. underage people were consuming tujilijili in large quantities.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3225941862"/>
                  </a:ext>
                </a:extLst>
              </a:tr>
              <a:tr h="370840">
                <a:tc>
                  <a:txBody>
                    <a:bodyPr/>
                    <a:lstStyle/>
                    <a:p>
                      <a:pPr marL="0" marR="0" algn="just" defTabSz="914400" rtl="0" eaLnBrk="1" latinLnBrk="0" hangingPunct="1">
                        <a:lnSpc>
                          <a:spcPct val="150000"/>
                        </a:lnSpc>
                        <a:spcAft>
                          <a:spcPts val="800"/>
                        </a:spcAft>
                        <a:buNone/>
                      </a:pPr>
                      <a:r>
                        <a:rPr lang="en-GB" sz="1800" b="1" kern="0" dirty="0">
                          <a:solidFill>
                            <a:schemeClr val="tx1"/>
                          </a:solidFill>
                          <a:effectLst/>
                          <a:latin typeface="+mn-lt"/>
                          <a:ea typeface="+mn-ea"/>
                          <a:cs typeface="+mn-cs"/>
                        </a:rPr>
                        <a:t>Nigeria </a:t>
                      </a:r>
                      <a:endParaRPr lang="en-US" sz="1800" b="1" kern="0" dirty="0">
                        <a:solidFill>
                          <a:schemeClr val="tx1"/>
                        </a:solidFill>
                        <a:effectLst/>
                        <a:latin typeface="+mn-lt"/>
                        <a:ea typeface="+mn-ea"/>
                        <a:cs typeface="+mn-cs"/>
                      </a:endParaRPr>
                    </a:p>
                  </a:txBody>
                  <a:tcPr marL="51437" marR="51437" marT="0" marB="0"/>
                </a:tc>
                <a:tc>
                  <a:txBody>
                    <a:bodyPr/>
                    <a:lstStyle/>
                    <a:p>
                      <a:pPr marL="0" marR="0" algn="just">
                        <a:lnSpc>
                          <a:spcPct val="150000"/>
                        </a:lnSpc>
                        <a:spcAft>
                          <a:spcPts val="800"/>
                        </a:spcAft>
                        <a:buNone/>
                      </a:pPr>
                      <a:r>
                        <a:rPr lang="en-GB" sz="1800" kern="0" dirty="0">
                          <a:effectLst/>
                        </a:rPr>
                        <a:t>With N50, they could buy one sachet and with N100, you could get three.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tc>
                  <a:txBody>
                    <a:bodyPr/>
                    <a:lstStyle/>
                    <a:p>
                      <a:pPr marL="0" marR="0" algn="just">
                        <a:lnSpc>
                          <a:spcPct val="150000"/>
                        </a:lnSpc>
                        <a:spcAft>
                          <a:spcPts val="800"/>
                        </a:spcAft>
                        <a:buNone/>
                      </a:pPr>
                      <a:r>
                        <a:rPr lang="en-GB" sz="1800" kern="0" dirty="0">
                          <a:effectLst/>
                        </a:rPr>
                        <a:t>Cut availability and consumption and curb abuse of alcohol in the country.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7" marR="51437" marT="0" marB="0"/>
                </a:tc>
                <a:extLst>
                  <a:ext uri="{0D108BD9-81ED-4DB2-BD59-A6C34878D82A}">
                    <a16:rowId xmlns:a16="http://schemas.microsoft.com/office/drawing/2014/main" xmlns="" val="3423557322"/>
                  </a:ext>
                </a:extLst>
              </a:tr>
            </a:tbl>
          </a:graphicData>
        </a:graphic>
      </p:graphicFrame>
    </p:spTree>
    <p:extLst>
      <p:ext uri="{BB962C8B-B14F-4D97-AF65-F5344CB8AC3E}">
        <p14:creationId xmlns:p14="http://schemas.microsoft.com/office/powerpoint/2010/main" xmlns="" val="2772216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104D67-5474-7B66-FC41-82A435B02F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8B9B52A-E6D4-E266-B37A-F839E1265B22}"/>
              </a:ext>
            </a:extLst>
          </p:cNvPr>
          <p:cNvSpPr>
            <a:spLocks noGrp="1"/>
          </p:cNvSpPr>
          <p:nvPr>
            <p:ph type="title"/>
          </p:nvPr>
        </p:nvSpPr>
        <p:spPr>
          <a:xfrm>
            <a:off x="838200" y="365125"/>
            <a:ext cx="10515600" cy="430403"/>
          </a:xfrm>
        </p:spPr>
        <p:txBody>
          <a:bodyPr>
            <a:normAutofit fontScale="90000"/>
          </a:bodyPr>
          <a:lstStyle/>
          <a:p>
            <a:pPr algn="ctr"/>
            <a:r>
              <a:rPr lang="en-US" b="1" dirty="0"/>
              <a:t>Price and  content they're in</a:t>
            </a:r>
            <a:endParaRPr lang="en-US" dirty="0"/>
          </a:p>
        </p:txBody>
      </p:sp>
      <p:sp>
        <p:nvSpPr>
          <p:cNvPr id="5" name="Rectangle 2">
            <a:extLst>
              <a:ext uri="{FF2B5EF4-FFF2-40B4-BE49-F238E27FC236}">
                <a16:creationId xmlns:a16="http://schemas.microsoft.com/office/drawing/2014/main" xmlns="" id="{E7BE4DA2-B047-D5CE-7771-69EEC5C629A8}"/>
              </a:ext>
            </a:extLst>
          </p:cNvPr>
          <p:cNvSpPr>
            <a:spLocks noGrp="1" noChangeArrowheads="1"/>
          </p:cNvSpPr>
          <p:nvPr>
            <p:ph idx="1"/>
          </p:nvPr>
        </p:nvSpPr>
        <p:spPr bwMode="auto">
          <a:xfrm>
            <a:off x="0" y="1800692"/>
            <a:ext cx="12192000" cy="4401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Local sachets often named after famous figures, appealing to young drinkers.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Both small and large brewers used sachets; some outsold sodas/water.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Alcohol content (ABV) varies; most use ethanol, some use methanol or wood ethanol.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Drink strength depends on ABV and size.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In Uganda, major brewers supported the ban, anticipating market gains.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About 70% of alcohol consumed is informal or illicit, including unsafe brews and smuggled/counterfeit products, affecting legal vs. illegal markets and urban vs. rural access.</a:t>
            </a:r>
          </a:p>
        </p:txBody>
      </p:sp>
    </p:spTree>
    <p:extLst>
      <p:ext uri="{BB962C8B-B14F-4D97-AF65-F5344CB8AC3E}">
        <p14:creationId xmlns:p14="http://schemas.microsoft.com/office/powerpoint/2010/main" xmlns="" val="2321176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8786581-C8FA-FB29-2A5F-A8ADFAFF1D2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E1000ED6-C62C-8D92-7CE6-FD544B311B69}"/>
              </a:ext>
            </a:extLst>
          </p:cNvPr>
          <p:cNvPicPr>
            <a:picLocks noChangeAspect="1"/>
          </p:cNvPicPr>
          <p:nvPr/>
        </p:nvPicPr>
        <p:blipFill>
          <a:blip r:embed="rId2"/>
          <a:stretch>
            <a:fillRect/>
          </a:stretch>
        </p:blipFill>
        <p:spPr>
          <a:xfrm>
            <a:off x="0" y="0"/>
            <a:ext cx="12115800" cy="6729984"/>
          </a:xfrm>
          <a:prstGeom prst="rect">
            <a:avLst/>
          </a:prstGeom>
        </p:spPr>
      </p:pic>
    </p:spTree>
    <p:extLst>
      <p:ext uri="{BB962C8B-B14F-4D97-AF65-F5344CB8AC3E}">
        <p14:creationId xmlns:p14="http://schemas.microsoft.com/office/powerpoint/2010/main" xmlns="" val="1717579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F42D3E8-9522-75CB-E737-32C2AF68DC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45C84169-195E-3D13-5289-86F524526BDB}"/>
              </a:ext>
            </a:extLst>
          </p:cNvPr>
          <p:cNvSpPr>
            <a:spLocks noGrp="1"/>
          </p:cNvSpPr>
          <p:nvPr>
            <p:ph type="title"/>
          </p:nvPr>
        </p:nvSpPr>
        <p:spPr>
          <a:xfrm>
            <a:off x="838200" y="365125"/>
            <a:ext cx="10515600" cy="887603"/>
          </a:xfrm>
        </p:spPr>
        <p:txBody>
          <a:bodyPr/>
          <a:lstStyle/>
          <a:p>
            <a:pPr algn="ctr"/>
            <a:r>
              <a:rPr lang="en-GB" b="1" dirty="0"/>
              <a:t>Directives for banning the alcohol sachets</a:t>
            </a:r>
            <a:endParaRPr lang="en-US" dirty="0"/>
          </a:p>
        </p:txBody>
      </p:sp>
      <p:sp>
        <p:nvSpPr>
          <p:cNvPr id="4" name="Rectangle 1">
            <a:extLst>
              <a:ext uri="{FF2B5EF4-FFF2-40B4-BE49-F238E27FC236}">
                <a16:creationId xmlns:a16="http://schemas.microsoft.com/office/drawing/2014/main" xmlns="" id="{C0C1C1EC-3511-0804-C816-96FB4D38A55A}"/>
              </a:ext>
            </a:extLst>
          </p:cNvPr>
          <p:cNvSpPr>
            <a:spLocks noGrp="1" noChangeArrowheads="1"/>
          </p:cNvSpPr>
          <p:nvPr>
            <p:ph idx="1"/>
          </p:nvPr>
        </p:nvSpPr>
        <p:spPr bwMode="auto">
          <a:xfrm>
            <a:off x="0" y="1554471"/>
            <a:ext cx="12192000" cy="4893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Most African countries banned alcohol sachets via ministerial directives.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Tanzania: had an immediate ban in 2017 by President Magufuli (three-month transition).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Other countries: longer timelines—2 years in Zambia, Malawi, Ivory Coast; &gt;3 years in Uganda.</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Bans targeted packaging (≤100 ml) and regulated transport, export, and distribution—not alcohol content.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Enforcement varied: some used single agencies; others involved multiple bodies (food/drug authorities, standards bureaus, trade/health ministries, police).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Rwanda: government led enforcement, supported by tax authorities and local governments.</a:t>
            </a:r>
          </a:p>
        </p:txBody>
      </p:sp>
    </p:spTree>
    <p:extLst>
      <p:ext uri="{BB962C8B-B14F-4D97-AF65-F5344CB8AC3E}">
        <p14:creationId xmlns:p14="http://schemas.microsoft.com/office/powerpoint/2010/main" xmlns="" val="1918985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71626E-AC52-B956-E195-FDCDBFD1283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7C1BD9FB-AAB1-3298-5568-6E8FA5A2875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xmlns="" val="3887722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91B402-026A-DBC9-1C3A-AD19219A51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78D57D21-A499-9496-99A2-3571BE7F2618}"/>
              </a:ext>
            </a:extLst>
          </p:cNvPr>
          <p:cNvPicPr>
            <a:picLocks noChangeAspect="1"/>
          </p:cNvPicPr>
          <p:nvPr/>
        </p:nvPicPr>
        <p:blipFill>
          <a:blip r:embed="rId3"/>
          <a:stretch>
            <a:fillRect/>
          </a:stretch>
        </p:blipFill>
        <p:spPr>
          <a:xfrm>
            <a:off x="173736" y="0"/>
            <a:ext cx="11905488" cy="6858000"/>
          </a:xfrm>
          <a:prstGeom prst="rect">
            <a:avLst/>
          </a:prstGeom>
        </p:spPr>
      </p:pic>
    </p:spTree>
    <p:extLst>
      <p:ext uri="{BB962C8B-B14F-4D97-AF65-F5344CB8AC3E}">
        <p14:creationId xmlns:p14="http://schemas.microsoft.com/office/powerpoint/2010/main" xmlns="" val="4121077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F3F136-A41A-DD93-8985-7D0C1839E309}"/>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04273900-D1B9-7A60-4A88-A8A5A359B2C6}"/>
              </a:ext>
            </a:extLst>
          </p:cNvPr>
          <p:cNvGraphicFramePr>
            <a:graphicFrameLocks noGrp="1"/>
          </p:cNvGraphicFramePr>
          <p:nvPr>
            <p:extLst>
              <p:ext uri="{D42A27DB-BD31-4B8C-83A1-F6EECF244321}">
                <p14:modId xmlns:p14="http://schemas.microsoft.com/office/powerpoint/2010/main" xmlns="" val="457601379"/>
              </p:ext>
            </p:extLst>
          </p:nvPr>
        </p:nvGraphicFramePr>
        <p:xfrm>
          <a:off x="124968" y="612648"/>
          <a:ext cx="12067032" cy="6245352"/>
        </p:xfrm>
        <a:graphic>
          <a:graphicData uri="http://schemas.openxmlformats.org/drawingml/2006/table">
            <a:tbl>
              <a:tblPr/>
              <a:tblGrid>
                <a:gridCol w="4022344">
                  <a:extLst>
                    <a:ext uri="{9D8B030D-6E8A-4147-A177-3AD203B41FA5}">
                      <a16:colId xmlns:a16="http://schemas.microsoft.com/office/drawing/2014/main" xmlns="" val="3185128787"/>
                    </a:ext>
                  </a:extLst>
                </a:gridCol>
                <a:gridCol w="4022344">
                  <a:extLst>
                    <a:ext uri="{9D8B030D-6E8A-4147-A177-3AD203B41FA5}">
                      <a16:colId xmlns:a16="http://schemas.microsoft.com/office/drawing/2014/main" xmlns="" val="2913467965"/>
                    </a:ext>
                  </a:extLst>
                </a:gridCol>
                <a:gridCol w="4022344">
                  <a:extLst>
                    <a:ext uri="{9D8B030D-6E8A-4147-A177-3AD203B41FA5}">
                      <a16:colId xmlns:a16="http://schemas.microsoft.com/office/drawing/2014/main" xmlns="" val="3518603346"/>
                    </a:ext>
                  </a:extLst>
                </a:gridCol>
              </a:tblGrid>
              <a:tr h="805852">
                <a:tc>
                  <a:txBody>
                    <a:bodyPr/>
                    <a:lstStyle/>
                    <a:p>
                      <a:pPr>
                        <a:buNone/>
                      </a:pPr>
                      <a:r>
                        <a:rPr lang="en-US" b="1" dirty="0">
                          <a:solidFill>
                            <a:srgbClr val="00B050"/>
                          </a:solidFill>
                        </a:rPr>
                        <a:t>Point-challenges faced in countries</a:t>
                      </a:r>
                      <a:endParaRPr lang="en-US" dirty="0">
                        <a:solidFill>
                          <a:srgbClr val="00B050"/>
                        </a:solidFill>
                      </a:endParaRPr>
                    </a:p>
                  </a:txBody>
                  <a:tcPr anchor="ctr">
                    <a:lnL>
                      <a:noFill/>
                    </a:lnL>
                    <a:lnR>
                      <a:noFill/>
                    </a:lnR>
                    <a:lnT>
                      <a:noFill/>
                    </a:lnT>
                    <a:lnB>
                      <a:noFill/>
                    </a:lnB>
                    <a:solidFill>
                      <a:schemeClr val="accent4">
                        <a:lumMod val="40000"/>
                        <a:lumOff val="60000"/>
                      </a:schemeClr>
                    </a:solidFill>
                  </a:tcPr>
                </a:tc>
                <a:tc>
                  <a:txBody>
                    <a:bodyPr/>
                    <a:lstStyle/>
                    <a:p>
                      <a:pPr>
                        <a:buNone/>
                      </a:pPr>
                      <a:r>
                        <a:rPr lang="en-US" b="1"/>
                        <a:t>Evidence</a:t>
                      </a:r>
                      <a:endParaRPr lang="en-US"/>
                    </a:p>
                  </a:txBody>
                  <a:tcPr anchor="ctr">
                    <a:lnL>
                      <a:noFill/>
                    </a:lnL>
                    <a:lnR>
                      <a:noFill/>
                    </a:lnR>
                    <a:lnT>
                      <a:noFill/>
                    </a:lnT>
                    <a:lnB>
                      <a:noFill/>
                    </a:lnB>
                    <a:solidFill>
                      <a:schemeClr val="accent4">
                        <a:lumMod val="40000"/>
                        <a:lumOff val="60000"/>
                      </a:schemeClr>
                    </a:solidFill>
                  </a:tcPr>
                </a:tc>
                <a:tc>
                  <a:txBody>
                    <a:bodyPr/>
                    <a:lstStyle/>
                    <a:p>
                      <a:pPr>
                        <a:buNone/>
                      </a:pPr>
                      <a:r>
                        <a:rPr lang="en-US" b="1"/>
                        <a:t>Interpretation</a:t>
                      </a:r>
                      <a:endParaRPr lang="en-US"/>
                    </a:p>
                  </a:txBody>
                  <a:tcPr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xmlns="" val="2668479909"/>
                  </a:ext>
                </a:extLst>
              </a:tr>
              <a:tr h="1410240">
                <a:tc>
                  <a:txBody>
                    <a:bodyPr/>
                    <a:lstStyle/>
                    <a:p>
                      <a:pPr>
                        <a:buNone/>
                      </a:pPr>
                      <a:r>
                        <a:rPr lang="en-US"/>
                        <a:t>Failure to monitor and enforce the ban</a:t>
                      </a:r>
                    </a:p>
                  </a:txBody>
                  <a:tcPr anchor="ctr">
                    <a:lnL>
                      <a:noFill/>
                    </a:lnL>
                    <a:lnR>
                      <a:noFill/>
                    </a:lnR>
                    <a:lnT>
                      <a:noFill/>
                    </a:lnT>
                    <a:lnB>
                      <a:noFill/>
                    </a:lnB>
                    <a:solidFill>
                      <a:schemeClr val="accent4">
                        <a:lumMod val="40000"/>
                        <a:lumOff val="60000"/>
                      </a:schemeClr>
                    </a:solidFill>
                  </a:tcPr>
                </a:tc>
                <a:tc>
                  <a:txBody>
                    <a:bodyPr/>
                    <a:lstStyle/>
                    <a:p>
                      <a:pPr>
                        <a:buNone/>
                      </a:pPr>
                      <a:r>
                        <a:rPr lang="en-US" dirty="0"/>
                        <a:t>Small local producers continued operations despite the ban, smuggling  </a:t>
                      </a:r>
                      <a:r>
                        <a:rPr lang="en-US" b="1" dirty="0"/>
                        <a:t> </a:t>
                      </a:r>
                      <a:r>
                        <a:rPr lang="en-US" b="0" dirty="0"/>
                        <a:t>Resurgence of new brewers.</a:t>
                      </a:r>
                    </a:p>
                  </a:txBody>
                  <a:tcPr anchor="ctr">
                    <a:lnL>
                      <a:noFill/>
                    </a:lnL>
                    <a:lnR>
                      <a:noFill/>
                    </a:lnR>
                    <a:lnT>
                      <a:noFill/>
                    </a:lnT>
                    <a:lnB>
                      <a:noFill/>
                    </a:lnB>
                    <a:solidFill>
                      <a:schemeClr val="accent4">
                        <a:lumMod val="40000"/>
                        <a:lumOff val="60000"/>
                      </a:schemeClr>
                    </a:solidFill>
                  </a:tcPr>
                </a:tc>
                <a:tc>
                  <a:txBody>
                    <a:bodyPr/>
                    <a:lstStyle/>
                    <a:p>
                      <a:pPr>
                        <a:buNone/>
                      </a:pPr>
                      <a:r>
                        <a:rPr lang="en-US"/>
                        <a:t>Weak enforcement undermined public health goals</a:t>
                      </a:r>
                    </a:p>
                  </a:txBody>
                  <a:tcPr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xmlns="" val="2248526838"/>
                  </a:ext>
                </a:extLst>
              </a:tr>
              <a:tr h="2014630">
                <a:tc>
                  <a:txBody>
                    <a:bodyPr/>
                    <a:lstStyle/>
                    <a:p>
                      <a:pPr>
                        <a:buNone/>
                      </a:pPr>
                      <a:r>
                        <a:rPr lang="en-US"/>
                        <a:t>Phased compliance requested by brewers</a:t>
                      </a:r>
                    </a:p>
                  </a:txBody>
                  <a:tcPr anchor="ctr">
                    <a:lnL>
                      <a:noFill/>
                    </a:lnL>
                    <a:lnR>
                      <a:noFill/>
                    </a:lnR>
                    <a:lnT>
                      <a:noFill/>
                    </a:lnT>
                    <a:lnB>
                      <a:noFill/>
                    </a:lnB>
                    <a:solidFill>
                      <a:schemeClr val="accent4">
                        <a:lumMod val="40000"/>
                        <a:lumOff val="60000"/>
                      </a:schemeClr>
                    </a:solidFill>
                  </a:tcPr>
                </a:tc>
                <a:tc>
                  <a:txBody>
                    <a:bodyPr/>
                    <a:lstStyle/>
                    <a:p>
                      <a:pPr>
                        <a:buNone/>
                      </a:pPr>
                      <a:r>
                        <a:rPr lang="en-US" dirty="0"/>
                        <a:t>Producers argued imported raw materials would cause financial losses if the ban was immediate</a:t>
                      </a:r>
                    </a:p>
                  </a:txBody>
                  <a:tcPr anchor="ctr">
                    <a:lnL>
                      <a:noFill/>
                    </a:lnL>
                    <a:lnR>
                      <a:noFill/>
                    </a:lnR>
                    <a:lnT>
                      <a:noFill/>
                    </a:lnT>
                    <a:lnB>
                      <a:noFill/>
                    </a:lnB>
                    <a:solidFill>
                      <a:schemeClr val="accent4">
                        <a:lumMod val="40000"/>
                        <a:lumOff val="60000"/>
                      </a:schemeClr>
                    </a:solidFill>
                  </a:tcPr>
                </a:tc>
                <a:tc>
                  <a:txBody>
                    <a:bodyPr/>
                    <a:lstStyle/>
                    <a:p>
                      <a:pPr>
                        <a:buNone/>
                      </a:pPr>
                      <a:r>
                        <a:rPr lang="en-US" dirty="0"/>
                        <a:t>Transitional arrangements are necessary to avoid harming local businesses</a:t>
                      </a:r>
                    </a:p>
                  </a:txBody>
                  <a:tcPr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xmlns="" val="4010428932"/>
                  </a:ext>
                </a:extLst>
              </a:tr>
              <a:tr h="2014630">
                <a:tc>
                  <a:txBody>
                    <a:bodyPr/>
                    <a:lstStyle/>
                    <a:p>
                      <a:pPr>
                        <a:buNone/>
                      </a:pPr>
                      <a:r>
                        <a:rPr lang="en-US" dirty="0"/>
                        <a:t>Gradual reduction as a model</a:t>
                      </a:r>
                    </a:p>
                  </a:txBody>
                  <a:tcPr anchor="ctr">
                    <a:lnL>
                      <a:noFill/>
                    </a:lnL>
                    <a:lnR>
                      <a:noFill/>
                    </a:lnR>
                    <a:lnT>
                      <a:noFill/>
                    </a:lnT>
                    <a:lnB>
                      <a:noFill/>
                    </a:lnB>
                    <a:solidFill>
                      <a:schemeClr val="accent4">
                        <a:lumMod val="40000"/>
                        <a:lumOff val="60000"/>
                      </a:schemeClr>
                    </a:solidFill>
                  </a:tcPr>
                </a:tc>
                <a:tc>
                  <a:txBody>
                    <a:bodyPr/>
                    <a:lstStyle/>
                    <a:p>
                      <a:pPr>
                        <a:buNone/>
                      </a:pPr>
                      <a:r>
                        <a:rPr lang="en-US"/>
                        <a:t>Nigeria reduced sachet alcohol production by 50% (Jan 2022) and planned full phase-out by Jan 2024</a:t>
                      </a:r>
                    </a:p>
                  </a:txBody>
                  <a:tcPr anchor="ctr">
                    <a:lnL>
                      <a:noFill/>
                    </a:lnL>
                    <a:lnR>
                      <a:noFill/>
                    </a:lnR>
                    <a:lnT>
                      <a:noFill/>
                    </a:lnT>
                    <a:lnB>
                      <a:noFill/>
                    </a:lnB>
                    <a:solidFill>
                      <a:schemeClr val="accent4">
                        <a:lumMod val="40000"/>
                        <a:lumOff val="60000"/>
                      </a:schemeClr>
                    </a:solidFill>
                  </a:tcPr>
                </a:tc>
                <a:tc>
                  <a:txBody>
                    <a:bodyPr/>
                    <a:lstStyle/>
                    <a:p>
                      <a:pPr>
                        <a:buNone/>
                      </a:pPr>
                      <a:r>
                        <a:rPr lang="en-US" dirty="0"/>
                        <a:t>Phased approaches balance regulatory goals with economic realities</a:t>
                      </a:r>
                    </a:p>
                  </a:txBody>
                  <a:tcPr anchor="ctr">
                    <a:lnL>
                      <a:noFill/>
                    </a:lnL>
                    <a:lnR>
                      <a:noFill/>
                    </a:lnR>
                    <a:lnT>
                      <a:noFill/>
                    </a:lnT>
                    <a:lnB>
                      <a:noFill/>
                    </a:lnB>
                    <a:solidFill>
                      <a:schemeClr val="accent4">
                        <a:lumMod val="40000"/>
                        <a:lumOff val="60000"/>
                      </a:schemeClr>
                    </a:solidFill>
                  </a:tcPr>
                </a:tc>
                <a:extLst>
                  <a:ext uri="{0D108BD9-81ED-4DB2-BD59-A6C34878D82A}">
                    <a16:rowId xmlns:a16="http://schemas.microsoft.com/office/drawing/2014/main" xmlns="" val="378804531"/>
                  </a:ext>
                </a:extLst>
              </a:tr>
            </a:tbl>
          </a:graphicData>
        </a:graphic>
      </p:graphicFrame>
    </p:spTree>
    <p:extLst>
      <p:ext uri="{BB962C8B-B14F-4D97-AF65-F5344CB8AC3E}">
        <p14:creationId xmlns:p14="http://schemas.microsoft.com/office/powerpoint/2010/main" xmlns="" val="150213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9F12179-AA5C-DBC6-62BF-FDC05DA10DD1}"/>
              </a:ext>
            </a:extLst>
          </p:cNvPr>
          <p:cNvSpPr txBox="1"/>
          <p:nvPr/>
        </p:nvSpPr>
        <p:spPr>
          <a:xfrm>
            <a:off x="73152" y="1755648"/>
            <a:ext cx="11996928" cy="4678204"/>
          </a:xfrm>
          <a:prstGeom prst="rect">
            <a:avLst/>
          </a:prstGeom>
          <a:noFill/>
        </p:spPr>
        <p:txBody>
          <a:bodyPr wrap="square" rtlCol="0">
            <a:spAutoFit/>
          </a:bodyPr>
          <a:lstStyle/>
          <a:p>
            <a:pPr marL="571500" lvl="0" indent="-571500">
              <a:buFont typeface="Arial" panose="020B0604020202020204" pitchFamily="34" charset="0"/>
              <a:buChar char="•"/>
            </a:pPr>
            <a:r>
              <a:rPr lang="en-US" sz="4000" dirty="0"/>
              <a:t>Brief background on alcohol packaging in Africa</a:t>
            </a:r>
          </a:p>
          <a:p>
            <a:pPr marL="571500" lvl="0" indent="-571500">
              <a:buFont typeface="Arial" panose="020B0604020202020204" pitchFamily="34" charset="0"/>
              <a:buChar char="•"/>
            </a:pPr>
            <a:r>
              <a:rPr lang="en-US" sz="4000" dirty="0"/>
              <a:t>Why packaging matters (health, environment, access, policy)</a:t>
            </a:r>
          </a:p>
          <a:p>
            <a:pPr marL="571500" lvl="0" indent="-571500">
              <a:buFont typeface="Arial" panose="020B0604020202020204" pitchFamily="34" charset="0"/>
              <a:buChar char="•"/>
            </a:pPr>
            <a:r>
              <a:rPr lang="en-US" sz="4000" dirty="0"/>
              <a:t>Scope of discussion</a:t>
            </a:r>
          </a:p>
          <a:p>
            <a:pPr marL="571500" lvl="0" indent="-571500">
              <a:buFont typeface="Arial" panose="020B0604020202020204" pitchFamily="34" charset="0"/>
              <a:buChar char="•"/>
            </a:pPr>
            <a:r>
              <a:rPr lang="en-US" sz="4000" dirty="0"/>
              <a:t>Sachet Ban, </a:t>
            </a:r>
          </a:p>
          <a:p>
            <a:pPr marL="571500" lvl="0" indent="-571500">
              <a:buFont typeface="Arial" panose="020B0604020202020204" pitchFamily="34" charset="0"/>
              <a:buChar char="•"/>
            </a:pPr>
            <a:r>
              <a:rPr lang="en-US" sz="4000" dirty="0"/>
              <a:t>Impact and challenges</a:t>
            </a:r>
          </a:p>
          <a:p>
            <a:pPr marL="571500" lvl="0" indent="-571500">
              <a:buFont typeface="Arial" panose="020B0604020202020204" pitchFamily="34" charset="0"/>
              <a:buChar char="•"/>
            </a:pPr>
            <a:r>
              <a:rPr lang="en-US" sz="4000" dirty="0"/>
              <a:t>Recommendations</a:t>
            </a:r>
          </a:p>
          <a:p>
            <a:endParaRPr lang="en-US" dirty="0"/>
          </a:p>
        </p:txBody>
      </p:sp>
      <p:sp>
        <p:nvSpPr>
          <p:cNvPr id="3" name="Title 2">
            <a:extLst>
              <a:ext uri="{FF2B5EF4-FFF2-40B4-BE49-F238E27FC236}">
                <a16:creationId xmlns:a16="http://schemas.microsoft.com/office/drawing/2014/main" xmlns="" id="{63C6FB73-0C49-3DB7-0E16-07FC4A158332}"/>
              </a:ext>
            </a:extLst>
          </p:cNvPr>
          <p:cNvSpPr>
            <a:spLocks noGrp="1"/>
          </p:cNvSpPr>
          <p:nvPr>
            <p:ph type="title"/>
          </p:nvPr>
        </p:nvSpPr>
        <p:spPr/>
        <p:txBody>
          <a:bodyPr/>
          <a:lstStyle/>
          <a:p>
            <a:pPr algn="ctr"/>
            <a:r>
              <a:rPr lang="en-US" b="1" dirty="0"/>
              <a:t>Outline</a:t>
            </a:r>
            <a:r>
              <a:rPr lang="en-US" dirty="0"/>
              <a:t/>
            </a:r>
            <a:br>
              <a:rPr lang="en-US" dirty="0"/>
            </a:br>
            <a:endParaRPr lang="en-US" dirty="0"/>
          </a:p>
        </p:txBody>
      </p:sp>
    </p:spTree>
    <p:extLst>
      <p:ext uri="{BB962C8B-B14F-4D97-AF65-F5344CB8AC3E}">
        <p14:creationId xmlns:p14="http://schemas.microsoft.com/office/powerpoint/2010/main" xmlns="" val="246302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FD2E3E-D78E-FE52-0D38-003BE411E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1C92687-37D5-274D-68F5-8618F2613A12}"/>
              </a:ext>
            </a:extLst>
          </p:cNvPr>
          <p:cNvSpPr>
            <a:spLocks noGrp="1"/>
          </p:cNvSpPr>
          <p:nvPr>
            <p:ph type="title"/>
          </p:nvPr>
        </p:nvSpPr>
        <p:spPr>
          <a:xfrm>
            <a:off x="838200" y="237744"/>
            <a:ext cx="10515600" cy="914400"/>
          </a:xfrm>
        </p:spPr>
        <p:txBody>
          <a:bodyPr>
            <a:normAutofit fontScale="90000"/>
          </a:bodyPr>
          <a:lstStyle/>
          <a:p>
            <a:pPr algn="ctr"/>
            <a:r>
              <a:rPr lang="en-US" b="1" dirty="0"/>
              <a:t/>
            </a:r>
            <a:br>
              <a:rPr lang="en-US" b="1" dirty="0"/>
            </a:br>
            <a:r>
              <a:rPr lang="en-US" b="1" dirty="0"/>
              <a:t>Policy Reforms and Innovations</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25637549-B367-07DF-4264-486AA2998474}"/>
              </a:ext>
            </a:extLst>
          </p:cNvPr>
          <p:cNvSpPr>
            <a:spLocks noGrp="1"/>
          </p:cNvSpPr>
          <p:nvPr>
            <p:ph idx="1"/>
          </p:nvPr>
        </p:nvSpPr>
        <p:spPr>
          <a:xfrm>
            <a:off x="0" y="1033272"/>
            <a:ext cx="12015216" cy="5824728"/>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Rounded Corners 3">
            <a:extLst>
              <a:ext uri="{FF2B5EF4-FFF2-40B4-BE49-F238E27FC236}">
                <a16:creationId xmlns:a16="http://schemas.microsoft.com/office/drawing/2014/main" xmlns="" id="{676268CC-566A-B82E-3A3D-0DD61161450F}"/>
              </a:ext>
            </a:extLst>
          </p:cNvPr>
          <p:cNvSpPr/>
          <p:nvPr/>
        </p:nvSpPr>
        <p:spPr>
          <a:xfrm>
            <a:off x="539496" y="1591056"/>
            <a:ext cx="10515600" cy="91440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Regulatory approaches (packaging size restrictions, labelling laws) --Who issues the directives (</a:t>
            </a:r>
            <a:r>
              <a:rPr lang="en-US" sz="2800" dirty="0">
                <a:solidFill>
                  <a:srgbClr val="FFFF00"/>
                </a:solidFill>
              </a:rPr>
              <a:t>Availability/</a:t>
            </a:r>
            <a:r>
              <a:rPr lang="en-US" sz="2800" dirty="0" err="1">
                <a:solidFill>
                  <a:srgbClr val="FFFF00"/>
                </a:solidFill>
              </a:rPr>
              <a:t>acess</a:t>
            </a:r>
            <a:r>
              <a:rPr lang="en-US" sz="2800" dirty="0">
                <a:solidFill>
                  <a:srgbClr val="FFFF00"/>
                </a:solidFill>
              </a:rPr>
              <a:t>)</a:t>
            </a:r>
          </a:p>
          <a:p>
            <a:pPr algn="ctr"/>
            <a:endParaRPr lang="en-US" dirty="0"/>
          </a:p>
        </p:txBody>
      </p:sp>
      <p:sp>
        <p:nvSpPr>
          <p:cNvPr id="6" name="Rectangle: Rounded Corners 5">
            <a:extLst>
              <a:ext uri="{FF2B5EF4-FFF2-40B4-BE49-F238E27FC236}">
                <a16:creationId xmlns:a16="http://schemas.microsoft.com/office/drawing/2014/main" xmlns="" id="{ECAD4C70-7B45-91B4-1762-3F89A47AFBB5}"/>
              </a:ext>
            </a:extLst>
          </p:cNvPr>
          <p:cNvSpPr/>
          <p:nvPr/>
        </p:nvSpPr>
        <p:spPr>
          <a:xfrm>
            <a:off x="1664208" y="2935224"/>
            <a:ext cx="8970264" cy="7498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Multiple </a:t>
            </a:r>
            <a:r>
              <a:rPr lang="en-US" sz="3200" dirty="0">
                <a:solidFill>
                  <a:srgbClr val="FFFF00"/>
                </a:solidFill>
              </a:rPr>
              <a:t>enforcement</a:t>
            </a:r>
            <a:r>
              <a:rPr lang="en-US" sz="3200" dirty="0"/>
              <a:t> and coordination</a:t>
            </a:r>
          </a:p>
        </p:txBody>
      </p:sp>
      <p:sp>
        <p:nvSpPr>
          <p:cNvPr id="7" name="Rectangle: Rounded Corners 6">
            <a:extLst>
              <a:ext uri="{FF2B5EF4-FFF2-40B4-BE49-F238E27FC236}">
                <a16:creationId xmlns:a16="http://schemas.microsoft.com/office/drawing/2014/main" xmlns="" id="{E41201F0-5101-54DA-E724-CB96044F0E79}"/>
              </a:ext>
            </a:extLst>
          </p:cNvPr>
          <p:cNvSpPr/>
          <p:nvPr/>
        </p:nvSpPr>
        <p:spPr>
          <a:xfrm>
            <a:off x="2185416" y="4069080"/>
            <a:ext cx="8449056" cy="941832"/>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dirty="0"/>
              <a:t>Public awareness campaigns (</a:t>
            </a:r>
            <a:r>
              <a:rPr lang="en-US" sz="3200" dirty="0">
                <a:solidFill>
                  <a:srgbClr val="FFFF00"/>
                </a:solidFill>
              </a:rPr>
              <a:t>Norms</a:t>
            </a:r>
            <a:r>
              <a:rPr lang="en-US" sz="3200" dirty="0"/>
              <a:t>)</a:t>
            </a:r>
          </a:p>
          <a:p>
            <a:pPr algn="ctr"/>
            <a:endParaRPr lang="en-US" dirty="0"/>
          </a:p>
        </p:txBody>
      </p:sp>
      <p:sp>
        <p:nvSpPr>
          <p:cNvPr id="8" name="Rectangle: Rounded Corners 7">
            <a:extLst>
              <a:ext uri="{FF2B5EF4-FFF2-40B4-BE49-F238E27FC236}">
                <a16:creationId xmlns:a16="http://schemas.microsoft.com/office/drawing/2014/main" xmlns="" id="{5B11E58D-C2E3-A20B-EBF0-147B3AD3E17B}"/>
              </a:ext>
            </a:extLst>
          </p:cNvPr>
          <p:cNvSpPr/>
          <p:nvPr/>
        </p:nvSpPr>
        <p:spPr>
          <a:xfrm>
            <a:off x="4572000" y="5522976"/>
            <a:ext cx="6263640" cy="685800"/>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Industry engagement in safer packaging</a:t>
            </a:r>
          </a:p>
          <a:p>
            <a:pPr algn="ctr"/>
            <a:endParaRPr lang="en-US" dirty="0"/>
          </a:p>
        </p:txBody>
      </p:sp>
    </p:spTree>
    <p:extLst>
      <p:ext uri="{BB962C8B-B14F-4D97-AF65-F5344CB8AC3E}">
        <p14:creationId xmlns:p14="http://schemas.microsoft.com/office/powerpoint/2010/main" xmlns="" val="2120762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106303F-E49E-027E-39D0-D069B3020C8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099FDF93-F2A7-AE92-8C13-D96D6E721187}"/>
              </a:ext>
            </a:extLst>
          </p:cNvPr>
          <p:cNvPicPr>
            <a:picLocks noChangeAspect="1"/>
          </p:cNvPicPr>
          <p:nvPr/>
        </p:nvPicPr>
        <p:blipFill>
          <a:blip r:embed="rId3"/>
          <a:stretch>
            <a:fillRect/>
          </a:stretch>
        </p:blipFill>
        <p:spPr>
          <a:xfrm>
            <a:off x="0" y="0"/>
            <a:ext cx="12124944" cy="6858000"/>
          </a:xfrm>
          <a:prstGeom prst="rect">
            <a:avLst/>
          </a:prstGeom>
        </p:spPr>
      </p:pic>
    </p:spTree>
    <p:extLst>
      <p:ext uri="{BB962C8B-B14F-4D97-AF65-F5344CB8AC3E}">
        <p14:creationId xmlns:p14="http://schemas.microsoft.com/office/powerpoint/2010/main" xmlns="" val="2397186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F2D132A-916D-A06C-434E-F010A5C4D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35A4FA70-904F-D844-3D74-535D69DB8CBB}"/>
              </a:ext>
            </a:extLst>
          </p:cNvPr>
          <p:cNvSpPr>
            <a:spLocks noGrp="1"/>
          </p:cNvSpPr>
          <p:nvPr>
            <p:ph type="title"/>
          </p:nvPr>
        </p:nvSpPr>
        <p:spPr>
          <a:xfrm>
            <a:off x="557784" y="365125"/>
            <a:ext cx="10991088" cy="1460500"/>
          </a:xfrm>
        </p:spPr>
        <p:txBody>
          <a:bodyPr/>
          <a:lstStyle/>
          <a:p>
            <a:pPr algn="ctr"/>
            <a:r>
              <a:rPr lang="en-US" b="1" dirty="0"/>
              <a:t>Citation</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CF892B4C-2BC5-1845-2C0A-9E0C5811CE4C}"/>
              </a:ext>
            </a:extLst>
          </p:cNvPr>
          <p:cNvSpPr>
            <a:spLocks noGrp="1"/>
          </p:cNvSpPr>
          <p:nvPr>
            <p:ph idx="1"/>
          </p:nvPr>
        </p:nvSpPr>
        <p:spPr>
          <a:xfrm>
            <a:off x="237744" y="1825625"/>
            <a:ext cx="11795760" cy="4351338"/>
          </a:xfrm>
        </p:spPr>
        <p:txBody>
          <a:bodyPr/>
          <a:lstStyle/>
          <a:p>
            <a:endParaRPr lang="en-US" dirty="0"/>
          </a:p>
          <a:p>
            <a:r>
              <a:rPr lang="en-US" dirty="0"/>
              <a:t>Kasirye Rogers (Ph.D.)*. Alcohol Sachets an Endemic Problem in Sub-Saharan Africa: Do the Alcohol Sachet Bans in Africa Achieve the Policy Goals on Access and Availability. Sch J Psychol &amp; </a:t>
            </a:r>
            <a:r>
              <a:rPr lang="en-US" dirty="0" err="1"/>
              <a:t>Behav</a:t>
            </a:r>
            <a:r>
              <a:rPr lang="en-US" dirty="0"/>
              <a:t> Sci. 8(3)-2024. SJPBS MS.ID.000286. D</a:t>
            </a:r>
          </a:p>
          <a:p>
            <a:endParaRPr lang="en-US" dirty="0"/>
          </a:p>
          <a:p>
            <a:r>
              <a:rPr lang="en-US" sz="2400" i="1" dirty="0"/>
              <a:t>https://lupinepublishers.com/psychology-behavioral-science-journal/pdf/SJPBS.MS.ID.000286.pdf</a:t>
            </a:r>
          </a:p>
        </p:txBody>
      </p:sp>
    </p:spTree>
    <p:extLst>
      <p:ext uri="{BB962C8B-B14F-4D97-AF65-F5344CB8AC3E}">
        <p14:creationId xmlns:p14="http://schemas.microsoft.com/office/powerpoint/2010/main" xmlns="" val="1646697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2854D8-5443-1139-968A-A6DB0B8FC1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BE54111-F913-619F-D906-3CCDE44B0595}"/>
              </a:ext>
            </a:extLst>
          </p:cNvPr>
          <p:cNvSpPr>
            <a:spLocks noGrp="1"/>
          </p:cNvSpPr>
          <p:nvPr>
            <p:ph idx="4294967295"/>
          </p:nvPr>
        </p:nvSpPr>
        <p:spPr>
          <a:xfrm>
            <a:off x="0" y="1825625"/>
            <a:ext cx="10515600" cy="4351338"/>
          </a:xfrm>
        </p:spPr>
        <p:txBody>
          <a:bodyPr>
            <a:normAutofit/>
          </a:bodyPr>
          <a:lstStyle/>
          <a:p>
            <a:pPr algn="ctr"/>
            <a:r>
              <a:rPr lang="en-US" sz="6000" b="1" dirty="0">
                <a:solidFill>
                  <a:srgbClr val="00B050"/>
                </a:solidFill>
              </a:rPr>
              <a:t>Thank you for listening!!</a:t>
            </a:r>
          </a:p>
        </p:txBody>
      </p:sp>
    </p:spTree>
    <p:extLst>
      <p:ext uri="{BB962C8B-B14F-4D97-AF65-F5344CB8AC3E}">
        <p14:creationId xmlns:p14="http://schemas.microsoft.com/office/powerpoint/2010/main" xmlns="" val="418076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4CCA13-F343-E60A-538C-C2F5B2957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C48D5BB0-1DE6-EF5B-4A33-FE232F4E08AD}"/>
              </a:ext>
            </a:extLst>
          </p:cNvPr>
          <p:cNvSpPr>
            <a:spLocks noGrp="1"/>
          </p:cNvSpPr>
          <p:nvPr>
            <p:ph type="title"/>
          </p:nvPr>
        </p:nvSpPr>
        <p:spPr>
          <a:xfrm>
            <a:off x="365760" y="1"/>
            <a:ext cx="10988040" cy="795527"/>
          </a:xfrm>
        </p:spPr>
        <p:txBody>
          <a:bodyPr>
            <a:normAutofit/>
          </a:bodyPr>
          <a:lstStyle/>
          <a:p>
            <a:pPr algn="ctr"/>
            <a:r>
              <a:rPr lang="en-US" altLang="en-US" sz="3200" b="1" dirty="0">
                <a:latin typeface="Arial" panose="020B0604020202020204" pitchFamily="34" charset="0"/>
              </a:rPr>
              <a:t>Motivation -Alcohol Packaging in Africa</a:t>
            </a:r>
            <a:endParaRPr lang="en-US" sz="3200" b="1" dirty="0"/>
          </a:p>
        </p:txBody>
      </p:sp>
      <p:sp>
        <p:nvSpPr>
          <p:cNvPr id="5" name="Rectangle 2">
            <a:extLst>
              <a:ext uri="{FF2B5EF4-FFF2-40B4-BE49-F238E27FC236}">
                <a16:creationId xmlns:a16="http://schemas.microsoft.com/office/drawing/2014/main" xmlns="" id="{FEBAF9CF-E6CF-ADF3-F6FE-69DD5A682871}"/>
              </a:ext>
            </a:extLst>
          </p:cNvPr>
          <p:cNvSpPr>
            <a:spLocks noGrp="1" noChangeArrowheads="1"/>
          </p:cNvSpPr>
          <p:nvPr>
            <p:ph idx="1"/>
          </p:nvPr>
        </p:nvSpPr>
        <p:spPr bwMode="auto">
          <a:xfrm>
            <a:off x="82296" y="1554473"/>
            <a:ext cx="12006072" cy="4893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B050"/>
                </a:solidFill>
                <a:effectLst/>
                <a:latin typeface="Arial" panose="020B0604020202020204" pitchFamily="34" charset="0"/>
              </a:rPr>
              <a:t>Focus</a:t>
            </a:r>
            <a:r>
              <a:rPr kumimoji="0" lang="en-US" altLang="en-US" sz="2400" b="0" i="0" u="none" strike="noStrike" cap="none" normalizeH="0" baseline="0" dirty="0">
                <a:ln>
                  <a:noFill/>
                </a:ln>
                <a:solidFill>
                  <a:schemeClr val="tx1"/>
                </a:solidFill>
                <a:effectLst/>
                <a:latin typeface="Arial" panose="020B0604020202020204" pitchFamily="34" charset="0"/>
              </a:rPr>
              <a:t>: Intersection of public health, policy, and socio-economic realities.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B050"/>
                </a:solidFill>
                <a:effectLst/>
                <a:latin typeface="Arial" panose="020B0604020202020204" pitchFamily="34" charset="0"/>
              </a:rPr>
              <a:t>Issue: </a:t>
            </a:r>
            <a:r>
              <a:rPr kumimoji="0" lang="en-US" altLang="en-US" sz="2400" b="0" i="0" u="none" strike="noStrike" cap="none" normalizeH="0" baseline="0" dirty="0">
                <a:ln>
                  <a:noFill/>
                </a:ln>
                <a:solidFill>
                  <a:schemeClr val="tx1"/>
                </a:solidFill>
                <a:effectLst/>
                <a:latin typeface="Arial" panose="020B0604020202020204" pitchFamily="34" charset="0"/>
              </a:rPr>
              <a:t>Cheap sachet alcohol drives underage drinking, abuse, and health crises.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B050"/>
                </a:solidFill>
                <a:effectLst/>
                <a:latin typeface="Arial" panose="020B0604020202020204" pitchFamily="34" charset="0"/>
              </a:rPr>
              <a:t>Response: </a:t>
            </a:r>
            <a:r>
              <a:rPr kumimoji="0" lang="en-US" altLang="en-US" sz="2400" b="0" i="0" u="none" strike="noStrike" cap="none" normalizeH="0" baseline="0" dirty="0">
                <a:ln>
                  <a:noFill/>
                </a:ln>
                <a:solidFill>
                  <a:schemeClr val="tx1"/>
                </a:solidFill>
                <a:effectLst/>
                <a:latin typeface="Arial" panose="020B0604020202020204" pitchFamily="34" charset="0"/>
              </a:rPr>
              <a:t>Bans aim to protect communities but raise challenges—livelihoods, access, enforcement.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B050"/>
                </a:solidFill>
                <a:effectLst/>
                <a:latin typeface="Arial" panose="020B0604020202020204" pitchFamily="34" charset="0"/>
              </a:rPr>
              <a:t>Goal: </a:t>
            </a:r>
            <a:r>
              <a:rPr kumimoji="0" lang="en-US" altLang="en-US" sz="2400" b="0" i="0" u="none" strike="noStrike" cap="none" normalizeH="0" baseline="0" dirty="0">
                <a:ln>
                  <a:noFill/>
                </a:ln>
                <a:solidFill>
                  <a:schemeClr val="tx1"/>
                </a:solidFill>
                <a:effectLst/>
                <a:latin typeface="Arial" panose="020B0604020202020204" pitchFamily="34" charset="0"/>
              </a:rPr>
              <a:t>Advocate reforms that balance health protection with economic opportunities and strong regulation.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B050"/>
                </a:solidFill>
                <a:effectLst/>
                <a:latin typeface="Arial" panose="020B0604020202020204" pitchFamily="34" charset="0"/>
              </a:rPr>
              <a:t>Impact: </a:t>
            </a:r>
            <a:r>
              <a:rPr kumimoji="0" lang="en-US" altLang="en-US" sz="2400" b="0" i="0" u="none" strike="noStrike" cap="none" normalizeH="0" baseline="0" dirty="0">
                <a:ln>
                  <a:noFill/>
                </a:ln>
                <a:solidFill>
                  <a:schemeClr val="tx1"/>
                </a:solidFill>
                <a:effectLst/>
                <a:latin typeface="Arial" panose="020B0604020202020204" pitchFamily="34" charset="0"/>
              </a:rPr>
              <a:t>Encourage informed debate, evidence-based policy, and sustainable solutions.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B050"/>
                </a:solidFill>
                <a:effectLst/>
                <a:latin typeface="Arial" panose="020B0604020202020204" pitchFamily="34" charset="0"/>
              </a:rPr>
              <a:t>Vision</a:t>
            </a:r>
            <a:r>
              <a:rPr kumimoji="0" lang="en-US" altLang="en-US" sz="2400" b="0" i="0" u="none" strike="noStrike" cap="none" normalizeH="0" baseline="0" dirty="0">
                <a:ln>
                  <a:noFill/>
                </a:ln>
                <a:solidFill>
                  <a:schemeClr val="tx1"/>
                </a:solidFill>
                <a:effectLst/>
                <a:latin typeface="Arial" panose="020B0604020202020204" pitchFamily="34" charset="0"/>
              </a:rPr>
              <a:t>: Healthier societies that respect local economic and cultural contexts.</a:t>
            </a:r>
          </a:p>
        </p:txBody>
      </p:sp>
    </p:spTree>
    <p:extLst>
      <p:ext uri="{BB962C8B-B14F-4D97-AF65-F5344CB8AC3E}">
        <p14:creationId xmlns:p14="http://schemas.microsoft.com/office/powerpoint/2010/main" xmlns="" val="3856736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275A25D-4992-6A5C-F77B-400D62768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C771B342-6EB8-AA49-DA78-13EB68663AB5}"/>
              </a:ext>
            </a:extLst>
          </p:cNvPr>
          <p:cNvSpPr>
            <a:spLocks noGrp="1"/>
          </p:cNvSpPr>
          <p:nvPr>
            <p:ph type="title"/>
          </p:nvPr>
        </p:nvSpPr>
        <p:spPr>
          <a:xfrm>
            <a:off x="838200" y="365125"/>
            <a:ext cx="10515600" cy="723011"/>
          </a:xfrm>
        </p:spPr>
        <p:txBody>
          <a:bodyPr/>
          <a:lstStyle/>
          <a:p>
            <a:pPr algn="ctr"/>
            <a:r>
              <a:rPr lang="en-US" b="1" dirty="0"/>
              <a:t>Alcohol packaging in Africa </a:t>
            </a:r>
            <a:endParaRPr lang="en-US" dirty="0"/>
          </a:p>
        </p:txBody>
      </p:sp>
      <p:sp>
        <p:nvSpPr>
          <p:cNvPr id="5" name="Rectangle 2">
            <a:extLst>
              <a:ext uri="{FF2B5EF4-FFF2-40B4-BE49-F238E27FC236}">
                <a16:creationId xmlns:a16="http://schemas.microsoft.com/office/drawing/2014/main" xmlns="" id="{BEC75A89-C5B6-BDDA-8D59-D0EC4C2537B7}"/>
              </a:ext>
            </a:extLst>
          </p:cNvPr>
          <p:cNvSpPr>
            <a:spLocks noGrp="1" noChangeArrowheads="1"/>
          </p:cNvSpPr>
          <p:nvPr>
            <p:ph idx="1"/>
          </p:nvPr>
        </p:nvSpPr>
        <p:spPr bwMode="auto">
          <a:xfrm>
            <a:off x="0" y="1369805"/>
            <a:ext cx="12192000" cy="52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Sachet alcohol packaging is a widespread problem in Africa  (WHO , 2018).</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Alcohol use is increasing in developing countries due to global market expansion, pricing, packaging, and aggressive marketing.</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Small sachets contribute significantly to illicit, unregistered alcohol, raising consumption and affecting local revenue.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Price and packaging strongly influence alcohol availability and consumption levels (Room et al., 2000).</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Alcohol burden in Africa is accelerating, driven by packaging strategies and intensive marketing (Swahn et al., 2022).</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i="0" u="none" strike="noStrike" cap="none" normalizeH="0" baseline="0" dirty="0">
                <a:ln>
                  <a:noFill/>
                </a:ln>
                <a:solidFill>
                  <a:schemeClr val="tx1"/>
                </a:solidFill>
                <a:effectLst/>
                <a:latin typeface="Arial" panose="020B0604020202020204" pitchFamily="34" charset="0"/>
              </a:rPr>
              <a:t>Youth are particularly affected, often engaging in episodic or binge drinking.</a:t>
            </a:r>
          </a:p>
        </p:txBody>
      </p:sp>
    </p:spTree>
    <p:extLst>
      <p:ext uri="{BB962C8B-B14F-4D97-AF65-F5344CB8AC3E}">
        <p14:creationId xmlns:p14="http://schemas.microsoft.com/office/powerpoint/2010/main" xmlns="" val="324914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D7322D7-DABC-8177-95C5-28D361385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784B6887-191D-CF23-FF80-083A7F17921B}"/>
              </a:ext>
            </a:extLst>
          </p:cNvPr>
          <p:cNvSpPr>
            <a:spLocks noGrp="1"/>
          </p:cNvSpPr>
          <p:nvPr>
            <p:ph type="title"/>
          </p:nvPr>
        </p:nvSpPr>
        <p:spPr>
          <a:xfrm>
            <a:off x="838200" y="365125"/>
            <a:ext cx="10515600" cy="631571"/>
          </a:xfrm>
        </p:spPr>
        <p:txBody>
          <a:bodyPr>
            <a:normAutofit fontScale="90000"/>
          </a:bodyPr>
          <a:lstStyle/>
          <a:p>
            <a:pPr algn="ctr"/>
            <a:r>
              <a:rPr lang="en-US" b="1" dirty="0"/>
              <a:t/>
            </a:r>
            <a:br>
              <a:rPr lang="en-US" b="1" dirty="0"/>
            </a:br>
            <a:r>
              <a:rPr lang="en-US" b="1" dirty="0"/>
              <a:t/>
            </a:r>
            <a:br>
              <a:rPr lang="en-US" b="1" dirty="0"/>
            </a:br>
            <a:r>
              <a:rPr lang="en-US" b="1" dirty="0"/>
              <a:t>Sachets /Tot packs debate</a:t>
            </a:r>
            <a:br>
              <a:rPr lang="en-US" b="1" dirty="0"/>
            </a:br>
            <a:r>
              <a:rPr lang="en-US" dirty="0"/>
              <a:t/>
            </a:r>
            <a:br>
              <a:rPr lang="en-US" dirty="0"/>
            </a:br>
            <a:endParaRPr lang="en-US" dirty="0"/>
          </a:p>
        </p:txBody>
      </p:sp>
      <p:graphicFrame>
        <p:nvGraphicFramePr>
          <p:cNvPr id="4" name="Content Placeholder 3">
            <a:extLst>
              <a:ext uri="{FF2B5EF4-FFF2-40B4-BE49-F238E27FC236}">
                <a16:creationId xmlns:a16="http://schemas.microsoft.com/office/drawing/2014/main" xmlns="" id="{6FD3D05D-941D-DACC-69BD-3E5248147751}"/>
              </a:ext>
            </a:extLst>
          </p:cNvPr>
          <p:cNvGraphicFramePr>
            <a:graphicFrameLocks noGrp="1"/>
          </p:cNvGraphicFramePr>
          <p:nvPr>
            <p:ph idx="1"/>
            <p:extLst>
              <p:ext uri="{D42A27DB-BD31-4B8C-83A1-F6EECF244321}">
                <p14:modId xmlns:p14="http://schemas.microsoft.com/office/powerpoint/2010/main" xmlns="" val="833167640"/>
              </p:ext>
            </p:extLst>
          </p:nvPr>
        </p:nvGraphicFramePr>
        <p:xfrm>
          <a:off x="0" y="996696"/>
          <a:ext cx="12192000" cy="5861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1404902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7ECD297-1019-BB5F-6DDB-2119C85714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A2DBC2C0-D805-5091-C27C-3B1D4FCE615C}"/>
              </a:ext>
            </a:extLst>
          </p:cNvPr>
          <p:cNvSpPr>
            <a:spLocks noGrp="1"/>
          </p:cNvSpPr>
          <p:nvPr>
            <p:ph type="title"/>
          </p:nvPr>
        </p:nvSpPr>
        <p:spPr/>
        <p:txBody>
          <a:bodyPr/>
          <a:lstStyle/>
          <a:p>
            <a:r>
              <a:rPr lang="en-US" dirty="0"/>
              <a:t>Zambia</a:t>
            </a:r>
          </a:p>
        </p:txBody>
      </p:sp>
      <p:sp>
        <p:nvSpPr>
          <p:cNvPr id="3" name="Content Placeholder 2">
            <a:extLst>
              <a:ext uri="{FF2B5EF4-FFF2-40B4-BE49-F238E27FC236}">
                <a16:creationId xmlns:a16="http://schemas.microsoft.com/office/drawing/2014/main" xmlns="" id="{28313601-1542-9C84-9551-39286F7B376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xmlns="" id="{DFCAFFB9-F025-F393-C9D7-4796AA2738F0}"/>
              </a:ext>
            </a:extLst>
          </p:cNvPr>
          <p:cNvPicPr>
            <a:picLocks noChangeAspect="1"/>
          </p:cNvPicPr>
          <p:nvPr/>
        </p:nvPicPr>
        <p:blipFill>
          <a:blip r:embed="rId3"/>
          <a:stretch>
            <a:fillRect/>
          </a:stretch>
        </p:blipFill>
        <p:spPr>
          <a:xfrm>
            <a:off x="0" y="1527048"/>
            <a:ext cx="11353800" cy="5129784"/>
          </a:xfrm>
          <a:prstGeom prst="rect">
            <a:avLst/>
          </a:prstGeom>
        </p:spPr>
      </p:pic>
    </p:spTree>
    <p:extLst>
      <p:ext uri="{BB962C8B-B14F-4D97-AF65-F5344CB8AC3E}">
        <p14:creationId xmlns:p14="http://schemas.microsoft.com/office/powerpoint/2010/main" xmlns="" val="2823701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5A42DD5-AAF6-C18F-DD13-CE01611144A2}"/>
              </a:ext>
            </a:extLst>
          </p:cNvPr>
          <p:cNvPicPr>
            <a:picLocks noChangeAspect="1"/>
          </p:cNvPicPr>
          <p:nvPr/>
        </p:nvPicPr>
        <p:blipFill>
          <a:blip r:embed="rId2"/>
          <a:stretch>
            <a:fillRect/>
          </a:stretch>
        </p:blipFill>
        <p:spPr>
          <a:xfrm>
            <a:off x="82296" y="493776"/>
            <a:ext cx="11530583" cy="6135623"/>
          </a:xfrm>
          <a:prstGeom prst="rect">
            <a:avLst/>
          </a:prstGeom>
        </p:spPr>
      </p:pic>
    </p:spTree>
    <p:extLst>
      <p:ext uri="{BB962C8B-B14F-4D97-AF65-F5344CB8AC3E}">
        <p14:creationId xmlns:p14="http://schemas.microsoft.com/office/powerpoint/2010/main" xmlns="" val="361333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38AC9B0-E546-140B-EA38-40602BA42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DACE6A51-59D1-A104-44F3-92DC81B78ED2}"/>
              </a:ext>
            </a:extLst>
          </p:cNvPr>
          <p:cNvSpPr>
            <a:spLocks noGrp="1"/>
          </p:cNvSpPr>
          <p:nvPr>
            <p:ph type="title"/>
          </p:nvPr>
        </p:nvSpPr>
        <p:spPr>
          <a:xfrm>
            <a:off x="838200" y="365125"/>
            <a:ext cx="10515600" cy="759587"/>
          </a:xfrm>
        </p:spPr>
        <p:txBody>
          <a:bodyPr/>
          <a:lstStyle/>
          <a:p>
            <a:pPr algn="ctr"/>
            <a:r>
              <a:rPr lang="en-US" b="1" dirty="0"/>
              <a:t>South Africa   and        Nigeria</a:t>
            </a:r>
          </a:p>
        </p:txBody>
      </p:sp>
      <p:pic>
        <p:nvPicPr>
          <p:cNvPr id="4" name="Content Placeholder 3">
            <a:extLst>
              <a:ext uri="{FF2B5EF4-FFF2-40B4-BE49-F238E27FC236}">
                <a16:creationId xmlns:a16="http://schemas.microsoft.com/office/drawing/2014/main" xmlns="" id="{202004F6-AD51-E4EA-9456-3FC5EB0A550F}"/>
              </a:ext>
            </a:extLst>
          </p:cNvPr>
          <p:cNvPicPr>
            <a:picLocks noGrp="1" noChangeAspect="1"/>
          </p:cNvPicPr>
          <p:nvPr>
            <p:ph idx="1"/>
          </p:nvPr>
        </p:nvPicPr>
        <p:blipFill>
          <a:blip r:embed="rId3"/>
          <a:stretch>
            <a:fillRect/>
          </a:stretch>
        </p:blipFill>
        <p:spPr>
          <a:xfrm>
            <a:off x="566928" y="1690688"/>
            <a:ext cx="4818888" cy="4892992"/>
          </a:xfrm>
          <a:prstGeom prst="rect">
            <a:avLst/>
          </a:prstGeom>
        </p:spPr>
      </p:pic>
      <p:pic>
        <p:nvPicPr>
          <p:cNvPr id="7" name="Picture 6">
            <a:extLst>
              <a:ext uri="{FF2B5EF4-FFF2-40B4-BE49-F238E27FC236}">
                <a16:creationId xmlns:a16="http://schemas.microsoft.com/office/drawing/2014/main" xmlns="" id="{4C2F503F-22D4-2EFA-290A-719B3384039E}"/>
              </a:ext>
            </a:extLst>
          </p:cNvPr>
          <p:cNvPicPr>
            <a:picLocks noChangeAspect="1"/>
          </p:cNvPicPr>
          <p:nvPr/>
        </p:nvPicPr>
        <p:blipFill>
          <a:blip r:embed="rId4"/>
          <a:stretch>
            <a:fillRect/>
          </a:stretch>
        </p:blipFill>
        <p:spPr>
          <a:xfrm>
            <a:off x="5568696" y="1923157"/>
            <a:ext cx="5785104" cy="4660523"/>
          </a:xfrm>
          <a:prstGeom prst="rect">
            <a:avLst/>
          </a:prstGeom>
        </p:spPr>
      </p:pic>
    </p:spTree>
    <p:extLst>
      <p:ext uri="{BB962C8B-B14F-4D97-AF65-F5344CB8AC3E}">
        <p14:creationId xmlns:p14="http://schemas.microsoft.com/office/powerpoint/2010/main" xmlns="" val="35013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2C4DE03-FA62-E809-AFD2-72CE01D84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1DF9A7CF-53DC-E905-ABA8-489D81E19BD2}"/>
              </a:ext>
            </a:extLst>
          </p:cNvPr>
          <p:cNvSpPr>
            <a:spLocks noGrp="1"/>
          </p:cNvSpPr>
          <p:nvPr>
            <p:ph type="title"/>
          </p:nvPr>
        </p:nvSpPr>
        <p:spPr/>
        <p:txBody>
          <a:bodyPr/>
          <a:lstStyle/>
          <a:p>
            <a:pPr algn="ctr"/>
            <a:r>
              <a:rPr lang="en-US" b="1" dirty="0"/>
              <a:t> Sachet Ban in Africa</a:t>
            </a:r>
            <a:br>
              <a:rPr lang="en-US" b="1" dirty="0"/>
            </a:br>
            <a:endParaRPr lang="en-US" b="1" dirty="0"/>
          </a:p>
        </p:txBody>
      </p:sp>
      <p:sp>
        <p:nvSpPr>
          <p:cNvPr id="3" name="Content Placeholder 2">
            <a:extLst>
              <a:ext uri="{FF2B5EF4-FFF2-40B4-BE49-F238E27FC236}">
                <a16:creationId xmlns:a16="http://schemas.microsoft.com/office/drawing/2014/main" xmlns="" id="{2A264B26-8C6E-27DA-5651-40B7FCFB47DB}"/>
              </a:ext>
            </a:extLst>
          </p:cNvPr>
          <p:cNvSpPr>
            <a:spLocks noGrp="1"/>
          </p:cNvSpPr>
          <p:nvPr>
            <p:ph idx="1"/>
          </p:nvPr>
        </p:nvSpPr>
        <p:spPr>
          <a:xfrm>
            <a:off x="0" y="1825624"/>
            <a:ext cx="12192000" cy="4959223"/>
          </a:xfrm>
        </p:spPr>
        <p:txBody>
          <a:bodyPr>
            <a:normAutofit/>
          </a:bodyPr>
          <a:lstStyle/>
          <a:p>
            <a:r>
              <a:rPr lang="en-US" dirty="0"/>
              <a:t>The interest of the ban was  increased taxation revenue and eliminating the small packages given the revenue authority’s difficulty in tracking them using their digital systems.  </a:t>
            </a:r>
          </a:p>
          <a:p>
            <a:r>
              <a:rPr lang="en-US" dirty="0"/>
              <a:t>Fewer countries acknowledge the public health approach.</a:t>
            </a:r>
          </a:p>
          <a:p>
            <a:r>
              <a:rPr lang="en-US" dirty="0"/>
              <a:t>Least package (volume of the alcohol sachets varied in most countries and for most of these the volume was around 50 </a:t>
            </a:r>
            <a:r>
              <a:rPr lang="en-US" dirty="0" err="1"/>
              <a:t>millilitres</a:t>
            </a:r>
            <a:r>
              <a:rPr lang="en-US" dirty="0"/>
              <a:t> (</a:t>
            </a:r>
            <a:r>
              <a:rPr lang="en-US" dirty="0" err="1"/>
              <a:t>mls</a:t>
            </a:r>
            <a:r>
              <a:rPr lang="en-US" dirty="0"/>
              <a:t>),</a:t>
            </a:r>
          </a:p>
          <a:p>
            <a:r>
              <a:rPr lang="en-US" dirty="0"/>
              <a:t> Except in Uganda where a smaller packaging of 25 </a:t>
            </a:r>
            <a:r>
              <a:rPr lang="en-US" dirty="0" err="1"/>
              <a:t>mls</a:t>
            </a:r>
            <a:r>
              <a:rPr lang="en-US" dirty="0"/>
              <a:t> had been reported.</a:t>
            </a:r>
          </a:p>
          <a:p>
            <a:r>
              <a:rPr lang="en-GB" dirty="0"/>
              <a:t>The number of units in a drink can be calculated from the alcohol by volume (ABV) and the size of the drink. The higher the ABV, the stronger the drink.</a:t>
            </a:r>
            <a:endParaRPr lang="en-US" dirty="0"/>
          </a:p>
          <a:p>
            <a:r>
              <a:rPr lang="en-GB" dirty="0"/>
              <a:t>More brewers used methanol and wood ethanol</a:t>
            </a:r>
            <a:endParaRPr lang="en-US" dirty="0"/>
          </a:p>
        </p:txBody>
      </p:sp>
    </p:spTree>
    <p:extLst>
      <p:ext uri="{BB962C8B-B14F-4D97-AF65-F5344CB8AC3E}">
        <p14:creationId xmlns:p14="http://schemas.microsoft.com/office/powerpoint/2010/main" xmlns="" val="3412047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TotalTime>
  <Words>1295</Words>
  <Application>Microsoft Office PowerPoint</Application>
  <PresentationFormat>Custom</PresentationFormat>
  <Paragraphs>165</Paragraphs>
  <Slides>23</Slides>
  <Notes>17</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ALCOHOL PACKAGING IN AFRICA</vt:lpstr>
      <vt:lpstr>Outline </vt:lpstr>
      <vt:lpstr>Motivation -Alcohol Packaging in Africa</vt:lpstr>
      <vt:lpstr>Alcohol packaging in Africa </vt:lpstr>
      <vt:lpstr>  Sachets /Tot packs debate  </vt:lpstr>
      <vt:lpstr>Zambia</vt:lpstr>
      <vt:lpstr>Slide 7</vt:lpstr>
      <vt:lpstr>South Africa   and        Nigeria</vt:lpstr>
      <vt:lpstr> Sachet Ban in Africa </vt:lpstr>
      <vt:lpstr>Sachet Alcohol: Economic front </vt:lpstr>
      <vt:lpstr>Health effects  and Social concerns </vt:lpstr>
      <vt:lpstr>Countries the enforced the ban</vt:lpstr>
      <vt:lpstr>Slide 13</vt:lpstr>
      <vt:lpstr>Price and  content they're in</vt:lpstr>
      <vt:lpstr>Slide 15</vt:lpstr>
      <vt:lpstr>Directives for banning the alcohol sachets</vt:lpstr>
      <vt:lpstr>Slide 17</vt:lpstr>
      <vt:lpstr>Slide 18</vt:lpstr>
      <vt:lpstr>Slide 19</vt:lpstr>
      <vt:lpstr> Policy Reforms and Innovations </vt:lpstr>
      <vt:lpstr>Slide 21</vt:lpstr>
      <vt:lpstr>Citation </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ALCOHOL PACKAGING IN AFRICA</dc:title>
  <dc:creator>HP</dc:creator>
  <cp:lastModifiedBy>Margaret</cp:lastModifiedBy>
  <cp:revision>11</cp:revision>
  <dcterms:created xsi:type="dcterms:W3CDTF">2025-08-12T07:33:54Z</dcterms:created>
  <dcterms:modified xsi:type="dcterms:W3CDTF">2025-09-03T12:17:39Z</dcterms:modified>
</cp:coreProperties>
</file>