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97" r:id="rId2"/>
    <p:sldId id="4125" r:id="rId3"/>
    <p:sldId id="4114" r:id="rId4"/>
    <p:sldId id="4126" r:id="rId5"/>
    <p:sldId id="4117" r:id="rId6"/>
    <p:sldId id="4119" r:id="rId7"/>
    <p:sldId id="4123" r:id="rId8"/>
    <p:sldId id="4128" r:id="rId9"/>
    <p:sldId id="4129" r:id="rId10"/>
    <p:sldId id="4130" r:id="rId11"/>
    <p:sldId id="28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7D886E9-5503-684B-DD61-CFF096E3B8A1}" name="Abiola Olukayode Olaleye" initials="AO" userId="S::OlaleyeA@africanunion.org::3a1a31be-76ba-43ad-8c81-21290099523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93C45-A2CD-48B0-86B5-426E8CBEAC1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D49BFD-4F1F-4D29-A565-D3BCA9F51E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1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9D3A-9CF8-4864-A005-F301CA1E1DCC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9670-A2AA-42F1-88D1-4FEB8DE4C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44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9D3A-9CF8-4864-A005-F301CA1E1DCC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9670-A2AA-42F1-88D1-4FEB8DE4C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49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9D3A-9CF8-4864-A005-F301CA1E1DCC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9670-A2AA-42F1-88D1-4FEB8DE4C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712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3EC856BA-4681-6B43-9B3F-E62C538F60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55438" y="0"/>
            <a:ext cx="7136561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1FB1B06-D753-3E4E-A163-1B05CEA6ECB0}"/>
              </a:ext>
            </a:extLst>
          </p:cNvPr>
          <p:cNvSpPr/>
          <p:nvPr userDrawn="1"/>
        </p:nvSpPr>
        <p:spPr>
          <a:xfrm>
            <a:off x="5055438" y="0"/>
            <a:ext cx="7136561" cy="2051824"/>
          </a:xfrm>
          <a:prstGeom prst="rect">
            <a:avLst/>
          </a:prstGeom>
          <a:gradFill>
            <a:gsLst>
              <a:gs pos="100000">
                <a:schemeClr val="accent1">
                  <a:alpha val="0"/>
                  <a:lumMod val="27000"/>
                </a:schemeClr>
              </a:gs>
              <a:gs pos="0">
                <a:schemeClr val="tx1">
                  <a:alpha val="40000"/>
                  <a:lumMod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BE5CD-4AA1-A94E-A67B-16963CC2137B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43934" y="6538823"/>
            <a:ext cx="3325220" cy="269099"/>
          </a:xfrm>
        </p:spPr>
        <p:txBody>
          <a:bodyPr/>
          <a:lstStyle/>
          <a:p>
            <a:fld id="{77CA9FC7-5466-46DE-874D-998A82F878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D8343-3959-9A44-8489-2F7927C631E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971223" y="6524627"/>
            <a:ext cx="4252356" cy="283295"/>
          </a:xfr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922A3-6480-4B46-BC4C-12170E2C140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725648" y="6535167"/>
            <a:ext cx="3275853" cy="276408"/>
          </a:xfrm>
        </p:spPr>
        <p:txBody>
          <a:bodyPr/>
          <a:lstStyle/>
          <a:p>
            <a:fld id="{7A62E9AC-78E1-4799-8562-C66A38A921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81CD6F6-350C-424F-B87B-B489019B5D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3934" y="2453269"/>
            <a:ext cx="3989452" cy="1951463"/>
          </a:xfrm>
          <a:prstGeom prst="rect">
            <a:avLst/>
          </a:prstGeom>
        </p:spPr>
        <p:txBody>
          <a:bodyPr lIns="396000" rIns="90000" anchor="ctr" anchorCtr="0"/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COVER TITLE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8B84A7-3EB4-8E49-BFEA-D7AC399FA7A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53727" y="727550"/>
            <a:ext cx="3014983" cy="53620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8B094DE-286B-264F-9212-7B145CA6927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1458" y="-152510"/>
            <a:ext cx="4827823" cy="174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42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9D3A-9CF8-4864-A005-F301CA1E1DCC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9670-A2AA-42F1-88D1-4FEB8DE4C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70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9D3A-9CF8-4864-A005-F301CA1E1DCC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9670-A2AA-42F1-88D1-4FEB8DE4C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40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9D3A-9CF8-4864-A005-F301CA1E1DCC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9670-A2AA-42F1-88D1-4FEB8DE4C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118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9D3A-9CF8-4864-A005-F301CA1E1DCC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9670-A2AA-42F1-88D1-4FEB8DE4C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60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9D3A-9CF8-4864-A005-F301CA1E1DCC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9670-A2AA-42F1-88D1-4FEB8DE4C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82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9D3A-9CF8-4864-A005-F301CA1E1DCC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9670-A2AA-42F1-88D1-4FEB8DE4C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24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9D3A-9CF8-4864-A005-F301CA1E1DCC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9670-A2AA-42F1-88D1-4FEB8DE4C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04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9D3A-9CF8-4864-A005-F301CA1E1DCC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9670-A2AA-42F1-88D1-4FEB8DE4C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325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B9D3A-9CF8-4864-A005-F301CA1E1DCC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A9670-A2AA-42F1-88D1-4FEB8DE4C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40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F8F14BE-8E42-B150-5862-39C6CDB50F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3934" y="1672281"/>
            <a:ext cx="4823482" cy="5022433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en-US" sz="2400" b="1" dirty="0"/>
              <a:t>Alcohol Packaging in Africa: Sachet Ban, Access, and Reforms</a:t>
            </a:r>
          </a:p>
          <a:p>
            <a:r>
              <a:rPr lang="en-US" sz="2400" dirty="0"/>
              <a:t>Insights from the PAENDU Report (2016–2021)</a:t>
            </a:r>
          </a:p>
          <a:p>
            <a:br>
              <a:rPr lang="en-US" sz="2400" dirty="0"/>
            </a:br>
            <a:br>
              <a:rPr lang="en-US" sz="2400" dirty="0"/>
            </a:br>
            <a:r>
              <a:rPr lang="fr-FR" sz="1400" dirty="0"/>
              <a:t>26 August 2025</a:t>
            </a:r>
          </a:p>
          <a:p>
            <a:r>
              <a:rPr lang="fr-FR" sz="1600" dirty="0"/>
              <a:t>Abiola Olaleye</a:t>
            </a:r>
          </a:p>
          <a:p>
            <a:r>
              <a:rPr lang="fr-FR" sz="1600" i="1" dirty="0"/>
              <a:t>Lead, </a:t>
            </a:r>
            <a:r>
              <a:rPr lang="fr-FR" sz="1600" i="1" dirty="0" err="1"/>
              <a:t>Research</a:t>
            </a:r>
            <a:r>
              <a:rPr lang="fr-FR" sz="1600" i="1" dirty="0"/>
              <a:t> and Drug </a:t>
            </a:r>
            <a:r>
              <a:rPr lang="fr-FR" sz="1600" i="1" dirty="0" err="1"/>
              <a:t>Epidemiology</a:t>
            </a:r>
            <a:r>
              <a:rPr lang="fr-FR" sz="1600" i="1" dirty="0"/>
              <a:t>, AUC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C4E038-32BA-9E94-514E-1FF1EA45D98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6841" y="5408884"/>
            <a:ext cx="1476749" cy="1400400"/>
          </a:xfrm>
          <a:prstGeom prst="rect">
            <a:avLst/>
          </a:prstGeom>
          <a:effectLst>
            <a:glow rad="1765300">
              <a:schemeClr val="bg1">
                <a:alpha val="82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236511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F85D09-E18A-4094-E337-E7F979F11F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12B05-9E48-0E28-7382-B5576D553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96"/>
            <a:ext cx="10515600" cy="874293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18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br>
              <a:rPr lang="en-GB" sz="18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2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Key Takeaways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14106-F713-2C7A-064E-400D73A593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3108" y="1147012"/>
            <a:ext cx="10515600" cy="4788568"/>
          </a:xfrm>
        </p:spPr>
        <p:txBody>
          <a:bodyPr>
            <a:normAutofit/>
          </a:bodyPr>
          <a:lstStyle/>
          <a:p>
            <a:pPr algn="just"/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Alcohol = top psychoactive substance in Africa</a:t>
            </a:r>
          </a:p>
          <a:p>
            <a:pPr marL="0" indent="0" algn="just">
              <a:buNone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 Sachets/small bottles = driver of harmful access</a:t>
            </a:r>
          </a:p>
          <a:p>
            <a:pPr marL="0" indent="0" algn="just">
              <a:buNone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 Regional variation – East &amp; Southern Africa highest burden</a:t>
            </a:r>
          </a:p>
          <a:p>
            <a:pPr marL="0" indent="0" algn="just">
              <a:buNone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 Policy gaps remain, but sachet bans and reforms are viable solutions</a:t>
            </a:r>
          </a:p>
          <a:p>
            <a:pPr marL="0" indent="0" algn="just">
              <a:buNone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 Aligns with Agenda 2063 vision for health and development</a:t>
            </a:r>
          </a:p>
          <a:p>
            <a:pPr marL="0" indent="0" algn="just">
              <a:buNone/>
            </a:pPr>
            <a:endParaRPr lang="en-US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182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1010226"/>
            <a:ext cx="10351168" cy="4508258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Thank you! Merci! </a:t>
            </a:r>
            <a:r>
              <a:rPr lang="en-US" dirty="0" err="1"/>
              <a:t>Obrigado</a:t>
            </a:r>
            <a:r>
              <a:rPr lang="en-US" dirty="0"/>
              <a:t>!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fr-FR" sz="1800" b="1" dirty="0"/>
              <a:t>Abiola Olaleye</a:t>
            </a:r>
            <a:br>
              <a:rPr lang="fr-FR" sz="1800" b="1" dirty="0"/>
            </a:br>
            <a:r>
              <a:rPr lang="fr-FR" sz="1800" b="1" i="1" dirty="0"/>
              <a:t>Lead, </a:t>
            </a:r>
            <a:r>
              <a:rPr lang="fr-FR" sz="1800" b="1" i="1" dirty="0" err="1"/>
              <a:t>Research</a:t>
            </a:r>
            <a:r>
              <a:rPr lang="fr-FR" sz="1800" b="1" i="1" dirty="0"/>
              <a:t> and Drug </a:t>
            </a:r>
            <a:r>
              <a:rPr lang="fr-FR" sz="1800" b="1" i="1" dirty="0" err="1"/>
              <a:t>Epidemiology</a:t>
            </a:r>
            <a:r>
              <a:rPr lang="fr-FR" sz="1800" b="1" i="1" dirty="0"/>
              <a:t>, AUC</a:t>
            </a:r>
            <a:br>
              <a:rPr lang="fr-FR" sz="1800" b="1" i="1" dirty="0"/>
            </a:br>
            <a:r>
              <a:rPr lang="fr-FR" sz="1800" b="1" i="1" dirty="0"/>
              <a:t>OlaleyeA@africanunion.org</a:t>
            </a:r>
            <a:br>
              <a:rPr lang="fr-FR" sz="4400" i="1" dirty="0"/>
            </a:br>
            <a:r>
              <a:rPr lang="en-US" dirty="0"/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1284" y="1792771"/>
            <a:ext cx="156210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44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2A989E1-3429-B3EF-18CB-557C008DD7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C69A6-F2EB-5C63-772A-CBBD758F8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38036"/>
            <a:ext cx="4085665" cy="64263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18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Outline</a:t>
            </a: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1AF0B-21CB-E3B4-B8CC-C37D38CD0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5140" y="1625142"/>
            <a:ext cx="4085666" cy="409482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Problem of substance use in Africa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Why Focus on Alcohol?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Sachet Alcohol and Accessibility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Regional Perspectives (East, Southern, West Africa)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Policy Gaps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Reforms &amp; Sachet Ban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Way Forward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Key Takeaways</a:t>
            </a:r>
          </a:p>
          <a:p>
            <a:endParaRPr lang="en-US" sz="20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3E57A62-D15B-4158-0E8B-3C7BEBF266C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3"/>
          <a:stretch>
            <a:fillRect/>
          </a:stretch>
        </p:blipFill>
        <p:spPr bwMode="auto">
          <a:xfrm>
            <a:off x="6654523" y="1563840"/>
            <a:ext cx="4085666" cy="4283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4" descr="Chart: Tobacco: The Male Vice | Statista">
            <a:extLst>
              <a:ext uri="{FF2B5EF4-FFF2-40B4-BE49-F238E27FC236}">
                <a16:creationId xmlns:a16="http://schemas.microsoft.com/office/drawing/2014/main" id="{1CC59FE5-C891-5496-71C8-0215E155C0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05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8361-F484-E3DF-07C0-7B9D82FC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5256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Substance Use in Africa: The Bigger Picture</a:t>
            </a:r>
            <a:endParaRPr lang="en-GB" sz="1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0A89C-69F6-D20B-1080-AE1A4113B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1579" y="1135062"/>
            <a:ext cx="6015789" cy="52176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Key Facts from PAENDU (2016–2021):</a:t>
            </a:r>
          </a:p>
          <a:p>
            <a:pPr algn="just"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Adolescents &amp; Youth heavily affected → 70% of treatment clients are aged 15–34 years.</a:t>
            </a:r>
          </a:p>
          <a:p>
            <a:pPr algn="just"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Women underrepresented in treatment but increasing cases, esp. with alcohol &amp; prescription misuse.</a:t>
            </a:r>
          </a:p>
          <a:p>
            <a:pPr algn="just"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Treatment gap: demand rising but services grossly inadequate; stigma and cost are barriers.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GB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GB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GB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B2BBAA-62A5-7086-D42A-5651AB2BE624}"/>
              </a:ext>
            </a:extLst>
          </p:cNvPr>
          <p:cNvSpPr txBox="1"/>
          <p:nvPr/>
        </p:nvSpPr>
        <p:spPr>
          <a:xfrm>
            <a:off x="6809874" y="4443664"/>
            <a:ext cx="511743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Avg. number of persons per 100,000 population who entered treatment for substance use disorders in Africa, 2016-2021 </a:t>
            </a:r>
          </a:p>
          <a:p>
            <a:pPr marL="0" indent="0">
              <a:buNone/>
            </a:pPr>
            <a:endParaRPr lang="en-GB" sz="10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buNone/>
            </a:pPr>
            <a:r>
              <a:rPr lang="en-GB" sz="6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Source: :PAENDU 2023</a:t>
            </a:r>
            <a:endParaRPr lang="en-GB" sz="8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F76C99-8A1A-DEE7-AD22-4E156D79B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301" y="1135062"/>
            <a:ext cx="4885120" cy="3158057"/>
          </a:xfrm>
          <a:prstGeom prst="rect">
            <a:avLst/>
          </a:prstGeom>
        </p:spPr>
      </p:pic>
      <p:pic>
        <p:nvPicPr>
          <p:cNvPr id="9" name="Picture 8" descr="A pie chart with numbers and text&#10;&#10;AI-generated content may be incorrect.">
            <a:extLst>
              <a:ext uri="{FF2B5EF4-FFF2-40B4-BE49-F238E27FC236}">
                <a16:creationId xmlns:a16="http://schemas.microsoft.com/office/drawing/2014/main" id="{0DBBA1C4-EC72-D51C-1D1F-7854A7327B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38" b="5241"/>
          <a:stretch>
            <a:fillRect/>
          </a:stretch>
        </p:blipFill>
        <p:spPr>
          <a:xfrm>
            <a:off x="1017423" y="3464554"/>
            <a:ext cx="3041229" cy="219776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13B06DB-922E-E90F-4985-11AFEDABEEA3}"/>
              </a:ext>
            </a:extLst>
          </p:cNvPr>
          <p:cNvSpPr txBox="1"/>
          <p:nvPr/>
        </p:nvSpPr>
        <p:spPr>
          <a:xfrm>
            <a:off x="954506" y="5722938"/>
            <a:ext cx="41308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 Age groups of persons who accessed substance use treatment services</a:t>
            </a:r>
          </a:p>
          <a:p>
            <a:pPr marL="0" indent="0">
              <a:buNone/>
            </a:pPr>
            <a:endParaRPr lang="en-GB" sz="9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buNone/>
            </a:pPr>
            <a:r>
              <a:rPr lang="en-GB" sz="6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Source: :Data from PAENDU 2023</a:t>
            </a:r>
            <a:endParaRPr lang="en-GB" sz="8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920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8B479-2CE6-E9DA-D531-37F9507345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2D519-BE0C-E8C5-F932-8E9427C73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5256"/>
          </a:xfrm>
        </p:spPr>
        <p:txBody>
          <a:bodyPr>
            <a:normAutofit/>
          </a:bodyPr>
          <a:lstStyle/>
          <a:p>
            <a:pPr algn="ctr"/>
            <a:r>
              <a:rPr lang="en-GB" sz="18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Why Focus on Alcohol ?</a:t>
            </a:r>
            <a:endParaRPr lang="en-GB" sz="1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975AA-E725-5E56-255E-FAADCE224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1579" y="1135062"/>
            <a:ext cx="5037221" cy="4327275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Most reported psychoactive substance in Africa</a:t>
            </a:r>
          </a:p>
          <a:p>
            <a:pPr algn="just"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 treatment, alcohol: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Peaked at 45.8% in 2018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Accounts for 20% of primary substances (2021)</a:t>
            </a:r>
          </a:p>
          <a:p>
            <a:pPr algn="just"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Particularly high in East Africa (59.5%) and Southern Africa (40.3%)</a:t>
            </a:r>
          </a:p>
          <a:p>
            <a:pPr algn="just"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Strong link to early initiation, harmful use, and treatment demand</a:t>
            </a:r>
          </a:p>
          <a:p>
            <a:pPr marL="457200" lvl="1" indent="0">
              <a:buNone/>
            </a:pPr>
            <a:endParaRPr lang="en-GB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GB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GB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GB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2B7984-EE5F-8D57-C2EF-91BB2162EBF4}"/>
              </a:ext>
            </a:extLst>
          </p:cNvPr>
          <p:cNvSpPr txBox="1"/>
          <p:nvPr/>
        </p:nvSpPr>
        <p:spPr>
          <a:xfrm>
            <a:off x="6096000" y="5223810"/>
            <a:ext cx="595162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Proportion of persons who reported alcohol as primary substance use among treatment entrants, 2016-2021 </a:t>
            </a:r>
          </a:p>
          <a:p>
            <a:pPr marL="0" indent="0">
              <a:buNone/>
            </a:pPr>
            <a:endParaRPr lang="en-GB" sz="10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buNone/>
            </a:pPr>
            <a:r>
              <a:rPr lang="en-GB" sz="6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Source: :PAENDU 2023</a:t>
            </a:r>
            <a:endParaRPr lang="en-GB" sz="8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B56C7F-919C-AF38-0C4D-0EFBA7445F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1229" y="1050382"/>
            <a:ext cx="4333375" cy="405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362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924A2D-0678-EE4B-DF41-A2CFD8AD9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41CA3-2BC2-A743-C23A-284F3C6CB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5256"/>
          </a:xfrm>
        </p:spPr>
        <p:txBody>
          <a:bodyPr>
            <a:normAutofit/>
          </a:bodyPr>
          <a:lstStyle/>
          <a:p>
            <a:pPr algn="ctr"/>
            <a:r>
              <a:rPr lang="en-GB" sz="1800" b="1" dirty="0"/>
              <a:t>Sachet Alcohol and Accessibility</a:t>
            </a:r>
            <a:br>
              <a:rPr lang="en-GB" sz="1800" b="1" dirty="0"/>
            </a:br>
            <a:endParaRPr lang="en-GB" sz="1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41D03-0FDA-D561-48CD-D4597699E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1580" y="1135062"/>
            <a:ext cx="5751094" cy="458787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Standard bottles are larger, regulated, and less accessible to youth and low-income groups.</a:t>
            </a:r>
          </a:p>
          <a:p>
            <a:pPr algn="just"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Sachets/small bottles, in contrast, are cheap, portable, and easily concealed—leading to higher availability and misuse.</a:t>
            </a:r>
          </a:p>
          <a:p>
            <a:pPr algn="just"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May be linked to: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Early initiation → adolescents (10–19 yrs) = &gt;10% of treatment entrants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Youth vulnerability → 70% of treatment clients aged 15–34</a:t>
            </a:r>
          </a:p>
          <a:p>
            <a:pPr algn="just">
              <a:lnSpc>
                <a:spcPct val="100000"/>
              </a:lnSpc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Women increasingly represented → 16% of alcohol treatment cases in 2021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00000"/>
              </a:lnSpc>
            </a:pPr>
            <a:endParaRPr lang="en-US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GB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GB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GB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B2E2B6-F0EF-0F97-CA21-72E12539933F}"/>
              </a:ext>
            </a:extLst>
          </p:cNvPr>
          <p:cNvSpPr txBox="1"/>
          <p:nvPr/>
        </p:nvSpPr>
        <p:spPr>
          <a:xfrm>
            <a:off x="6672470" y="5722939"/>
            <a:ext cx="3181944" cy="38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Standard Packaging vs Sachet Packaging of Alcohol</a:t>
            </a:r>
          </a:p>
          <a:p>
            <a:pPr marL="0" indent="0">
              <a:buNone/>
            </a:pPr>
            <a:endParaRPr lang="en-GB" sz="10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8CD0BB8-70CA-A04F-C1E9-6A3C9D9B2D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617" y="1135061"/>
            <a:ext cx="2690191" cy="2690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anzania Bans Sale of Alcohol Sachets">
            <a:extLst>
              <a:ext uri="{FF2B5EF4-FFF2-40B4-BE49-F238E27FC236}">
                <a16:creationId xmlns:a16="http://schemas.microsoft.com/office/drawing/2014/main" id="{BED68E3B-4C6E-26F3-5B01-63E837ECD95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470" y="3909931"/>
            <a:ext cx="3181944" cy="1799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154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A908F-8EC9-4F9F-FC67-F5CB9CCD5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96"/>
            <a:ext cx="10515600" cy="874293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18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br>
              <a:rPr lang="en-GB" sz="18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20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Regional Perspectives</a:t>
            </a:r>
            <a:br>
              <a:rPr lang="en-GB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1ED40-B92B-BDC1-9A53-C3DFFB8743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3108" y="1147011"/>
            <a:ext cx="3968747" cy="49623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b="1" i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East Africa</a:t>
            </a:r>
          </a:p>
          <a:p>
            <a:pPr algn="just"/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Highest burden: 59.5% harmful alcohol use in treatment</a:t>
            </a:r>
          </a:p>
          <a:p>
            <a:pPr algn="just"/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Linked to low-cost packaging and cross-border trade</a:t>
            </a:r>
          </a:p>
          <a:p>
            <a:pPr marL="0" indent="0" algn="just">
              <a:buNone/>
            </a:pPr>
            <a:r>
              <a:rPr lang="en-US" sz="1600" b="1" i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Southern Africa</a:t>
            </a:r>
          </a:p>
          <a:p>
            <a:pPr algn="just"/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Alcohol was cited as the primary substance used among persons in drug treatment in the index period (2016-2021).  </a:t>
            </a:r>
          </a:p>
          <a:p>
            <a:pPr algn="just"/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Adolescents and women significantly represented in drug treatment</a:t>
            </a:r>
          </a:p>
          <a:p>
            <a:pPr marL="0" indent="0" algn="just">
              <a:buNone/>
            </a:pPr>
            <a:r>
              <a:rPr lang="en-US" sz="1600" b="1" i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West Africa</a:t>
            </a:r>
          </a:p>
          <a:p>
            <a:pPr algn="just"/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Alcohol second to cannabis in treatment demand</a:t>
            </a:r>
          </a:p>
          <a:p>
            <a:pPr algn="just"/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Sachets and small bottles widespread, may be driving early initiation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B1F5DE2-EF93-3710-D93D-573D58EC014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58474" y="2763757"/>
            <a:ext cx="6494877" cy="1330486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962295-91C8-4711-4591-FA290B0633EC}"/>
              </a:ext>
            </a:extLst>
          </p:cNvPr>
          <p:cNvSpPr txBox="1"/>
          <p:nvPr/>
        </p:nvSpPr>
        <p:spPr>
          <a:xfrm>
            <a:off x="5325979" y="4702442"/>
            <a:ext cx="595162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Reported harmful use of alcohol among persons who accessed drug treatment (2016-2021), by region</a:t>
            </a:r>
          </a:p>
          <a:p>
            <a:pPr marL="0" indent="0">
              <a:buNone/>
            </a:pP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endParaRPr lang="en-GB" sz="10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buNone/>
            </a:pPr>
            <a:r>
              <a:rPr lang="en-GB" sz="6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Source: :PAENDU 2023</a:t>
            </a:r>
            <a:endParaRPr lang="en-GB" sz="8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885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087FA-7380-9524-3618-4C0ACBEB0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3524"/>
            <a:ext cx="10515600" cy="83502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Policy Gaps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6EC15-CEA8-B3B0-021C-C4DF2A306D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849" y="1447800"/>
            <a:ext cx="10380246" cy="4616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 Only 21 AU Member States (40%) reported having a national drug policy (2021)</a:t>
            </a:r>
          </a:p>
          <a:p>
            <a:pPr marL="0" indent="0">
              <a:buNone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 Weak regulation of alcohol packaging and retail</a:t>
            </a:r>
          </a:p>
          <a:p>
            <a:pPr marL="0" indent="0">
              <a:buNone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 High accessibility undermines public health efforts</a:t>
            </a:r>
          </a:p>
          <a:p>
            <a:pPr marL="0" indent="0">
              <a:buNone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 Lack of monitoring frameworks → no systematic evaluation of sachet bans</a:t>
            </a:r>
          </a:p>
          <a:p>
            <a:pPr marL="0" indent="0">
              <a:buNone/>
            </a:pPr>
            <a:endParaRPr lang="en-US" sz="17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buNone/>
            </a:pPr>
            <a:endParaRPr lang="en-US" sz="17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buNone/>
            </a:pPr>
            <a:endParaRPr lang="en-GB" sz="17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167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C77771-BE08-A0A3-2FCD-ADB093744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C0AF8-5D7D-A1D4-88B2-733BEA2B0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96"/>
            <a:ext cx="10515600" cy="874293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18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br>
              <a:rPr lang="en-GB" sz="18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2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Reforms &amp; Sachet Ban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89C93-5D62-6BF3-596F-ACD46A49CE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3106" y="1147011"/>
            <a:ext cx="10515599" cy="47725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 Sachet ban is a key policy innovation</a:t>
            </a:r>
          </a:p>
          <a:p>
            <a:pPr marL="0" indent="0" algn="just">
              <a:buNone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 Which may align with PAENDU’s recommendations for:</a:t>
            </a:r>
          </a:p>
          <a:p>
            <a:pPr marL="0" indent="0" algn="just">
              <a:buNone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  - Restricting harmful packaging → reduce accessibility</a:t>
            </a:r>
          </a:p>
          <a:p>
            <a:pPr marL="0" indent="0" algn="just">
              <a:buNone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  - Excise reforms → raise prices, reduce affordability</a:t>
            </a:r>
          </a:p>
          <a:p>
            <a:pPr marL="0" indent="0" algn="just">
              <a:buNone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  - Community </a:t>
            </a:r>
            <a:r>
              <a:rPr lang="en-US" sz="16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sensitisation</a:t>
            </a: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→ shift social norms</a:t>
            </a:r>
          </a:p>
          <a:p>
            <a:pPr marL="0" indent="0" algn="just">
              <a:buNone/>
            </a:pP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• Protects youths, women, and low-income groups</a:t>
            </a:r>
          </a:p>
        </p:txBody>
      </p:sp>
    </p:spTree>
    <p:extLst>
      <p:ext uri="{BB962C8B-B14F-4D97-AF65-F5344CB8AC3E}">
        <p14:creationId xmlns:p14="http://schemas.microsoft.com/office/powerpoint/2010/main" val="2903303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6D13B4-243B-1D6E-3ECC-9A5B12B1FC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B645B-DD6F-F622-E321-A5E7BB432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96"/>
            <a:ext cx="10515600" cy="874293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18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br>
              <a:rPr lang="en-GB" sz="18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2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Way Forward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41D3F-42FA-955C-3FF8-DC098664F5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3108" y="1147012"/>
            <a:ext cx="10515600" cy="4788568"/>
          </a:xfrm>
        </p:spPr>
        <p:txBody>
          <a:bodyPr>
            <a:normAutofit/>
          </a:bodyPr>
          <a:lstStyle/>
          <a:p>
            <a:pPr algn="just"/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Evidence-based alcohol control: integrate into national drug strategies, depending on local conditions</a:t>
            </a:r>
          </a:p>
          <a:p>
            <a:pPr algn="just"/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Expand treatment &amp; community-based services</a:t>
            </a:r>
          </a:p>
          <a:p>
            <a:pPr algn="just"/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Strengthen data collection &amp; monitoring (PAENDU role)</a:t>
            </a:r>
          </a:p>
          <a:p>
            <a:pPr algn="just"/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Promote multi-sectoral action – health, education, law enforcement</a:t>
            </a:r>
          </a:p>
          <a:p>
            <a:pPr algn="just"/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Sachet bans = part of broader reforms → sustainable reduction in harmful alcohol use</a:t>
            </a:r>
          </a:p>
        </p:txBody>
      </p:sp>
    </p:spTree>
    <p:extLst>
      <p:ext uri="{BB962C8B-B14F-4D97-AF65-F5344CB8AC3E}">
        <p14:creationId xmlns:p14="http://schemas.microsoft.com/office/powerpoint/2010/main" val="4146563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defa4170-0d19-0005-0004-bc88714345d2}" enabled="1" method="Standard" siteId="{fd2550a8-84b7-42d4-9ec6-c1aef2c7519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6505</TotalTime>
  <Words>699</Words>
  <Application>Microsoft Office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Open Sans Light</vt:lpstr>
      <vt:lpstr>Wingdings</vt:lpstr>
      <vt:lpstr>Office Theme</vt:lpstr>
      <vt:lpstr>PowerPoint Presentation</vt:lpstr>
      <vt:lpstr>Outline</vt:lpstr>
      <vt:lpstr>Substance Use in Africa: The Bigger Picture</vt:lpstr>
      <vt:lpstr>Why Focus on Alcohol ?</vt:lpstr>
      <vt:lpstr>Sachet Alcohol and Accessibility </vt:lpstr>
      <vt:lpstr>  Regional Perspectives </vt:lpstr>
      <vt:lpstr>Policy Gaps </vt:lpstr>
      <vt:lpstr>  Reforms &amp; Sachet Ban </vt:lpstr>
      <vt:lpstr>  Way Forward </vt:lpstr>
      <vt:lpstr>  Key Takeaways </vt:lpstr>
      <vt:lpstr>  Thank you! Merci! Obrigado!     Abiola Olaleye Lead, Research and Drug Epidemiology, AUC OlaleyeA@africanunion.org  </vt:lpstr>
    </vt:vector>
  </TitlesOfParts>
  <Company>African Union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Tigist Zelalem</dc:creator>
  <cp:lastModifiedBy>Abiola Olukayode Olaleye</cp:lastModifiedBy>
  <cp:revision>119</cp:revision>
  <dcterms:created xsi:type="dcterms:W3CDTF">2023-03-09T13:39:03Z</dcterms:created>
  <dcterms:modified xsi:type="dcterms:W3CDTF">2025-08-26T12:07:45Z</dcterms:modified>
</cp:coreProperties>
</file>