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1" r:id="rId5"/>
    <p:sldId id="2585" r:id="rId6"/>
    <p:sldId id="2562" r:id="rId7"/>
    <p:sldId id="2563" r:id="rId8"/>
    <p:sldId id="2606" r:id="rId9"/>
    <p:sldId id="2604" r:id="rId10"/>
    <p:sldId id="2609" r:id="rId11"/>
    <p:sldId id="2573" r:id="rId12"/>
    <p:sldId id="2567" r:id="rId13"/>
    <p:sldId id="2602" r:id="rId14"/>
    <p:sldId id="2605" r:id="rId15"/>
    <p:sldId id="2565" r:id="rId16"/>
    <p:sldId id="2575" r:id="rId17"/>
    <p:sldId id="2576" r:id="rId18"/>
    <p:sldId id="2579" r:id="rId19"/>
    <p:sldId id="2580" r:id="rId20"/>
    <p:sldId id="2577" r:id="rId21"/>
    <p:sldId id="2572" r:id="rId22"/>
    <p:sldId id="2601" r:id="rId23"/>
    <p:sldId id="2582" r:id="rId24"/>
    <p:sldId id="25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29" autoAdjust="0"/>
  </p:normalViewPr>
  <p:slideViewPr>
    <p:cSldViewPr>
      <p:cViewPr>
        <p:scale>
          <a:sx n="63" d="100"/>
          <a:sy n="63" d="100"/>
        </p:scale>
        <p:origin x="807" y="4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ASU</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depression</c:v>
                </c:pt>
                <c:pt idx="1">
                  <c:v>anxiety</c:v>
                </c:pt>
                <c:pt idx="2">
                  <c:v>suicidality</c:v>
                </c:pt>
                <c:pt idx="3">
                  <c:v>psychosis</c:v>
                </c:pt>
              </c:strCache>
            </c:strRef>
          </c:cat>
          <c:val>
            <c:numRef>
              <c:f>Sheet1!$B$2:$B$5</c:f>
              <c:numCache>
                <c:formatCode>0.00%</c:formatCode>
                <c:ptCount val="4"/>
                <c:pt idx="0">
                  <c:v>0.47799999999999998</c:v>
                </c:pt>
                <c:pt idx="1">
                  <c:v>0.42199999999999999</c:v>
                </c:pt>
                <c:pt idx="2">
                  <c:v>0.17799999999999999</c:v>
                </c:pt>
                <c:pt idx="3">
                  <c:v>0.186</c:v>
                </c:pt>
              </c:numCache>
            </c:numRef>
          </c:val>
          <c:extLst>
            <c:ext xmlns:c16="http://schemas.microsoft.com/office/drawing/2014/chart" uri="{C3380CC4-5D6E-409C-BE32-E72D297353CC}">
              <c16:uniqueId val="{00000000-3900-4B89-BD2C-B4D78BC603DB}"/>
            </c:ext>
          </c:extLst>
        </c:ser>
        <c:ser>
          <c:idx val="1"/>
          <c:order val="1"/>
          <c:tx>
            <c:strRef>
              <c:f>Sheet1!$C$1</c:f>
              <c:strCache>
                <c:ptCount val="1"/>
                <c:pt idx="0">
                  <c:v>Methamphetamine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depression</c:v>
                </c:pt>
                <c:pt idx="1">
                  <c:v>anxiety</c:v>
                </c:pt>
                <c:pt idx="2">
                  <c:v>suicidality</c:v>
                </c:pt>
                <c:pt idx="3">
                  <c:v>psychosis</c:v>
                </c:pt>
              </c:strCache>
            </c:strRef>
          </c:cat>
          <c:val>
            <c:numRef>
              <c:f>Sheet1!$C$2:$C$5</c:f>
              <c:numCache>
                <c:formatCode>0.00%</c:formatCode>
                <c:ptCount val="4"/>
                <c:pt idx="0">
                  <c:v>0.39700000000000002</c:v>
                </c:pt>
                <c:pt idx="1">
                  <c:v>0.48499999999999999</c:v>
                </c:pt>
                <c:pt idx="2">
                  <c:v>0.252</c:v>
                </c:pt>
                <c:pt idx="3">
                  <c:v>0.16200000000000001</c:v>
                </c:pt>
              </c:numCache>
            </c:numRef>
          </c:val>
          <c:extLst>
            <c:ext xmlns:c16="http://schemas.microsoft.com/office/drawing/2014/chart" uri="{C3380CC4-5D6E-409C-BE32-E72D297353CC}">
              <c16:uniqueId val="{00000001-3900-4B89-BD2C-B4D78BC603DB}"/>
            </c:ext>
          </c:extLst>
        </c:ser>
        <c:ser>
          <c:idx val="2"/>
          <c:order val="2"/>
          <c:tx>
            <c:strRef>
              <c:f>Sheet1!$D$1</c:f>
              <c:strCache>
                <c:ptCount val="1"/>
                <c:pt idx="0">
                  <c:v>Column1</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depression</c:v>
                </c:pt>
                <c:pt idx="1">
                  <c:v>anxiety</c:v>
                </c:pt>
                <c:pt idx="2">
                  <c:v>suicidality</c:v>
                </c:pt>
                <c:pt idx="3">
                  <c:v>psychosis</c:v>
                </c:pt>
              </c:strCache>
            </c:strRef>
          </c:cat>
          <c:val>
            <c:numRef>
              <c:f>Sheet1!$D$2:$D$5</c:f>
            </c:numRef>
          </c:val>
          <c:extLst>
            <c:ext xmlns:c16="http://schemas.microsoft.com/office/drawing/2014/chart" uri="{C3380CC4-5D6E-409C-BE32-E72D297353CC}">
              <c16:uniqueId val="{00000002-3900-4B89-BD2C-B4D78BC603DB}"/>
            </c:ext>
          </c:extLst>
        </c:ser>
        <c:dLbls>
          <c:dLblPos val="outEnd"/>
          <c:showLegendKey val="0"/>
          <c:showVal val="1"/>
          <c:showCatName val="0"/>
          <c:showSerName val="0"/>
          <c:showPercent val="0"/>
          <c:showBubbleSize val="0"/>
        </c:dLbls>
        <c:gapWidth val="444"/>
        <c:overlap val="-90"/>
        <c:axId val="1096317327"/>
        <c:axId val="1096336047"/>
      </c:barChart>
      <c:catAx>
        <c:axId val="10963173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96336047"/>
        <c:crosses val="autoZero"/>
        <c:auto val="1"/>
        <c:lblAlgn val="ctr"/>
        <c:lblOffset val="100"/>
        <c:noMultiLvlLbl val="0"/>
      </c:catAx>
      <c:valAx>
        <c:axId val="1096336047"/>
        <c:scaling>
          <c:orientation val="minMax"/>
        </c:scaling>
        <c:delete val="1"/>
        <c:axPos val="l"/>
        <c:numFmt formatCode="0.00%" sourceLinked="1"/>
        <c:majorTickMark val="none"/>
        <c:minorTickMark val="none"/>
        <c:tickLblPos val="nextTo"/>
        <c:crossAx val="1096317327"/>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C5C18-6D0B-4D96-BE4D-07BA06119B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CA"/>
        </a:p>
      </dgm:t>
    </dgm:pt>
    <dgm:pt modelId="{134A3C56-101A-4E48-9EB0-7971D1D55CB4}">
      <dgm:prSet/>
      <dgm:spPr/>
      <dgm:t>
        <a:bodyPr/>
        <a:lstStyle/>
        <a:p>
          <a:r>
            <a:rPr lang="en-US" dirty="0"/>
            <a:t>Addictive Screen Use (ASU): 72.2%</a:t>
          </a:r>
          <a:endParaRPr lang="en-CA" dirty="0"/>
        </a:p>
      </dgm:t>
    </dgm:pt>
    <dgm:pt modelId="{CB9BEF8F-4F35-41CA-883E-95F8A765458B}" type="parTrans" cxnId="{AD686069-1926-405D-A278-5697217842F0}">
      <dgm:prSet/>
      <dgm:spPr/>
      <dgm:t>
        <a:bodyPr/>
        <a:lstStyle/>
        <a:p>
          <a:endParaRPr lang="en-CA"/>
        </a:p>
      </dgm:t>
    </dgm:pt>
    <dgm:pt modelId="{9A708632-3CD2-4E41-BE25-D41F4602DC03}" type="sibTrans" cxnId="{AD686069-1926-405D-A278-5697217842F0}">
      <dgm:prSet/>
      <dgm:spPr/>
      <dgm:t>
        <a:bodyPr/>
        <a:lstStyle/>
        <a:p>
          <a:endParaRPr lang="en-CA"/>
        </a:p>
      </dgm:t>
    </dgm:pt>
    <dgm:pt modelId="{F57F959D-6D69-4E46-AEC9-80157B8934C4}">
      <dgm:prSet/>
      <dgm:spPr/>
      <dgm:t>
        <a:bodyPr/>
        <a:lstStyle/>
        <a:p>
          <a:r>
            <a:rPr lang="en-US"/>
            <a:t>Burnout: 61.1%</a:t>
          </a:r>
          <a:endParaRPr lang="en-CA"/>
        </a:p>
      </dgm:t>
    </dgm:pt>
    <dgm:pt modelId="{D1337200-1D0A-4AA8-95C4-DDBE71F83EBA}" type="parTrans" cxnId="{F2BCE056-7104-4BB1-A3E5-5797002FF47C}">
      <dgm:prSet/>
      <dgm:spPr/>
      <dgm:t>
        <a:bodyPr/>
        <a:lstStyle/>
        <a:p>
          <a:endParaRPr lang="en-CA"/>
        </a:p>
      </dgm:t>
    </dgm:pt>
    <dgm:pt modelId="{D8908ECD-65AD-44FE-B497-DEEDD88E1FDD}" type="sibTrans" cxnId="{F2BCE056-7104-4BB1-A3E5-5797002FF47C}">
      <dgm:prSet/>
      <dgm:spPr/>
      <dgm:t>
        <a:bodyPr/>
        <a:lstStyle/>
        <a:p>
          <a:endParaRPr lang="en-CA"/>
        </a:p>
      </dgm:t>
    </dgm:pt>
    <dgm:pt modelId="{8B07D604-F4FD-49DF-8439-2E3BE0331A2B}">
      <dgm:prSet/>
      <dgm:spPr/>
      <dgm:t>
        <a:bodyPr/>
        <a:lstStyle/>
        <a:p>
          <a:r>
            <a:rPr lang="en-US"/>
            <a:t>Depression: 47.8%</a:t>
          </a:r>
          <a:endParaRPr lang="en-CA"/>
        </a:p>
      </dgm:t>
    </dgm:pt>
    <dgm:pt modelId="{EAEAB957-AEC1-4291-A242-46E36B5D6781}" type="parTrans" cxnId="{CD1C1D00-7705-4BDA-A848-8E4217626198}">
      <dgm:prSet/>
      <dgm:spPr/>
      <dgm:t>
        <a:bodyPr/>
        <a:lstStyle/>
        <a:p>
          <a:endParaRPr lang="en-CA"/>
        </a:p>
      </dgm:t>
    </dgm:pt>
    <dgm:pt modelId="{6C86E569-CE92-49BD-8648-49D1F08883D0}" type="sibTrans" cxnId="{CD1C1D00-7705-4BDA-A848-8E4217626198}">
      <dgm:prSet/>
      <dgm:spPr/>
      <dgm:t>
        <a:bodyPr/>
        <a:lstStyle/>
        <a:p>
          <a:endParaRPr lang="en-CA"/>
        </a:p>
      </dgm:t>
    </dgm:pt>
    <dgm:pt modelId="{1D6BE52A-765E-4B9B-AA4E-8E0614DCF2E0}">
      <dgm:prSet/>
      <dgm:spPr/>
      <dgm:t>
        <a:bodyPr/>
        <a:lstStyle/>
        <a:p>
          <a:r>
            <a:rPr lang="en-US"/>
            <a:t>Anxiety: 42.2%</a:t>
          </a:r>
          <a:endParaRPr lang="en-CA"/>
        </a:p>
      </dgm:t>
    </dgm:pt>
    <dgm:pt modelId="{22B1DD85-907B-46DB-9ACC-42A532E6E289}" type="parTrans" cxnId="{609C5576-F27B-412C-B59F-3AA50365FA25}">
      <dgm:prSet/>
      <dgm:spPr/>
      <dgm:t>
        <a:bodyPr/>
        <a:lstStyle/>
        <a:p>
          <a:endParaRPr lang="en-CA"/>
        </a:p>
      </dgm:t>
    </dgm:pt>
    <dgm:pt modelId="{194F62D3-BF24-4038-82E9-0B219EFF1880}" type="sibTrans" cxnId="{609C5576-F27B-412C-B59F-3AA50365FA25}">
      <dgm:prSet/>
      <dgm:spPr/>
      <dgm:t>
        <a:bodyPr/>
        <a:lstStyle/>
        <a:p>
          <a:endParaRPr lang="en-CA"/>
        </a:p>
      </dgm:t>
    </dgm:pt>
    <dgm:pt modelId="{0F990C38-A9FE-4387-B08D-6497CBF638EB}">
      <dgm:prSet/>
      <dgm:spPr/>
      <dgm:t>
        <a:bodyPr/>
        <a:lstStyle/>
        <a:p>
          <a:r>
            <a:rPr lang="en-US"/>
            <a:t>Suicidality: 17.8%</a:t>
          </a:r>
          <a:endParaRPr lang="en-CA"/>
        </a:p>
      </dgm:t>
    </dgm:pt>
    <dgm:pt modelId="{37D5AAA7-ED07-44E6-96D5-C8356A446CBE}" type="parTrans" cxnId="{40535835-BF8D-4C0A-872D-4132F0658955}">
      <dgm:prSet/>
      <dgm:spPr/>
      <dgm:t>
        <a:bodyPr/>
        <a:lstStyle/>
        <a:p>
          <a:endParaRPr lang="en-CA"/>
        </a:p>
      </dgm:t>
    </dgm:pt>
    <dgm:pt modelId="{68C2BBE7-8AB9-4268-B0F0-BD9C3900EB72}" type="sibTrans" cxnId="{40535835-BF8D-4C0A-872D-4132F0658955}">
      <dgm:prSet/>
      <dgm:spPr/>
      <dgm:t>
        <a:bodyPr/>
        <a:lstStyle/>
        <a:p>
          <a:endParaRPr lang="en-CA"/>
        </a:p>
      </dgm:t>
    </dgm:pt>
    <dgm:pt modelId="{9529B0C7-402D-49B4-8A1E-1A85C70AE510}">
      <dgm:prSet/>
      <dgm:spPr/>
      <dgm:t>
        <a:bodyPr/>
        <a:lstStyle/>
        <a:p>
          <a:r>
            <a:rPr lang="en-US"/>
            <a:t>Poor HRQoL: 65.6%</a:t>
          </a:r>
          <a:endParaRPr lang="en-CA"/>
        </a:p>
      </dgm:t>
    </dgm:pt>
    <dgm:pt modelId="{6D649E52-4C4D-461F-91D6-73DAC31CC314}" type="parTrans" cxnId="{F08AC98A-A0A2-4F7D-B663-D1E4929ECDBC}">
      <dgm:prSet/>
      <dgm:spPr/>
      <dgm:t>
        <a:bodyPr/>
        <a:lstStyle/>
        <a:p>
          <a:endParaRPr lang="en-CA"/>
        </a:p>
      </dgm:t>
    </dgm:pt>
    <dgm:pt modelId="{E4941600-E4F4-4864-A485-433798109298}" type="sibTrans" cxnId="{F08AC98A-A0A2-4F7D-B663-D1E4929ECDBC}">
      <dgm:prSet/>
      <dgm:spPr/>
      <dgm:t>
        <a:bodyPr/>
        <a:lstStyle/>
        <a:p>
          <a:endParaRPr lang="en-CA"/>
        </a:p>
      </dgm:t>
    </dgm:pt>
    <dgm:pt modelId="{1C7446FE-0188-4F7B-A37B-CCE1D09DD599}" type="pres">
      <dgm:prSet presAssocID="{1B4C5C18-6D0B-4D96-BE4D-07BA06119BB9}" presName="vert0" presStyleCnt="0">
        <dgm:presLayoutVars>
          <dgm:dir/>
          <dgm:animOne val="branch"/>
          <dgm:animLvl val="lvl"/>
        </dgm:presLayoutVars>
      </dgm:prSet>
      <dgm:spPr/>
    </dgm:pt>
    <dgm:pt modelId="{C34D7E25-BAE8-4CB3-9B2D-31C96068514B}" type="pres">
      <dgm:prSet presAssocID="{134A3C56-101A-4E48-9EB0-7971D1D55CB4}" presName="thickLine" presStyleLbl="alignNode1" presStyleIdx="0" presStyleCnt="6"/>
      <dgm:spPr/>
    </dgm:pt>
    <dgm:pt modelId="{AAEEB156-EF75-40D4-91DA-B70B497D7E73}" type="pres">
      <dgm:prSet presAssocID="{134A3C56-101A-4E48-9EB0-7971D1D55CB4}" presName="horz1" presStyleCnt="0"/>
      <dgm:spPr/>
    </dgm:pt>
    <dgm:pt modelId="{3132E2C4-1591-44E5-A6E9-7FFF4ED81BD6}" type="pres">
      <dgm:prSet presAssocID="{134A3C56-101A-4E48-9EB0-7971D1D55CB4}" presName="tx1" presStyleLbl="revTx" presStyleIdx="0" presStyleCnt="6"/>
      <dgm:spPr/>
    </dgm:pt>
    <dgm:pt modelId="{31599482-A452-4F9C-8F2C-36D3ED48657A}" type="pres">
      <dgm:prSet presAssocID="{134A3C56-101A-4E48-9EB0-7971D1D55CB4}" presName="vert1" presStyleCnt="0"/>
      <dgm:spPr/>
    </dgm:pt>
    <dgm:pt modelId="{CA0A82E7-11BF-48CD-9D14-821CA5C7AECA}" type="pres">
      <dgm:prSet presAssocID="{F57F959D-6D69-4E46-AEC9-80157B8934C4}" presName="thickLine" presStyleLbl="alignNode1" presStyleIdx="1" presStyleCnt="6"/>
      <dgm:spPr/>
    </dgm:pt>
    <dgm:pt modelId="{229525A9-5281-432A-B5F8-D9AED18E3B1E}" type="pres">
      <dgm:prSet presAssocID="{F57F959D-6D69-4E46-AEC9-80157B8934C4}" presName="horz1" presStyleCnt="0"/>
      <dgm:spPr/>
    </dgm:pt>
    <dgm:pt modelId="{D094B475-71ED-4598-888A-520349DBC843}" type="pres">
      <dgm:prSet presAssocID="{F57F959D-6D69-4E46-AEC9-80157B8934C4}" presName="tx1" presStyleLbl="revTx" presStyleIdx="1" presStyleCnt="6"/>
      <dgm:spPr/>
    </dgm:pt>
    <dgm:pt modelId="{A6ACEC81-ABCD-41A8-B686-D419CDAE2A8F}" type="pres">
      <dgm:prSet presAssocID="{F57F959D-6D69-4E46-AEC9-80157B8934C4}" presName="vert1" presStyleCnt="0"/>
      <dgm:spPr/>
    </dgm:pt>
    <dgm:pt modelId="{67014E76-F34F-425C-8B29-3D1FA7A89B7A}" type="pres">
      <dgm:prSet presAssocID="{8B07D604-F4FD-49DF-8439-2E3BE0331A2B}" presName="thickLine" presStyleLbl="alignNode1" presStyleIdx="2" presStyleCnt="6"/>
      <dgm:spPr/>
    </dgm:pt>
    <dgm:pt modelId="{93C9DBF0-892C-46BA-858B-DC9F114BE590}" type="pres">
      <dgm:prSet presAssocID="{8B07D604-F4FD-49DF-8439-2E3BE0331A2B}" presName="horz1" presStyleCnt="0"/>
      <dgm:spPr/>
    </dgm:pt>
    <dgm:pt modelId="{F81CEB4C-F2B3-4987-82B6-05F60CB59A71}" type="pres">
      <dgm:prSet presAssocID="{8B07D604-F4FD-49DF-8439-2E3BE0331A2B}" presName="tx1" presStyleLbl="revTx" presStyleIdx="2" presStyleCnt="6"/>
      <dgm:spPr/>
    </dgm:pt>
    <dgm:pt modelId="{6AAC026A-D032-4E9D-A8B0-D95EE721BB42}" type="pres">
      <dgm:prSet presAssocID="{8B07D604-F4FD-49DF-8439-2E3BE0331A2B}" presName="vert1" presStyleCnt="0"/>
      <dgm:spPr/>
    </dgm:pt>
    <dgm:pt modelId="{2894E552-FC94-4091-A0F3-06FB1A6AD474}" type="pres">
      <dgm:prSet presAssocID="{1D6BE52A-765E-4B9B-AA4E-8E0614DCF2E0}" presName="thickLine" presStyleLbl="alignNode1" presStyleIdx="3" presStyleCnt="6"/>
      <dgm:spPr/>
    </dgm:pt>
    <dgm:pt modelId="{67E67265-976D-453E-80BB-D040DEA691AC}" type="pres">
      <dgm:prSet presAssocID="{1D6BE52A-765E-4B9B-AA4E-8E0614DCF2E0}" presName="horz1" presStyleCnt="0"/>
      <dgm:spPr/>
    </dgm:pt>
    <dgm:pt modelId="{5A724B62-5C33-462E-9D2E-3C870CBC683B}" type="pres">
      <dgm:prSet presAssocID="{1D6BE52A-765E-4B9B-AA4E-8E0614DCF2E0}" presName="tx1" presStyleLbl="revTx" presStyleIdx="3" presStyleCnt="6"/>
      <dgm:spPr/>
    </dgm:pt>
    <dgm:pt modelId="{82AD8DA7-BB44-4883-A77D-B821D80F1B3A}" type="pres">
      <dgm:prSet presAssocID="{1D6BE52A-765E-4B9B-AA4E-8E0614DCF2E0}" presName="vert1" presStyleCnt="0"/>
      <dgm:spPr/>
    </dgm:pt>
    <dgm:pt modelId="{E80DDCF9-0938-4FA3-B588-612754C39084}" type="pres">
      <dgm:prSet presAssocID="{0F990C38-A9FE-4387-B08D-6497CBF638EB}" presName="thickLine" presStyleLbl="alignNode1" presStyleIdx="4" presStyleCnt="6"/>
      <dgm:spPr/>
    </dgm:pt>
    <dgm:pt modelId="{A4072470-5110-4210-895B-E9B48D955FA2}" type="pres">
      <dgm:prSet presAssocID="{0F990C38-A9FE-4387-B08D-6497CBF638EB}" presName="horz1" presStyleCnt="0"/>
      <dgm:spPr/>
    </dgm:pt>
    <dgm:pt modelId="{ACB3772E-6DAF-48EA-A34F-B10558879043}" type="pres">
      <dgm:prSet presAssocID="{0F990C38-A9FE-4387-B08D-6497CBF638EB}" presName="tx1" presStyleLbl="revTx" presStyleIdx="4" presStyleCnt="6"/>
      <dgm:spPr/>
    </dgm:pt>
    <dgm:pt modelId="{98D15C76-5182-4F66-8456-9AA573CFD1C0}" type="pres">
      <dgm:prSet presAssocID="{0F990C38-A9FE-4387-B08D-6497CBF638EB}" presName="vert1" presStyleCnt="0"/>
      <dgm:spPr/>
    </dgm:pt>
    <dgm:pt modelId="{E1ED92CB-9277-4397-90C4-FA83F42C41EB}" type="pres">
      <dgm:prSet presAssocID="{9529B0C7-402D-49B4-8A1E-1A85C70AE510}" presName="thickLine" presStyleLbl="alignNode1" presStyleIdx="5" presStyleCnt="6"/>
      <dgm:spPr/>
    </dgm:pt>
    <dgm:pt modelId="{34604D07-C03A-410C-A47F-78360DA51358}" type="pres">
      <dgm:prSet presAssocID="{9529B0C7-402D-49B4-8A1E-1A85C70AE510}" presName="horz1" presStyleCnt="0"/>
      <dgm:spPr/>
    </dgm:pt>
    <dgm:pt modelId="{729C9C04-82A1-4708-A917-062F2E668ECA}" type="pres">
      <dgm:prSet presAssocID="{9529B0C7-402D-49B4-8A1E-1A85C70AE510}" presName="tx1" presStyleLbl="revTx" presStyleIdx="5" presStyleCnt="6"/>
      <dgm:spPr/>
    </dgm:pt>
    <dgm:pt modelId="{2A351D4D-33CE-4B32-A469-6D90828AE9F1}" type="pres">
      <dgm:prSet presAssocID="{9529B0C7-402D-49B4-8A1E-1A85C70AE510}" presName="vert1" presStyleCnt="0"/>
      <dgm:spPr/>
    </dgm:pt>
  </dgm:ptLst>
  <dgm:cxnLst>
    <dgm:cxn modelId="{CD1C1D00-7705-4BDA-A848-8E4217626198}" srcId="{1B4C5C18-6D0B-4D96-BE4D-07BA06119BB9}" destId="{8B07D604-F4FD-49DF-8439-2E3BE0331A2B}" srcOrd="2" destOrd="0" parTransId="{EAEAB957-AEC1-4291-A242-46E36B5D6781}" sibTransId="{6C86E569-CE92-49BD-8648-49D1F08883D0}"/>
    <dgm:cxn modelId="{E5BFE805-7EEE-4AED-ABED-2EB13DE04537}" type="presOf" srcId="{0F990C38-A9FE-4387-B08D-6497CBF638EB}" destId="{ACB3772E-6DAF-48EA-A34F-B10558879043}" srcOrd="0" destOrd="0" presId="urn:microsoft.com/office/officeart/2008/layout/LinedList"/>
    <dgm:cxn modelId="{55275518-EE4E-49A3-9C42-D5FA2CEAF47D}" type="presOf" srcId="{F57F959D-6D69-4E46-AEC9-80157B8934C4}" destId="{D094B475-71ED-4598-888A-520349DBC843}" srcOrd="0" destOrd="0" presId="urn:microsoft.com/office/officeart/2008/layout/LinedList"/>
    <dgm:cxn modelId="{40535835-BF8D-4C0A-872D-4132F0658955}" srcId="{1B4C5C18-6D0B-4D96-BE4D-07BA06119BB9}" destId="{0F990C38-A9FE-4387-B08D-6497CBF638EB}" srcOrd="4" destOrd="0" parTransId="{37D5AAA7-ED07-44E6-96D5-C8356A446CBE}" sibTransId="{68C2BBE7-8AB9-4268-B0F0-BD9C3900EB72}"/>
    <dgm:cxn modelId="{BF6A1450-8CB2-4FD9-9A3C-5F2E5C33EF79}" type="presOf" srcId="{8B07D604-F4FD-49DF-8439-2E3BE0331A2B}" destId="{F81CEB4C-F2B3-4987-82B6-05F60CB59A71}" srcOrd="0" destOrd="0" presId="urn:microsoft.com/office/officeart/2008/layout/LinedList"/>
    <dgm:cxn modelId="{F2BCE056-7104-4BB1-A3E5-5797002FF47C}" srcId="{1B4C5C18-6D0B-4D96-BE4D-07BA06119BB9}" destId="{F57F959D-6D69-4E46-AEC9-80157B8934C4}" srcOrd="1" destOrd="0" parTransId="{D1337200-1D0A-4AA8-95C4-DDBE71F83EBA}" sibTransId="{D8908ECD-65AD-44FE-B497-DEEDD88E1FDD}"/>
    <dgm:cxn modelId="{A427015F-E792-42CB-AD00-11FEC5AF8644}" type="presOf" srcId="{134A3C56-101A-4E48-9EB0-7971D1D55CB4}" destId="{3132E2C4-1591-44E5-A6E9-7FFF4ED81BD6}" srcOrd="0" destOrd="0" presId="urn:microsoft.com/office/officeart/2008/layout/LinedList"/>
    <dgm:cxn modelId="{AD686069-1926-405D-A278-5697217842F0}" srcId="{1B4C5C18-6D0B-4D96-BE4D-07BA06119BB9}" destId="{134A3C56-101A-4E48-9EB0-7971D1D55CB4}" srcOrd="0" destOrd="0" parTransId="{CB9BEF8F-4F35-41CA-883E-95F8A765458B}" sibTransId="{9A708632-3CD2-4E41-BE25-D41F4602DC03}"/>
    <dgm:cxn modelId="{609C5576-F27B-412C-B59F-3AA50365FA25}" srcId="{1B4C5C18-6D0B-4D96-BE4D-07BA06119BB9}" destId="{1D6BE52A-765E-4B9B-AA4E-8E0614DCF2E0}" srcOrd="3" destOrd="0" parTransId="{22B1DD85-907B-46DB-9ACC-42A532E6E289}" sibTransId="{194F62D3-BF24-4038-82E9-0B219EFF1880}"/>
    <dgm:cxn modelId="{F08AC98A-A0A2-4F7D-B663-D1E4929ECDBC}" srcId="{1B4C5C18-6D0B-4D96-BE4D-07BA06119BB9}" destId="{9529B0C7-402D-49B4-8A1E-1A85C70AE510}" srcOrd="5" destOrd="0" parTransId="{6D649E52-4C4D-461F-91D6-73DAC31CC314}" sibTransId="{E4941600-E4F4-4864-A485-433798109298}"/>
    <dgm:cxn modelId="{FDD083B6-18E7-4DF4-8DC8-341A7633FC78}" type="presOf" srcId="{1D6BE52A-765E-4B9B-AA4E-8E0614DCF2E0}" destId="{5A724B62-5C33-462E-9D2E-3C870CBC683B}" srcOrd="0" destOrd="0" presId="urn:microsoft.com/office/officeart/2008/layout/LinedList"/>
    <dgm:cxn modelId="{7A7F58BB-598A-422E-A7DF-6CCC1F3EC7BD}" type="presOf" srcId="{9529B0C7-402D-49B4-8A1E-1A85C70AE510}" destId="{729C9C04-82A1-4708-A917-062F2E668ECA}" srcOrd="0" destOrd="0" presId="urn:microsoft.com/office/officeart/2008/layout/LinedList"/>
    <dgm:cxn modelId="{EEE701EB-5014-4EAA-9234-4FB43430D3BB}" type="presOf" srcId="{1B4C5C18-6D0B-4D96-BE4D-07BA06119BB9}" destId="{1C7446FE-0188-4F7B-A37B-CCE1D09DD599}" srcOrd="0" destOrd="0" presId="urn:microsoft.com/office/officeart/2008/layout/LinedList"/>
    <dgm:cxn modelId="{A8C2B200-A673-4E68-B523-F3F56DC3AE30}" type="presParOf" srcId="{1C7446FE-0188-4F7B-A37B-CCE1D09DD599}" destId="{C34D7E25-BAE8-4CB3-9B2D-31C96068514B}" srcOrd="0" destOrd="0" presId="urn:microsoft.com/office/officeart/2008/layout/LinedList"/>
    <dgm:cxn modelId="{B99B8883-0067-4E3C-A1A1-0067725F59CB}" type="presParOf" srcId="{1C7446FE-0188-4F7B-A37B-CCE1D09DD599}" destId="{AAEEB156-EF75-40D4-91DA-B70B497D7E73}" srcOrd="1" destOrd="0" presId="urn:microsoft.com/office/officeart/2008/layout/LinedList"/>
    <dgm:cxn modelId="{C77A0662-83C4-4DD6-880B-77D346F47FE2}" type="presParOf" srcId="{AAEEB156-EF75-40D4-91DA-B70B497D7E73}" destId="{3132E2C4-1591-44E5-A6E9-7FFF4ED81BD6}" srcOrd="0" destOrd="0" presId="urn:microsoft.com/office/officeart/2008/layout/LinedList"/>
    <dgm:cxn modelId="{EBC017DC-E972-41EB-A1E5-2334C8EA3187}" type="presParOf" srcId="{AAEEB156-EF75-40D4-91DA-B70B497D7E73}" destId="{31599482-A452-4F9C-8F2C-36D3ED48657A}" srcOrd="1" destOrd="0" presId="urn:microsoft.com/office/officeart/2008/layout/LinedList"/>
    <dgm:cxn modelId="{EF1C8C72-8DE2-4133-8C04-0D05D08FC74D}" type="presParOf" srcId="{1C7446FE-0188-4F7B-A37B-CCE1D09DD599}" destId="{CA0A82E7-11BF-48CD-9D14-821CA5C7AECA}" srcOrd="2" destOrd="0" presId="urn:microsoft.com/office/officeart/2008/layout/LinedList"/>
    <dgm:cxn modelId="{40C580B8-391D-46E6-80EA-110C840F99CE}" type="presParOf" srcId="{1C7446FE-0188-4F7B-A37B-CCE1D09DD599}" destId="{229525A9-5281-432A-B5F8-D9AED18E3B1E}" srcOrd="3" destOrd="0" presId="urn:microsoft.com/office/officeart/2008/layout/LinedList"/>
    <dgm:cxn modelId="{1CD833D0-C394-4CF2-915C-D0F6B873BCBA}" type="presParOf" srcId="{229525A9-5281-432A-B5F8-D9AED18E3B1E}" destId="{D094B475-71ED-4598-888A-520349DBC843}" srcOrd="0" destOrd="0" presId="urn:microsoft.com/office/officeart/2008/layout/LinedList"/>
    <dgm:cxn modelId="{F0F098B1-04F9-4551-9C38-AC681775B3E1}" type="presParOf" srcId="{229525A9-5281-432A-B5F8-D9AED18E3B1E}" destId="{A6ACEC81-ABCD-41A8-B686-D419CDAE2A8F}" srcOrd="1" destOrd="0" presId="urn:microsoft.com/office/officeart/2008/layout/LinedList"/>
    <dgm:cxn modelId="{010912C3-9739-4A54-8221-F5D3526EF35E}" type="presParOf" srcId="{1C7446FE-0188-4F7B-A37B-CCE1D09DD599}" destId="{67014E76-F34F-425C-8B29-3D1FA7A89B7A}" srcOrd="4" destOrd="0" presId="urn:microsoft.com/office/officeart/2008/layout/LinedList"/>
    <dgm:cxn modelId="{1E3950B1-3515-46D7-9630-0F55CB6C661E}" type="presParOf" srcId="{1C7446FE-0188-4F7B-A37B-CCE1D09DD599}" destId="{93C9DBF0-892C-46BA-858B-DC9F114BE590}" srcOrd="5" destOrd="0" presId="urn:microsoft.com/office/officeart/2008/layout/LinedList"/>
    <dgm:cxn modelId="{335C76A1-D5DB-4328-ABA5-9D49B9B1513B}" type="presParOf" srcId="{93C9DBF0-892C-46BA-858B-DC9F114BE590}" destId="{F81CEB4C-F2B3-4987-82B6-05F60CB59A71}" srcOrd="0" destOrd="0" presId="urn:microsoft.com/office/officeart/2008/layout/LinedList"/>
    <dgm:cxn modelId="{7300E604-6831-4AC8-82D0-414C6E5AA955}" type="presParOf" srcId="{93C9DBF0-892C-46BA-858B-DC9F114BE590}" destId="{6AAC026A-D032-4E9D-A8B0-D95EE721BB42}" srcOrd="1" destOrd="0" presId="urn:microsoft.com/office/officeart/2008/layout/LinedList"/>
    <dgm:cxn modelId="{51ED7F3D-06A4-4222-BEFE-9CE44706BE0B}" type="presParOf" srcId="{1C7446FE-0188-4F7B-A37B-CCE1D09DD599}" destId="{2894E552-FC94-4091-A0F3-06FB1A6AD474}" srcOrd="6" destOrd="0" presId="urn:microsoft.com/office/officeart/2008/layout/LinedList"/>
    <dgm:cxn modelId="{BFB1605E-99A5-4BF2-BB9E-FBBC1649EE04}" type="presParOf" srcId="{1C7446FE-0188-4F7B-A37B-CCE1D09DD599}" destId="{67E67265-976D-453E-80BB-D040DEA691AC}" srcOrd="7" destOrd="0" presId="urn:microsoft.com/office/officeart/2008/layout/LinedList"/>
    <dgm:cxn modelId="{1D6AE91E-4839-4544-B9BE-22127ED188B5}" type="presParOf" srcId="{67E67265-976D-453E-80BB-D040DEA691AC}" destId="{5A724B62-5C33-462E-9D2E-3C870CBC683B}" srcOrd="0" destOrd="0" presId="urn:microsoft.com/office/officeart/2008/layout/LinedList"/>
    <dgm:cxn modelId="{3C20279C-A8EF-4C7B-A641-6501D1854B05}" type="presParOf" srcId="{67E67265-976D-453E-80BB-D040DEA691AC}" destId="{82AD8DA7-BB44-4883-A77D-B821D80F1B3A}" srcOrd="1" destOrd="0" presId="urn:microsoft.com/office/officeart/2008/layout/LinedList"/>
    <dgm:cxn modelId="{6562C518-4F56-486E-B7DE-364687B004A7}" type="presParOf" srcId="{1C7446FE-0188-4F7B-A37B-CCE1D09DD599}" destId="{E80DDCF9-0938-4FA3-B588-612754C39084}" srcOrd="8" destOrd="0" presId="urn:microsoft.com/office/officeart/2008/layout/LinedList"/>
    <dgm:cxn modelId="{F3A5BA2A-F369-4E94-91CA-1BCB67E47798}" type="presParOf" srcId="{1C7446FE-0188-4F7B-A37B-CCE1D09DD599}" destId="{A4072470-5110-4210-895B-E9B48D955FA2}" srcOrd="9" destOrd="0" presId="urn:microsoft.com/office/officeart/2008/layout/LinedList"/>
    <dgm:cxn modelId="{71DBBCD7-785F-4A24-B7F1-95A0632473D8}" type="presParOf" srcId="{A4072470-5110-4210-895B-E9B48D955FA2}" destId="{ACB3772E-6DAF-48EA-A34F-B10558879043}" srcOrd="0" destOrd="0" presId="urn:microsoft.com/office/officeart/2008/layout/LinedList"/>
    <dgm:cxn modelId="{9B969A15-B3F0-4886-9D9E-7A68E92A68D1}" type="presParOf" srcId="{A4072470-5110-4210-895B-E9B48D955FA2}" destId="{98D15C76-5182-4F66-8456-9AA573CFD1C0}" srcOrd="1" destOrd="0" presId="urn:microsoft.com/office/officeart/2008/layout/LinedList"/>
    <dgm:cxn modelId="{A3912157-5BB3-41D7-BD53-CAA8CA94ACD5}" type="presParOf" srcId="{1C7446FE-0188-4F7B-A37B-CCE1D09DD599}" destId="{E1ED92CB-9277-4397-90C4-FA83F42C41EB}" srcOrd="10" destOrd="0" presId="urn:microsoft.com/office/officeart/2008/layout/LinedList"/>
    <dgm:cxn modelId="{5BA2CC02-566B-453C-A87C-4C4893219051}" type="presParOf" srcId="{1C7446FE-0188-4F7B-A37B-CCE1D09DD599}" destId="{34604D07-C03A-410C-A47F-78360DA51358}" srcOrd="11" destOrd="0" presId="urn:microsoft.com/office/officeart/2008/layout/LinedList"/>
    <dgm:cxn modelId="{20D92236-E762-4658-BCA5-CB1E0CD76D07}" type="presParOf" srcId="{34604D07-C03A-410C-A47F-78360DA51358}" destId="{729C9C04-82A1-4708-A917-062F2E668ECA}" srcOrd="0" destOrd="0" presId="urn:microsoft.com/office/officeart/2008/layout/LinedList"/>
    <dgm:cxn modelId="{7E668B0E-F682-4DFA-A827-EF7E12633B94}" type="presParOf" srcId="{34604D07-C03A-410C-A47F-78360DA51358}" destId="{2A351D4D-33CE-4B32-A469-6D90828AE9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7E25-BAE8-4CB3-9B2D-31C96068514B}">
      <dsp:nvSpPr>
        <dsp:cNvPr id="0" name=""/>
        <dsp:cNvSpPr/>
      </dsp:nvSpPr>
      <dsp:spPr>
        <a:xfrm>
          <a:off x="0" y="1232"/>
          <a:ext cx="37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2E2C4-1591-44E5-A6E9-7FFF4ED81BD6}">
      <dsp:nvSpPr>
        <dsp:cNvPr id="0" name=""/>
        <dsp:cNvSpPr/>
      </dsp:nvSpPr>
      <dsp:spPr>
        <a:xfrm>
          <a:off x="0" y="1232"/>
          <a:ext cx="3733800" cy="42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Addictive Screen Use (ASU): 72.2%</a:t>
          </a:r>
          <a:endParaRPr lang="en-CA" sz="1700" kern="1200" dirty="0"/>
        </a:p>
      </dsp:txBody>
      <dsp:txXfrm>
        <a:off x="0" y="1232"/>
        <a:ext cx="3733800" cy="420237"/>
      </dsp:txXfrm>
    </dsp:sp>
    <dsp:sp modelId="{CA0A82E7-11BF-48CD-9D14-821CA5C7AECA}">
      <dsp:nvSpPr>
        <dsp:cNvPr id="0" name=""/>
        <dsp:cNvSpPr/>
      </dsp:nvSpPr>
      <dsp:spPr>
        <a:xfrm>
          <a:off x="0" y="421469"/>
          <a:ext cx="37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4B475-71ED-4598-888A-520349DBC843}">
      <dsp:nvSpPr>
        <dsp:cNvPr id="0" name=""/>
        <dsp:cNvSpPr/>
      </dsp:nvSpPr>
      <dsp:spPr>
        <a:xfrm>
          <a:off x="0" y="421469"/>
          <a:ext cx="3733800" cy="42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Burnout: 61.1%</a:t>
          </a:r>
          <a:endParaRPr lang="en-CA" sz="1700" kern="1200"/>
        </a:p>
      </dsp:txBody>
      <dsp:txXfrm>
        <a:off x="0" y="421469"/>
        <a:ext cx="3733800" cy="420237"/>
      </dsp:txXfrm>
    </dsp:sp>
    <dsp:sp modelId="{67014E76-F34F-425C-8B29-3D1FA7A89B7A}">
      <dsp:nvSpPr>
        <dsp:cNvPr id="0" name=""/>
        <dsp:cNvSpPr/>
      </dsp:nvSpPr>
      <dsp:spPr>
        <a:xfrm>
          <a:off x="0" y="841706"/>
          <a:ext cx="37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CEB4C-F2B3-4987-82B6-05F60CB59A71}">
      <dsp:nvSpPr>
        <dsp:cNvPr id="0" name=""/>
        <dsp:cNvSpPr/>
      </dsp:nvSpPr>
      <dsp:spPr>
        <a:xfrm>
          <a:off x="0" y="841706"/>
          <a:ext cx="3733800" cy="42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Depression: 47.8%</a:t>
          </a:r>
          <a:endParaRPr lang="en-CA" sz="1700" kern="1200"/>
        </a:p>
      </dsp:txBody>
      <dsp:txXfrm>
        <a:off x="0" y="841706"/>
        <a:ext cx="3733800" cy="420237"/>
      </dsp:txXfrm>
    </dsp:sp>
    <dsp:sp modelId="{2894E552-FC94-4091-A0F3-06FB1A6AD474}">
      <dsp:nvSpPr>
        <dsp:cNvPr id="0" name=""/>
        <dsp:cNvSpPr/>
      </dsp:nvSpPr>
      <dsp:spPr>
        <a:xfrm>
          <a:off x="0" y="1261943"/>
          <a:ext cx="37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24B62-5C33-462E-9D2E-3C870CBC683B}">
      <dsp:nvSpPr>
        <dsp:cNvPr id="0" name=""/>
        <dsp:cNvSpPr/>
      </dsp:nvSpPr>
      <dsp:spPr>
        <a:xfrm>
          <a:off x="0" y="1261943"/>
          <a:ext cx="3733800" cy="42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Anxiety: 42.2%</a:t>
          </a:r>
          <a:endParaRPr lang="en-CA" sz="1700" kern="1200"/>
        </a:p>
      </dsp:txBody>
      <dsp:txXfrm>
        <a:off x="0" y="1261943"/>
        <a:ext cx="3733800" cy="420237"/>
      </dsp:txXfrm>
    </dsp:sp>
    <dsp:sp modelId="{E80DDCF9-0938-4FA3-B588-612754C39084}">
      <dsp:nvSpPr>
        <dsp:cNvPr id="0" name=""/>
        <dsp:cNvSpPr/>
      </dsp:nvSpPr>
      <dsp:spPr>
        <a:xfrm>
          <a:off x="0" y="1682181"/>
          <a:ext cx="37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3772E-6DAF-48EA-A34F-B10558879043}">
      <dsp:nvSpPr>
        <dsp:cNvPr id="0" name=""/>
        <dsp:cNvSpPr/>
      </dsp:nvSpPr>
      <dsp:spPr>
        <a:xfrm>
          <a:off x="0" y="1682181"/>
          <a:ext cx="3733800" cy="42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Suicidality: 17.8%</a:t>
          </a:r>
          <a:endParaRPr lang="en-CA" sz="1700" kern="1200"/>
        </a:p>
      </dsp:txBody>
      <dsp:txXfrm>
        <a:off x="0" y="1682181"/>
        <a:ext cx="3733800" cy="420237"/>
      </dsp:txXfrm>
    </dsp:sp>
    <dsp:sp modelId="{E1ED92CB-9277-4397-90C4-FA83F42C41EB}">
      <dsp:nvSpPr>
        <dsp:cNvPr id="0" name=""/>
        <dsp:cNvSpPr/>
      </dsp:nvSpPr>
      <dsp:spPr>
        <a:xfrm>
          <a:off x="0" y="2102418"/>
          <a:ext cx="373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C9C04-82A1-4708-A917-062F2E668ECA}">
      <dsp:nvSpPr>
        <dsp:cNvPr id="0" name=""/>
        <dsp:cNvSpPr/>
      </dsp:nvSpPr>
      <dsp:spPr>
        <a:xfrm>
          <a:off x="0" y="2102418"/>
          <a:ext cx="3733800" cy="42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Poor HRQoL: 65.6%</a:t>
          </a:r>
          <a:endParaRPr lang="en-CA" sz="1700" kern="1200"/>
        </a:p>
      </dsp:txBody>
      <dsp:txXfrm>
        <a:off x="0" y="2102418"/>
        <a:ext cx="3733800" cy="4202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58A31-8988-4537-A569-5A8DC8BB8814}" type="datetimeFigureOut">
              <a:t>28/10/2025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C2ABC-B3BB-4E6E-B32F-76B897C2C3E7}" type="slidenum">
              <a:t>‹#›</a:t>
            </a:fld>
            <a:endParaRPr lang="en-US"/>
          </a:p>
        </p:txBody>
      </p:sp>
    </p:spTree>
    <p:extLst>
      <p:ext uri="{BB962C8B-B14F-4D97-AF65-F5344CB8AC3E}">
        <p14:creationId xmlns:p14="http://schemas.microsoft.com/office/powerpoint/2010/main" val="366095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G" sz="1800" kern="100" dirty="0">
                <a:effectLst/>
                <a:latin typeface="Aptos" panose="020B0004020202020204" pitchFamily="34" charset="0"/>
                <a:ea typeface="Aptos" panose="020B0004020202020204" pitchFamily="34" charset="0"/>
                <a:cs typeface="Times New Roman" panose="02020603050405020304" pitchFamily="18" charset="0"/>
              </a:rPr>
              <a:t>Every generation has battled its own kind of addiction — from opium to nicotine, alcohol to methamphetamine.</a:t>
            </a:r>
            <a:br>
              <a:rPr lang="en-NG" sz="1800" kern="100" dirty="0">
                <a:effectLst/>
                <a:latin typeface="Aptos" panose="020B0004020202020204" pitchFamily="34" charset="0"/>
                <a:ea typeface="Aptos" panose="020B0004020202020204" pitchFamily="34" charset="0"/>
                <a:cs typeface="Times New Roman" panose="02020603050405020304" pitchFamily="18" charset="0"/>
              </a:rPr>
            </a:br>
            <a:r>
              <a:rPr lang="en-NG" sz="1800" kern="100" dirty="0">
                <a:effectLst/>
                <a:latin typeface="Aptos" panose="020B0004020202020204" pitchFamily="34" charset="0"/>
                <a:ea typeface="Aptos" panose="020B0004020202020204" pitchFamily="34" charset="0"/>
                <a:cs typeface="Times New Roman" panose="02020603050405020304" pitchFamily="18" charset="0"/>
              </a:rPr>
              <a:t>But today, a new kind of addiction is silently spreading across campuses, classrooms, and even hospital wards — one that doesn’t require a dealer or a syringe, only a screen.</a:t>
            </a:r>
          </a:p>
          <a:p>
            <a:endParaRPr lang="en-US" dirty="0"/>
          </a:p>
        </p:txBody>
      </p:sp>
      <p:sp>
        <p:nvSpPr>
          <p:cNvPr id="4" name="Slide Number Placeholder 3"/>
          <p:cNvSpPr>
            <a:spLocks noGrp="1"/>
          </p:cNvSpPr>
          <p:nvPr>
            <p:ph type="sldNum" sz="quarter" idx="5"/>
          </p:nvPr>
        </p:nvSpPr>
        <p:spPr/>
        <p:txBody>
          <a:bodyPr/>
          <a:lstStyle/>
          <a:p>
            <a:fld id="{6FB15FE3-C232-42A2-8409-0F7419088670}" type="slidenum">
              <a:t>1</a:t>
            </a:fld>
            <a:endParaRPr lang="en-US"/>
          </a:p>
        </p:txBody>
      </p:sp>
    </p:spTree>
    <p:extLst>
      <p:ext uri="{BB962C8B-B14F-4D97-AF65-F5344CB8AC3E}">
        <p14:creationId xmlns:p14="http://schemas.microsoft.com/office/powerpoint/2010/main" val="2793413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74268-3EF1-BF32-3870-A4B09DA3D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69235-3A2E-87BC-2244-6B001E362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8F0A0-F054-EB2C-D979-0937338DB092}"/>
              </a:ext>
            </a:extLst>
          </p:cNvPr>
          <p:cNvSpPr>
            <a:spLocks noGrp="1"/>
          </p:cNvSpPr>
          <p:nvPr>
            <p:ph type="body" idx="1"/>
          </p:nvPr>
        </p:nvSpPr>
        <p:spPr/>
        <p:txBody>
          <a:bodyPr/>
          <a:lstStyle/>
          <a:p>
            <a:pPr>
              <a:lnSpc>
                <a:spcPct val="115000"/>
              </a:lnSpc>
              <a:spcAft>
                <a:spcPts val="800"/>
              </a:spcAft>
              <a:buNone/>
            </a:pPr>
            <a:r>
              <a:rPr lang="en-US" dirty="0"/>
              <a:t>
</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As a medical student, I needed this phenomenon to make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neurobiological sense</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 so I explored the neuroscience of both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internet addiction</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and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drug addiction</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drug addiction</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substances overstimulate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dopamine release</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in the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mesolimbic reward pathway</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producing intense pleasure and reinforcing repeated use. Over time, the brain adapts by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reducing dopamine sensitivity</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leading to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tolerance</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and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dependence</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The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prefrontal cortex</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responsible for judgment and self-control, becomes weakened — resulting in </a:t>
            </a:r>
            <a:r>
              <a:rPr lang="en-NG"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compulsive drug-seeking </a:t>
            </a:r>
            <a:r>
              <a:rPr lang="en-NG" sz="1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behavior</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NG" sz="1800" dirty="0">
                <a:solidFill>
                  <a:srgbClr val="000000"/>
                </a:solidFill>
                <a:effectLst/>
                <a:latin typeface="Times New Roman" panose="02020603050405020304" pitchFamily="18" charset="0"/>
                <a:ea typeface="Aptos" panose="020B0004020202020204" pitchFamily="34" charset="0"/>
              </a:rPr>
              <a:t>In </a:t>
            </a:r>
            <a:r>
              <a:rPr lang="en-NG" sz="1800" b="1" dirty="0">
                <a:solidFill>
                  <a:srgbClr val="000000"/>
                </a:solidFill>
                <a:effectLst/>
                <a:latin typeface="Times New Roman" panose="02020603050405020304" pitchFamily="18" charset="0"/>
                <a:ea typeface="Aptos" panose="020B0004020202020204" pitchFamily="34" charset="0"/>
              </a:rPr>
              <a:t>internet or screen addiction</a:t>
            </a:r>
            <a:r>
              <a:rPr lang="en-NG" sz="1800" dirty="0">
                <a:solidFill>
                  <a:srgbClr val="000000"/>
                </a:solidFill>
                <a:effectLst/>
                <a:latin typeface="Times New Roman" panose="02020603050405020304" pitchFamily="18" charset="0"/>
                <a:ea typeface="Aptos" panose="020B0004020202020204" pitchFamily="34" charset="0"/>
              </a:rPr>
              <a:t>, similar neural circuits are activated through </a:t>
            </a:r>
            <a:r>
              <a:rPr lang="en-NG" sz="1800" dirty="0" err="1">
                <a:solidFill>
                  <a:srgbClr val="000000"/>
                </a:solidFill>
                <a:effectLst/>
                <a:latin typeface="Times New Roman" panose="02020603050405020304" pitchFamily="18" charset="0"/>
                <a:ea typeface="Aptos" panose="020B0004020202020204" pitchFamily="34" charset="0"/>
              </a:rPr>
              <a:t>behaviors</a:t>
            </a:r>
            <a:r>
              <a:rPr lang="en-NG" sz="1800" dirty="0">
                <a:solidFill>
                  <a:srgbClr val="000000"/>
                </a:solidFill>
                <a:effectLst/>
                <a:latin typeface="Times New Roman" panose="02020603050405020304" pitchFamily="18" charset="0"/>
                <a:ea typeface="Aptos" panose="020B0004020202020204" pitchFamily="34" charset="0"/>
              </a:rPr>
              <a:t> such as </a:t>
            </a:r>
            <a:r>
              <a:rPr lang="en-NG" sz="1800" b="1" dirty="0">
                <a:solidFill>
                  <a:srgbClr val="000000"/>
                </a:solidFill>
                <a:effectLst/>
                <a:latin typeface="Times New Roman" panose="02020603050405020304" pitchFamily="18" charset="0"/>
                <a:ea typeface="Aptos" panose="020B0004020202020204" pitchFamily="34" charset="0"/>
              </a:rPr>
              <a:t>social media use</a:t>
            </a:r>
            <a:r>
              <a:rPr lang="en-NG" sz="1800" dirty="0">
                <a:solidFill>
                  <a:srgbClr val="000000"/>
                </a:solidFill>
                <a:effectLst/>
                <a:latin typeface="Times New Roman" panose="02020603050405020304" pitchFamily="18" charset="0"/>
                <a:ea typeface="Aptos" panose="020B0004020202020204" pitchFamily="34" charset="0"/>
              </a:rPr>
              <a:t>, </a:t>
            </a:r>
            <a:r>
              <a:rPr lang="en-NG" sz="1800" b="1" dirty="0">
                <a:solidFill>
                  <a:srgbClr val="000000"/>
                </a:solidFill>
                <a:effectLst/>
                <a:latin typeface="Times New Roman" panose="02020603050405020304" pitchFamily="18" charset="0"/>
                <a:ea typeface="Aptos" panose="020B0004020202020204" pitchFamily="34" charset="0"/>
              </a:rPr>
              <a:t>gaming</a:t>
            </a:r>
            <a:r>
              <a:rPr lang="en-NG" sz="1800" dirty="0">
                <a:solidFill>
                  <a:srgbClr val="000000"/>
                </a:solidFill>
                <a:effectLst/>
                <a:latin typeface="Times New Roman" panose="02020603050405020304" pitchFamily="18" charset="0"/>
                <a:ea typeface="Aptos" panose="020B0004020202020204" pitchFamily="34" charset="0"/>
              </a:rPr>
              <a:t>, or </a:t>
            </a:r>
            <a:r>
              <a:rPr lang="en-NG" sz="1800" b="1" dirty="0">
                <a:solidFill>
                  <a:srgbClr val="000000"/>
                </a:solidFill>
                <a:effectLst/>
                <a:latin typeface="Times New Roman" panose="02020603050405020304" pitchFamily="18" charset="0"/>
                <a:ea typeface="Aptos" panose="020B0004020202020204" pitchFamily="34" charset="0"/>
              </a:rPr>
              <a:t>constant scrolling</a:t>
            </a:r>
            <a:r>
              <a:rPr lang="en-NG" sz="1800" dirty="0">
                <a:solidFill>
                  <a:srgbClr val="000000"/>
                </a:solidFill>
                <a:effectLst/>
                <a:latin typeface="Times New Roman" panose="02020603050405020304" pitchFamily="18" charset="0"/>
                <a:ea typeface="Aptos" panose="020B0004020202020204" pitchFamily="34" charset="0"/>
              </a:rPr>
              <a:t>. </a:t>
            </a:r>
            <a:endParaRPr lang="en-US" sz="1800" dirty="0">
              <a:solidFill>
                <a:srgbClr val="000000"/>
              </a:solidFill>
              <a:effectLst/>
              <a:latin typeface="Times New Roman" panose="02020603050405020304" pitchFamily="18" charset="0"/>
              <a:ea typeface="Aptos" panose="020B0004020202020204" pitchFamily="34" charset="0"/>
            </a:endParaRPr>
          </a:p>
          <a:p>
            <a:pPr>
              <a:buNone/>
            </a:pPr>
            <a:r>
              <a:rPr lang="en-NG" sz="1800" dirty="0">
                <a:solidFill>
                  <a:srgbClr val="000000"/>
                </a:solidFill>
                <a:effectLst/>
                <a:latin typeface="Times New Roman" panose="02020603050405020304" pitchFamily="18" charset="0"/>
                <a:ea typeface="Aptos" panose="020B0004020202020204" pitchFamily="34" charset="0"/>
              </a:rPr>
              <a:t>Brain imaging studies show </a:t>
            </a:r>
            <a:r>
              <a:rPr lang="en-NG" sz="1800" b="1" dirty="0">
                <a:solidFill>
                  <a:srgbClr val="000000"/>
                </a:solidFill>
                <a:effectLst/>
                <a:latin typeface="Times New Roman" panose="02020603050405020304" pitchFamily="18" charset="0"/>
                <a:ea typeface="Aptos" panose="020B0004020202020204" pitchFamily="34" charset="0"/>
              </a:rPr>
              <a:t>reduced </a:t>
            </a:r>
            <a:r>
              <a:rPr lang="en-NG" sz="1800" b="1" dirty="0" err="1">
                <a:solidFill>
                  <a:srgbClr val="000000"/>
                </a:solidFill>
                <a:effectLst/>
                <a:latin typeface="Times New Roman" panose="02020603050405020304" pitchFamily="18" charset="0"/>
                <a:ea typeface="Aptos" panose="020B0004020202020204" pitchFamily="34" charset="0"/>
              </a:rPr>
              <a:t>gray</a:t>
            </a:r>
            <a:r>
              <a:rPr lang="en-NG" sz="1800" b="1" dirty="0">
                <a:solidFill>
                  <a:srgbClr val="000000"/>
                </a:solidFill>
                <a:effectLst/>
                <a:latin typeface="Times New Roman" panose="02020603050405020304" pitchFamily="18" charset="0"/>
                <a:ea typeface="Aptos" panose="020B0004020202020204" pitchFamily="34" charset="0"/>
              </a:rPr>
              <a:t> matter volume</a:t>
            </a:r>
            <a:r>
              <a:rPr lang="en-NG" sz="1800" dirty="0">
                <a:solidFill>
                  <a:srgbClr val="000000"/>
                </a:solidFill>
                <a:effectLst/>
                <a:latin typeface="Times New Roman" panose="02020603050405020304" pitchFamily="18" charset="0"/>
                <a:ea typeface="Aptos" panose="020B0004020202020204" pitchFamily="34" charset="0"/>
              </a:rPr>
              <a:t> and </a:t>
            </a:r>
            <a:r>
              <a:rPr lang="en-NG" sz="1800" b="1" dirty="0">
                <a:solidFill>
                  <a:srgbClr val="000000"/>
                </a:solidFill>
                <a:effectLst/>
                <a:latin typeface="Times New Roman" panose="02020603050405020304" pitchFamily="18" charset="0"/>
                <a:ea typeface="Aptos" panose="020B0004020202020204" pitchFamily="34" charset="0"/>
              </a:rPr>
              <a:t>lower activity</a:t>
            </a:r>
            <a:r>
              <a:rPr lang="en-NG" sz="1800" dirty="0">
                <a:solidFill>
                  <a:srgbClr val="000000"/>
                </a:solidFill>
                <a:effectLst/>
                <a:latin typeface="Times New Roman" panose="02020603050405020304" pitchFamily="18" charset="0"/>
                <a:ea typeface="Aptos" panose="020B0004020202020204" pitchFamily="34" charset="0"/>
              </a:rPr>
              <a:t> in the </a:t>
            </a:r>
            <a:r>
              <a:rPr lang="en-NG" sz="1800" b="1" dirty="0">
                <a:solidFill>
                  <a:srgbClr val="000000"/>
                </a:solidFill>
                <a:effectLst/>
                <a:latin typeface="Times New Roman" panose="02020603050405020304" pitchFamily="18" charset="0"/>
                <a:ea typeface="Aptos" panose="020B0004020202020204" pitchFamily="34" charset="0"/>
              </a:rPr>
              <a:t>orbitofrontal</a:t>
            </a:r>
            <a:r>
              <a:rPr lang="en-NG" sz="1800" dirty="0">
                <a:solidFill>
                  <a:srgbClr val="000000"/>
                </a:solidFill>
                <a:effectLst/>
                <a:latin typeface="Times New Roman" panose="02020603050405020304" pitchFamily="18" charset="0"/>
                <a:ea typeface="Aptos" panose="020B0004020202020204" pitchFamily="34" charset="0"/>
              </a:rPr>
              <a:t> and </a:t>
            </a:r>
            <a:r>
              <a:rPr lang="en-NG" sz="1800" b="1" dirty="0">
                <a:solidFill>
                  <a:srgbClr val="000000"/>
                </a:solidFill>
                <a:effectLst/>
                <a:latin typeface="Times New Roman" panose="02020603050405020304" pitchFamily="18" charset="0"/>
                <a:ea typeface="Aptos" panose="020B0004020202020204" pitchFamily="34" charset="0"/>
              </a:rPr>
              <a:t>anterior cingulate cortices</a:t>
            </a:r>
            <a:r>
              <a:rPr lang="en-NG" sz="1800" dirty="0">
                <a:solidFill>
                  <a:srgbClr val="000000"/>
                </a:solidFill>
                <a:effectLst/>
                <a:latin typeface="Times New Roman" panose="02020603050405020304" pitchFamily="18" charset="0"/>
                <a:ea typeface="Aptos" panose="020B0004020202020204" pitchFamily="34" charset="0"/>
              </a:rPr>
              <a:t> — regions critical for </a:t>
            </a:r>
            <a:r>
              <a:rPr lang="en-NG" sz="1800" b="1" dirty="0">
                <a:solidFill>
                  <a:srgbClr val="000000"/>
                </a:solidFill>
                <a:effectLst/>
                <a:latin typeface="Times New Roman" panose="02020603050405020304" pitchFamily="18" charset="0"/>
                <a:ea typeface="Aptos" panose="020B0004020202020204" pitchFamily="34" charset="0"/>
              </a:rPr>
              <a:t>self-control</a:t>
            </a:r>
            <a:r>
              <a:rPr lang="en-NG" sz="1800" dirty="0">
                <a:solidFill>
                  <a:srgbClr val="000000"/>
                </a:solidFill>
                <a:effectLst/>
                <a:latin typeface="Times New Roman" panose="02020603050405020304" pitchFamily="18" charset="0"/>
                <a:ea typeface="Aptos" panose="020B0004020202020204" pitchFamily="34" charset="0"/>
              </a:rPr>
              <a:t> and </a:t>
            </a:r>
            <a:r>
              <a:rPr lang="en-NG" sz="1800" b="1" dirty="0">
                <a:solidFill>
                  <a:srgbClr val="000000"/>
                </a:solidFill>
                <a:effectLst/>
                <a:latin typeface="Times New Roman" panose="02020603050405020304" pitchFamily="18" charset="0"/>
                <a:ea typeface="Aptos" panose="020B0004020202020204" pitchFamily="34" charset="0"/>
              </a:rPr>
              <a:t>decision-making</a:t>
            </a:r>
            <a:r>
              <a:rPr lang="en-NG" sz="1800" dirty="0">
                <a:solidFill>
                  <a:srgbClr val="000000"/>
                </a:solidFill>
                <a:effectLst/>
                <a:latin typeface="Times New Roman" panose="02020603050405020304" pitchFamily="18" charset="0"/>
                <a:ea typeface="Aptos" panose="020B0004020202020204" pitchFamily="34" charset="0"/>
              </a:rPr>
              <a:t> — changes that closely </a:t>
            </a:r>
            <a:r>
              <a:rPr lang="en-NG" sz="1800" b="1" dirty="0">
                <a:solidFill>
                  <a:srgbClr val="000000"/>
                </a:solidFill>
                <a:effectLst/>
                <a:latin typeface="Times New Roman" panose="02020603050405020304" pitchFamily="18" charset="0"/>
                <a:ea typeface="Aptos" panose="020B0004020202020204" pitchFamily="34" charset="0"/>
              </a:rPr>
              <a:t>mirror those seen in substance addiction</a:t>
            </a:r>
            <a:endParaRPr lang="en-US" dirty="0"/>
          </a:p>
        </p:txBody>
      </p:sp>
      <p:sp>
        <p:nvSpPr>
          <p:cNvPr id="4" name="Slide Number Placeholder 3">
            <a:extLst>
              <a:ext uri="{FF2B5EF4-FFF2-40B4-BE49-F238E27FC236}">
                <a16:creationId xmlns:a16="http://schemas.microsoft.com/office/drawing/2014/main" id="{79F7864D-DE48-69AB-37DF-09743D4E3E0C}"/>
              </a:ext>
            </a:extLst>
          </p:cNvPr>
          <p:cNvSpPr>
            <a:spLocks noGrp="1"/>
          </p:cNvSpPr>
          <p:nvPr>
            <p:ph type="sldNum" sz="quarter" idx="5"/>
          </p:nvPr>
        </p:nvSpPr>
        <p:spPr/>
        <p:txBody>
          <a:bodyPr/>
          <a:lstStyle/>
          <a:p>
            <a:fld id="{6FB15FE3-C232-42A2-8409-0F7419088670}" type="slidenum">
              <a:t>10</a:t>
            </a:fld>
            <a:endParaRPr lang="en-US"/>
          </a:p>
        </p:txBody>
      </p:sp>
    </p:spTree>
    <p:extLst>
      <p:ext uri="{BB962C8B-B14F-4D97-AF65-F5344CB8AC3E}">
        <p14:creationId xmlns:p14="http://schemas.microsoft.com/office/powerpoint/2010/main" val="89395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1B2D8-521D-84BD-799C-FB53FD38B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6E656-742E-0779-E2F5-519D41EE6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657BC-FB50-D166-BA9A-EF7F9372135C}"/>
              </a:ext>
            </a:extLst>
          </p:cNvPr>
          <p:cNvSpPr>
            <a:spLocks noGrp="1"/>
          </p:cNvSpPr>
          <p:nvPr>
            <p:ph type="body" idx="1"/>
          </p:nvPr>
        </p:nvSpPr>
        <p:spPr/>
        <p:txBody>
          <a:bodyPr/>
          <a:lstStyle/>
          <a:p>
            <a:pPr>
              <a:lnSpc>
                <a:spcPct val="115000"/>
              </a:lnSpc>
              <a:spcAft>
                <a:spcPts val="800"/>
              </a:spcAft>
              <a:buNone/>
            </a:pPr>
            <a:r>
              <a:rPr lang="en-US" dirty="0"/>
              <a:t>
</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Though substance addiction is chemical and screen addiction is behavioural, both activate the same dopamine pathways.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So if the brain cannot tell the difference between a chemical high and a digital one — can we not then call it </a:t>
            </a:r>
            <a:r>
              <a:rPr lang="en-NG" sz="1800" i="1" kern="100" dirty="0">
                <a:effectLst/>
                <a:latin typeface="Times New Roman" panose="02020603050405020304" pitchFamily="18" charset="0"/>
                <a:ea typeface="Aptos" panose="020B0004020202020204" pitchFamily="34" charset="0"/>
                <a:cs typeface="Times New Roman" panose="02020603050405020304" pitchFamily="18" charset="0"/>
              </a:rPr>
              <a:t>‘the digital drug’?</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4A10D5A-9F14-4AAA-DB78-3BF3EF1F6075}"/>
              </a:ext>
            </a:extLst>
          </p:cNvPr>
          <p:cNvSpPr>
            <a:spLocks noGrp="1"/>
          </p:cNvSpPr>
          <p:nvPr>
            <p:ph type="sldNum" sz="quarter" idx="5"/>
          </p:nvPr>
        </p:nvSpPr>
        <p:spPr/>
        <p:txBody>
          <a:bodyPr/>
          <a:lstStyle/>
          <a:p>
            <a:fld id="{6FB15FE3-C232-42A2-8409-0F7419088670}" type="slidenum">
              <a:t>11</a:t>
            </a:fld>
            <a:endParaRPr lang="en-US"/>
          </a:p>
        </p:txBody>
      </p:sp>
    </p:spTree>
    <p:extLst>
      <p:ext uri="{BB962C8B-B14F-4D97-AF65-F5344CB8AC3E}">
        <p14:creationId xmlns:p14="http://schemas.microsoft.com/office/powerpoint/2010/main" val="302245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and International Findings
</a:t>
            </a:r>
          </a:p>
        </p:txBody>
      </p:sp>
      <p:sp>
        <p:nvSpPr>
          <p:cNvPr id="4" name="Slide Number Placeholder 3"/>
          <p:cNvSpPr>
            <a:spLocks noGrp="1"/>
          </p:cNvSpPr>
          <p:nvPr>
            <p:ph type="sldNum" sz="quarter" idx="5"/>
          </p:nvPr>
        </p:nvSpPr>
        <p:spPr/>
        <p:txBody>
          <a:bodyPr/>
          <a:lstStyle/>
          <a:p>
            <a:fld id="{6FB15FE3-C232-42A2-8409-0F7419088670}" type="slidenum">
              <a:t>12</a:t>
            </a:fld>
            <a:endParaRPr lang="en-US"/>
          </a:p>
        </p:txBody>
      </p:sp>
    </p:spTree>
    <p:extLst>
      <p:ext uri="{BB962C8B-B14F-4D97-AF65-F5344CB8AC3E}">
        <p14:creationId xmlns:p14="http://schemas.microsoft.com/office/powerpoint/2010/main" val="58865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 (WHO) has identified a troubling rise in digital addiction among adolescents across 44 countries. This increase is closely linked to adverse mental health outcomes, including heightened levels of depression, anxiety, and diminished overall well-being. </a:t>
            </a:r>
          </a:p>
        </p:txBody>
      </p:sp>
      <p:sp>
        <p:nvSpPr>
          <p:cNvPr id="4" name="Slide Number Placeholder 3"/>
          <p:cNvSpPr>
            <a:spLocks noGrp="1"/>
          </p:cNvSpPr>
          <p:nvPr>
            <p:ph type="sldNum" sz="quarter" idx="5"/>
          </p:nvPr>
        </p:nvSpPr>
        <p:spPr/>
        <p:txBody>
          <a:bodyPr/>
          <a:lstStyle/>
          <a:p>
            <a:fld id="{6FB15FE3-C232-42A2-8409-0F7419088670}" type="slidenum">
              <a:t>13</a:t>
            </a:fld>
            <a:endParaRPr lang="en-US"/>
          </a:p>
        </p:txBody>
      </p:sp>
    </p:spTree>
    <p:extLst>
      <p:ext uri="{BB962C8B-B14F-4D97-AF65-F5344CB8AC3E}">
        <p14:creationId xmlns:p14="http://schemas.microsoft.com/office/powerpoint/2010/main" val="192966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notable study published in JAMA by Xiao et al. (2025) tracked over 4,000 adolescents and found that those with high levels of addictive screen use were twice as likely to experience suicidal thoughts compared to their low-use peers. These findings reinforce the notion that the mental health consequences of screen addiction are not confined to specific regions but represent a global public health challenge. The convergence of data from diverse populations highlights the universal nature of this issue and the need for coordinated international efforts to address it.
</a:t>
            </a:r>
          </a:p>
        </p:txBody>
      </p:sp>
      <p:sp>
        <p:nvSpPr>
          <p:cNvPr id="4" name="Slide Number Placeholder 3"/>
          <p:cNvSpPr>
            <a:spLocks noGrp="1"/>
          </p:cNvSpPr>
          <p:nvPr>
            <p:ph type="sldNum" sz="quarter" idx="5"/>
          </p:nvPr>
        </p:nvSpPr>
        <p:spPr/>
        <p:txBody>
          <a:bodyPr/>
          <a:lstStyle/>
          <a:p>
            <a:fld id="{6FB15FE3-C232-42A2-8409-0F7419088670}" type="slidenum">
              <a:t>14</a:t>
            </a:fld>
            <a:endParaRPr lang="en-US"/>
          </a:p>
        </p:txBody>
      </p:sp>
    </p:spTree>
    <p:extLst>
      <p:ext uri="{BB962C8B-B14F-4D97-AF65-F5344CB8AC3E}">
        <p14:creationId xmlns:p14="http://schemas.microsoft.com/office/powerpoint/2010/main" val="2483646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Big Question: Put on Your Thinking Cap
</a:t>
            </a:r>
          </a:p>
        </p:txBody>
      </p:sp>
      <p:sp>
        <p:nvSpPr>
          <p:cNvPr id="4" name="Slide Number Placeholder 3"/>
          <p:cNvSpPr>
            <a:spLocks noGrp="1"/>
          </p:cNvSpPr>
          <p:nvPr>
            <p:ph type="sldNum" sz="quarter" idx="5"/>
          </p:nvPr>
        </p:nvSpPr>
        <p:spPr/>
        <p:txBody>
          <a:bodyPr/>
          <a:lstStyle/>
          <a:p>
            <a:fld id="{6FB15FE3-C232-42A2-8409-0F7419088670}" type="slidenum">
              <a:t>15</a:t>
            </a:fld>
            <a:endParaRPr lang="en-US"/>
          </a:p>
        </p:txBody>
      </p:sp>
    </p:spTree>
    <p:extLst>
      <p:ext uri="{BB962C8B-B14F-4D97-AF65-F5344CB8AC3E}">
        <p14:creationId xmlns:p14="http://schemas.microsoft.com/office/powerpoint/2010/main" val="245185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Question: Put on Your Thinking Cap</a:t>
            </a:r>
          </a:p>
        </p:txBody>
      </p:sp>
      <p:sp>
        <p:nvSpPr>
          <p:cNvPr id="4" name="Slide Number Placeholder 3"/>
          <p:cNvSpPr>
            <a:spLocks noGrp="1"/>
          </p:cNvSpPr>
          <p:nvPr>
            <p:ph type="sldNum" sz="quarter" idx="5"/>
          </p:nvPr>
        </p:nvSpPr>
        <p:spPr/>
        <p:txBody>
          <a:bodyPr/>
          <a:lstStyle/>
          <a:p>
            <a:fld id="{6FB15FE3-C232-42A2-8409-0F7419088670}" type="slidenum">
              <a:t>16</a:t>
            </a:fld>
            <a:endParaRPr lang="en-US"/>
          </a:p>
        </p:txBody>
      </p:sp>
    </p:spTree>
    <p:extLst>
      <p:ext uri="{BB962C8B-B14F-4D97-AF65-F5344CB8AC3E}">
        <p14:creationId xmlns:p14="http://schemas.microsoft.com/office/powerpoint/2010/main" val="418959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rogers said, drug use is a symptom of what has not been done properly and so could be said about screen addiction. The problem here is that we have not even identified it as a problem talk more of finding solutions. Its </a:t>
            </a:r>
            <a:r>
              <a:rPr lang="en-US" dirty="0" err="1"/>
              <a:t>sth</a:t>
            </a:r>
            <a:r>
              <a:rPr lang="en-US" dirty="0"/>
              <a:t> legal that we can consume anytime anywhere. So the fist step is identifying it as a problem.
</a:t>
            </a:r>
          </a:p>
        </p:txBody>
      </p:sp>
      <p:sp>
        <p:nvSpPr>
          <p:cNvPr id="4" name="Slide Number Placeholder 3"/>
          <p:cNvSpPr>
            <a:spLocks noGrp="1"/>
          </p:cNvSpPr>
          <p:nvPr>
            <p:ph type="sldNum" sz="quarter" idx="5"/>
          </p:nvPr>
        </p:nvSpPr>
        <p:spPr/>
        <p:txBody>
          <a:bodyPr/>
          <a:lstStyle/>
          <a:p>
            <a:fld id="{6FB15FE3-C232-42A2-8409-0F7419088670}" type="slidenum">
              <a:t>17</a:t>
            </a:fld>
            <a:endParaRPr lang="en-US"/>
          </a:p>
        </p:txBody>
      </p:sp>
    </p:spTree>
    <p:extLst>
      <p:ext uri="{BB962C8B-B14F-4D97-AF65-F5344CB8AC3E}">
        <p14:creationId xmlns:p14="http://schemas.microsoft.com/office/powerpoint/2010/main" val="150146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1️</a:t>
            </a:r>
            <a:r>
              <a:rPr lang="en-NG" sz="1800" b="1"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 Treatment and Recovery</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“Unlike substance abuse where we often apply an abstinence model, recovery from addictive screen use isn’t about going cold turkey.</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It’s more similar to food addiction — the goal is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moderated, intentional use</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This is where we apply the concept of a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Digital Diet</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Digital Nutrition</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 controlling not just how long we spend online, but what kind of content we consume.”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“Digital Diet involves restricting daily screen hours.</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Digital Nutrition means choosing content that adds value — for example, online classes or airline reservations — over endless scrolling.”</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Then include your vivid examples: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“We often hear: </a:t>
            </a:r>
            <a:r>
              <a:rPr lang="en-NG" sz="1800" i="1" kern="100" dirty="0">
                <a:effectLst/>
                <a:latin typeface="Times New Roman" panose="02020603050405020304" pitchFamily="18" charset="0"/>
                <a:ea typeface="Aptos" panose="020B0004020202020204" pitchFamily="34" charset="0"/>
                <a:cs typeface="Times New Roman" panose="02020603050405020304" pitchFamily="18" charset="0"/>
              </a:rPr>
              <a:t>check your checking, check your timing, disconnect to reconnect.</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But it begins much earlier — children as young as two or three are already exposed to screens. How young is too young?”</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3️</a:t>
            </a:r>
            <a:r>
              <a:rPr lang="en-NG" sz="1800" b="1"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 Public Health Perspective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“Evidence now links excessive early screen use to reading deficits and childhood obesity.</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South Korea is leading prevention through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screen-smart schools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where teachers are trained to identify early signs of digital overuse and apply the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3-6-9-12 rule</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 structured, age-appropriate screen exposure.”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4️</a:t>
            </a:r>
            <a:r>
              <a:rPr lang="en-NG" sz="1800" b="1"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 Policy and Prevention</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“We recommend implementing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screening and identification protocols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in universities and healthcare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centers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to detect individuals at risk early.</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Encourage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digital hygiene</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 offline breaks, sleep improvement, and recreational alternatives.</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Invest in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research and longitudinal studies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to better understand digital addiction’s neurobiological impact.”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Explore Neurotechnology – The Promise of </a:t>
            </a:r>
            <a:r>
              <a:rPr lang="en-NG" sz="1800" b="1" kern="100" dirty="0" err="1">
                <a:effectLst/>
                <a:latin typeface="Times New Roman" panose="02020603050405020304" pitchFamily="18" charset="0"/>
                <a:ea typeface="Aptos" panose="020B0004020202020204" pitchFamily="34" charset="0"/>
                <a:cs typeface="Times New Roman" panose="02020603050405020304" pitchFamily="18" charset="0"/>
              </a:rPr>
              <a:t>rTMS</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Emerging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neurotechnologies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may hold promise for rehabilitation.</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Our prior research on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repetitive Transcranial Magnetic Stimulation (</a:t>
            </a:r>
            <a:r>
              <a:rPr lang="en-NG" sz="1800" b="1" kern="100" dirty="0" err="1">
                <a:effectLst/>
                <a:latin typeface="Times New Roman" panose="02020603050405020304" pitchFamily="18" charset="0"/>
                <a:ea typeface="Aptos" panose="020B0004020202020204" pitchFamily="34" charset="0"/>
                <a:cs typeface="Times New Roman" panose="02020603050405020304" pitchFamily="18" charset="0"/>
              </a:rPr>
              <a:t>rTMS</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in substance addiction demonstrated reductions in craving and improved executive control via modulation of the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prefrontal cortex</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reward circuitry</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Given the shared pathways between substance and screen addiction, </a:t>
            </a:r>
            <a:r>
              <a:rPr lang="en-NG" sz="1800" b="1" kern="100" dirty="0" err="1">
                <a:effectLst/>
                <a:latin typeface="Times New Roman" panose="02020603050405020304" pitchFamily="18" charset="0"/>
                <a:ea typeface="Aptos" panose="020B0004020202020204" pitchFamily="34" charset="0"/>
                <a:cs typeface="Times New Roman" panose="02020603050405020304" pitchFamily="18" charset="0"/>
              </a:rPr>
              <a:t>rTMS</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 could offer a novel, non-invasive intervention</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for severe digital dependency — blending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neuroscience, technology, and </a:t>
            </a:r>
            <a:r>
              <a:rPr lang="en-NG" sz="1800" b="1" kern="100" dirty="0" err="1">
                <a:effectLst/>
                <a:latin typeface="Times New Roman" panose="02020603050405020304" pitchFamily="18" charset="0"/>
                <a:ea typeface="Aptos" panose="020B0004020202020204" pitchFamily="34" charset="0"/>
                <a:cs typeface="Times New Roman" panose="02020603050405020304" pitchFamily="18" charset="0"/>
              </a:rPr>
              <a:t>behavioral</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 therapy</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to enhance recovery outcomes.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FB15FE3-C232-42A2-8409-0F7419088670}" type="slidenum">
              <a:t>18</a:t>
            </a:fld>
            <a:endParaRPr lang="en-US"/>
          </a:p>
        </p:txBody>
      </p:sp>
    </p:spTree>
    <p:extLst>
      <p:ext uri="{BB962C8B-B14F-4D97-AF65-F5344CB8AC3E}">
        <p14:creationId xmlns:p14="http://schemas.microsoft.com/office/powerpoint/2010/main" val="174991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E8F3D-F32F-C7CB-744E-04ECA0855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9869C-C0E4-2386-0B09-029336875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52BFE-4DDF-37B7-B70D-2351CE08C3DF}"/>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D0CB618-39EF-294F-2E68-FB83DE6AADD7}"/>
              </a:ext>
            </a:extLst>
          </p:cNvPr>
          <p:cNvSpPr>
            <a:spLocks noGrp="1"/>
          </p:cNvSpPr>
          <p:nvPr>
            <p:ph type="sldNum" sz="quarter" idx="5"/>
          </p:nvPr>
        </p:nvSpPr>
        <p:spPr/>
        <p:txBody>
          <a:bodyPr/>
          <a:lstStyle/>
          <a:p>
            <a:fld id="{6FB15FE3-C232-42A2-8409-0F7419088670}" type="slidenum">
              <a:t>19</a:t>
            </a:fld>
            <a:endParaRPr lang="en-US"/>
          </a:p>
        </p:txBody>
      </p:sp>
    </p:spTree>
    <p:extLst>
      <p:ext uri="{BB962C8B-B14F-4D97-AF65-F5344CB8AC3E}">
        <p14:creationId xmlns:p14="http://schemas.microsoft.com/office/powerpoint/2010/main" val="178002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My name is Fatima Hassan Labo, a year 5 medical student from Ahmadu Bello University Teaching Hospital (ABUTH), Nigeria. I’m truly excited to be here today to share a research experience that I am not only part of — but also a </a:t>
            </a:r>
            <a:r>
              <a:rPr lang="en-NG" sz="1800" i="1" kern="100" dirty="0">
                <a:effectLst/>
                <a:latin typeface="Times New Roman" panose="02020603050405020304" pitchFamily="18" charset="0"/>
                <a:ea typeface="Aptos" panose="020B0004020202020204" pitchFamily="34" charset="0"/>
                <a:cs typeface="Times New Roman" panose="02020603050405020304" pitchFamily="18" charset="0"/>
              </a:rPr>
              <a:t>subject</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of titled,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Impact of Addictive Screen Use on Quality of Life, Burnout, and Psychiatric Morbidity among Nigerian University Undergraduates: A cross-sectional Analysis from Ahmadu Bello University, Northwest Nigeria</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FB15FE3-C232-42A2-8409-0F7419088670}" type="slidenum">
              <a:t>2</a:t>
            </a:fld>
            <a:endParaRPr lang="en-US"/>
          </a:p>
        </p:txBody>
      </p:sp>
    </p:spTree>
    <p:extLst>
      <p:ext uri="{BB962C8B-B14F-4D97-AF65-F5344CB8AC3E}">
        <p14:creationId xmlns:p14="http://schemas.microsoft.com/office/powerpoint/2010/main" val="174928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15FE3-C232-42A2-8409-0F7419088670}" type="slidenum">
              <a:t>20</a:t>
            </a:fld>
            <a:endParaRPr lang="en-US"/>
          </a:p>
        </p:txBody>
      </p:sp>
    </p:spTree>
    <p:extLst>
      <p:ext uri="{BB962C8B-B14F-4D97-AF65-F5344CB8AC3E}">
        <p14:creationId xmlns:p14="http://schemas.microsoft.com/office/powerpoint/2010/main" val="2924144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15FE3-C232-42A2-8409-0F7419088670}" type="slidenum">
              <a:t>21</a:t>
            </a:fld>
            <a:endParaRPr lang="en-US"/>
          </a:p>
        </p:txBody>
      </p:sp>
    </p:spTree>
    <p:extLst>
      <p:ext uri="{BB962C8B-B14F-4D97-AF65-F5344CB8AC3E}">
        <p14:creationId xmlns:p14="http://schemas.microsoft.com/office/powerpoint/2010/main" val="93854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15FE3-C232-42A2-8409-0F7419088670}" type="slidenum">
              <a:t>3</a:t>
            </a:fld>
            <a:endParaRPr lang="en-US"/>
          </a:p>
        </p:txBody>
      </p:sp>
    </p:spTree>
    <p:extLst>
      <p:ext uri="{BB962C8B-B14F-4D97-AF65-F5344CB8AC3E}">
        <p14:creationId xmlns:p14="http://schemas.microsoft.com/office/powerpoint/2010/main" val="263026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After studying methamphetamine use, we noticed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something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intruging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There seemed to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br</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agroupof</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people. People who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hae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never used drugs come down with psychiatric comorbidities such as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depresson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anxiety, psychosis with symptoms more severe than those seen in heavy drug users. At first we thought stress, unemployment, financial difficulties could explain it all but it didn’t. rather we realized that almost everyone spent significant amount of time on their phones. Could this be the real  culprit?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To answer that question, we decided to go beyond assumptions and look for evidence.</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FB15FE3-C232-42A2-8409-0F7419088670}" type="slidenum">
              <a:t>4</a:t>
            </a:fld>
            <a:endParaRPr lang="en-US"/>
          </a:p>
        </p:txBody>
      </p:sp>
    </p:spTree>
    <p:extLst>
      <p:ext uri="{BB962C8B-B14F-4D97-AF65-F5344CB8AC3E}">
        <p14:creationId xmlns:p14="http://schemas.microsoft.com/office/powerpoint/2010/main" val="253249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27EE3-9778-D230-EB47-96EFD4165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A63B8-546C-B79E-F08C-83C3BC147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6EDB9-3F39-9194-08F3-FCCE5E1F46E9}"/>
              </a:ext>
            </a:extLst>
          </p:cNvPr>
          <p:cNvSpPr>
            <a:spLocks noGrp="1"/>
          </p:cNvSpPr>
          <p:nvPr>
            <p:ph type="body" idx="1"/>
          </p:nvPr>
        </p:nvSpPr>
        <p:spPr/>
        <p:txBody>
          <a:bodyPr/>
          <a:lstStyle/>
          <a:p>
            <a:pPr>
              <a:lnSpc>
                <a:spcPct val="115000"/>
              </a:lnSpc>
              <a:spcAft>
                <a:spcPts val="800"/>
              </a:spcAft>
              <a:buNone/>
            </a:pPr>
            <a:r>
              <a:rPr lang="en-US" dirty="0"/>
              <a:t>
</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We designed a cross-sectional study right in the heart of Ahmadu Bello University, Zaria, one of the largest and most diverse universities in Nigeria.</a:t>
            </a:r>
            <a:b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Our team sampled 450 undergraduate students, carefully selected using a multistage random-sampling technique so that every faculty, department, and level was represented.</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Our goal was simple yet ambitious: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To understand how addictive screen use affects the mental health, burnout levels, and quality of life of Nigerian university students.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6CED638-E155-4F84-3908-9A308C824E0F}"/>
              </a:ext>
            </a:extLst>
          </p:cNvPr>
          <p:cNvSpPr>
            <a:spLocks noGrp="1"/>
          </p:cNvSpPr>
          <p:nvPr>
            <p:ph type="sldNum" sz="quarter" idx="5"/>
          </p:nvPr>
        </p:nvSpPr>
        <p:spPr/>
        <p:txBody>
          <a:bodyPr/>
          <a:lstStyle/>
          <a:p>
            <a:fld id="{6FB15FE3-C232-42A2-8409-0F7419088670}" type="slidenum">
              <a:t>5</a:t>
            </a:fld>
            <a:endParaRPr lang="en-US"/>
          </a:p>
        </p:txBody>
      </p:sp>
    </p:spTree>
    <p:extLst>
      <p:ext uri="{BB962C8B-B14F-4D97-AF65-F5344CB8AC3E}">
        <p14:creationId xmlns:p14="http://schemas.microsoft.com/office/powerpoint/2010/main" val="83658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0E801-46CE-E61A-D91B-D59D6D6F4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2C0E5-558D-1B95-7CAD-381771883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0C808-C082-F27B-CCC1-5D1740B48064}"/>
              </a:ext>
            </a:extLst>
          </p:cNvPr>
          <p:cNvSpPr>
            <a:spLocks noGrp="1"/>
          </p:cNvSpPr>
          <p:nvPr>
            <p:ph type="body" idx="1"/>
          </p:nvPr>
        </p:nvSpPr>
        <p:spPr/>
        <p:txBody>
          <a:bodyPr/>
          <a:lstStyle/>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What we found was both staggering and deeply concerning.</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Among these 450 students: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72.2 percent met criteria for addictive screen use — that’s nearly </a:t>
            </a:r>
            <a:r>
              <a:rPr lang="en-NG"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three in every four students.</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61.1 percent were already showing signs of burnout.</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47.8 percent had depression.</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42.2 percent experienced anxiety.</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And 17.8 percent reported suicidal thoughts or tendencies.</a:t>
            </a:r>
            <a:b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Even more alarming, 65.6 percent rated their overall quality of life as poor.</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When we </a:t>
            </a:r>
            <a:r>
              <a:rPr lang="en-NG" sz="1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analyzed</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the relationships statistically, the associations were undeniable.</a:t>
            </a:r>
            <a:b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Addictive screen use was </a:t>
            </a:r>
            <a:r>
              <a:rPr lang="en-NG"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significantly associated</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with burnout, depression, anxiety, suicidality, and poor quality of life — all with p-values less than 0.001.</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plain language, students addicted to their phones were: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2.35 times more likely to experience burnout,</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2.87 times more likely to develop depression,</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2.41 times more likely to have anxiety,</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And 1.95 times more likely to experience suicidal tendencies.</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So when I looked at these numbers, one realization struck me: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digital world that connects us might also be quietly breaking us.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4" name="Slide Number Placeholder 3">
            <a:extLst>
              <a:ext uri="{FF2B5EF4-FFF2-40B4-BE49-F238E27FC236}">
                <a16:creationId xmlns:a16="http://schemas.microsoft.com/office/drawing/2014/main" id="{7FBBE400-DDF2-BA64-B9A5-E5FD234B858E}"/>
              </a:ext>
            </a:extLst>
          </p:cNvPr>
          <p:cNvSpPr>
            <a:spLocks noGrp="1"/>
          </p:cNvSpPr>
          <p:nvPr>
            <p:ph type="sldNum" sz="quarter" idx="5"/>
          </p:nvPr>
        </p:nvSpPr>
        <p:spPr/>
        <p:txBody>
          <a:bodyPr/>
          <a:lstStyle/>
          <a:p>
            <a:fld id="{6FB15FE3-C232-42A2-8409-0F7419088670}" type="slidenum">
              <a:t>6</a:t>
            </a:fld>
            <a:endParaRPr lang="en-US"/>
          </a:p>
        </p:txBody>
      </p:sp>
    </p:spTree>
    <p:extLst>
      <p:ext uri="{BB962C8B-B14F-4D97-AF65-F5344CB8AC3E}">
        <p14:creationId xmlns:p14="http://schemas.microsoft.com/office/powerpoint/2010/main" val="300030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644A2-566C-449F-4575-F99F8020E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E98F3-CC49-C23E-D9AC-8986552BB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7A441-156B-E7EB-E2FD-F6F64883A75F}"/>
              </a:ext>
            </a:extLst>
          </p:cNvPr>
          <p:cNvSpPr>
            <a:spLocks noGrp="1"/>
          </p:cNvSpPr>
          <p:nvPr>
            <p:ph type="body" idx="1"/>
          </p:nvPr>
        </p:nvSpPr>
        <p:spPr/>
        <p:txBody>
          <a:bodyPr/>
          <a:lstStyle/>
          <a:p>
            <a:pPr>
              <a:lnSpc>
                <a:spcPct val="115000"/>
              </a:lnSpc>
              <a:spcAft>
                <a:spcPts val="800"/>
              </a:spcAft>
              <a:buNone/>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When we </a:t>
            </a:r>
            <a:r>
              <a:rPr lang="en-NG" sz="1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analyzed</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the relationships statistically, the associations were undeniable.</a:t>
            </a:r>
            <a:b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b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Addictive screen use was </a:t>
            </a:r>
            <a:r>
              <a:rPr lang="en-NG" sz="18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significantly associated</a:t>
            </a: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with burnout, depression, anxiety, suicidality, and poor quality of life — all with p-values less than 0.001.</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plain language, students addicted to their phones were: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2.35 times more likely to experience burnout,</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2.87 times more likely to develop depression,</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2.41 times more likely to have anxiety,</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And 1.95 times more likely to experience suicidal tendencies.</a:t>
            </a:r>
            <a:endParaRPr lang="en-NG"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So when I looked at these numbers, one realization struck me: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4" name="Slide Number Placeholder 3">
            <a:extLst>
              <a:ext uri="{FF2B5EF4-FFF2-40B4-BE49-F238E27FC236}">
                <a16:creationId xmlns:a16="http://schemas.microsoft.com/office/drawing/2014/main" id="{DD202444-3BBE-D080-E8D8-077FC8C21731}"/>
              </a:ext>
            </a:extLst>
          </p:cNvPr>
          <p:cNvSpPr>
            <a:spLocks noGrp="1"/>
          </p:cNvSpPr>
          <p:nvPr>
            <p:ph type="sldNum" sz="quarter" idx="5"/>
          </p:nvPr>
        </p:nvSpPr>
        <p:spPr/>
        <p:txBody>
          <a:bodyPr/>
          <a:lstStyle/>
          <a:p>
            <a:fld id="{6FB15FE3-C232-42A2-8409-0F7419088670}" type="slidenum">
              <a:t>7</a:t>
            </a:fld>
            <a:endParaRPr lang="en-US"/>
          </a:p>
        </p:txBody>
      </p:sp>
    </p:spTree>
    <p:extLst>
      <p:ext uri="{BB962C8B-B14F-4D97-AF65-F5344CB8AC3E}">
        <p14:creationId xmlns:p14="http://schemas.microsoft.com/office/powerpoint/2010/main" val="382321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G"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Now comes the most interesting part of the research. </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statistics of Addictive Screen Use (ASU) were  </a:t>
            </a:r>
            <a:r>
              <a:rPr lang="en-NG" sz="1800" i="1" kern="100" dirty="0">
                <a:effectLst/>
                <a:latin typeface="Times New Roman" panose="02020603050405020304" pitchFamily="18" charset="0"/>
                <a:ea typeface="Aptos" panose="020B0004020202020204" pitchFamily="34" charset="0"/>
                <a:cs typeface="Times New Roman" panose="02020603050405020304" pitchFamily="18" charset="0"/>
              </a:rPr>
              <a:t>competing</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with those of methamphetamine use, showing even higher prevalence of depression and psychosis among heavy screen users.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6FB15FE3-C232-42A2-8409-0F7419088670}" type="slidenum">
              <a:t>8</a:t>
            </a:fld>
            <a:endParaRPr lang="en-US"/>
          </a:p>
        </p:txBody>
      </p:sp>
    </p:spTree>
    <p:extLst>
      <p:ext uri="{BB962C8B-B14F-4D97-AF65-F5344CB8AC3E}">
        <p14:creationId xmlns:p14="http://schemas.microsoft.com/office/powerpoint/2010/main" val="203353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FB15FE3-C232-42A2-8409-0F7419088670}" type="slidenum">
              <a:t>9</a:t>
            </a:fld>
            <a:endParaRPr lang="en-US"/>
          </a:p>
        </p:txBody>
      </p:sp>
    </p:spTree>
    <p:extLst>
      <p:ext uri="{BB962C8B-B14F-4D97-AF65-F5344CB8AC3E}">
        <p14:creationId xmlns:p14="http://schemas.microsoft.com/office/powerpoint/2010/main" val="577638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 uri="{C183D7F6-B498-43B3-948B-1728B52AA6E4}">
                <adec:decorative xmlns:adec="http://schemas.microsoft.com/office/drawing/2017/decorative" val="1"/>
              </a:ext>
            </a:extLst>
          </p:cNvPr>
          <p:cNvSpPr/>
          <p:nvPr/>
        </p:nvSpPr>
        <p:spPr>
          <a:xfrm>
            <a:off x="5067300" y="-429"/>
            <a:ext cx="7142987" cy="6858429"/>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 uri="{C183D7F6-B498-43B3-948B-1728B52AA6E4}">
                <adec:decorative xmlns:adec="http://schemas.microsoft.com/office/drawing/2017/decorative" val="1"/>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 uri="{C183D7F6-B498-43B3-948B-1728B52AA6E4}">
                <adec:decorative xmlns:adec="http://schemas.microsoft.com/office/drawing/2017/decorative" val="1"/>
              </a:ext>
            </a:extLst>
          </p:cNvPr>
          <p:cNvSpPr/>
          <p:nvPr/>
        </p:nvSpPr>
        <p:spPr>
          <a:xfrm rot="10800000">
            <a:off x="5067300" y="4571999"/>
            <a:ext cx="7140054"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 uri="{C183D7F6-B498-43B3-948B-1728B52AA6E4}">
                <adec:decorative xmlns:adec="http://schemas.microsoft.com/office/drawing/2017/decorative" val="1"/>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tx1"/>
                </a:solidFill>
              </a:defRPr>
            </a:lvl1pPr>
          </a:lstStyle>
          <a:p>
            <a:pPr lvl="0"/>
            <a:r>
              <a:rPr lang="en-US"/>
              <a:t>Click to edit Master subtitle style</a:t>
            </a:r>
            <a:endParaRPr lang="en-US" dirty="0"/>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tx1"/>
                </a:solidFill>
              </a:defRPr>
            </a:lvl1pPr>
          </a:lstStyle>
          <a:p>
            <a:fld id="{8AF2F4EA-388B-424B-AC17-965C10DAF675}"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46608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 uri="{C183D7F6-B498-43B3-948B-1728B52AA6E4}">
                <adec:decorative xmlns:adec="http://schemas.microsoft.com/office/drawing/2017/decorative" val="1"/>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 uri="{C183D7F6-B498-43B3-948B-1728B52AA6E4}">
                <adec:decorative xmlns:adec="http://schemas.microsoft.com/office/drawing/2017/decorative" val="1"/>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 uri="{C183D7F6-B498-43B3-948B-1728B52AA6E4}">
                <adec:decorative xmlns:adec="http://schemas.microsoft.com/office/drawing/2017/decorative" val="1"/>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 uri="{C183D7F6-B498-43B3-948B-1728B52AA6E4}">
                <adec:decorative xmlns:adec="http://schemas.microsoft.com/office/drawing/2017/decorative" val="1"/>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 uri="{C183D7F6-B498-43B3-948B-1728B52AA6E4}">
                <adec:decorative xmlns:adec="http://schemas.microsoft.com/office/drawing/2017/decorative" val="1"/>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 uri="{C183D7F6-B498-43B3-948B-1728B52AA6E4}">
                <adec:decorative xmlns:adec="http://schemas.microsoft.com/office/drawing/2017/decorative" val="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1"/>
                </a:solidFill>
              </a:defRPr>
            </a:lvl1pPr>
          </a:lstStyle>
          <a:p>
            <a:fld id="{A5F6D2C8-34B4-4D49-8BA1-BACB1E5E91D7}"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37511183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genda">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735CD2-2790-A02E-C1A3-EB251A110779}"/>
              </a:ext>
              <a:ext uri="{C183D7F6-B498-43B3-948B-1728B52AA6E4}">
                <adec:decorative xmlns:adec="http://schemas.microsoft.com/office/drawing/2017/decorative" val="1"/>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 uri="{C183D7F6-B498-43B3-948B-1728B52AA6E4}">
                <adec:decorative xmlns:adec="http://schemas.microsoft.com/office/drawing/2017/decorative" val="1"/>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 uri="{C183D7F6-B498-43B3-948B-1728B52AA6E4}">
                <adec:decorative xmlns:adec="http://schemas.microsoft.com/office/drawing/2017/decorative" val="1"/>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 uri="{C183D7F6-B498-43B3-948B-1728B52AA6E4}">
                <adec:decorative xmlns:adec="http://schemas.microsoft.com/office/drawing/2017/decorative" val="1"/>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07FA98E2-6F7F-4A51-8E1F-EB59A50F0269}" type="datetime2">
              <a:rPr lang="en-US" smtClean="0"/>
              <a:t>Tuesday, October 28, 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403562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BB6C2A-5CA9-E68C-069E-E0E25559DCC0}"/>
              </a:ext>
              <a:ext uri="{C183D7F6-B498-43B3-948B-1728B52AA6E4}">
                <adec:decorative xmlns:adec="http://schemas.microsoft.com/office/drawing/2017/decorative" val="1"/>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 uri="{C183D7F6-B498-43B3-948B-1728B52AA6E4}">
                <adec:decorative xmlns:adec="http://schemas.microsoft.com/office/drawing/2017/decorative" val="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150BB71E-4F8F-41C0-A92F-F3C4EFE8AC7B}" type="datetime2">
              <a:rPr lang="en-US" smtClean="0"/>
              <a:t>Tuesday, October 28,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16102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8963436-5FD3-4DBA-BA14-7BB2834C5EC5}"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874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2DB3D6C-C357-4A18-98FF-C5DAE1A10B46}"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7564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6848E0B-8A0C-48E4-ADBA-2AC6A8CE7CBF}"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458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CBDCCA7-F1A7-4374-A53E-DDBF6669B4DA}"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3355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7A4E53C8-4441-4494-9A33-9A60A8C010FF}"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57485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8606AF-234E-F01C-E350-3E326E5ABE30}"/>
              </a:ext>
              <a:ext uri="{C183D7F6-B498-43B3-948B-1728B52AA6E4}">
                <adec:decorative xmlns:adec="http://schemas.microsoft.com/office/drawing/2017/decorative" val="1"/>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 uri="{C183D7F6-B498-43B3-948B-1728B52AA6E4}">
                <adec:decorative xmlns:adec="http://schemas.microsoft.com/office/drawing/2017/decorative" val="1"/>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 uri="{C183D7F6-B498-43B3-948B-1728B52AA6E4}">
                <adec:decorative xmlns:adec="http://schemas.microsoft.com/office/drawing/2017/decorative" val="1"/>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C27853E-A83C-4AE4-BB8D-D1C2F70D8524}"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5659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358C6A-FFB7-7F91-94AA-423822AA8C38}"/>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 uri="{C183D7F6-B498-43B3-948B-1728B52AA6E4}">
                <adec:decorative xmlns:adec="http://schemas.microsoft.com/office/drawing/2017/decorative" val="1"/>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2BDBDAA-674F-41A5-9B7A-63B7C6B4BF31}"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2140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E7ACF9F-8FDB-4ADC-A9FD-4B179047B36A}"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3120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C72D07-FB95-F16C-6535-C8AEB3ACAFA0}"/>
              </a:ext>
              <a:ext uri="{C183D7F6-B498-43B3-948B-1728B52AA6E4}">
                <adec:decorative xmlns:adec="http://schemas.microsoft.com/office/drawing/2017/decorative" val="1"/>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 uri="{C183D7F6-B498-43B3-948B-1728B52AA6E4}">
                <adec:decorative xmlns:adec="http://schemas.microsoft.com/office/drawing/2017/decorative" val="1"/>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15508136-2BE5-4DEB-BFFF-CA82AE75DA81}"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3217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CDB1A6A-A82E-C28C-BC71-E59067A1D47F}"/>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 uri="{C183D7F6-B498-43B3-948B-1728B52AA6E4}">
                <adec:decorative xmlns:adec="http://schemas.microsoft.com/office/drawing/2017/decorative" val="1"/>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8CA907A-57F4-4BE4-B9CF-66B2A48FC3D2}"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871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CA41D-9DCB-DD45-31CF-2ACE1D2C681B}"/>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 uri="{C183D7F6-B498-43B3-948B-1728B52AA6E4}">
                <adec:decorative xmlns:adec="http://schemas.microsoft.com/office/drawing/2017/decorative" val="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0" y="-1"/>
            <a:ext cx="5247320" cy="6400369"/>
          </a:xfrm>
          <a:blipFill>
            <a:blip r:embed="rId2">
              <a:alphaModFix amt="70000"/>
            </a:blip>
            <a:stretch>
              <a:fillRect/>
            </a:stretch>
          </a:blipFill>
        </p:spPr>
        <p:txBody>
          <a:bodyPr/>
          <a:lstStyle>
            <a:lvl1pPr marL="0" indent="0">
              <a:buNone/>
              <a:defRPr/>
            </a:lvl1pPr>
          </a:lstStyle>
          <a:p>
            <a:r>
              <a:rPr lang="en-US" dirty="0"/>
              <a:t> </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a:xfrm>
            <a:off x="67056" y="6455664"/>
            <a:ext cx="3557016" cy="365760"/>
          </a:xfrm>
        </p:spPr>
        <p:txBody>
          <a:bodyPr/>
          <a:lstStyle>
            <a:lvl1pPr>
              <a:defRPr>
                <a:solidFill>
                  <a:schemeClr val="bg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F8C0C47F-6992-403B-A8BD-DAD08522434F}" type="datetime2">
              <a:rPr lang="en-US" smtClean="0"/>
              <a:t>Tuesday, October 28, 2025</a:t>
            </a:fld>
            <a:endParaRPr lang="en-US" dirty="0"/>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655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CA41D-9DCB-DD45-31CF-2ACE1D2C681B}"/>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 uri="{C183D7F6-B498-43B3-948B-1728B52AA6E4}">
                <adec:decorative xmlns:adec="http://schemas.microsoft.com/office/drawing/2017/decorative" val="1"/>
              </a:ext>
            </a:extLst>
          </p:cNvPr>
          <p:cNvSpPr/>
          <p:nvPr/>
        </p:nvSpPr>
        <p:spPr>
          <a:xfrm flipH="1">
            <a:off x="6922008" y="6400799"/>
            <a:ext cx="5269988"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5440680" cy="1197864"/>
          </a:xfrm>
        </p:spPr>
        <p:txBody>
          <a:bodyPr anchor="b"/>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F6328336-AE7A-4C2D-0270-493DC7303B6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31520" y="1856232"/>
            <a:ext cx="54406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922008" y="-1"/>
            <a:ext cx="5269992" cy="6400369"/>
          </a:xfrm>
          <a:blipFill>
            <a:blip r:embed="rId2">
              <a:alphaModFix amt="70000"/>
            </a:blip>
            <a:stretch>
              <a:fillRect/>
            </a:stretch>
          </a:blipFill>
        </p:spPr>
        <p:txBody>
          <a:bodyPr/>
          <a:lstStyle>
            <a:lvl1pPr marL="0" indent="0">
              <a:buNone/>
              <a:defRPr/>
            </a:lvl1pPr>
          </a:lstStyle>
          <a:p>
            <a:r>
              <a:rPr lang="en-US" dirty="0"/>
              <a:t> </a:t>
            </a:r>
          </a:p>
        </p:txBody>
      </p:sp>
      <p:sp>
        <p:nvSpPr>
          <p:cNvPr id="3" name="Date Placeholder 2">
            <a:extLst>
              <a:ext uri="{FF2B5EF4-FFF2-40B4-BE49-F238E27FC236}">
                <a16:creationId xmlns:a16="http://schemas.microsoft.com/office/drawing/2014/main" id="{ACE75CBF-C3DD-595A-4D09-0BDBE3A20100}"/>
              </a:ext>
            </a:extLst>
          </p:cNvPr>
          <p:cNvSpPr>
            <a:spLocks noGrp="1"/>
          </p:cNvSpPr>
          <p:nvPr>
            <p:ph type="dt" sz="half" idx="16"/>
          </p:nvPr>
        </p:nvSpPr>
        <p:spPr/>
        <p:txBody>
          <a:bodyPr/>
          <a:lstStyle/>
          <a:p>
            <a:fld id="{4EE2BF70-051F-4182-B873-1FBEE890188B}" type="datetime2">
              <a:rPr lang="en-US" smtClean="0"/>
              <a:t>Tuesday, October 28, 2025</a:t>
            </a:fld>
            <a:endParaRPr lang="en-US"/>
          </a:p>
        </p:txBody>
      </p:sp>
      <p:sp>
        <p:nvSpPr>
          <p:cNvPr id="5" name="Slide Number Placeholder 4">
            <a:extLst>
              <a:ext uri="{FF2B5EF4-FFF2-40B4-BE49-F238E27FC236}">
                <a16:creationId xmlns:a16="http://schemas.microsoft.com/office/drawing/2014/main" id="{FFC4C584-842E-9FEF-D13D-CAA866F0BFEA}"/>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300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1E3123-7D9E-2A08-F196-CDF340945D9D}"/>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 uri="{C183D7F6-B498-43B3-948B-1728B52AA6E4}">
                <adec:decorative xmlns:adec="http://schemas.microsoft.com/office/drawing/2017/decorative" val="1"/>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2B29163A-D4FD-4B13-B760-29FEA46D26A0}" type="datetime2">
              <a:rPr lang="en-US" smtClean="0"/>
              <a:t>Tuesday, October 28,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46734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92EA85-E779-E444-F045-AF74D3205F21}"/>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 uri="{C183D7F6-B498-43B3-948B-1728B52AA6E4}">
                <adec:decorative xmlns:adec="http://schemas.microsoft.com/office/drawing/2017/decorative" val="1"/>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 </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BF31E3F0-C597-454C-9C6A-C05C00896517}" type="datetime2">
              <a:rPr lang="en-US" smtClean="0"/>
              <a:t>Tuesday, October 28,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20412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92EA85-E779-E444-F045-AF74D3205F21}"/>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 uri="{C183D7F6-B498-43B3-948B-1728B52AA6E4}">
                <adec:decorative xmlns:adec="http://schemas.microsoft.com/office/drawing/2017/decorative" val="1"/>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 </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64C03E46-357C-41AA-B644-5D238512659D}" type="datetime2">
              <a:rPr lang="en-US" smtClean="0"/>
              <a:t>Tuesday, October 28,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80353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BABC61-0C94-EB2C-729D-13A2A74C04A2}"/>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 uri="{C183D7F6-B498-43B3-948B-1728B52AA6E4}">
                <adec:decorative xmlns:adec="http://schemas.microsoft.com/office/drawing/2017/decorative" val="1"/>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F7317806-C1A4-4898-A392-58092F2DAC1E}" type="datetime2">
              <a:rPr lang="en-US" smtClean="0"/>
              <a:t>Tuesday, October 28,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92316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460BC6-378A-8F4F-1D44-FA6677F92D4E}"/>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 uri="{C183D7F6-B498-43B3-948B-1728B52AA6E4}">
                <adec:decorative xmlns:adec="http://schemas.microsoft.com/office/drawing/2017/decorative" val="1"/>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5EBE550A-BFEE-40D6-A0EE-F4BD2148E98A}" type="datetime2">
              <a:rPr lang="en-US" smtClean="0"/>
              <a:t>Tuesday, October 28,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03516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BB6C2A-5CA9-E68C-069E-E0E25559DCC0}"/>
              </a:ext>
              <a:ext uri="{C183D7F6-B498-43B3-948B-1728B52AA6E4}">
                <adec:decorative xmlns:adec="http://schemas.microsoft.com/office/drawing/2017/decorative" val="1"/>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 uri="{C183D7F6-B498-43B3-948B-1728B52AA6E4}">
                <adec:decorative xmlns:adec="http://schemas.microsoft.com/office/drawing/2017/decorative" val="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 </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3F60DE63-5C97-4D17-AD5B-559BE78F8C6E}" type="datetime2">
              <a:rPr lang="en-US" smtClean="0"/>
              <a:t>Tuesday, October 28,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3792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 uri="{C183D7F6-B498-43B3-948B-1728B52AA6E4}">
                <adec:decorative xmlns:adec="http://schemas.microsoft.com/office/drawing/2017/decorative" val="1"/>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 uri="{C183D7F6-B498-43B3-948B-1728B52AA6E4}">
                <adec:decorative xmlns:adec="http://schemas.microsoft.com/office/drawing/2017/decorative" val="1"/>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 uri="{C183D7F6-B498-43B3-948B-1728B52AA6E4}">
                <adec:decorative xmlns:adec="http://schemas.microsoft.com/office/drawing/2017/decorative" val="1"/>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 uri="{C183D7F6-B498-43B3-948B-1728B52AA6E4}">
                <adec:decorative xmlns:adec="http://schemas.microsoft.com/office/drawing/2017/decorative" val="1"/>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tx1"/>
                </a:solidFill>
                <a:latin typeface="+mj-lt"/>
              </a:defRPr>
            </a:lvl1pPr>
          </a:lstStyle>
          <a:p>
            <a:pPr lvl="0"/>
            <a:r>
              <a:rPr lang="en-US"/>
              <a:t>Click to edit Master subtitle style</a:t>
            </a:r>
            <a:endParaRPr lang="en-US" dirty="0"/>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tx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tx1"/>
                </a:solidFill>
              </a:defRPr>
            </a:lvl1pPr>
          </a:lstStyle>
          <a:p>
            <a:fld id="{3D4AF38C-0923-462D-8E8F-DFB1FB3CD655}" type="datetime2">
              <a:rPr lang="en-US" smtClean="0"/>
              <a:t>Tuesday, October 28, 2025</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19273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BED10C-5619-54D2-5D2D-E5D0A3E26E93}"/>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 uri="{C183D7F6-B498-43B3-948B-1728B52AA6E4}">
                <adec:decorative xmlns:adec="http://schemas.microsoft.com/office/drawing/2017/decorative" val="1"/>
              </a:ext>
            </a:extLst>
          </p:cNvPr>
          <p:cNvSpPr/>
          <p:nvPr/>
        </p:nvSpPr>
        <p:spPr>
          <a:xfrm flipH="1">
            <a:off x="6945630" y="6401228"/>
            <a:ext cx="5246366"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C3B1CEA-5D85-42AB-95DF-BF2F02172CA4}"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9767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093A5D-CF9E-656F-6E4D-BBE26617BBEC}"/>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 uri="{C183D7F6-B498-43B3-948B-1728B52AA6E4}">
                <adec:decorative xmlns:adec="http://schemas.microsoft.com/office/drawing/2017/decorative" val="1"/>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B5151AB-126F-4C4D-9C0D-9B9B07DC1CFA}"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27857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EA2F20-DFC9-8EAE-10DC-BC89113C2D4F}"/>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 uri="{C183D7F6-B498-43B3-948B-1728B52AA6E4}">
                <adec:decorative xmlns:adec="http://schemas.microsoft.com/office/drawing/2017/decorative" val="1"/>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8EB0D61-5867-4B60-96C2-F34431D24F0C}"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3807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umber Larg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 uri="{C183D7F6-B498-43B3-948B-1728B52AA6E4}">
                <adec:decorative xmlns:adec="http://schemas.microsoft.com/office/drawing/2017/decorative" val="1"/>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 uri="{C183D7F6-B498-43B3-948B-1728B52AA6E4}">
                <adec:decorative xmlns:adec="http://schemas.microsoft.com/office/drawing/2017/decorative" val="1"/>
              </a:ext>
            </a:extLst>
          </p:cNvPr>
          <p:cNvSpPr/>
          <p:nvPr/>
        </p:nvSpPr>
        <p:spPr>
          <a:xfrm>
            <a:off x="-18286" y="4719145"/>
            <a:ext cx="12221346" cy="21489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solidFill>
                  <a:schemeClr val="bg1"/>
                </a:solidFill>
                <a:latin typeface="+mn-lt"/>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tx1"/>
                </a:solidFill>
                <a:latin typeface="+mj-lt"/>
              </a:defRPr>
            </a:lvl1pPr>
          </a:lstStyle>
          <a:p>
            <a:pPr lvl="0"/>
            <a:r>
              <a:rPr lang="en-US" dirty="0"/>
              <a:t>##%</a:t>
            </a:r>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774365B4-2BDD-42A8-8AD0-4FD66D3F5C4E}" type="datetime2">
              <a:rPr lang="en-US" smtClean="0"/>
              <a:t>Tuesday, October 28,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5198736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Number Large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 uri="{C183D7F6-B498-43B3-948B-1728B52AA6E4}">
                <adec:decorative xmlns:adec="http://schemas.microsoft.com/office/drawing/2017/decorative" val="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 uri="{C183D7F6-B498-43B3-948B-1728B52AA6E4}">
                <adec:decorative xmlns:adec="http://schemas.microsoft.com/office/drawing/2017/decorative" val="1"/>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 uri="{C183D7F6-B498-43B3-948B-1728B52AA6E4}">
                <adec:decorative xmlns:adec="http://schemas.microsoft.com/office/drawing/2017/decorative" val="1"/>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 uri="{C183D7F6-B498-43B3-948B-1728B52AA6E4}">
                <adec:decorative xmlns:adec="http://schemas.microsoft.com/office/drawing/2017/decorative" val="1"/>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 uri="{C183D7F6-B498-43B3-948B-1728B52AA6E4}">
                <adec:decorative xmlns:adec="http://schemas.microsoft.com/office/drawing/2017/decorative" val="1"/>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tx1"/>
                </a:solidFill>
                <a:latin typeface="+mn-lt"/>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tx1"/>
                </a:solidFill>
                <a:latin typeface="+mj-lt"/>
              </a:defRPr>
            </a:lvl1pPr>
          </a:lstStyle>
          <a:p>
            <a:pPr lvl="0"/>
            <a:r>
              <a:rPr lang="en-US" dirty="0"/>
              <a:t>##%</a:t>
            </a:r>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18042AE0-E8A0-4C07-BDCE-3F5EAB477031}" type="datetime2">
              <a:rPr lang="en-US" smtClean="0"/>
              <a:t>Tuesday, October 28,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8273461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a:t>Click to edit Master title style</a:t>
            </a:r>
            <a:endParaRPr lang="en-US" dirty="0"/>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118D1234-C791-4FA0-B7BF-3B97E1AFD349}" type="datetime2">
              <a:rPr lang="en-US" smtClean="0"/>
              <a:t>Tuesday, October 28,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21379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tat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A70C64-A82F-539E-FA22-E9EDFA88F0CB}"/>
              </a:ext>
              <a:ext uri="{C183D7F6-B498-43B3-948B-1728B52AA6E4}">
                <adec:decorative xmlns:adec="http://schemas.microsoft.com/office/drawing/2017/decorative" val="1"/>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 uri="{C183D7F6-B498-43B3-948B-1728B52AA6E4}">
                <adec:decorative xmlns:adec="http://schemas.microsoft.com/office/drawing/2017/decorative" val="1"/>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 uri="{C183D7F6-B498-43B3-948B-1728B52AA6E4}">
                <adec:decorative xmlns:adec="http://schemas.microsoft.com/office/drawing/2017/decorative" val="1"/>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 uri="{C183D7F6-B498-43B3-948B-1728B52AA6E4}">
                <adec:decorative xmlns:adec="http://schemas.microsoft.com/office/drawing/2017/decorative" val="1"/>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D599FD6B-A98A-41CE-AE80-E9BFC922155F}" type="datetime2">
              <a:rPr lang="en-US" smtClean="0"/>
              <a:t>Tuesday, October 28,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79232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E952A27B-DA16-4786-8944-4B1CF34905EE}" type="datetime2">
              <a:rPr lang="en-US" smtClean="0"/>
              <a:t>Tuesday, October 28,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94245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 uri="{C183D7F6-B498-43B3-948B-1728B52AA6E4}">
                <adec:decorative xmlns:adec="http://schemas.microsoft.com/office/drawing/2017/decorative" val="1"/>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 uri="{C183D7F6-B498-43B3-948B-1728B52AA6E4}">
                <adec:decorative xmlns:adec="http://schemas.microsoft.com/office/drawing/2017/decorative" val="1"/>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 uri="{C183D7F6-B498-43B3-948B-1728B52AA6E4}">
                <adec:decorative xmlns:adec="http://schemas.microsoft.com/office/drawing/2017/decorative" val="1"/>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5DA190-1DE0-42AE-81F7-BAE9BB470D89}" type="datetime2">
              <a:rPr lang="en-US" smtClean="0"/>
              <a:t>Tuesday, October 28,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52628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 uri="{C183D7F6-B498-43B3-948B-1728B52AA6E4}">
                <adec:decorative xmlns:adec="http://schemas.microsoft.com/office/drawing/2017/decorative" val="1"/>
              </a:ext>
            </a:extLst>
          </p:cNvPr>
          <p:cNvSpPr/>
          <p:nvPr/>
        </p:nvSpPr>
        <p:spPr>
          <a:xfrm>
            <a:off x="1009651" y="1028701"/>
            <a:ext cx="10172700" cy="48005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 uri="{C183D7F6-B498-43B3-948B-1728B52AA6E4}">
                <adec:decorative xmlns:adec="http://schemas.microsoft.com/office/drawing/2017/decorative" val="1"/>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 uri="{C183D7F6-B498-43B3-948B-1728B52AA6E4}">
                <adec:decorative xmlns:adec="http://schemas.microsoft.com/office/drawing/2017/decorative" val="1"/>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2100A192-F923-4AB4-BDCC-6ACB26A0AAAE}" type="datetime2">
              <a:rPr lang="en-US" smtClean="0"/>
              <a:t>Tuesday, October 28, 2025</a:t>
            </a:fld>
            <a:endParaRPr lang="en-US" dirty="0"/>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1156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ith Pictur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 uri="{C183D7F6-B498-43B3-948B-1728B52AA6E4}">
                <adec:decorative xmlns:adec="http://schemas.microsoft.com/office/drawing/2017/decorative" val="1"/>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 uri="{C183D7F6-B498-43B3-948B-1728B52AA6E4}">
                <adec:decorative xmlns:adec="http://schemas.microsoft.com/office/drawing/2017/decorative" val="1"/>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 uri="{C183D7F6-B498-43B3-948B-1728B52AA6E4}">
                <adec:decorative xmlns:adec="http://schemas.microsoft.com/office/drawing/2017/decorative" val="1"/>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 uri="{C183D7F6-B498-43B3-948B-1728B52AA6E4}">
                <adec:decorative xmlns:adec="http://schemas.microsoft.com/office/drawing/2017/decorative" val="1"/>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tx1"/>
                </a:solidFill>
              </a:defRPr>
            </a:lvl1pPr>
          </a:lstStyle>
          <a:p>
            <a:fld id="{5531B838-A2A1-4E5F-8CE5-ED5C785421C8}"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643556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 uri="{C183D7F6-B498-43B3-948B-1728B52AA6E4}">
                <adec:decorative xmlns:adec="http://schemas.microsoft.com/office/drawing/2017/decorative" val="1"/>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 uri="{C183D7F6-B498-43B3-948B-1728B52AA6E4}">
                <adec:decorative xmlns:adec="http://schemas.microsoft.com/office/drawing/2017/decorative" val="1"/>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 uri="{C183D7F6-B498-43B3-948B-1728B52AA6E4}">
                <adec:decorative xmlns:adec="http://schemas.microsoft.com/office/drawing/2017/decorative" val="1"/>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 uri="{C183D7F6-B498-43B3-948B-1728B52AA6E4}">
                <adec:decorative xmlns:adec="http://schemas.microsoft.com/office/drawing/2017/decorative" val="1"/>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tx1"/>
                </a:solidFill>
              </a:defRPr>
            </a:lvl1pPr>
          </a:lstStyle>
          <a:p>
            <a:pPr lvl="0"/>
            <a:r>
              <a:rPr lang="en-US" dirty="0"/>
              <a:t>Quote Author</a:t>
            </a:r>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tx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bg1"/>
                </a:solidFill>
              </a:defRPr>
            </a:lvl1pPr>
          </a:lstStyle>
          <a:p>
            <a:fld id="{F3769460-8E62-40CA-83A8-CB830C3D7F18}" type="datetime2">
              <a:rPr lang="en-US" smtClean="0"/>
              <a:t>Tuesday, October 28, 2025</a:t>
            </a:fld>
            <a:endParaRPr lang="en-US" dirty="0"/>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885779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 uri="{C183D7F6-B498-43B3-948B-1728B52AA6E4}">
                <adec:decorative xmlns:adec="http://schemas.microsoft.com/office/drawing/2017/decorative" val="1"/>
              </a:ext>
            </a:extLst>
          </p:cNvPr>
          <p:cNvSpPr/>
          <p:nvPr/>
        </p:nvSpPr>
        <p:spPr>
          <a:xfrm>
            <a:off x="1009651" y="1028701"/>
            <a:ext cx="10172700" cy="4800598"/>
          </a:xfrm>
          <a:prstGeom prst="rect">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 uri="{C183D7F6-B498-43B3-948B-1728B52AA6E4}">
                <adec:decorative xmlns:adec="http://schemas.microsoft.com/office/drawing/2017/decorative" val="1"/>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 uri="{C183D7F6-B498-43B3-948B-1728B52AA6E4}">
                <adec:decorative xmlns:adec="http://schemas.microsoft.com/office/drawing/2017/decorative" val="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4D9BF413-3F81-4C14-A195-E47B863670C3}" type="datetime2">
              <a:rPr lang="en-US" smtClean="0"/>
              <a:t>Tuesday, October 28, 2025</a:t>
            </a:fld>
            <a:endParaRPr lang="en-US" dirty="0"/>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91105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Content Placeholder 3">
            <a:extLst>
              <a:ext uri="{FF2B5EF4-FFF2-40B4-BE49-F238E27FC236}">
                <a16:creationId xmlns:a16="http://schemas.microsoft.com/office/drawing/2014/main" id="{0D0CE8AB-DD53-DE37-0172-0F4C2D9FEBDA}"/>
              </a:ext>
            </a:extLst>
          </p:cNvPr>
          <p:cNvSpPr>
            <a:spLocks noGrp="1"/>
          </p:cNvSpPr>
          <p:nvPr>
            <p:ph sz="quarter" idx="15"/>
          </p:nvPr>
        </p:nvSpPr>
        <p:spPr>
          <a:xfrm>
            <a:off x="731838" y="2020824"/>
            <a:ext cx="5075237" cy="411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3467A339-2191-25DF-DA14-F9F1C27E8EBD}"/>
              </a:ext>
            </a:extLst>
          </p:cNvPr>
          <p:cNvSpPr>
            <a:spLocks noGrp="1"/>
          </p:cNvSpPr>
          <p:nvPr>
            <p:ph sz="quarter" idx="16"/>
          </p:nvPr>
        </p:nvSpPr>
        <p:spPr>
          <a:xfrm>
            <a:off x="6500813" y="2020824"/>
            <a:ext cx="5075237" cy="411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3F1486C-F518-4593-A9F9-71F14C909BBB}"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7083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5D0ED8F7-2A3F-80A9-EF90-A2A4073C69D3}"/>
              </a:ext>
            </a:extLst>
          </p:cNvPr>
          <p:cNvSpPr>
            <a:spLocks noGrp="1"/>
          </p:cNvSpPr>
          <p:nvPr>
            <p:ph sz="quarter" idx="15"/>
          </p:nvPr>
        </p:nvSpPr>
        <p:spPr>
          <a:xfrm>
            <a:off x="731838" y="2020888"/>
            <a:ext cx="50736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a:extLst>
              <a:ext uri="{FF2B5EF4-FFF2-40B4-BE49-F238E27FC236}">
                <a16:creationId xmlns:a16="http://schemas.microsoft.com/office/drawing/2014/main" id="{5D723F4E-0022-57BD-B68A-67BA61881741}"/>
              </a:ext>
            </a:extLst>
          </p:cNvPr>
          <p:cNvSpPr>
            <a:spLocks noGrp="1"/>
          </p:cNvSpPr>
          <p:nvPr>
            <p:ph sz="quarter" idx="16"/>
          </p:nvPr>
        </p:nvSpPr>
        <p:spPr>
          <a:xfrm>
            <a:off x="6500813" y="2020888"/>
            <a:ext cx="50752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54DDA2C-4D95-4DB6-BF4A-4F688D05F62F}" type="datetime2">
              <a:rPr lang="en-US" smtClean="0"/>
              <a:t>Tuesday, October 28, 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38258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2AE4565-505C-457E-BFE9-7CA5ED3C51C4}" type="datetime2">
              <a:rPr lang="en-US" smtClean="0"/>
              <a:t>Tuesday, October 28, 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4969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E882EFDC-6A75-4D73-91E7-2ECC26E96D93}" type="datetime2">
              <a:rPr lang="en-US" smtClean="0"/>
              <a:t>Tuesday, October 28, 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29174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2"/>
            <a:ext cx="3309608" cy="3824566"/>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58207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B8D072B-0F30-4743-AD00-90BD7F92FC91}"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6599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F8FF1A8-4BF9-4B7D-9A44-0F91B76D49BD}" type="datetime2">
              <a:rPr lang="en-US" smtClean="0"/>
              <a:t>Tuesday, October 28, 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9021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onclusion">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1DC8D0-ECB3-9C81-4ADA-D2C30B00B146}"/>
              </a:ext>
              <a:ext uri="{C183D7F6-B498-43B3-948B-1728B52AA6E4}">
                <adec:decorative xmlns:adec="http://schemas.microsoft.com/office/drawing/2017/decorative" val="1"/>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 uri="{C183D7F6-B498-43B3-948B-1728B52AA6E4}">
                <adec:decorative xmlns:adec="http://schemas.microsoft.com/office/drawing/2017/decorative" val="1"/>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 uri="{C183D7F6-B498-43B3-948B-1728B52AA6E4}">
                <adec:decorative xmlns:adec="http://schemas.microsoft.com/office/drawing/2017/decorative" val="1"/>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 uri="{C183D7F6-B498-43B3-948B-1728B52AA6E4}">
                <adec:decorative xmlns:adec="http://schemas.microsoft.com/office/drawing/2017/decorative" val="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F7636FB-A6BA-4E3C-9023-5FBFE4689724}"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566284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nclusion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17130E-6216-789E-BE08-6D1E3E75622B}"/>
              </a:ext>
              <a:ext uri="{C183D7F6-B498-43B3-948B-1728B52AA6E4}">
                <adec:decorative xmlns:adec="http://schemas.microsoft.com/office/drawing/2017/decorative" val="1"/>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 uri="{C183D7F6-B498-43B3-948B-1728B52AA6E4}">
                <adec:decorative xmlns:adec="http://schemas.microsoft.com/office/drawing/2017/decorative" val="1"/>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 uri="{C183D7F6-B498-43B3-948B-1728B52AA6E4}">
                <adec:decorative xmlns:adec="http://schemas.microsoft.com/office/drawing/2017/decorative" val="1"/>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 uri="{C183D7F6-B498-43B3-948B-1728B52AA6E4}">
                <adec:decorative xmlns:adec="http://schemas.microsoft.com/office/drawing/2017/decorative" val="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0BFE3FE3-B74C-4213-AB2F-60F99F3419C3}"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739701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Pictur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 uri="{C183D7F6-B498-43B3-948B-1728B52AA6E4}">
                <adec:decorative xmlns:adec="http://schemas.microsoft.com/office/drawing/2017/decorative" val="1"/>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 uri="{C183D7F6-B498-43B3-948B-1728B52AA6E4}">
                <adec:decorative xmlns:adec="http://schemas.microsoft.com/office/drawing/2017/decorative" val="1"/>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 uri="{C183D7F6-B498-43B3-948B-1728B52AA6E4}">
                <adec:decorative xmlns:adec="http://schemas.microsoft.com/office/drawing/2017/decorative" val="1"/>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tx1"/>
                </a:solidFill>
                <a:latin typeface="+mj-lt"/>
              </a:defRPr>
            </a:lvl1pPr>
          </a:lstStyle>
          <a:p>
            <a:pPr lvl="0"/>
            <a:r>
              <a:rPr lang="en-US"/>
              <a:t>Click to edit Master subtitle style</a:t>
            </a:r>
            <a:endParaRPr lang="en-US" dirty="0"/>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tx1"/>
                </a:solidFill>
              </a:defRPr>
            </a:lvl1pPr>
          </a:lstStyle>
          <a:p>
            <a:fld id="{B369E90C-83BE-474F-8867-84D9D4BA9A64}" type="datetime2">
              <a:rPr lang="en-US" smtClean="0"/>
              <a:t>Tuesday, October 28, 2025</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801579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 uri="{C183D7F6-B498-43B3-948B-1728B52AA6E4}">
                <adec:decorative xmlns:adec="http://schemas.microsoft.com/office/drawing/2017/decorative" val="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 uri="{C183D7F6-B498-43B3-948B-1728B52AA6E4}">
                <adec:decorative xmlns:adec="http://schemas.microsoft.com/office/drawing/2017/decorative" val="1"/>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 uri="{C183D7F6-B498-43B3-948B-1728B52AA6E4}">
                <adec:decorative xmlns:adec="http://schemas.microsoft.com/office/drawing/2017/decorative" val="1"/>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 uri="{C183D7F6-B498-43B3-948B-1728B52AA6E4}">
                <adec:decorative xmlns:adec="http://schemas.microsoft.com/office/drawing/2017/decorative" val="1"/>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 uri="{C183D7F6-B498-43B3-948B-1728B52AA6E4}">
                <adec:decorative xmlns:adec="http://schemas.microsoft.com/office/drawing/2017/decorative" val="1"/>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 uri="{C183D7F6-B498-43B3-948B-1728B52AA6E4}">
                <adec:decorative xmlns:adec="http://schemas.microsoft.com/office/drawing/2017/decorative" val="1"/>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tx1"/>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B5CA67-94ED-4C14-9B73-CCE5A85B4E93}"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861105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38FEA-146D-53B3-36B0-5CBD8040636E}"/>
              </a:ext>
              <a:ext uri="{C183D7F6-B498-43B3-948B-1728B52AA6E4}">
                <adec:decorative xmlns:adec="http://schemas.microsoft.com/office/drawing/2017/decorative" val="1"/>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 uri="{C183D7F6-B498-43B3-948B-1728B52AA6E4}">
                <adec:decorative xmlns:adec="http://schemas.microsoft.com/office/drawing/2017/decorative" val="1"/>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 uri="{C183D7F6-B498-43B3-948B-1728B52AA6E4}">
                <adec:decorative xmlns:adec="http://schemas.microsoft.com/office/drawing/2017/decorative" val="1"/>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 uri="{C183D7F6-B498-43B3-948B-1728B52AA6E4}">
                <adec:decorative xmlns:adec="http://schemas.microsoft.com/office/drawing/2017/decorative" val="1"/>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a:t>Click to edit Master subtitle style</a:t>
            </a:r>
            <a:endParaRPr lang="en-US" dirty="0"/>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7723C116-3055-4F7F-9A49-EB260F9EF6F6}" type="datetime2">
              <a:rPr lang="en-US" smtClean="0"/>
              <a:t>Tuesday, October 28, 2025</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18519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3">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E2F783-0ED7-1F0B-219A-198549E350DD}"/>
              </a:ext>
              <a:ext uri="{C183D7F6-B498-43B3-948B-1728B52AA6E4}">
                <adec:decorative xmlns:adec="http://schemas.microsoft.com/office/drawing/2017/decorative" val="1"/>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 uri="{C183D7F6-B498-43B3-948B-1728B52AA6E4}">
                <adec:decorative xmlns:adec="http://schemas.microsoft.com/office/drawing/2017/decorative" val="1"/>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 uri="{C183D7F6-B498-43B3-948B-1728B52AA6E4}">
                <adec:decorative xmlns:adec="http://schemas.microsoft.com/office/drawing/2017/decorative" val="1"/>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 uri="{C183D7F6-B498-43B3-948B-1728B52AA6E4}">
                <adec:decorative xmlns:adec="http://schemas.microsoft.com/office/drawing/2017/decorative" val="1"/>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a:t>Click to edit Master subtitle style</a:t>
            </a:r>
            <a:endParaRPr lang="en-US" dirty="0"/>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A6A5EF91-D53E-428D-B2CB-7C1F753E44DB}" type="datetime2">
              <a:rPr lang="en-US" smtClean="0"/>
              <a:t>Tuesday, October 28, 2025</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551022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 uri="{C183D7F6-B498-43B3-948B-1728B52AA6E4}">
                <adec:decorative xmlns:adec="http://schemas.microsoft.com/office/drawing/2017/decorative" val="1"/>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 uri="{C183D7F6-B498-43B3-948B-1728B52AA6E4}">
                <adec:decorative xmlns:adec="http://schemas.microsoft.com/office/drawing/2017/decorative" val="1"/>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 uri="{C183D7F6-B498-43B3-948B-1728B52AA6E4}">
                <adec:decorative xmlns:adec="http://schemas.microsoft.com/office/drawing/2017/decorative" val="1"/>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 uri="{C183D7F6-B498-43B3-948B-1728B52AA6E4}">
                <adec:decorative xmlns:adec="http://schemas.microsoft.com/office/drawing/2017/decorative" val="1"/>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 uri="{C183D7F6-B498-43B3-948B-1728B52AA6E4}">
                <adec:decorative xmlns:adec="http://schemas.microsoft.com/office/drawing/2017/decorative" val="1"/>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 uri="{C183D7F6-B498-43B3-948B-1728B52AA6E4}">
                <adec:decorative xmlns:adec="http://schemas.microsoft.com/office/drawing/2017/decorative" val="1"/>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 uri="{C183D7F6-B498-43B3-948B-1728B52AA6E4}">
                <adec:decorative xmlns:adec="http://schemas.microsoft.com/office/drawing/2017/decorative" val="0"/>
              </a:ext>
            </a:extLst>
          </p:cNvPr>
          <p:cNvSpPr>
            <a:spLocks noGrp="1"/>
          </p:cNvSpPr>
          <p:nvPr>
            <p:ph type="title"/>
          </p:nvPr>
        </p:nvSpPr>
        <p:spPr>
          <a:xfrm>
            <a:off x="3657600" y="2807208"/>
            <a:ext cx="7772400" cy="3346704"/>
          </a:xfrm>
        </p:spPr>
        <p:txBody>
          <a:bodyPr anchor="t">
            <a:normAutofit/>
          </a:bodyPr>
          <a:lstStyle>
            <a:lvl1pPr>
              <a:lnSpc>
                <a:spcPct val="110000"/>
              </a:lnSpc>
              <a:defRPr sz="5400" cap="all" spc="700"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1"/>
                </a:solidFill>
              </a:defRPr>
            </a:lvl1pPr>
          </a:lstStyle>
          <a:p>
            <a:fld id="{B4EA7F42-44CA-4E2D-BE54-54E50F1A95AA}"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237459441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 uri="{C183D7F6-B498-43B3-948B-1728B52AA6E4}">
                <adec:decorative xmlns:adec="http://schemas.microsoft.com/office/drawing/2017/decorative" val="1"/>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 uri="{C183D7F6-B498-43B3-948B-1728B52AA6E4}">
                <adec:decorative xmlns:adec="http://schemas.microsoft.com/office/drawing/2017/decorative" val="1"/>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39174FB3-ACF6-4A9B-9D1F-91EEB8A6966E}" type="datetime2">
              <a:rPr lang="en-US" smtClean="0"/>
              <a:t>Tuesday, October 28, 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789" r:id="rId1"/>
    <p:sldLayoutId id="2147483662" r:id="rId2"/>
    <p:sldLayoutId id="2147483788" r:id="rId3"/>
    <p:sldLayoutId id="2147483792" r:id="rId4"/>
    <p:sldLayoutId id="2147483785" r:id="rId5"/>
    <p:sldLayoutId id="2147483781" r:id="rId6"/>
    <p:sldLayoutId id="2147483783" r:id="rId7"/>
    <p:sldLayoutId id="2147483784" r:id="rId8"/>
    <p:sldLayoutId id="2147483729" r:id="rId9"/>
    <p:sldLayoutId id="2147483810" r:id="rId10"/>
    <p:sldLayoutId id="2147483716" r:id="rId11"/>
    <p:sldLayoutId id="2147483841" r:id="rId12"/>
    <p:sldLayoutId id="2147483679" r:id="rId13"/>
    <p:sldLayoutId id="2147483680" r:id="rId14"/>
    <p:sldLayoutId id="2147483681" r:id="rId15"/>
    <p:sldLayoutId id="2147483778" r:id="rId16"/>
    <p:sldLayoutId id="2147483797" r:id="rId17"/>
    <p:sldLayoutId id="2147483794" r:id="rId18"/>
    <p:sldLayoutId id="2147483690" r:id="rId19"/>
    <p:sldLayoutId id="2147483707" r:id="rId20"/>
    <p:sldLayoutId id="2147483708" r:id="rId21"/>
    <p:sldLayoutId id="2147483848" r:id="rId22"/>
    <p:sldLayoutId id="2147483849" r:id="rId23"/>
    <p:sldLayoutId id="2147483694" r:id="rId24"/>
    <p:sldLayoutId id="2147483803" r:id="rId25"/>
    <p:sldLayoutId id="2147483824" r:id="rId26"/>
    <p:sldLayoutId id="2147483770" r:id="rId27"/>
    <p:sldLayoutId id="2147483801" r:id="rId28"/>
    <p:sldLayoutId id="2147483808" r:id="rId29"/>
    <p:sldLayoutId id="2147483672" r:id="rId30"/>
    <p:sldLayoutId id="2147483804" r:id="rId31"/>
    <p:sldLayoutId id="2147483696" r:id="rId32"/>
    <p:sldLayoutId id="2147483845" r:id="rId33"/>
    <p:sldLayoutId id="2147483846" r:id="rId34"/>
    <p:sldLayoutId id="2147483847" r:id="rId35"/>
    <p:sldLayoutId id="2147483826" r:id="rId36"/>
    <p:sldLayoutId id="2147483775" r:id="rId37"/>
    <p:sldLayoutId id="2147483823" r:id="rId38"/>
    <p:sldLayoutId id="2147483842" r:id="rId39"/>
    <p:sldLayoutId id="2147483843" r:id="rId40"/>
    <p:sldLayoutId id="2147483844" r:id="rId41"/>
    <p:sldLayoutId id="2147483664" r:id="rId42"/>
    <p:sldLayoutId id="2147483665" r:id="rId43"/>
    <p:sldLayoutId id="2147483666" r:id="rId44"/>
    <p:sldLayoutId id="2147483667" r:id="rId45"/>
    <p:sldLayoutId id="2147483668" r:id="rId46"/>
    <p:sldLayoutId id="2147483669" r:id="rId47"/>
    <p:sldLayoutId id="2147483685" r:id="rId48"/>
    <p:sldLayoutId id="2147483730" r:id="rId49"/>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mailto:Fatima_labo92@yahoo.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24C3-3075-43BB-FCDA-E413A2290D16}"/>
              </a:ext>
            </a:extLst>
          </p:cNvPr>
          <p:cNvSpPr>
            <a:spLocks noGrp="1"/>
          </p:cNvSpPr>
          <p:nvPr>
            <p:ph type="ctrTitle"/>
          </p:nvPr>
        </p:nvSpPr>
        <p:spPr>
          <a:xfrm>
            <a:off x="151638" y="535973"/>
            <a:ext cx="3848100" cy="1677957"/>
          </a:xfrm>
        </p:spPr>
        <p:txBody>
          <a:bodyPr anchor="t">
            <a:normAutofit/>
          </a:bodyPr>
          <a:lstStyle/>
          <a:p>
            <a:pPr algn="ctr"/>
            <a:r>
              <a:rPr lang="en-US" sz="2200" dirty="0"/>
              <a:t>The Digital Drug: Mental Health Effects of Addictive Screen Use</a:t>
            </a:r>
          </a:p>
        </p:txBody>
      </p:sp>
      <p:sp>
        <p:nvSpPr>
          <p:cNvPr id="3" name="Subtitle 2">
            <a:extLst>
              <a:ext uri="{FF2B5EF4-FFF2-40B4-BE49-F238E27FC236}">
                <a16:creationId xmlns:a16="http://schemas.microsoft.com/office/drawing/2014/main" id="{DF6E9F7C-E940-C26A-3FF2-39265D039D02}"/>
              </a:ext>
            </a:extLst>
          </p:cNvPr>
          <p:cNvSpPr>
            <a:spLocks noGrp="1"/>
          </p:cNvSpPr>
          <p:nvPr>
            <p:ph type="subTitle" idx="1"/>
          </p:nvPr>
        </p:nvSpPr>
        <p:spPr>
          <a:xfrm>
            <a:off x="612648" y="5001768"/>
            <a:ext cx="2926080" cy="1490472"/>
          </a:xfrm>
        </p:spPr>
        <p:txBody>
          <a:bodyPr anchor="ctr">
            <a:normAutofit/>
          </a:bodyPr>
          <a:lstStyle/>
          <a:p>
            <a:pPr>
              <a:lnSpc>
                <a:spcPct val="110000"/>
              </a:lnSpc>
            </a:pPr>
            <a:r>
              <a:rPr lang="en-US"/>
              <a:t>Exploring the impact of excessive screen time on well-being</a:t>
            </a:r>
          </a:p>
        </p:txBody>
      </p:sp>
      <p:pic>
        <p:nvPicPr>
          <p:cNvPr id="4" name="Picture 3" descr="Digital art of brain">
            <a:extLst>
              <a:ext uri="{FF2B5EF4-FFF2-40B4-BE49-F238E27FC236}">
                <a16:creationId xmlns:a16="http://schemas.microsoft.com/office/drawing/2014/main" id="{730F8890-66A4-42FB-ADA3-D2093B569C51}"/>
              </a:ext>
            </a:extLst>
          </p:cNvPr>
          <p:cNvPicPr>
            <a:picLocks noChangeAspect="1"/>
          </p:cNvPicPr>
          <p:nvPr/>
        </p:nvPicPr>
        <p:blipFill>
          <a:blip r:embed="rId3"/>
          <a:srcRect l="20779" r="12759" b="-1"/>
          <a:stretch>
            <a:fillRect/>
          </a:stretch>
        </p:blipFill>
        <p:spPr>
          <a:xfrm>
            <a:off x="4076700" y="10"/>
            <a:ext cx="8115300" cy="6868442"/>
          </a:xfrm>
          <a:prstGeom prst="rect">
            <a:avLst/>
          </a:prstGeom>
          <a:noFill/>
        </p:spPr>
      </p:pic>
      <p:sp>
        <p:nvSpPr>
          <p:cNvPr id="5" name="Rectangle 4">
            <a:extLst>
              <a:ext uri="{FF2B5EF4-FFF2-40B4-BE49-F238E27FC236}">
                <a16:creationId xmlns:a16="http://schemas.microsoft.com/office/drawing/2014/main" id="{941B9B66-6442-4056-AFDD-C2A3F2937BC6}"/>
              </a:ext>
            </a:extLst>
          </p:cNvPr>
          <p:cNvSpPr/>
          <p:nvPr/>
        </p:nvSpPr>
        <p:spPr>
          <a:xfrm>
            <a:off x="-15240" y="-10343"/>
            <a:ext cx="12192000" cy="6904195"/>
          </a:xfrm>
          <a:prstGeom prst="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68E909-C47F-41D4-BA78-ACAAEE5E17D2}"/>
              </a:ext>
            </a:extLst>
          </p:cNvPr>
          <p:cNvPicPr>
            <a:picLocks noChangeAspect="1"/>
          </p:cNvPicPr>
          <p:nvPr/>
        </p:nvPicPr>
        <p:blipFill rotWithShape="1">
          <a:blip r:embed="rId4">
            <a:extLst>
              <a:ext uri="{28A0092B-C50C-407E-A947-70E740481C1C}">
                <a14:useLocalDpi xmlns:a14="http://schemas.microsoft.com/office/drawing/2010/main" val="0"/>
              </a:ext>
            </a:extLst>
          </a:blip>
          <a:srcRect t="3918" b="1167"/>
          <a:stretch/>
        </p:blipFill>
        <p:spPr>
          <a:xfrm>
            <a:off x="-15240" y="2478316"/>
            <a:ext cx="12191999" cy="4415536"/>
          </a:xfrm>
          <a:prstGeom prst="rect">
            <a:avLst/>
          </a:prstGeom>
          <a:noFill/>
        </p:spPr>
      </p:pic>
    </p:spTree>
    <p:extLst>
      <p:ext uri="{BB962C8B-B14F-4D97-AF65-F5344CB8AC3E}">
        <p14:creationId xmlns:p14="http://schemas.microsoft.com/office/powerpoint/2010/main" val="42025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8CCDA-1B0C-ECA0-5029-C58B20B8702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411957B-1B8A-ED4B-7D2B-CCD11CE280CF}"/>
              </a:ext>
            </a:extLst>
          </p:cNvPr>
          <p:cNvSpPr>
            <a:spLocks noGrp="1"/>
          </p:cNvSpPr>
          <p:nvPr>
            <p:ph type="title"/>
          </p:nvPr>
        </p:nvSpPr>
        <p:spPr>
          <a:xfrm>
            <a:off x="731520" y="557784"/>
            <a:ext cx="3713996" cy="2212313"/>
          </a:xfrm>
        </p:spPr>
        <p:txBody>
          <a:bodyPr anchor="t">
            <a:normAutofit/>
          </a:bodyPr>
          <a:lstStyle/>
          <a:p>
            <a:r>
              <a:rPr lang="en-US" dirty="0"/>
              <a:t>The Neuroscience of Digital Addiction</a:t>
            </a:r>
            <a:endParaRPr lang="en-CA" dirty="0"/>
          </a:p>
        </p:txBody>
      </p:sp>
      <p:sp>
        <p:nvSpPr>
          <p:cNvPr id="6" name="Content Placeholder 5">
            <a:extLst>
              <a:ext uri="{FF2B5EF4-FFF2-40B4-BE49-F238E27FC236}">
                <a16:creationId xmlns:a16="http://schemas.microsoft.com/office/drawing/2014/main" id="{4B832E81-6A07-19B8-73B1-67D07497BAB6}"/>
              </a:ext>
            </a:extLst>
          </p:cNvPr>
          <p:cNvSpPr>
            <a:spLocks noGrp="1"/>
          </p:cNvSpPr>
          <p:nvPr>
            <p:ph type="body" sz="half" idx="2"/>
          </p:nvPr>
        </p:nvSpPr>
        <p:spPr>
          <a:xfrm>
            <a:off x="609600" y="2209800"/>
            <a:ext cx="4724400" cy="3541614"/>
          </a:xfrm>
        </p:spPr>
        <p:txBody>
          <a:bodyPr anchor="b">
            <a:normAutofit/>
          </a:bodyPr>
          <a:lstStyle/>
          <a:p>
            <a:pPr>
              <a:lnSpc>
                <a:spcPct val="110000"/>
              </a:lnSpc>
              <a:buFont typeface="Wingdings" panose="05000000000000000000" pitchFamily="2" charset="2"/>
              <a:buChar char="q"/>
            </a:pPr>
            <a:r>
              <a:rPr lang="en-CA" sz="1400" dirty="0"/>
              <a:t> Drug addiction overstimulates dopamine in the brain’s reward pathway.</a:t>
            </a:r>
          </a:p>
          <a:p>
            <a:pPr>
              <a:lnSpc>
                <a:spcPct val="110000"/>
              </a:lnSpc>
              <a:buFont typeface="Wingdings" panose="05000000000000000000" pitchFamily="2" charset="2"/>
              <a:buChar char="q"/>
            </a:pPr>
            <a:r>
              <a:rPr lang="en-CA" sz="1400" dirty="0"/>
              <a:t> Screen addiction activates similar neural circuits through behavioral reinforcement.</a:t>
            </a:r>
          </a:p>
          <a:p>
            <a:pPr>
              <a:lnSpc>
                <a:spcPct val="110000"/>
              </a:lnSpc>
              <a:buFont typeface="Wingdings" panose="05000000000000000000" pitchFamily="2" charset="2"/>
              <a:buChar char="q"/>
            </a:pPr>
            <a:r>
              <a:rPr lang="en-CA" sz="1400" dirty="0"/>
              <a:t> Both cause:</a:t>
            </a:r>
          </a:p>
          <a:p>
            <a:pPr lvl="1">
              <a:lnSpc>
                <a:spcPct val="110000"/>
              </a:lnSpc>
              <a:buFont typeface="Wingdings" panose="05000000000000000000" pitchFamily="2" charset="2"/>
              <a:buChar char="q"/>
            </a:pPr>
            <a:r>
              <a:rPr lang="en-CA" dirty="0"/>
              <a:t> Dopamine dysregulation</a:t>
            </a:r>
          </a:p>
          <a:p>
            <a:pPr lvl="1">
              <a:lnSpc>
                <a:spcPct val="110000"/>
              </a:lnSpc>
              <a:buFont typeface="Wingdings" panose="05000000000000000000" pitchFamily="2" charset="2"/>
              <a:buChar char="q"/>
            </a:pPr>
            <a:r>
              <a:rPr lang="en-CA" dirty="0"/>
              <a:t> Impaired self-control</a:t>
            </a:r>
          </a:p>
          <a:p>
            <a:pPr lvl="1">
              <a:lnSpc>
                <a:spcPct val="110000"/>
              </a:lnSpc>
              <a:buFont typeface="Wingdings" panose="05000000000000000000" pitchFamily="2" charset="2"/>
              <a:buChar char="q"/>
            </a:pPr>
            <a:r>
              <a:rPr lang="en-CA" dirty="0"/>
              <a:t> Reduced prefrontal cortex activity</a:t>
            </a:r>
            <a:endParaRPr lang="en-CA" sz="1400" dirty="0"/>
          </a:p>
          <a:p>
            <a:pPr>
              <a:lnSpc>
                <a:spcPct val="110000"/>
              </a:lnSpc>
              <a:buFont typeface="Wingdings" panose="05000000000000000000" pitchFamily="2" charset="2"/>
              <a:buChar char="q"/>
            </a:pPr>
            <a:endParaRPr lang="en-CA" sz="1400" dirty="0"/>
          </a:p>
        </p:txBody>
      </p:sp>
      <p:pic>
        <p:nvPicPr>
          <p:cNvPr id="3" name="Picture Placeholder 2" descr="A diagram of the brain&#10;&#10;AI-generated content may be incorrect.">
            <a:extLst>
              <a:ext uri="{FF2B5EF4-FFF2-40B4-BE49-F238E27FC236}">
                <a16:creationId xmlns:a16="http://schemas.microsoft.com/office/drawing/2014/main" id="{61EC990D-2D05-AAD3-12E9-1EBFACE3596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00" b="1600"/>
          <a:stretch/>
        </p:blipFill>
        <p:spPr>
          <a:xfrm>
            <a:off x="5943600" y="685800"/>
            <a:ext cx="5479825" cy="4787286"/>
          </a:xfrm>
          <a:noFill/>
        </p:spPr>
      </p:pic>
    </p:spTree>
    <p:extLst>
      <p:ext uri="{BB962C8B-B14F-4D97-AF65-F5344CB8AC3E}">
        <p14:creationId xmlns:p14="http://schemas.microsoft.com/office/powerpoint/2010/main" val="20154320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B7E68-F377-A020-B57E-8787DC53F1B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8721263-A026-5912-715F-4DCEA44DA9B6}"/>
              </a:ext>
            </a:extLst>
          </p:cNvPr>
          <p:cNvSpPr>
            <a:spLocks noGrp="1"/>
          </p:cNvSpPr>
          <p:nvPr>
            <p:ph type="title"/>
          </p:nvPr>
        </p:nvSpPr>
        <p:spPr>
          <a:xfrm>
            <a:off x="8226222" y="152400"/>
            <a:ext cx="3273552" cy="1447800"/>
          </a:xfrm>
        </p:spPr>
        <p:txBody>
          <a:bodyPr anchor="ctr">
            <a:normAutofit/>
          </a:bodyPr>
          <a:lstStyle/>
          <a:p>
            <a:r>
              <a:rPr lang="en-US" dirty="0"/>
              <a:t>Discussion: The Digital Drug Parallel</a:t>
            </a:r>
            <a:endParaRPr lang="en-CA" dirty="0"/>
          </a:p>
        </p:txBody>
      </p:sp>
      <p:pic>
        <p:nvPicPr>
          <p:cNvPr id="9" name="Picture Placeholder 8" descr="A hand holding a device&#10;&#10;AI-generated content may be incorrect.">
            <a:extLst>
              <a:ext uri="{FF2B5EF4-FFF2-40B4-BE49-F238E27FC236}">
                <a16:creationId xmlns:a16="http://schemas.microsoft.com/office/drawing/2014/main" id="{E02917DF-B518-E583-02FB-8BEBA3B54603}"/>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8135" r="18135"/>
          <a:stretch/>
        </p:blipFill>
        <p:spPr>
          <a:xfrm>
            <a:off x="637" y="-1"/>
            <a:ext cx="7782725" cy="6411311"/>
          </a:xfrm>
          <a:noFill/>
        </p:spPr>
      </p:pic>
      <p:sp>
        <p:nvSpPr>
          <p:cNvPr id="6" name="Content Placeholder 5">
            <a:extLst>
              <a:ext uri="{FF2B5EF4-FFF2-40B4-BE49-F238E27FC236}">
                <a16:creationId xmlns:a16="http://schemas.microsoft.com/office/drawing/2014/main" id="{7CE488DF-3321-1802-E0EF-A06E39267B26}"/>
              </a:ext>
            </a:extLst>
          </p:cNvPr>
          <p:cNvSpPr>
            <a:spLocks noGrp="1"/>
          </p:cNvSpPr>
          <p:nvPr>
            <p:ph sz="quarter" idx="14"/>
          </p:nvPr>
        </p:nvSpPr>
        <p:spPr>
          <a:xfrm>
            <a:off x="8382000" y="1752600"/>
            <a:ext cx="3581400" cy="3505200"/>
          </a:xfrm>
        </p:spPr>
        <p:txBody>
          <a:bodyPr anchor="ctr">
            <a:normAutofit/>
          </a:bodyPr>
          <a:lstStyle/>
          <a:p>
            <a:pPr>
              <a:lnSpc>
                <a:spcPct val="110000"/>
              </a:lnSpc>
              <a:buFont typeface="Wingdings" panose="05000000000000000000" pitchFamily="2" charset="2"/>
              <a:buChar char="q"/>
            </a:pPr>
            <a:r>
              <a:rPr lang="en-US" sz="1400" dirty="0"/>
              <a:t> Similarities between drug and screen addiction:</a:t>
            </a:r>
          </a:p>
          <a:p>
            <a:pPr lvl="1">
              <a:lnSpc>
                <a:spcPct val="110000"/>
              </a:lnSpc>
              <a:buFont typeface="Wingdings" panose="05000000000000000000" pitchFamily="2" charset="2"/>
              <a:buChar char="q"/>
            </a:pPr>
            <a:r>
              <a:rPr lang="en-US" dirty="0"/>
              <a:t> Loss of control</a:t>
            </a:r>
          </a:p>
          <a:p>
            <a:pPr lvl="1">
              <a:lnSpc>
                <a:spcPct val="110000"/>
              </a:lnSpc>
              <a:buFont typeface="Wingdings" panose="05000000000000000000" pitchFamily="2" charset="2"/>
              <a:buChar char="q"/>
            </a:pPr>
            <a:r>
              <a:rPr lang="en-US" dirty="0"/>
              <a:t> Compulsive engagement</a:t>
            </a:r>
          </a:p>
          <a:p>
            <a:pPr lvl="1">
              <a:lnSpc>
                <a:spcPct val="110000"/>
              </a:lnSpc>
              <a:buFont typeface="Wingdings" panose="05000000000000000000" pitchFamily="2" charset="2"/>
              <a:buChar char="q"/>
            </a:pPr>
            <a:r>
              <a:rPr lang="en-US" dirty="0"/>
              <a:t> Withdrawal effects</a:t>
            </a:r>
          </a:p>
          <a:p>
            <a:pPr lvl="1">
              <a:lnSpc>
                <a:spcPct val="110000"/>
              </a:lnSpc>
              <a:buFont typeface="Wingdings" panose="05000000000000000000" pitchFamily="2" charset="2"/>
              <a:buChar char="q"/>
            </a:pPr>
            <a:r>
              <a:rPr lang="en-US" dirty="0"/>
              <a:t> Impaired functioning</a:t>
            </a:r>
          </a:p>
          <a:p>
            <a:pPr>
              <a:lnSpc>
                <a:spcPct val="110000"/>
              </a:lnSpc>
              <a:buFont typeface="Wingdings" panose="05000000000000000000" pitchFamily="2" charset="2"/>
              <a:buChar char="q"/>
            </a:pPr>
            <a:r>
              <a:rPr lang="en-US" sz="1400" dirty="0"/>
              <a:t> Female students showed higher depression rates due to online stressors.</a:t>
            </a:r>
          </a:p>
          <a:p>
            <a:pPr>
              <a:lnSpc>
                <a:spcPct val="110000"/>
              </a:lnSpc>
              <a:buFont typeface="Wingdings" panose="05000000000000000000" pitchFamily="2" charset="2"/>
              <a:buChar char="q"/>
            </a:pPr>
            <a:r>
              <a:rPr lang="en-US" sz="1400" dirty="0"/>
              <a:t> Screen addiction mirrors chemical addiction in neurobiology and behavior.</a:t>
            </a:r>
          </a:p>
        </p:txBody>
      </p:sp>
    </p:spTree>
    <p:extLst>
      <p:ext uri="{BB962C8B-B14F-4D97-AF65-F5344CB8AC3E}">
        <p14:creationId xmlns:p14="http://schemas.microsoft.com/office/powerpoint/2010/main" val="23262135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A9E7-AF57-84ED-CDBD-08099C0CDBFF}"/>
              </a:ext>
            </a:extLst>
          </p:cNvPr>
          <p:cNvSpPr>
            <a:spLocks noGrp="1"/>
          </p:cNvSpPr>
          <p:nvPr>
            <p:ph type="title"/>
          </p:nvPr>
        </p:nvSpPr>
        <p:spPr>
          <a:xfrm>
            <a:off x="731520" y="2596896"/>
            <a:ext cx="8933688" cy="3566160"/>
          </a:xfrm>
        </p:spPr>
        <p:txBody>
          <a:bodyPr anchor="b">
            <a:normAutofit/>
          </a:bodyPr>
          <a:lstStyle/>
          <a:p>
            <a:r>
              <a:rPr lang="en-US" sz="5600"/>
              <a:t>Global Perspectives on Digital Addiction</a:t>
            </a:r>
          </a:p>
        </p:txBody>
      </p:sp>
    </p:spTree>
    <p:extLst>
      <p:ext uri="{BB962C8B-B14F-4D97-AF65-F5344CB8AC3E}">
        <p14:creationId xmlns:p14="http://schemas.microsoft.com/office/powerpoint/2010/main" val="1168327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37B3-A6FA-21D8-04F3-543B6F424750}"/>
              </a:ext>
            </a:extLst>
          </p:cNvPr>
          <p:cNvSpPr>
            <a:spLocks noGrp="1"/>
          </p:cNvSpPr>
          <p:nvPr>
            <p:ph type="title"/>
          </p:nvPr>
        </p:nvSpPr>
        <p:spPr>
          <a:xfrm>
            <a:off x="731520" y="312572"/>
            <a:ext cx="6858000" cy="923544"/>
          </a:xfrm>
        </p:spPr>
        <p:txBody>
          <a:bodyPr anchor="b">
            <a:normAutofit/>
          </a:bodyPr>
          <a:lstStyle/>
          <a:p>
            <a:r>
              <a:rPr lang="en-US" dirty="0"/>
              <a:t>Global Context: WHO Findings</a:t>
            </a:r>
          </a:p>
        </p:txBody>
      </p:sp>
      <p:sp>
        <p:nvSpPr>
          <p:cNvPr id="4" name="Content Placeholder 3">
            <a:extLst>
              <a:ext uri="{FF2B5EF4-FFF2-40B4-BE49-F238E27FC236}">
                <a16:creationId xmlns:a16="http://schemas.microsoft.com/office/drawing/2014/main" id="{DDACD361-5B5B-7268-01AB-DBE0BE45B2F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4400" y="1910080"/>
            <a:ext cx="9296400" cy="1743456"/>
          </a:xfrm>
        </p:spPr>
        <p:txBody>
          <a:bodyPr>
            <a:normAutofit/>
          </a:bodyPr>
          <a:lstStyle/>
          <a:p>
            <a:pPr>
              <a:spcBef>
                <a:spcPts val="2500"/>
              </a:spcBef>
              <a:buFont typeface="Wingdings" panose="05000000000000000000" pitchFamily="2" charset="2"/>
              <a:buChar char="q"/>
            </a:pPr>
            <a:r>
              <a:rPr lang="en-US" b="1" dirty="0"/>
              <a:t>WHO reports rising digital addiction among teens in 44 countries.</a:t>
            </a:r>
          </a:p>
          <a:p>
            <a:pPr>
              <a:spcBef>
                <a:spcPts val="2500"/>
              </a:spcBef>
              <a:buFont typeface="Wingdings" panose="05000000000000000000" pitchFamily="2" charset="2"/>
              <a:buChar char="q"/>
            </a:pPr>
            <a:r>
              <a:rPr lang="en-US" b="1" dirty="0"/>
              <a:t>Strong links between excessive screen use and depression, anxiety, and reduced well-being. (WHO, 2024)</a:t>
            </a:r>
          </a:p>
        </p:txBody>
      </p:sp>
      <p:pic>
        <p:nvPicPr>
          <p:cNvPr id="8" name="Picture 7">
            <a:extLst>
              <a:ext uri="{FF2B5EF4-FFF2-40B4-BE49-F238E27FC236}">
                <a16:creationId xmlns:a16="http://schemas.microsoft.com/office/drawing/2014/main" id="{756C498C-398A-4E7F-83CB-CA995176D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48456"/>
            <a:ext cx="5791200" cy="1883271"/>
          </a:xfrm>
          <a:prstGeom prst="rect">
            <a:avLst/>
          </a:prstGeom>
        </p:spPr>
      </p:pic>
    </p:spTree>
    <p:extLst>
      <p:ext uri="{BB962C8B-B14F-4D97-AF65-F5344CB8AC3E}">
        <p14:creationId xmlns:p14="http://schemas.microsoft.com/office/powerpoint/2010/main" val="2973470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37B3-A6FA-21D8-04F3-543B6F424750}"/>
              </a:ext>
            </a:extLst>
          </p:cNvPr>
          <p:cNvSpPr>
            <a:spLocks noGrp="1"/>
          </p:cNvSpPr>
          <p:nvPr>
            <p:ph type="title"/>
          </p:nvPr>
        </p:nvSpPr>
        <p:spPr>
          <a:xfrm>
            <a:off x="731520" y="312572"/>
            <a:ext cx="6858000" cy="923544"/>
          </a:xfrm>
        </p:spPr>
        <p:txBody>
          <a:bodyPr anchor="b">
            <a:normAutofit/>
          </a:bodyPr>
          <a:lstStyle/>
          <a:p>
            <a:r>
              <a:rPr lang="en-US" dirty="0"/>
              <a:t>Youth Mental Health Study</a:t>
            </a:r>
          </a:p>
        </p:txBody>
      </p:sp>
      <p:sp>
        <p:nvSpPr>
          <p:cNvPr id="4" name="Content Placeholder 3">
            <a:extLst>
              <a:ext uri="{FF2B5EF4-FFF2-40B4-BE49-F238E27FC236}">
                <a16:creationId xmlns:a16="http://schemas.microsoft.com/office/drawing/2014/main" id="{DDACD361-5B5B-7268-01AB-DBE0BE45B2F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4400" y="1905000"/>
            <a:ext cx="7040880" cy="1600200"/>
          </a:xfrm>
        </p:spPr>
        <p:txBody>
          <a:bodyPr>
            <a:normAutofit/>
          </a:bodyPr>
          <a:lstStyle/>
          <a:p>
            <a:pPr>
              <a:spcBef>
                <a:spcPts val="2500"/>
              </a:spcBef>
              <a:buFont typeface="Wingdings" panose="05000000000000000000" pitchFamily="2" charset="2"/>
              <a:buChar char="q"/>
            </a:pPr>
            <a:r>
              <a:rPr lang="en-US" b="1" dirty="0"/>
              <a:t>JAMA study (Xiao et al., 2025) tracked 4,000+ adolescents.</a:t>
            </a:r>
          </a:p>
          <a:p>
            <a:pPr>
              <a:spcBef>
                <a:spcPts val="2500"/>
              </a:spcBef>
              <a:buFont typeface="Wingdings" panose="05000000000000000000" pitchFamily="2" charset="2"/>
              <a:buChar char="q"/>
            </a:pPr>
            <a:r>
              <a:rPr lang="en-US" b="1" dirty="0"/>
              <a:t>Addictive screen use doubled the risk of suicidal thoughts.</a:t>
            </a:r>
          </a:p>
          <a:p>
            <a:pPr>
              <a:spcBef>
                <a:spcPts val="2500"/>
              </a:spcBef>
              <a:buFont typeface="Wingdings" panose="05000000000000000000" pitchFamily="2" charset="2"/>
              <a:buChar char="q"/>
            </a:pPr>
            <a:r>
              <a:rPr lang="en-US" b="1" dirty="0"/>
              <a:t>Elevated anxiety and depression in high-ASU users.</a:t>
            </a:r>
          </a:p>
        </p:txBody>
      </p:sp>
      <p:pic>
        <p:nvPicPr>
          <p:cNvPr id="10" name="Picture 9">
            <a:extLst>
              <a:ext uri="{FF2B5EF4-FFF2-40B4-BE49-F238E27FC236}">
                <a16:creationId xmlns:a16="http://schemas.microsoft.com/office/drawing/2014/main" id="{9BA07364-FF7A-4A9C-B841-4445A6F5C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768" y="3810000"/>
            <a:ext cx="4675632" cy="1826418"/>
          </a:xfrm>
          <a:prstGeom prst="rect">
            <a:avLst/>
          </a:prstGeom>
        </p:spPr>
      </p:pic>
    </p:spTree>
    <p:extLst>
      <p:ext uri="{BB962C8B-B14F-4D97-AF65-F5344CB8AC3E}">
        <p14:creationId xmlns:p14="http://schemas.microsoft.com/office/powerpoint/2010/main" val="2074408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A7DF-7A66-4FC4-9D37-EDD3B7399E01}"/>
              </a:ext>
            </a:extLst>
          </p:cNvPr>
          <p:cNvSpPr>
            <a:spLocks noGrp="1"/>
          </p:cNvSpPr>
          <p:nvPr>
            <p:ph type="title"/>
          </p:nvPr>
        </p:nvSpPr>
        <p:spPr/>
        <p:txBody>
          <a:bodyPr>
            <a:normAutofit/>
          </a:bodyPr>
          <a:lstStyle/>
          <a:p>
            <a:r>
              <a:rPr lang="en-US" dirty="0"/>
              <a:t>Psychological Vulnerabilities of Screen Dependence</a:t>
            </a:r>
          </a:p>
        </p:txBody>
      </p:sp>
      <p:sp>
        <p:nvSpPr>
          <p:cNvPr id="3" name="Content Placeholder 2">
            <a:extLst>
              <a:ext uri="{FF2B5EF4-FFF2-40B4-BE49-F238E27FC236}">
                <a16:creationId xmlns:a16="http://schemas.microsoft.com/office/drawing/2014/main" id="{AEEEC14F-9F91-4E27-AD39-F354037D68DF}"/>
              </a:ext>
            </a:extLst>
          </p:cNvPr>
          <p:cNvSpPr>
            <a:spLocks noGrp="1"/>
          </p:cNvSpPr>
          <p:nvPr>
            <p:ph idx="1"/>
          </p:nvPr>
        </p:nvSpPr>
        <p:spPr>
          <a:xfrm>
            <a:off x="609600" y="2514600"/>
            <a:ext cx="7010400" cy="3429000"/>
          </a:xfrm>
          <a:solidFill>
            <a:schemeClr val="bg1">
              <a:lumMod val="95000"/>
            </a:schemeClr>
          </a:solidFill>
          <a:ln>
            <a:solidFill>
              <a:schemeClr val="tx1"/>
            </a:solidFill>
          </a:ln>
        </p:spPr>
        <p:txBody>
          <a:bodyPr>
            <a:normAutofit/>
          </a:bodyPr>
          <a:lstStyle/>
          <a:p>
            <a:pPr>
              <a:buFont typeface="Wingdings" panose="05000000000000000000" pitchFamily="2" charset="2"/>
              <a:buChar char="q"/>
            </a:pPr>
            <a:r>
              <a:rPr lang="en-US" sz="1800" dirty="0"/>
              <a:t> Individuals with high screen dependence often show:</a:t>
            </a:r>
          </a:p>
          <a:p>
            <a:pPr marL="971550" lvl="3" indent="-285750">
              <a:buFont typeface="Wingdings" panose="05000000000000000000" pitchFamily="2" charset="2"/>
              <a:buChar char="q"/>
            </a:pPr>
            <a:r>
              <a:rPr lang="en-US" sz="1600" dirty="0"/>
              <a:t>Poor self-regulation</a:t>
            </a:r>
          </a:p>
          <a:p>
            <a:pPr marL="971550" lvl="3" indent="-285750">
              <a:buFont typeface="Wingdings" panose="05000000000000000000" pitchFamily="2" charset="2"/>
              <a:buChar char="q"/>
            </a:pPr>
            <a:r>
              <a:rPr lang="en-US" sz="1600" dirty="0"/>
              <a:t>Impulsivity</a:t>
            </a:r>
          </a:p>
          <a:p>
            <a:pPr marL="971550" lvl="3" indent="-285750">
              <a:buFont typeface="Wingdings" panose="05000000000000000000" pitchFamily="2" charset="2"/>
              <a:buChar char="q"/>
            </a:pPr>
            <a:r>
              <a:rPr lang="en-US" sz="1600" dirty="0"/>
              <a:t>Reduced ability to delay gratification</a:t>
            </a:r>
          </a:p>
          <a:p>
            <a:pPr>
              <a:buFont typeface="Wingdings" panose="05000000000000000000" pitchFamily="2" charset="2"/>
              <a:buChar char="q"/>
            </a:pPr>
            <a:r>
              <a:rPr lang="en-US" sz="1800" dirty="0"/>
              <a:t> These traits are strongly linked to vulnerability to substance use.</a:t>
            </a:r>
          </a:p>
          <a:p>
            <a:pPr>
              <a:buFont typeface="Wingdings" panose="05000000000000000000" pitchFamily="2" charset="2"/>
              <a:buChar char="q"/>
            </a:pPr>
            <a:r>
              <a:rPr lang="en-US" sz="1800" dirty="0"/>
              <a:t> In adolescents and young adults, whose brain control systems are still developing, these traits can increase the risk of experimenting with drugs and risky behaviors.</a:t>
            </a:r>
          </a:p>
        </p:txBody>
      </p:sp>
      <p:pic>
        <p:nvPicPr>
          <p:cNvPr id="17" name="Picture 16">
            <a:extLst>
              <a:ext uri="{FF2B5EF4-FFF2-40B4-BE49-F238E27FC236}">
                <a16:creationId xmlns:a16="http://schemas.microsoft.com/office/drawing/2014/main" id="{0AB48147-A21F-47F1-AAD6-8BBE8C0A99FE}"/>
              </a:ext>
            </a:extLst>
          </p:cNvPr>
          <p:cNvPicPr>
            <a:picLocks noChangeAspect="1"/>
          </p:cNvPicPr>
          <p:nvPr/>
        </p:nvPicPr>
        <p:blipFill>
          <a:blip r:embed="rId3"/>
          <a:stretch>
            <a:fillRect/>
          </a:stretch>
        </p:blipFill>
        <p:spPr>
          <a:xfrm>
            <a:off x="7924800" y="3886200"/>
            <a:ext cx="3792227" cy="2091713"/>
          </a:xfrm>
          <a:prstGeom prst="rect">
            <a:avLst/>
          </a:prstGeom>
        </p:spPr>
      </p:pic>
    </p:spTree>
    <p:extLst>
      <p:ext uri="{BB962C8B-B14F-4D97-AF65-F5344CB8AC3E}">
        <p14:creationId xmlns:p14="http://schemas.microsoft.com/office/powerpoint/2010/main" val="3522471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DC65-D151-4771-8CEF-5832C1DE27F6}"/>
              </a:ext>
            </a:extLst>
          </p:cNvPr>
          <p:cNvSpPr>
            <a:spLocks noGrp="1"/>
          </p:cNvSpPr>
          <p:nvPr>
            <p:ph type="title"/>
          </p:nvPr>
        </p:nvSpPr>
        <p:spPr/>
        <p:txBody>
          <a:bodyPr/>
          <a:lstStyle/>
          <a:p>
            <a:r>
              <a:rPr lang="en-US" dirty="0"/>
              <a:t>Emotional &amp; Behavioral Triggers</a:t>
            </a:r>
          </a:p>
        </p:txBody>
      </p:sp>
      <p:sp>
        <p:nvSpPr>
          <p:cNvPr id="3" name="Content Placeholder 2">
            <a:extLst>
              <a:ext uri="{FF2B5EF4-FFF2-40B4-BE49-F238E27FC236}">
                <a16:creationId xmlns:a16="http://schemas.microsoft.com/office/drawing/2014/main" id="{264EFB4A-BA42-4C1F-A4FD-726DDFBC97DA}"/>
              </a:ext>
            </a:extLst>
          </p:cNvPr>
          <p:cNvSpPr>
            <a:spLocks noGrp="1"/>
          </p:cNvSpPr>
          <p:nvPr>
            <p:ph idx="1"/>
          </p:nvPr>
        </p:nvSpPr>
        <p:spPr>
          <a:xfrm>
            <a:off x="609600" y="2514600"/>
            <a:ext cx="6858000" cy="3396843"/>
          </a:xfrm>
          <a:solidFill>
            <a:schemeClr val="accent4">
              <a:lumMod val="40000"/>
              <a:lumOff val="60000"/>
            </a:schemeClr>
          </a:solidFill>
          <a:ln>
            <a:solidFill>
              <a:schemeClr val="accent4">
                <a:lumMod val="60000"/>
                <a:lumOff val="40000"/>
              </a:schemeClr>
            </a:solidFill>
          </a:ln>
        </p:spPr>
        <p:txBody>
          <a:bodyPr>
            <a:normAutofit/>
          </a:bodyPr>
          <a:lstStyle/>
          <a:p>
            <a:pPr>
              <a:buFont typeface="Wingdings" panose="05000000000000000000" pitchFamily="2" charset="2"/>
              <a:buChar char="q"/>
            </a:pPr>
            <a:r>
              <a:rPr lang="en-US" sz="1800" dirty="0"/>
              <a:t>Prolonged screen use leads to:</a:t>
            </a:r>
          </a:p>
          <a:p>
            <a:pPr lvl="3">
              <a:buFont typeface="Wingdings" panose="05000000000000000000" pitchFamily="2" charset="2"/>
              <a:buChar char="q"/>
            </a:pPr>
            <a:r>
              <a:rPr lang="en-US" sz="1800" dirty="0"/>
              <a:t>Emotional dysregulation</a:t>
            </a:r>
          </a:p>
          <a:p>
            <a:pPr lvl="3">
              <a:buFont typeface="Wingdings" panose="05000000000000000000" pitchFamily="2" charset="2"/>
              <a:buChar char="q"/>
            </a:pPr>
            <a:r>
              <a:rPr lang="en-US" sz="1800" dirty="0"/>
              <a:t>Social isolation</a:t>
            </a:r>
          </a:p>
          <a:p>
            <a:pPr lvl="3">
              <a:buFont typeface="Wingdings" panose="05000000000000000000" pitchFamily="2" charset="2"/>
              <a:buChar char="q"/>
            </a:pPr>
            <a:r>
              <a:rPr lang="en-US" sz="1800" dirty="0"/>
              <a:t>Sleep disturbances</a:t>
            </a:r>
          </a:p>
          <a:p>
            <a:pPr lvl="3">
              <a:buFont typeface="Wingdings" panose="05000000000000000000" pitchFamily="2" charset="2"/>
              <a:buChar char="q"/>
            </a:pPr>
            <a:r>
              <a:rPr lang="en-US" sz="1800" dirty="0"/>
              <a:t>Elevated stress</a:t>
            </a:r>
          </a:p>
          <a:p>
            <a:pPr>
              <a:buFont typeface="Wingdings" panose="05000000000000000000" pitchFamily="2" charset="2"/>
              <a:buChar char="q"/>
            </a:pPr>
            <a:r>
              <a:rPr lang="en-US" sz="1800" dirty="0"/>
              <a:t>These are all known triggers for substance use.</a:t>
            </a:r>
          </a:p>
          <a:p>
            <a:pPr>
              <a:buFont typeface="Wingdings" panose="05000000000000000000" pitchFamily="2" charset="2"/>
              <a:buChar char="q"/>
            </a:pPr>
            <a:r>
              <a:rPr lang="en-US" sz="1800" dirty="0"/>
              <a:t>Many individuals may turn to drugs to cope with restlessness or negative emotions caused by digital deprivation.</a:t>
            </a:r>
          </a:p>
        </p:txBody>
      </p:sp>
      <p:pic>
        <p:nvPicPr>
          <p:cNvPr id="6" name="Picture 5">
            <a:extLst>
              <a:ext uri="{FF2B5EF4-FFF2-40B4-BE49-F238E27FC236}">
                <a16:creationId xmlns:a16="http://schemas.microsoft.com/office/drawing/2014/main" id="{B783CAD7-2BC6-4166-B5E5-D93B4FC8F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659957"/>
            <a:ext cx="3212121" cy="2251486"/>
          </a:xfrm>
          <a:prstGeom prst="rect">
            <a:avLst/>
          </a:prstGeom>
          <a:ln>
            <a:noFill/>
          </a:ln>
        </p:spPr>
      </p:pic>
    </p:spTree>
    <p:extLst>
      <p:ext uri="{BB962C8B-B14F-4D97-AF65-F5344CB8AC3E}">
        <p14:creationId xmlns:p14="http://schemas.microsoft.com/office/powerpoint/2010/main" val="139241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5242-443D-65DF-0D5C-3C1425670E6E}"/>
              </a:ext>
            </a:extLst>
          </p:cNvPr>
          <p:cNvSpPr>
            <a:spLocks noGrp="1"/>
          </p:cNvSpPr>
          <p:nvPr>
            <p:ph type="title"/>
          </p:nvPr>
        </p:nvSpPr>
        <p:spPr>
          <a:xfrm>
            <a:off x="731520" y="2596896"/>
            <a:ext cx="8933688" cy="3566160"/>
          </a:xfrm>
        </p:spPr>
        <p:txBody>
          <a:bodyPr anchor="b">
            <a:normAutofit/>
          </a:bodyPr>
          <a:lstStyle/>
          <a:p>
            <a:r>
              <a:rPr lang="en-US" sz="5100" dirty="0"/>
              <a:t>Recommendations and Future Directions</a:t>
            </a:r>
          </a:p>
        </p:txBody>
      </p:sp>
    </p:spTree>
    <p:extLst>
      <p:ext uri="{BB962C8B-B14F-4D97-AF65-F5344CB8AC3E}">
        <p14:creationId xmlns:p14="http://schemas.microsoft.com/office/powerpoint/2010/main" val="3662528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E64C-F241-5DB9-0DE9-FBEBF1E61293}"/>
              </a:ext>
            </a:extLst>
          </p:cNvPr>
          <p:cNvSpPr>
            <a:spLocks noGrp="1"/>
          </p:cNvSpPr>
          <p:nvPr>
            <p:ph type="title"/>
          </p:nvPr>
        </p:nvSpPr>
        <p:spPr>
          <a:xfrm>
            <a:off x="714238" y="224028"/>
            <a:ext cx="7574280" cy="923544"/>
          </a:xfrm>
        </p:spPr>
        <p:txBody>
          <a:bodyPr anchor="b">
            <a:normAutofit/>
          </a:bodyPr>
          <a:lstStyle/>
          <a:p>
            <a:r>
              <a:rPr lang="en-US" dirty="0"/>
              <a:t>Strategies for Mitigating Screen Addiction</a:t>
            </a:r>
          </a:p>
        </p:txBody>
      </p:sp>
      <p:sp>
        <p:nvSpPr>
          <p:cNvPr id="4" name="Content Placeholder 3">
            <a:extLst>
              <a:ext uri="{FF2B5EF4-FFF2-40B4-BE49-F238E27FC236}">
                <a16:creationId xmlns:a16="http://schemas.microsoft.com/office/drawing/2014/main" id="{729167A2-9608-B3D2-9B9D-1946DA179A9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4238" y="1280160"/>
            <a:ext cx="6858000" cy="4608576"/>
          </a:xfrm>
        </p:spPr>
        <p:txBody>
          <a:bodyPr>
            <a:normAutofit/>
          </a:bodyPr>
          <a:lstStyle/>
          <a:p>
            <a:pPr marL="0" indent="0">
              <a:spcBef>
                <a:spcPts val="2500"/>
              </a:spcBef>
              <a:buFont typeface="Arial" panose="020B0604020202020204" pitchFamily="34" charset="0"/>
              <a:buNone/>
            </a:pPr>
            <a:r>
              <a:rPr lang="en-US" b="1" dirty="0"/>
              <a:t>Screening and Identification</a:t>
            </a:r>
          </a:p>
          <a:p>
            <a:pPr marL="0" lvl="1" indent="0">
              <a:buFont typeface="Arial" panose="020B0604020202020204" pitchFamily="34" charset="0"/>
              <a:buNone/>
            </a:pPr>
            <a:r>
              <a:rPr dirty="0"/>
              <a:t>Implement screening protocols in universities and healthcare to detect individuals at risk of digital overuse early.</a:t>
            </a:r>
            <a:endParaRPr lang="en-US" dirty="0"/>
          </a:p>
          <a:p>
            <a:pPr marL="0" indent="0">
              <a:spcBef>
                <a:spcPts val="2500"/>
              </a:spcBef>
              <a:buFont typeface="Arial" panose="020B0604020202020204" pitchFamily="34" charset="0"/>
              <a:buNone/>
            </a:pPr>
            <a:r>
              <a:rPr lang="en-US" b="1" dirty="0"/>
              <a:t>Promoting Digital Hygiene</a:t>
            </a:r>
          </a:p>
          <a:p>
            <a:pPr marL="0" lvl="1" indent="0">
              <a:buFont typeface="Arial" panose="020B0604020202020204" pitchFamily="34" charset="0"/>
              <a:buNone/>
            </a:pPr>
            <a:r>
              <a:rPr dirty="0"/>
              <a:t>Encourage offline breaks, monitor screen time, and improve sleep habits to balance connectivity and mental health.</a:t>
            </a:r>
            <a:endParaRPr lang="en-US" dirty="0"/>
          </a:p>
          <a:p>
            <a:pPr marL="0" indent="0">
              <a:spcBef>
                <a:spcPts val="2500"/>
              </a:spcBef>
              <a:buFont typeface="Arial" panose="020B0604020202020204" pitchFamily="34" charset="0"/>
              <a:buNone/>
            </a:pPr>
            <a:r>
              <a:rPr lang="en-US" b="1" dirty="0"/>
              <a:t>Research and Longitudinal Studies</a:t>
            </a:r>
          </a:p>
          <a:p>
            <a:pPr marL="0" lvl="1" indent="0">
              <a:buFont typeface="Arial" panose="020B0604020202020204" pitchFamily="34" charset="0"/>
              <a:buNone/>
            </a:pPr>
            <a:r>
              <a:rPr dirty="0"/>
              <a:t>Conduct long-term studies to establish causality and understand screen addiction's effects over time.</a:t>
            </a:r>
            <a:endParaRPr lang="en-US" dirty="0"/>
          </a:p>
          <a:p>
            <a:pPr marL="0" indent="0">
              <a:spcBef>
                <a:spcPts val="2500"/>
              </a:spcBef>
              <a:buFont typeface="Arial" panose="020B0604020202020204" pitchFamily="34" charset="0"/>
              <a:buNone/>
            </a:pPr>
            <a:r>
              <a:rPr lang="en-US" b="1" dirty="0"/>
              <a:t>Addressing Emotional Triggers</a:t>
            </a:r>
          </a:p>
          <a:p>
            <a:pPr marL="0" lvl="1" indent="0">
              <a:buFont typeface="Arial" panose="020B0604020202020204" pitchFamily="34" charset="0"/>
              <a:buNone/>
            </a:pPr>
            <a:r>
              <a:rPr dirty="0"/>
              <a:t>Reduce reliance on digital devices by tackling stress, isolation, and lack of recreational alternatives.</a:t>
            </a:r>
            <a:endParaRPr lang="en-US" dirty="0"/>
          </a:p>
        </p:txBody>
      </p:sp>
      <p:pic>
        <p:nvPicPr>
          <p:cNvPr id="5" name="Content Placeholder 4" descr="Future smartphones and tablet terminals have various functions. VR game play, electroencephalogram scanning, brain signals can be caught and automatically access peripheral devices. There is a medical diagnosis function, it can do health chick and health care of people.">
            <a:extLst>
              <a:ext uri="{FF2B5EF4-FFF2-40B4-BE49-F238E27FC236}">
                <a16:creationId xmlns:a16="http://schemas.microsoft.com/office/drawing/2014/main" id="{B9BB3355-7EBB-400E-BD55-88F068395243}"/>
              </a:ext>
            </a:extLst>
          </p:cNvPr>
          <p:cNvPicPr>
            <a:picLocks noGrp="1" noChangeAspect="1"/>
          </p:cNvPicPr>
          <p:nvPr>
            <p:ph type="pic" sz="quarter" idx="15"/>
          </p:nvPr>
        </p:nvPicPr>
        <p:blipFill>
          <a:blip r:embed="rId3"/>
          <a:srcRect l="28249" r="32171" b="2"/>
          <a:stretch>
            <a:fillRect/>
          </a:stretch>
        </p:blipFill>
        <p:spPr>
          <a:xfrm>
            <a:off x="8686800" y="685800"/>
            <a:ext cx="3085177" cy="5202936"/>
          </a:xfrm>
          <a:prstGeom prst="rect">
            <a:avLst/>
          </a:prstGeom>
          <a:noFill/>
        </p:spPr>
      </p:pic>
    </p:spTree>
    <p:extLst>
      <p:ext uri="{BB962C8B-B14F-4D97-AF65-F5344CB8AC3E}">
        <p14:creationId xmlns:p14="http://schemas.microsoft.com/office/powerpoint/2010/main" val="1495262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D8F2D-8B7D-F21D-C1BA-5BEE28D116A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6D62DDB-AC93-C38A-4D1B-CF95C7496270}"/>
              </a:ext>
            </a:extLst>
          </p:cNvPr>
          <p:cNvSpPr>
            <a:spLocks noGrp="1"/>
          </p:cNvSpPr>
          <p:nvPr>
            <p:ph sz="quarter" idx="14"/>
          </p:nvPr>
        </p:nvSpPr>
        <p:spPr>
          <a:xfrm>
            <a:off x="825062" y="1295400"/>
            <a:ext cx="6858000" cy="2743200"/>
          </a:xfrm>
        </p:spPr>
        <p:txBody>
          <a:bodyPr anchor="ctr"/>
          <a:lstStyle/>
          <a:p>
            <a:pPr>
              <a:lnSpc>
                <a:spcPct val="150000"/>
              </a:lnSpc>
              <a:buFont typeface="Wingdings" panose="05000000000000000000" pitchFamily="2" charset="2"/>
              <a:buChar char="q"/>
            </a:pPr>
            <a:r>
              <a:rPr lang="en-CA" dirty="0"/>
              <a:t>Abdullahi A.Y. et al. (2025). West J Med &amp; Biomed Sci, 6(3):53–57.</a:t>
            </a:r>
          </a:p>
          <a:p>
            <a:pPr>
              <a:lnSpc>
                <a:spcPct val="150000"/>
              </a:lnSpc>
              <a:buFont typeface="Wingdings" panose="05000000000000000000" pitchFamily="2" charset="2"/>
              <a:buChar char="q"/>
            </a:pPr>
            <a:r>
              <a:rPr lang="en-CA" dirty="0"/>
              <a:t>Griffiths M.D. (2011). Psychology and the Internet.</a:t>
            </a:r>
          </a:p>
          <a:p>
            <a:pPr>
              <a:lnSpc>
                <a:spcPct val="150000"/>
              </a:lnSpc>
              <a:buFont typeface="Wingdings" panose="05000000000000000000" pitchFamily="2" charset="2"/>
              <a:buChar char="q"/>
            </a:pPr>
            <a:r>
              <a:rPr lang="en-CA" dirty="0"/>
              <a:t>Kuss D.J. &amp; Griffiths M.D. (2011). Int J Environ Res Public Health, 8(9):3528–52.</a:t>
            </a:r>
          </a:p>
          <a:p>
            <a:pPr>
              <a:lnSpc>
                <a:spcPct val="150000"/>
              </a:lnSpc>
              <a:buFont typeface="Wingdings" panose="05000000000000000000" pitchFamily="2" charset="2"/>
              <a:buChar char="q"/>
            </a:pPr>
            <a:r>
              <a:rPr lang="en-CA" dirty="0"/>
              <a:t>Wambua G.N. et al. (2020). BMC Psychiatry, 20:409.</a:t>
            </a:r>
          </a:p>
          <a:p>
            <a:pPr>
              <a:lnSpc>
                <a:spcPct val="150000"/>
              </a:lnSpc>
              <a:buFont typeface="Wingdings" panose="05000000000000000000" pitchFamily="2" charset="2"/>
              <a:buChar char="q"/>
            </a:pPr>
            <a:r>
              <a:rPr lang="en-CA" dirty="0"/>
              <a:t>Twenge J.M. et al. (2019). Emotion, 19(1):45–56.</a:t>
            </a:r>
          </a:p>
          <a:p>
            <a:pPr>
              <a:lnSpc>
                <a:spcPct val="150000"/>
              </a:lnSpc>
              <a:buFont typeface="Wingdings" panose="05000000000000000000" pitchFamily="2" charset="2"/>
              <a:buChar char="q"/>
            </a:pPr>
            <a:r>
              <a:rPr lang="en-CA" dirty="0"/>
              <a:t>Andreassen C.S. (2015). Curr Addict Rep, 2(2):175–84.</a:t>
            </a:r>
          </a:p>
        </p:txBody>
      </p:sp>
      <p:sp>
        <p:nvSpPr>
          <p:cNvPr id="10" name="Title 9">
            <a:extLst>
              <a:ext uri="{FF2B5EF4-FFF2-40B4-BE49-F238E27FC236}">
                <a16:creationId xmlns:a16="http://schemas.microsoft.com/office/drawing/2014/main" id="{0AD92684-D7E6-4725-5CB3-4166FE51E598}"/>
              </a:ext>
            </a:extLst>
          </p:cNvPr>
          <p:cNvSpPr>
            <a:spLocks noGrp="1"/>
          </p:cNvSpPr>
          <p:nvPr>
            <p:ph type="title"/>
          </p:nvPr>
        </p:nvSpPr>
        <p:spPr/>
        <p:txBody>
          <a:bodyPr/>
          <a:lstStyle/>
          <a:p>
            <a:r>
              <a:rPr lang="en-US" dirty="0"/>
              <a:t>References</a:t>
            </a:r>
            <a:endParaRPr lang="en-CA" dirty="0"/>
          </a:p>
        </p:txBody>
      </p:sp>
    </p:spTree>
    <p:extLst>
      <p:ext uri="{BB962C8B-B14F-4D97-AF65-F5344CB8AC3E}">
        <p14:creationId xmlns:p14="http://schemas.microsoft.com/office/powerpoint/2010/main" val="30072427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24C3-3075-43BB-FCDA-E413A2290D16}"/>
              </a:ext>
            </a:extLst>
          </p:cNvPr>
          <p:cNvSpPr>
            <a:spLocks noGrp="1"/>
          </p:cNvSpPr>
          <p:nvPr>
            <p:ph type="ctrTitle"/>
          </p:nvPr>
        </p:nvSpPr>
        <p:spPr>
          <a:xfrm>
            <a:off x="612648" y="850392"/>
            <a:ext cx="2935224" cy="3035808"/>
          </a:xfrm>
        </p:spPr>
        <p:txBody>
          <a:bodyPr anchor="t">
            <a:normAutofit/>
          </a:bodyPr>
          <a:lstStyle/>
          <a:p>
            <a:r>
              <a:rPr lang="en-NG" sz="1600" b="0" dirty="0"/>
              <a:t>, </a:t>
            </a:r>
            <a:r>
              <a:rPr lang="en-US" sz="1600" b="0" dirty="0"/>
              <a:t>Impact of Addictive Screen Use on Quality of Life, Burnout, and Psychiatric Morbidity among Nigerian University Undergraduates: </a:t>
            </a:r>
          </a:p>
        </p:txBody>
      </p:sp>
      <p:sp>
        <p:nvSpPr>
          <p:cNvPr id="3" name="Subtitle 2">
            <a:extLst>
              <a:ext uri="{FF2B5EF4-FFF2-40B4-BE49-F238E27FC236}">
                <a16:creationId xmlns:a16="http://schemas.microsoft.com/office/drawing/2014/main" id="{DF6E9F7C-E940-C26A-3FF2-39265D039D02}"/>
              </a:ext>
            </a:extLst>
          </p:cNvPr>
          <p:cNvSpPr>
            <a:spLocks noGrp="1"/>
          </p:cNvSpPr>
          <p:nvPr>
            <p:ph type="subTitle" idx="1"/>
          </p:nvPr>
        </p:nvSpPr>
        <p:spPr>
          <a:xfrm>
            <a:off x="612648" y="5001768"/>
            <a:ext cx="2926080" cy="1490472"/>
          </a:xfrm>
        </p:spPr>
        <p:txBody>
          <a:bodyPr anchor="ctr">
            <a:normAutofit fontScale="85000" lnSpcReduction="10000"/>
          </a:bodyPr>
          <a:lstStyle/>
          <a:p>
            <a:r>
              <a:rPr lang="en-US" dirty="0"/>
              <a:t>: A cross-sectional Analysis from Ahmadu Bello University, Northwest Nigeria</a:t>
            </a:r>
            <a:endParaRPr lang="en-NG" dirty="0"/>
          </a:p>
        </p:txBody>
      </p:sp>
      <p:pic>
        <p:nvPicPr>
          <p:cNvPr id="4" name="Picture 3" descr="Digital art of brain">
            <a:extLst>
              <a:ext uri="{FF2B5EF4-FFF2-40B4-BE49-F238E27FC236}">
                <a16:creationId xmlns:a16="http://schemas.microsoft.com/office/drawing/2014/main" id="{730F8890-66A4-42FB-ADA3-D2093B569C51}"/>
              </a:ext>
            </a:extLst>
          </p:cNvPr>
          <p:cNvPicPr>
            <a:picLocks noChangeAspect="1"/>
          </p:cNvPicPr>
          <p:nvPr/>
        </p:nvPicPr>
        <p:blipFill>
          <a:blip r:embed="rId3"/>
          <a:srcRect l="20779" r="12759" b="-1"/>
          <a:stretch>
            <a:fillRect/>
          </a:stretch>
        </p:blipFill>
        <p:spPr>
          <a:xfrm>
            <a:off x="4076700" y="-76200"/>
            <a:ext cx="8115300" cy="6868442"/>
          </a:xfrm>
          <a:prstGeom prst="rect">
            <a:avLst/>
          </a:prstGeom>
          <a:noFill/>
        </p:spPr>
      </p:pic>
    </p:spTree>
    <p:extLst>
      <p:ext uri="{BB962C8B-B14F-4D97-AF65-F5344CB8AC3E}">
        <p14:creationId xmlns:p14="http://schemas.microsoft.com/office/powerpoint/2010/main" val="4892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E64C-F241-5DB9-0DE9-FBEBF1E61293}"/>
              </a:ext>
            </a:extLst>
          </p:cNvPr>
          <p:cNvSpPr>
            <a:spLocks noGrp="1"/>
          </p:cNvSpPr>
          <p:nvPr>
            <p:ph type="title"/>
          </p:nvPr>
        </p:nvSpPr>
        <p:spPr>
          <a:xfrm>
            <a:off x="2362200" y="2662428"/>
            <a:ext cx="8031480" cy="1533144"/>
          </a:xfrm>
        </p:spPr>
        <p:txBody>
          <a:bodyPr anchor="b">
            <a:normAutofit/>
          </a:bodyPr>
          <a:lstStyle/>
          <a:p>
            <a:pPr algn="ctr"/>
            <a:r>
              <a:rPr lang="en-US" sz="9600" dirty="0"/>
              <a:t>Thank You </a:t>
            </a:r>
          </a:p>
        </p:txBody>
      </p:sp>
    </p:spTree>
    <p:extLst>
      <p:ext uri="{BB962C8B-B14F-4D97-AF65-F5344CB8AC3E}">
        <p14:creationId xmlns:p14="http://schemas.microsoft.com/office/powerpoint/2010/main" val="5182772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BCE212-57B1-4E15-B6D3-32A2CC39B18B}"/>
              </a:ext>
            </a:extLst>
          </p:cNvPr>
          <p:cNvSpPr>
            <a:spLocks noGrp="1"/>
          </p:cNvSpPr>
          <p:nvPr>
            <p:ph type="title"/>
          </p:nvPr>
        </p:nvSpPr>
        <p:spPr>
          <a:xfrm>
            <a:off x="6390642" y="1559560"/>
            <a:ext cx="4489704" cy="1463040"/>
          </a:xfrm>
        </p:spPr>
        <p:txBody>
          <a:bodyPr>
            <a:normAutofit fontScale="90000"/>
          </a:bodyPr>
          <a:lstStyle/>
          <a:p>
            <a:r>
              <a:rPr lang="en-US" dirty="0"/>
              <a:t>FATIMA HASSAN LABO</a:t>
            </a:r>
          </a:p>
        </p:txBody>
      </p:sp>
      <p:sp>
        <p:nvSpPr>
          <p:cNvPr id="13" name="TextBox 12">
            <a:extLst>
              <a:ext uri="{FF2B5EF4-FFF2-40B4-BE49-F238E27FC236}">
                <a16:creationId xmlns:a16="http://schemas.microsoft.com/office/drawing/2014/main" id="{42E776B8-F94A-4E31-B7A4-EACC1AA80BFE}"/>
              </a:ext>
            </a:extLst>
          </p:cNvPr>
          <p:cNvSpPr txBox="1"/>
          <p:nvPr/>
        </p:nvSpPr>
        <p:spPr>
          <a:xfrm>
            <a:off x="6710680" y="3216870"/>
            <a:ext cx="525272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5</a:t>
            </a:r>
            <a:r>
              <a:rPr lang="en-US" baseline="30000" dirty="0"/>
              <a:t>th</a:t>
            </a:r>
            <a:r>
              <a:rPr lang="en-US" dirty="0"/>
              <a:t> Year Medical Student (ABUTH) </a:t>
            </a:r>
          </a:p>
          <a:p>
            <a:pPr marL="285750" indent="-285750">
              <a:buFont typeface="Wingdings" panose="05000000000000000000" pitchFamily="2" charset="2"/>
              <a:buChar char="q"/>
            </a:pPr>
            <a:r>
              <a:rPr lang="en-US" dirty="0"/>
              <a:t>Contact Information: </a:t>
            </a:r>
            <a:r>
              <a:rPr lang="en-US" dirty="0">
                <a:hlinkClick r:id="rId3"/>
              </a:rPr>
              <a:t>Fatima_labo92@yahoo.com</a:t>
            </a:r>
            <a:endParaRPr lang="en-US" dirty="0"/>
          </a:p>
          <a:p>
            <a:pPr marL="285750" indent="-285750">
              <a:buFont typeface="Wingdings" panose="05000000000000000000" pitchFamily="2" charset="2"/>
              <a:buChar char="q"/>
            </a:pPr>
            <a:r>
              <a:rPr lang="en-US" dirty="0" err="1"/>
              <a:t>linkedln</a:t>
            </a:r>
            <a:r>
              <a:rPr lang="en-US" dirty="0"/>
              <a:t>: Fatima Hassan Labo</a:t>
            </a:r>
          </a:p>
        </p:txBody>
      </p:sp>
      <p:sp>
        <p:nvSpPr>
          <p:cNvPr id="16" name="TextBox 15">
            <a:extLst>
              <a:ext uri="{FF2B5EF4-FFF2-40B4-BE49-F238E27FC236}">
                <a16:creationId xmlns:a16="http://schemas.microsoft.com/office/drawing/2014/main" id="{DEB804F0-60A0-413C-9113-0D814C390507}"/>
              </a:ext>
            </a:extLst>
          </p:cNvPr>
          <p:cNvSpPr txBox="1"/>
          <p:nvPr/>
        </p:nvSpPr>
        <p:spPr>
          <a:xfrm>
            <a:off x="1071880" y="5257800"/>
            <a:ext cx="5638800" cy="707886"/>
          </a:xfrm>
          <a:prstGeom prst="rect">
            <a:avLst/>
          </a:prstGeom>
          <a:solidFill>
            <a:schemeClr val="bg1"/>
          </a:solidFill>
          <a:ln>
            <a:solidFill>
              <a:schemeClr val="bg1"/>
            </a:solidFill>
          </a:ln>
        </p:spPr>
        <p:txBody>
          <a:bodyPr wrap="square" rtlCol="0">
            <a:spAutoFit/>
          </a:bodyPr>
          <a:lstStyle/>
          <a:p>
            <a:pPr algn="ctr"/>
            <a:r>
              <a:rPr lang="en-US" sz="2000" b="1" dirty="0"/>
              <a:t>AMADU BELLO UNIVERSITY TEACHING HOSPITAL, ZARIA, NIGERIA</a:t>
            </a:r>
          </a:p>
        </p:txBody>
      </p:sp>
      <p:pic>
        <p:nvPicPr>
          <p:cNvPr id="19" name="Picture 18">
            <a:extLst>
              <a:ext uri="{FF2B5EF4-FFF2-40B4-BE49-F238E27FC236}">
                <a16:creationId xmlns:a16="http://schemas.microsoft.com/office/drawing/2014/main" id="{78D5DFE4-EC63-451B-86C5-8059BF4C7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112520"/>
            <a:ext cx="3820160" cy="3820160"/>
          </a:xfrm>
          <a:prstGeom prst="rect">
            <a:avLst/>
          </a:prstGeom>
        </p:spPr>
      </p:pic>
    </p:spTree>
    <p:extLst>
      <p:ext uri="{BB962C8B-B14F-4D97-AF65-F5344CB8AC3E}">
        <p14:creationId xmlns:p14="http://schemas.microsoft.com/office/powerpoint/2010/main" val="6093314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24AB-6C28-454D-FE6D-FB45437EE4D4}"/>
              </a:ext>
            </a:extLst>
          </p:cNvPr>
          <p:cNvSpPr>
            <a:spLocks noGrp="1"/>
          </p:cNvSpPr>
          <p:nvPr>
            <p:ph type="title"/>
          </p:nvPr>
        </p:nvSpPr>
        <p:spPr>
          <a:xfrm>
            <a:off x="731520" y="2596896"/>
            <a:ext cx="8933688" cy="3566160"/>
          </a:xfrm>
        </p:spPr>
        <p:txBody>
          <a:bodyPr anchor="b">
            <a:normAutofit/>
          </a:bodyPr>
          <a:lstStyle/>
          <a:p>
            <a:r>
              <a:rPr lang="en-US" dirty="0"/>
              <a:t>Understanding Addictive Screen Use (ASU)</a:t>
            </a:r>
          </a:p>
        </p:txBody>
      </p:sp>
    </p:spTree>
    <p:extLst>
      <p:ext uri="{BB962C8B-B14F-4D97-AF65-F5344CB8AC3E}">
        <p14:creationId xmlns:p14="http://schemas.microsoft.com/office/powerpoint/2010/main" val="398087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AEE5-F9A6-4DDD-545D-9C5C3E1B2359}"/>
              </a:ext>
            </a:extLst>
          </p:cNvPr>
          <p:cNvSpPr>
            <a:spLocks noGrp="1"/>
          </p:cNvSpPr>
          <p:nvPr>
            <p:ph type="title"/>
          </p:nvPr>
        </p:nvSpPr>
        <p:spPr>
          <a:xfrm>
            <a:off x="731520" y="312572"/>
            <a:ext cx="6858000" cy="923544"/>
          </a:xfrm>
        </p:spPr>
        <p:txBody>
          <a:bodyPr anchor="b">
            <a:normAutofit/>
          </a:bodyPr>
          <a:lstStyle/>
          <a:p>
            <a:r>
              <a:rPr lang="en-US"/>
              <a:t>Introduction to Addictive Screen Use</a:t>
            </a:r>
          </a:p>
        </p:txBody>
      </p:sp>
      <p:sp>
        <p:nvSpPr>
          <p:cNvPr id="4" name="Content Placeholder 3">
            <a:extLst>
              <a:ext uri="{FF2B5EF4-FFF2-40B4-BE49-F238E27FC236}">
                <a16:creationId xmlns:a16="http://schemas.microsoft.com/office/drawing/2014/main" id="{61576F6F-B979-95C1-E179-2FB1A051939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380744"/>
            <a:ext cx="6858000" cy="4608576"/>
          </a:xfrm>
        </p:spPr>
        <p:txBody>
          <a:bodyPr>
            <a:normAutofit/>
          </a:bodyPr>
          <a:lstStyle/>
          <a:p>
            <a:pPr marL="0" indent="0">
              <a:spcBef>
                <a:spcPts val="2500"/>
              </a:spcBef>
              <a:buFont typeface="Arial" panose="020B0604020202020204" pitchFamily="34" charset="0"/>
              <a:buNone/>
            </a:pPr>
            <a:r>
              <a:rPr lang="en-US" b="1" dirty="0"/>
              <a:t>Rising Concern of Screen Addiction</a:t>
            </a:r>
          </a:p>
          <a:p>
            <a:pPr marL="0" lvl="1" indent="0">
              <a:buFont typeface="Arial" panose="020B0604020202020204" pitchFamily="34" charset="0"/>
              <a:buNone/>
            </a:pPr>
            <a:r>
              <a:rPr dirty="0"/>
              <a:t>Addictive screen use is increasingly recognized as a serious issue affecting adolescents and young adults worldwide.</a:t>
            </a:r>
            <a:endParaRPr lang="en-US" dirty="0"/>
          </a:p>
          <a:p>
            <a:pPr marL="0" indent="0">
              <a:spcBef>
                <a:spcPts val="2500"/>
              </a:spcBef>
              <a:buFont typeface="Arial" panose="020B0604020202020204" pitchFamily="34" charset="0"/>
              <a:buNone/>
            </a:pPr>
            <a:r>
              <a:rPr lang="en-US" b="1" dirty="0"/>
              <a:t>Psychological and Neurological Effects</a:t>
            </a:r>
          </a:p>
          <a:p>
            <a:pPr marL="0" lvl="1" indent="0">
              <a:buFont typeface="Arial" panose="020B0604020202020204" pitchFamily="34" charset="0"/>
              <a:buNone/>
            </a:pPr>
            <a:r>
              <a:rPr dirty="0"/>
              <a:t>Screen addiction mimics substance addiction patterns, impacting brain function and mental health adversely.</a:t>
            </a:r>
            <a:endParaRPr lang="en-US" dirty="0"/>
          </a:p>
          <a:p>
            <a:pPr marL="0" indent="0">
              <a:spcBef>
                <a:spcPts val="2500"/>
              </a:spcBef>
              <a:buFont typeface="Arial" panose="020B0604020202020204" pitchFamily="34" charset="0"/>
              <a:buNone/>
            </a:pPr>
            <a:r>
              <a:rPr lang="en-US" b="1" dirty="0"/>
              <a:t>Global and Local Research Insights</a:t>
            </a:r>
          </a:p>
          <a:p>
            <a:pPr marL="0" lvl="1" indent="0">
              <a:buFont typeface="Arial" panose="020B0604020202020204" pitchFamily="34" charset="0"/>
              <a:buNone/>
            </a:pPr>
            <a:r>
              <a:rPr dirty="0"/>
              <a:t>The presentation combines international studies and findings from Ahmadu Bello University to explore screen addiction deeply.</a:t>
            </a:r>
            <a:endParaRPr lang="en-US" dirty="0"/>
          </a:p>
          <a:p>
            <a:pPr marL="0" indent="0">
              <a:spcBef>
                <a:spcPts val="2500"/>
              </a:spcBef>
              <a:buFont typeface="Arial" panose="020B0604020202020204" pitchFamily="34" charset="0"/>
              <a:buNone/>
            </a:pPr>
            <a:r>
              <a:rPr lang="en-US" b="1" dirty="0"/>
              <a:t>Need for Awareness and Intervention</a:t>
            </a:r>
          </a:p>
          <a:p>
            <a:pPr marL="0" lvl="1" indent="0">
              <a:buFont typeface="Arial" panose="020B0604020202020204" pitchFamily="34" charset="0"/>
              <a:buNone/>
            </a:pPr>
            <a:r>
              <a:rPr dirty="0"/>
              <a:t>Emphasizing urgent awareness and strategies to mitigate the growing problem of addictive screen use.</a:t>
            </a:r>
            <a:endParaRPr lang="en-US" dirty="0"/>
          </a:p>
        </p:txBody>
      </p:sp>
      <p:pic>
        <p:nvPicPr>
          <p:cNvPr id="5" name="Content Placeholder 4" descr="Man touching tablet computer screen with human brain icon">
            <a:extLst>
              <a:ext uri="{FF2B5EF4-FFF2-40B4-BE49-F238E27FC236}">
                <a16:creationId xmlns:a16="http://schemas.microsoft.com/office/drawing/2014/main" id="{6040EC7D-7404-4105-B0A2-780437C6FF94}"/>
              </a:ext>
            </a:extLst>
          </p:cNvPr>
          <p:cNvPicPr>
            <a:picLocks noGrp="1" noChangeAspect="1"/>
          </p:cNvPicPr>
          <p:nvPr>
            <p:ph type="pic" sz="quarter" idx="15"/>
          </p:nvPr>
        </p:nvPicPr>
        <p:blipFill>
          <a:blip r:embed="rId3"/>
          <a:srcRect l="26582" r="28945" b="-1"/>
          <a:stretch>
            <a:fillRect/>
          </a:stretch>
        </p:blipFill>
        <p:spPr>
          <a:xfrm>
            <a:off x="8491126" y="603504"/>
            <a:ext cx="3085177" cy="5202936"/>
          </a:xfrm>
          <a:prstGeom prst="rect">
            <a:avLst/>
          </a:prstGeom>
          <a:noFill/>
        </p:spPr>
      </p:pic>
    </p:spTree>
    <p:extLst>
      <p:ext uri="{BB962C8B-B14F-4D97-AF65-F5344CB8AC3E}">
        <p14:creationId xmlns:p14="http://schemas.microsoft.com/office/powerpoint/2010/main" val="1384566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79B5D-1D13-F326-CE35-0A2204B6B21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DBE2F81-B062-6E85-5A0A-DC853409C5B9}"/>
              </a:ext>
            </a:extLst>
          </p:cNvPr>
          <p:cNvSpPr>
            <a:spLocks noGrp="1"/>
          </p:cNvSpPr>
          <p:nvPr>
            <p:ph type="title"/>
          </p:nvPr>
        </p:nvSpPr>
        <p:spPr>
          <a:xfrm>
            <a:off x="731520" y="553616"/>
            <a:ext cx="3595634" cy="1757505"/>
          </a:xfrm>
        </p:spPr>
        <p:txBody>
          <a:bodyPr anchor="t">
            <a:normAutofit/>
          </a:bodyPr>
          <a:lstStyle/>
          <a:p>
            <a:r>
              <a:rPr lang="en-CA" dirty="0"/>
              <a:t>Study Overview and Methodology</a:t>
            </a:r>
          </a:p>
        </p:txBody>
      </p:sp>
      <p:sp>
        <p:nvSpPr>
          <p:cNvPr id="6" name="Content Placeholder 5">
            <a:extLst>
              <a:ext uri="{FF2B5EF4-FFF2-40B4-BE49-F238E27FC236}">
                <a16:creationId xmlns:a16="http://schemas.microsoft.com/office/drawing/2014/main" id="{0D2AC31C-D889-6E2B-4AC6-E9F7F971CB34}"/>
              </a:ext>
            </a:extLst>
          </p:cNvPr>
          <p:cNvSpPr>
            <a:spLocks noGrp="1"/>
          </p:cNvSpPr>
          <p:nvPr>
            <p:ph type="body" sz="half" idx="2"/>
          </p:nvPr>
        </p:nvSpPr>
        <p:spPr>
          <a:xfrm>
            <a:off x="577970" y="1905000"/>
            <a:ext cx="6019800" cy="2743200"/>
          </a:xfrm>
        </p:spPr>
        <p:txBody>
          <a:bodyPr anchor="ctr">
            <a:normAutofit/>
          </a:bodyPr>
          <a:lstStyle/>
          <a:p>
            <a:pPr>
              <a:lnSpc>
                <a:spcPct val="110000"/>
              </a:lnSpc>
              <a:buFont typeface="Wingdings" panose="05000000000000000000" pitchFamily="2" charset="2"/>
              <a:buChar char="q"/>
            </a:pPr>
            <a:r>
              <a:rPr lang="en-CA" sz="1400" dirty="0"/>
              <a:t> Location: Ahmadu Bello University, Zaria, Nigeria</a:t>
            </a:r>
          </a:p>
          <a:p>
            <a:pPr>
              <a:lnSpc>
                <a:spcPct val="110000"/>
              </a:lnSpc>
              <a:buFont typeface="Wingdings" panose="05000000000000000000" pitchFamily="2" charset="2"/>
              <a:buChar char="q"/>
            </a:pPr>
            <a:r>
              <a:rPr lang="en-CA" sz="1400" dirty="0"/>
              <a:t> Sample: 450 undergraduates (multistage random sampling)</a:t>
            </a:r>
          </a:p>
          <a:p>
            <a:pPr>
              <a:lnSpc>
                <a:spcPct val="110000"/>
              </a:lnSpc>
              <a:buFont typeface="Wingdings" panose="05000000000000000000" pitchFamily="2" charset="2"/>
              <a:buChar char="q"/>
            </a:pPr>
            <a:r>
              <a:rPr lang="en-CA" sz="1400" dirty="0"/>
              <a:t> Tools Used:</a:t>
            </a:r>
          </a:p>
          <a:p>
            <a:pPr lvl="1">
              <a:lnSpc>
                <a:spcPct val="110000"/>
              </a:lnSpc>
              <a:buFont typeface="Wingdings" panose="05000000000000000000" pitchFamily="2" charset="2"/>
              <a:buChar char="q"/>
            </a:pPr>
            <a:r>
              <a:rPr lang="en-CA" dirty="0"/>
              <a:t> Smartphone Addiction Scale – Short Version (SAS-SV)</a:t>
            </a:r>
          </a:p>
          <a:p>
            <a:pPr lvl="1">
              <a:lnSpc>
                <a:spcPct val="110000"/>
              </a:lnSpc>
              <a:buFont typeface="Wingdings" panose="05000000000000000000" pitchFamily="2" charset="2"/>
              <a:buChar char="q"/>
            </a:pPr>
            <a:r>
              <a:rPr lang="en-CA" dirty="0"/>
              <a:t> Maslach Burnout Inventory – Student Survey (MBI-SS)</a:t>
            </a:r>
          </a:p>
          <a:p>
            <a:pPr lvl="1">
              <a:lnSpc>
                <a:spcPct val="110000"/>
              </a:lnSpc>
              <a:buFont typeface="Wingdings" panose="05000000000000000000" pitchFamily="2" charset="2"/>
              <a:buChar char="q"/>
            </a:pPr>
            <a:r>
              <a:rPr lang="en-CA" dirty="0"/>
              <a:t> MINI Neuropsychiatric Interview (v7.0)</a:t>
            </a:r>
          </a:p>
          <a:p>
            <a:pPr lvl="1">
              <a:lnSpc>
                <a:spcPct val="110000"/>
              </a:lnSpc>
              <a:buFont typeface="Wingdings" panose="05000000000000000000" pitchFamily="2" charset="2"/>
              <a:buChar char="q"/>
            </a:pPr>
            <a:r>
              <a:rPr lang="en-CA" dirty="0"/>
              <a:t> </a:t>
            </a:r>
            <a:r>
              <a:rPr lang="en-CA" dirty="0" err="1"/>
              <a:t>WHOQoL</a:t>
            </a:r>
            <a:r>
              <a:rPr lang="en-CA" dirty="0"/>
              <a:t>-BREF (Quality of Life)</a:t>
            </a:r>
          </a:p>
          <a:p>
            <a:pPr lvl="1">
              <a:lnSpc>
                <a:spcPct val="110000"/>
              </a:lnSpc>
              <a:buFont typeface="Wingdings" panose="05000000000000000000" pitchFamily="2" charset="2"/>
              <a:buChar char="q"/>
            </a:pPr>
            <a:r>
              <a:rPr lang="en-CA" dirty="0"/>
              <a:t> Analysis: SPSS v29, Chi-square, and Logistic Regression (95% CI)</a:t>
            </a:r>
          </a:p>
        </p:txBody>
      </p:sp>
      <p:pic>
        <p:nvPicPr>
          <p:cNvPr id="3" name="Picture Placeholder 2" descr="A diagram of a sampling process&#10;&#10;AI-generated content may be incorrect.">
            <a:extLst>
              <a:ext uri="{FF2B5EF4-FFF2-40B4-BE49-F238E27FC236}">
                <a16:creationId xmlns:a16="http://schemas.microsoft.com/office/drawing/2014/main" id="{4D4A881D-7C2D-F4EE-CFB6-D7D05970BD5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694" t="9566" r="7005" b="21552"/>
          <a:stretch>
            <a:fillRect/>
          </a:stretch>
        </p:blipFill>
        <p:spPr>
          <a:xfrm>
            <a:off x="6869502" y="2209800"/>
            <a:ext cx="4724400" cy="2362200"/>
          </a:xfrm>
          <a:noFill/>
        </p:spPr>
      </p:pic>
    </p:spTree>
    <p:extLst>
      <p:ext uri="{BB962C8B-B14F-4D97-AF65-F5344CB8AC3E}">
        <p14:creationId xmlns:p14="http://schemas.microsoft.com/office/powerpoint/2010/main" val="36111445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5705-777D-CE22-8722-0AE12DCE5EF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581F07F-690D-BA32-94EB-C439AB877E4C}"/>
              </a:ext>
            </a:extLst>
          </p:cNvPr>
          <p:cNvSpPr>
            <a:spLocks noGrp="1"/>
          </p:cNvSpPr>
          <p:nvPr>
            <p:ph type="title"/>
          </p:nvPr>
        </p:nvSpPr>
        <p:spPr>
          <a:xfrm>
            <a:off x="731520" y="553616"/>
            <a:ext cx="3595634" cy="1757505"/>
          </a:xfrm>
        </p:spPr>
        <p:txBody>
          <a:bodyPr anchor="t">
            <a:normAutofit/>
          </a:bodyPr>
          <a:lstStyle/>
          <a:p>
            <a:r>
              <a:rPr lang="en-US" dirty="0"/>
              <a:t>Key Findings and Statistical Evidence</a:t>
            </a:r>
            <a:endParaRPr lang="en-CA" dirty="0"/>
          </a:p>
        </p:txBody>
      </p:sp>
      <p:graphicFrame>
        <p:nvGraphicFramePr>
          <p:cNvPr id="3" name="Diagram 2">
            <a:extLst>
              <a:ext uri="{FF2B5EF4-FFF2-40B4-BE49-F238E27FC236}">
                <a16:creationId xmlns:a16="http://schemas.microsoft.com/office/drawing/2014/main" id="{370E4CA8-9DBE-8989-9070-1B8D40B8332F}"/>
              </a:ext>
            </a:extLst>
          </p:cNvPr>
          <p:cNvGraphicFramePr/>
          <p:nvPr/>
        </p:nvGraphicFramePr>
        <p:xfrm>
          <a:off x="914400" y="2022992"/>
          <a:ext cx="3733800" cy="252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Placeholder 1">
            <a:extLst>
              <a:ext uri="{FF2B5EF4-FFF2-40B4-BE49-F238E27FC236}">
                <a16:creationId xmlns:a16="http://schemas.microsoft.com/office/drawing/2014/main" id="{571F7212-3697-9128-DCA8-C597E62D46D4}"/>
              </a:ext>
            </a:extLst>
          </p:cNvPr>
          <p:cNvPicPr>
            <a:picLocks noGrp="1" noChangeAspect="1"/>
          </p:cNvPicPr>
          <p:nvPr>
            <p:ph idx="1"/>
          </p:nvPr>
        </p:nvPicPr>
        <p:blipFill>
          <a:blip r:embed="rId8"/>
          <a:stretch>
            <a:fillRect/>
          </a:stretch>
        </p:blipFill>
        <p:spPr>
          <a:xfrm>
            <a:off x="5410200" y="1486978"/>
            <a:ext cx="6268612" cy="3463408"/>
          </a:xfrm>
          <a:prstGeom prst="rect">
            <a:avLst/>
          </a:prstGeom>
          <a:noFill/>
        </p:spPr>
      </p:pic>
    </p:spTree>
    <p:extLst>
      <p:ext uri="{BB962C8B-B14F-4D97-AF65-F5344CB8AC3E}">
        <p14:creationId xmlns:p14="http://schemas.microsoft.com/office/powerpoint/2010/main" val="7831668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E452-31AE-5A45-C86A-207D6555A17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DEF961B-DB4A-8B6F-FA0D-93B6E148E311}"/>
              </a:ext>
            </a:extLst>
          </p:cNvPr>
          <p:cNvSpPr>
            <a:spLocks noGrp="1"/>
          </p:cNvSpPr>
          <p:nvPr>
            <p:ph type="title"/>
          </p:nvPr>
        </p:nvSpPr>
        <p:spPr>
          <a:xfrm>
            <a:off x="731520" y="557784"/>
            <a:ext cx="3713996" cy="2212313"/>
          </a:xfrm>
        </p:spPr>
        <p:txBody>
          <a:bodyPr anchor="t">
            <a:normAutofit/>
          </a:bodyPr>
          <a:lstStyle/>
          <a:p>
            <a:r>
              <a:rPr lang="en-US" dirty="0"/>
              <a:t>Key Findings and Statistical Evidence</a:t>
            </a:r>
            <a:endParaRPr lang="en-CA" dirty="0"/>
          </a:p>
        </p:txBody>
      </p:sp>
      <p:sp>
        <p:nvSpPr>
          <p:cNvPr id="6" name="Content Placeholder 5">
            <a:extLst>
              <a:ext uri="{FF2B5EF4-FFF2-40B4-BE49-F238E27FC236}">
                <a16:creationId xmlns:a16="http://schemas.microsoft.com/office/drawing/2014/main" id="{0E6BAEE2-551D-6F6C-EC43-1DD3F03F8B3C}"/>
              </a:ext>
            </a:extLst>
          </p:cNvPr>
          <p:cNvSpPr>
            <a:spLocks noGrp="1"/>
          </p:cNvSpPr>
          <p:nvPr>
            <p:ph type="body" sz="half" idx="2"/>
          </p:nvPr>
        </p:nvSpPr>
        <p:spPr>
          <a:xfrm>
            <a:off x="639300" y="2770097"/>
            <a:ext cx="4450080" cy="2212313"/>
          </a:xfrm>
        </p:spPr>
        <p:txBody>
          <a:bodyPr anchor="ctr">
            <a:normAutofit lnSpcReduction="10000"/>
          </a:bodyPr>
          <a:lstStyle/>
          <a:p>
            <a:pPr>
              <a:lnSpc>
                <a:spcPct val="110000"/>
              </a:lnSpc>
              <a:buFont typeface="Wingdings" panose="05000000000000000000" pitchFamily="2" charset="2"/>
              <a:buChar char="q"/>
            </a:pPr>
            <a:r>
              <a:rPr lang="en-US" sz="1500" dirty="0"/>
              <a:t> Addictive screen users were:</a:t>
            </a:r>
          </a:p>
          <a:p>
            <a:pPr lvl="1">
              <a:lnSpc>
                <a:spcPct val="110000"/>
              </a:lnSpc>
              <a:buFont typeface="Wingdings" panose="05000000000000000000" pitchFamily="2" charset="2"/>
              <a:buChar char="q"/>
            </a:pPr>
            <a:r>
              <a:rPr lang="en-US" sz="1500" dirty="0"/>
              <a:t> 2.35x more likely to experience burnout</a:t>
            </a:r>
          </a:p>
          <a:p>
            <a:pPr lvl="1">
              <a:lnSpc>
                <a:spcPct val="110000"/>
              </a:lnSpc>
              <a:buFont typeface="Wingdings" panose="05000000000000000000" pitchFamily="2" charset="2"/>
              <a:buChar char="q"/>
            </a:pPr>
            <a:r>
              <a:rPr lang="en-US" sz="1500" dirty="0"/>
              <a:t> 2.87x more likely to develop depression</a:t>
            </a:r>
          </a:p>
          <a:p>
            <a:pPr lvl="1">
              <a:lnSpc>
                <a:spcPct val="110000"/>
              </a:lnSpc>
              <a:buFont typeface="Wingdings" panose="05000000000000000000" pitchFamily="2" charset="2"/>
              <a:buChar char="q"/>
            </a:pPr>
            <a:r>
              <a:rPr lang="en-US" sz="1500" dirty="0"/>
              <a:t> 2.41x more likely to have anxiety</a:t>
            </a:r>
          </a:p>
          <a:p>
            <a:pPr lvl="1">
              <a:lnSpc>
                <a:spcPct val="110000"/>
              </a:lnSpc>
              <a:buFont typeface="Wingdings" panose="05000000000000000000" pitchFamily="2" charset="2"/>
              <a:buChar char="q"/>
            </a:pPr>
            <a:r>
              <a:rPr lang="en-US" sz="1500" dirty="0"/>
              <a:t> 1.95x more likely to have suicidal thoughts</a:t>
            </a:r>
          </a:p>
          <a:p>
            <a:pPr>
              <a:lnSpc>
                <a:spcPct val="110000"/>
              </a:lnSpc>
              <a:buFont typeface="Wingdings" panose="05000000000000000000" pitchFamily="2" charset="2"/>
              <a:buChar char="q"/>
            </a:pPr>
            <a:r>
              <a:rPr lang="en-US" sz="1500" dirty="0"/>
              <a:t> All associations p &lt; 0.001</a:t>
            </a:r>
          </a:p>
        </p:txBody>
      </p:sp>
      <p:pic>
        <p:nvPicPr>
          <p:cNvPr id="3" name="Picture Placeholder 2" descr="A close-up of a graph&#10;&#10;AI-generated content may be incorrect.">
            <a:extLst>
              <a:ext uri="{FF2B5EF4-FFF2-40B4-BE49-F238E27FC236}">
                <a16:creationId xmlns:a16="http://schemas.microsoft.com/office/drawing/2014/main" id="{79ACF178-E8DE-1209-9DC0-BA98F9B8507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797" r="11797"/>
          <a:stretch/>
        </p:blipFill>
        <p:spPr>
          <a:xfrm>
            <a:off x="5257800" y="603504"/>
            <a:ext cx="6318017" cy="5376510"/>
          </a:xfrm>
          <a:noFill/>
        </p:spPr>
      </p:pic>
    </p:spTree>
    <p:extLst>
      <p:ext uri="{BB962C8B-B14F-4D97-AF65-F5344CB8AC3E}">
        <p14:creationId xmlns:p14="http://schemas.microsoft.com/office/powerpoint/2010/main" val="18573835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4AA5-5AC8-F1CA-A35B-36F18757EBEF}"/>
              </a:ext>
            </a:extLst>
          </p:cNvPr>
          <p:cNvSpPr>
            <a:spLocks noGrp="1"/>
          </p:cNvSpPr>
          <p:nvPr>
            <p:ph type="title"/>
          </p:nvPr>
        </p:nvSpPr>
        <p:spPr>
          <a:xfrm>
            <a:off x="1033272" y="347472"/>
            <a:ext cx="9875520" cy="1033272"/>
          </a:xfrm>
        </p:spPr>
        <p:txBody>
          <a:bodyPr anchor="ctr">
            <a:normAutofit/>
          </a:bodyPr>
          <a:lstStyle/>
          <a:p>
            <a:r>
              <a:rPr lang="en-US"/>
              <a:t>Insights from Nigerian University Study</a:t>
            </a:r>
          </a:p>
        </p:txBody>
      </p:sp>
      <p:graphicFrame>
        <p:nvGraphicFramePr>
          <p:cNvPr id="7" name="Chart 6">
            <a:extLst>
              <a:ext uri="{FF2B5EF4-FFF2-40B4-BE49-F238E27FC236}">
                <a16:creationId xmlns:a16="http://schemas.microsoft.com/office/drawing/2014/main" id="{C6515DFC-EF85-7A2D-40DD-10B88EA8953B}"/>
              </a:ext>
            </a:extLst>
          </p:cNvPr>
          <p:cNvGraphicFramePr/>
          <p:nvPr>
            <p:extLst>
              <p:ext uri="{D42A27DB-BD31-4B8C-83A1-F6EECF244321}">
                <p14:modId xmlns:p14="http://schemas.microsoft.com/office/powerpoint/2010/main" val="950478924"/>
              </p:ext>
            </p:extLst>
          </p:nvPr>
        </p:nvGraphicFramePr>
        <p:xfrm>
          <a:off x="685800" y="2136647"/>
          <a:ext cx="10582656" cy="4376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37950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8CAD-D991-7B83-AF66-92F8FEC10E60}"/>
              </a:ext>
            </a:extLst>
          </p:cNvPr>
          <p:cNvSpPr>
            <a:spLocks noGrp="1"/>
          </p:cNvSpPr>
          <p:nvPr>
            <p:ph type="title"/>
          </p:nvPr>
        </p:nvSpPr>
        <p:spPr>
          <a:xfrm>
            <a:off x="731520" y="2596896"/>
            <a:ext cx="8933688" cy="3566160"/>
          </a:xfrm>
        </p:spPr>
        <p:txBody>
          <a:bodyPr anchor="b">
            <a:normAutofit/>
          </a:bodyPr>
          <a:lstStyle/>
          <a:p>
            <a:pPr>
              <a:lnSpc>
                <a:spcPct val="100000"/>
              </a:lnSpc>
            </a:pPr>
            <a:r>
              <a:rPr lang="en-US" sz="5600" dirty="0"/>
              <a:t>Neurobiological Parallels with Substance Addiction</a:t>
            </a:r>
          </a:p>
        </p:txBody>
      </p:sp>
    </p:spTree>
    <p:extLst>
      <p:ext uri="{BB962C8B-B14F-4D97-AF65-F5344CB8AC3E}">
        <p14:creationId xmlns:p14="http://schemas.microsoft.com/office/powerpoint/2010/main" val="537730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GradientRise">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E753F6F-88D8-493D-A089-0923419088E5}">
  <ds:schemaRefs>
    <ds:schemaRef ds:uri="http://schemas.microsoft.com/sharepoint/v3/contenttype/forms"/>
  </ds:schemaRefs>
</ds:datastoreItem>
</file>

<file path=customXml/itemProps2.xml><?xml version="1.0" encoding="utf-8"?>
<ds:datastoreItem xmlns:ds="http://schemas.openxmlformats.org/officeDocument/2006/customXml" ds:itemID="{5D279CDD-1FB7-427E-9208-ECF0EB941AD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5604CAC9-4DB9-48D9-8A6F-3675D14127D6}">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GradientRise</Template>
  <TotalTime>601</TotalTime>
  <Words>2282</Words>
  <Application>Microsoft Office PowerPoint</Application>
  <PresentationFormat>Widescreen</PresentationFormat>
  <Paragraphs>181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GradientRise</vt:lpstr>
      <vt:lpstr>The Digital Drug: Mental Health Effects of Addictive Screen Use</vt:lpstr>
      <vt:lpstr>, Impact of Addictive Screen Use on Quality of Life, Burnout, and Psychiatric Morbidity among Nigerian University Undergraduates: </vt:lpstr>
      <vt:lpstr>Understanding Addictive Screen Use (ASU)</vt:lpstr>
      <vt:lpstr>Introduction to Addictive Screen Use</vt:lpstr>
      <vt:lpstr>Study Overview and Methodology</vt:lpstr>
      <vt:lpstr>Key Findings and Statistical Evidence</vt:lpstr>
      <vt:lpstr>Key Findings and Statistical Evidence</vt:lpstr>
      <vt:lpstr>Insights from Nigerian University Study</vt:lpstr>
      <vt:lpstr>Neurobiological Parallels with Substance Addiction</vt:lpstr>
      <vt:lpstr>The Neuroscience of Digital Addiction</vt:lpstr>
      <vt:lpstr>Discussion: The Digital Drug Parallel</vt:lpstr>
      <vt:lpstr>Global Perspectives on Digital Addiction</vt:lpstr>
      <vt:lpstr>Global Context: WHO Findings</vt:lpstr>
      <vt:lpstr>Youth Mental Health Study</vt:lpstr>
      <vt:lpstr>Psychological Vulnerabilities of Screen Dependence</vt:lpstr>
      <vt:lpstr>Emotional &amp; Behavioral Triggers</vt:lpstr>
      <vt:lpstr>Recommendations and Future Directions</vt:lpstr>
      <vt:lpstr>Strategies for Mitigating Screen Addiction</vt:lpstr>
      <vt:lpstr>References</vt:lpstr>
      <vt:lpstr>Thank You </vt:lpstr>
      <vt:lpstr>FATIMA HASSAN LABO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Drug: Mental Health Effects of Addictive Screen Use</dc:title>
  <dc:creator>Fatima Labo</dc:creator>
  <cp:lastModifiedBy>Fatima Labo</cp:lastModifiedBy>
  <cp:revision>27</cp:revision>
  <dcterms:created xsi:type="dcterms:W3CDTF">2025-08-21T17:09:02Z</dcterms:created>
  <dcterms:modified xsi:type="dcterms:W3CDTF">2025-10-28T02:49:38Z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