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5" r:id="rId2"/>
    <p:sldId id="260" r:id="rId3"/>
    <p:sldId id="266" r:id="rId4"/>
    <p:sldId id="267" r:id="rId5"/>
    <p:sldId id="268" r:id="rId6"/>
    <p:sldId id="269" r:id="rId7"/>
    <p:sldId id="261" r:id="rId8"/>
    <p:sldId id="274" r:id="rId9"/>
    <p:sldId id="277" r:id="rId10"/>
    <p:sldId id="273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/>
    <p:restoredTop sz="78995"/>
  </p:normalViewPr>
  <p:slideViewPr>
    <p:cSldViewPr snapToGrid="0" snapToObjects="1" showGuides="1">
      <p:cViewPr varScale="1">
        <p:scale>
          <a:sx n="84" d="100"/>
          <a:sy n="84" d="100"/>
        </p:scale>
        <p:origin x="640" y="17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26743-4DDF-EA40-ADDC-58F04AF01AA2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EC5-0CD0-3748-81FB-12E1B80D6F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7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200" i="1" dirty="0">
                <a:solidFill>
                  <a:srgbClr val="0070C0"/>
                </a:solidFill>
              </a:rPr>
              <a:t>Agenda.</a:t>
            </a:r>
            <a:br>
              <a:rPr lang="en" sz="1200" i="1" dirty="0">
                <a:solidFill>
                  <a:srgbClr val="0070C0"/>
                </a:solidFill>
              </a:rPr>
            </a:br>
            <a:r>
              <a:rPr lang="en" sz="1200" i="1" dirty="0">
                <a:solidFill>
                  <a:srgbClr val="0070C0"/>
                </a:solidFill>
              </a:rPr>
              <a:t>1.  </a:t>
            </a:r>
            <a:r>
              <a:rPr lang="en" sz="1200" i="1" dirty="0">
                <a:solidFill>
                  <a:srgbClr val="0070C0"/>
                </a:solidFill>
                <a:highlight>
                  <a:srgbClr val="FFFF00"/>
                </a:highlight>
              </a:rPr>
              <a:t>Evidence Lens – What research and international standards tell us about what works in prevention</a:t>
            </a:r>
            <a:r>
              <a:rPr lang="en" sz="1200" i="1" dirty="0">
                <a:solidFill>
                  <a:srgbClr val="0070C0"/>
                </a:solidFill>
              </a:rPr>
              <a:t>.</a:t>
            </a:r>
            <a:br>
              <a:rPr lang="en" sz="1200" dirty="0">
                <a:solidFill>
                  <a:srgbClr val="FF0000"/>
                </a:solidFill>
              </a:rPr>
            </a:br>
            <a:r>
              <a:rPr lang="en" sz="1200" dirty="0">
                <a:solidFill>
                  <a:srgbClr val="FF0000"/>
                </a:solidFill>
              </a:rPr>
              <a:t>2. </a:t>
            </a:r>
            <a:r>
              <a:rPr lang="en" sz="1200" dirty="0"/>
              <a:t>Implementation Lens – How evidence-based prevention is translated into real-world practice, including </a:t>
            </a:r>
            <a:r>
              <a:rPr lang="en" sz="1200" dirty="0" err="1"/>
              <a:t>programmes</a:t>
            </a:r>
            <a:r>
              <a:rPr lang="en" sz="1200" dirty="0"/>
              <a:t>, services, and community delivery. </a:t>
            </a:r>
            <a:br>
              <a:rPr lang="en" sz="1200" dirty="0"/>
            </a:br>
            <a:r>
              <a:rPr lang="en" sz="1200" dirty="0"/>
              <a:t>3. Systems &amp; Policy Lens – How effective prevention is sustained by embedding it into systems, institutions, and policy frameworks. </a:t>
            </a:r>
            <a:endParaRPr lang="en" b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en" b="1" dirty="0">
                <a:solidFill>
                  <a:srgbClr val="222222"/>
                </a:solidFill>
                <a:latin typeface="Times New Roman" panose="02020603050405020304" pitchFamily="18" charset="0"/>
              </a:rPr>
              <a:t>Evidence Lens</a:t>
            </a:r>
            <a:r>
              <a:rPr lang="en" dirty="0">
                <a:solidFill>
                  <a:srgbClr val="222222"/>
                </a:solidFill>
                <a:latin typeface="Times New Roman" panose="02020603050405020304" pitchFamily="18" charset="0"/>
              </a:rPr>
              <a:t> of the discussion, focusing on:</a:t>
            </a:r>
          </a:p>
          <a:p>
            <a:pPr marL="457200"/>
            <a:r>
              <a:rPr lang="en" sz="1000" b="0" i="0" dirty="0">
                <a:solidFill>
                  <a:srgbClr val="222222"/>
                </a:solidFill>
                <a:effectLst/>
                <a:latin typeface="Symbol" pitchFamily="2" charset="2"/>
              </a:rPr>
              <a:t>·</a:t>
            </a:r>
            <a:r>
              <a:rPr lang="en" sz="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        </a:t>
            </a:r>
            <a:r>
              <a:rPr lang="en" dirty="0">
                <a:solidFill>
                  <a:srgbClr val="222222"/>
                </a:solidFill>
                <a:latin typeface="Times New Roman" panose="02020603050405020304" pitchFamily="18" charset="0"/>
              </a:rPr>
              <a:t>What research and international standards tell us about effective prevention for youth and families</a:t>
            </a:r>
          </a:p>
          <a:p>
            <a:pPr marL="457200"/>
            <a:r>
              <a:rPr lang="en" sz="1000" b="0" i="0" dirty="0">
                <a:solidFill>
                  <a:srgbClr val="222222"/>
                </a:solidFill>
                <a:effectLst/>
                <a:latin typeface="Symbol" pitchFamily="2" charset="2"/>
              </a:rPr>
              <a:t>·</a:t>
            </a:r>
            <a:r>
              <a:rPr lang="en" sz="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        </a:t>
            </a:r>
            <a:r>
              <a:rPr lang="en" dirty="0">
                <a:solidFill>
                  <a:srgbClr val="222222"/>
                </a:solidFill>
                <a:latin typeface="Times New Roman" panose="02020603050405020304" pitchFamily="18" charset="0"/>
              </a:rPr>
              <a:t>Key protective factors consistently supported by evidence</a:t>
            </a:r>
          </a:p>
          <a:p>
            <a:pPr marL="457200"/>
            <a:r>
              <a:rPr lang="en" sz="1000" b="0" i="0" dirty="0">
                <a:solidFill>
                  <a:srgbClr val="222222"/>
                </a:solidFill>
                <a:effectLst/>
                <a:latin typeface="Symbol" pitchFamily="2" charset="2"/>
              </a:rPr>
              <a:t>·</a:t>
            </a:r>
            <a:r>
              <a:rPr lang="en" sz="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        </a:t>
            </a:r>
            <a:r>
              <a:rPr lang="en" dirty="0">
                <a:solidFill>
                  <a:srgbClr val="222222"/>
                </a:solidFill>
                <a:latin typeface="Times New Roman" panose="02020603050405020304" pitchFamily="18" charset="0"/>
              </a:rPr>
              <a:t>Reflections on translating evidence into practice across different cultural and system contexts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70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Helvetica" pitchFamily="2" charset="0"/>
              </a:rPr>
              <a:t>This is where the next steps become essential: </a:t>
            </a:r>
            <a:r>
              <a:rPr lang="en-US" sz="1200" dirty="0">
                <a:latin typeface="Helvetica" pitchFamily="2" charset="0"/>
              </a:rPr>
              <a:t>implementation and systems.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" sz="12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Evidence</a:t>
            </a:r>
            <a:r>
              <a:rPr lang="en" sz="12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s-MX" sz="1200" dirty="0">
                <a:latin typeface="Helvetica" pitchFamily="2" charset="0"/>
              </a:rPr>
              <a:t>→ does not ensure implementation.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s-MX" sz="1200" dirty="0">
                <a:latin typeface="Helvetica" pitchFamily="2" charset="0"/>
              </a:rPr>
              <a:t> </a:t>
            </a:r>
            <a:r>
              <a:rPr lang="es-MX" sz="12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Implementation</a:t>
            </a:r>
            <a:r>
              <a:rPr lang="es-MX" sz="12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s-MX" sz="1200" dirty="0">
                <a:latin typeface="Helvetica" pitchFamily="2" charset="0"/>
              </a:rPr>
              <a:t>→ does not ensure sustainability</a:t>
            </a:r>
            <a:r>
              <a:rPr lang="en" sz="12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" pitchFamily="2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906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dirty="0">
                <a:highlight>
                  <a:srgbClr val="FFFF00"/>
                </a:highlight>
                <a:latin typeface="Helvetica" pitchFamily="2" charset="0"/>
              </a:rPr>
              <a:t>Let’s move beyond </a:t>
            </a:r>
            <a:r>
              <a:rPr lang="en" sz="1200" dirty="0" err="1">
                <a:highlight>
                  <a:srgbClr val="FFFF00"/>
                </a:highlight>
                <a:latin typeface="Helvetica" pitchFamily="2" charset="0"/>
              </a:rPr>
              <a:t>programmes</a:t>
            </a:r>
            <a:r>
              <a:rPr lang="en" sz="1200" dirty="0">
                <a:highlight>
                  <a:srgbClr val="FFFF00"/>
                </a:highlight>
                <a:latin typeface="Helvetica" pitchFamily="2" charset="0"/>
              </a:rPr>
              <a:t> and build prevention systems that work</a:t>
            </a:r>
            <a:endParaRPr lang="en" sz="1200" dirty="0">
              <a:highlight>
                <a:srgbClr val="FFFF00"/>
              </a:highlight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32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49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65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Relationships. e.g., family, peers, caregivers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Environments. e.g., schools, communities, broader social context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13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Individual. </a:t>
            </a:r>
            <a:r>
              <a:rPr lang="en" dirty="0"/>
              <a:t>“Prevention was largely focused on the individual — on personal responsibility and decision-making.”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86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34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53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05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35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EC5-0CD0-3748-81FB-12E1B80D6FD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47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481D2-DCAB-AD41-BC0A-F5CB8317A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07521-2914-114C-AB6C-7C8776798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EBF5A-2579-084B-B1E7-5E4BB080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73C78-36F9-8945-B0AE-060F01B1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F2A2C-4AB2-1448-B4DA-35245C30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57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821CD-8CC2-AE49-8C8E-08DB2875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4BA402-63B3-FC44-8372-77B3B765A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E8AADD-7EB0-5645-80E0-00555F50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62D23-A1DC-0242-A76D-B82566C4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AA397-206D-E243-BE4C-689F4FF0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3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45D545-A49C-B14A-BE05-DEF766F20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62B21C-3813-2547-9D1D-A9548D5C9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06EBDA-7787-9C4D-A582-D322AB8B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26578-2362-A64E-9E63-D61BF271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209BC-CCCF-0148-9802-4E25053C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2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DE652-F0D6-B84C-A9DD-F698EDBE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BE85F-7EC2-B74D-94D6-24555D2F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46037-6F3D-C24F-AB27-52C7E805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1C601-C79F-3948-9A29-45155F48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5A061-6A57-4546-9117-E83B515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424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5CF07-105C-3141-9343-F7E8C92F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85E97-0900-AC4F-B15F-DF6CFBD0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B58393-AECC-3745-9535-4EC46235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7E1AF5-5A95-874E-ADA1-991F946E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7DCCEE-B5B7-8345-AC22-1754109D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6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3C42D-7F64-4E41-B162-4604BD4E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AFCB8-5303-0C41-BB2C-4FBD57C09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AFDC89-3C46-B34E-9314-FAE40C32F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0B678-5070-3746-B09E-2C56E198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538C58-7E06-6F48-92BB-85CAE393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365CED-C91D-B547-B99B-6F313936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64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42678-54BC-0F42-B102-4EAF163D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57B87-2F79-6D4A-86CB-ECDA11E71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17E89C-8011-6F46-B51D-B5372A650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CE0D00-53C3-424A-ABB2-1EF46829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9F3132-C78B-8F44-B683-3D3C30534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FB9C0D-023F-C944-A59A-020418EE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E95955-BD1D-294E-A5D5-47F6285F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0EA97D-F4D1-B54E-A314-19CA2D8E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48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C1377-6A81-1540-8D8A-2AF2E664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1D7C0-F96C-F641-B8FB-13892660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1E7721-B4AD-864C-B77D-A28E9076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F7CBA1-8170-B046-8783-A689FB8A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41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51D44-0E9D-FA47-B6AE-4AA6A1D6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0760F1-5B19-BF41-B142-FACDF2F9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4B32E5-6CA3-5448-AA6F-186D263B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48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45605-36AC-174D-B28F-8AFA40D7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63B43-C009-CD47-9873-363B5E5E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4B312-17DC-6642-A5D7-1748E6D53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338B3F-022B-0B4C-810C-37DA70A8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A5261F-E1D9-E04B-B681-DF57D507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70464B-5C1D-FB45-BEA3-943203D5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14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1F51B-3786-3F41-8C03-2DEC84D7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3D7FEC-35CE-6048-89EC-E3C2D306F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DDC5E4-CFC4-A34C-9FF9-C4BBB4FE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2331AD-51C8-F348-BEC2-9F51216E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A4D87C-5D04-B94E-9023-3DBB9E0B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B7F51D-51AD-5348-BDC2-E81168B8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1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2B327B-A3EB-F347-90D8-19CB109A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166F23-1371-F043-A136-270A82C7D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113DD2-00F5-6C44-98D4-6EA9465F8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B05C-7A29-8D41-9F67-8E8FAA4D9B87}" type="datetimeFigureOut">
              <a:rPr lang="es-MX" smtClean="0"/>
              <a:t>07/04/26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4EB769-F1DF-6740-AB5C-86842FCE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6F674-4F84-D741-B0BA-5462F33EA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41D0-BC83-5543-9EE8-6AEA5034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benitez@cij.gob.m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2A941A79-5822-3C40-8489-C1AC5E354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7" y="2228861"/>
            <a:ext cx="11807953" cy="10017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" sz="36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Reimagining Prevention:</a:t>
            </a:r>
            <a:br>
              <a:rPr lang="en" sz="36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" sz="36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Actually Works for Youth and Families Today?</a:t>
            </a:r>
            <a:endParaRPr lang="es-MX" sz="3600" dirty="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17DD963-8CB4-574F-AE53-4A8D23A9FA0C}"/>
              </a:ext>
            </a:extLst>
          </p:cNvPr>
          <p:cNvSpPr/>
          <p:nvPr/>
        </p:nvSpPr>
        <p:spPr>
          <a:xfrm>
            <a:off x="384047" y="3339237"/>
            <a:ext cx="11531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b="1" i="0" dirty="0">
                <a:solidFill>
                  <a:srgbClr val="1172BC"/>
                </a:solidFill>
                <a:effectLst/>
                <a:latin typeface="Helvetica Neue" panose="02000503000000020004" pitchFamily="2" charset="0"/>
              </a:rPr>
              <a:t>Evidence Lens – </a:t>
            </a:r>
            <a:r>
              <a:rPr lang="en" sz="2000" i="0" dirty="0">
                <a:solidFill>
                  <a:srgbClr val="1172BC"/>
                </a:solidFill>
                <a:effectLst/>
                <a:latin typeface="Helvetica Neue" panose="02000503000000020004" pitchFamily="2" charset="0"/>
              </a:rPr>
              <a:t>What research and international standards tell us about what works in prevention</a:t>
            </a:r>
            <a:endParaRPr lang="es-MX" sz="2000" dirty="0">
              <a:solidFill>
                <a:srgbClr val="1172BC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6A8C58F-94A7-CB49-82A9-E0C2C928E182}"/>
              </a:ext>
            </a:extLst>
          </p:cNvPr>
          <p:cNvSpPr/>
          <p:nvPr/>
        </p:nvSpPr>
        <p:spPr>
          <a:xfrm>
            <a:off x="384047" y="4039784"/>
            <a:ext cx="698601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7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José Luis Benítez</a:t>
            </a:r>
          </a:p>
          <a:p>
            <a:r>
              <a:rPr lang="en" sz="1700" dirty="0">
                <a:latin typeface="Helvetica Neue" panose="02000503000000020004" pitchFamily="2" charset="0"/>
              </a:rPr>
              <a:t>CIJ | ISSUP Mexico</a:t>
            </a:r>
          </a:p>
          <a:p>
            <a:r>
              <a:rPr lang="es-MX" sz="1700" dirty="0">
                <a:latin typeface="Helvetica Neue" panose="02000503000000020004" pitchFamily="2" charset="0"/>
              </a:rPr>
              <a:t>j</a:t>
            </a:r>
            <a:r>
              <a:rPr lang="en" sz="1700" dirty="0">
                <a:latin typeface="Helvetica Neue" panose="02000503000000020004" pitchFamily="2" charset="0"/>
              </a:rPr>
              <a:t>ose.benitez@cij.gob.mx</a:t>
            </a:r>
            <a:endParaRPr lang="es-MX" sz="1700" dirty="0"/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1F8CB74D-BF75-5A4E-8219-E93500D7EDC0}"/>
              </a:ext>
            </a:extLst>
          </p:cNvPr>
          <p:cNvSpPr/>
          <p:nvPr/>
        </p:nvSpPr>
        <p:spPr>
          <a:xfrm rot="5400000">
            <a:off x="10474762" y="498827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5F9812B8-F790-3C49-B0FB-AA947CF80D7D}"/>
              </a:ext>
            </a:extLst>
          </p:cNvPr>
          <p:cNvSpPr/>
          <p:nvPr/>
        </p:nvSpPr>
        <p:spPr>
          <a:xfrm rot="5400000">
            <a:off x="11142493" y="-506733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ABFF9B6F-A8C1-4847-8600-A5EB0ED1E9A4}"/>
              </a:ext>
            </a:extLst>
          </p:cNvPr>
          <p:cNvSpPr/>
          <p:nvPr/>
        </p:nvSpPr>
        <p:spPr>
          <a:xfrm rot="5400000">
            <a:off x="397561" y="5242603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8BF80A96-6F11-FB4B-B525-F984CE669737}"/>
              </a:ext>
            </a:extLst>
          </p:cNvPr>
          <p:cNvSpPr/>
          <p:nvPr/>
        </p:nvSpPr>
        <p:spPr>
          <a:xfrm rot="5400000">
            <a:off x="-270169" y="6271154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9DB5BE3-573C-CA47-97A8-0011004044AC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2255C03-5AB2-D146-9D27-9FD7EC96298D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B49F0A-84E6-5747-9A8E-1A81A5AE0763}"/>
              </a:ext>
            </a:extLst>
          </p:cNvPr>
          <p:cNvSpPr txBox="1"/>
          <p:nvPr/>
        </p:nvSpPr>
        <p:spPr>
          <a:xfrm>
            <a:off x="-1828800" y="5046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2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18E887A-2482-4444-869E-6CFA2B6859FD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D7EB-8D1B-0647-B20F-258FCBFF25D9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AB2BA55-C2EC-C34F-9D4B-070AE70BCB08}"/>
              </a:ext>
            </a:extLst>
          </p:cNvPr>
          <p:cNvSpPr txBox="1">
            <a:spLocks/>
          </p:cNvSpPr>
          <p:nvPr/>
        </p:nvSpPr>
        <p:spPr>
          <a:xfrm>
            <a:off x="426716" y="1246165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evidence tells us to avoid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4A39CFB-4FBA-754A-BAD1-909212CF30A6}"/>
              </a:ext>
            </a:extLst>
          </p:cNvPr>
          <p:cNvSpPr txBox="1">
            <a:spLocks/>
          </p:cNvSpPr>
          <p:nvPr/>
        </p:nvSpPr>
        <p:spPr>
          <a:xfrm>
            <a:off x="2584136" y="2990423"/>
            <a:ext cx="7950317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One-off or short-term interventions.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Information-only campaigns.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Fear-based approaches.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Isolated programmes.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E5CF63C-1315-8740-B100-49654B423E96}"/>
              </a:ext>
            </a:extLst>
          </p:cNvPr>
          <p:cNvSpPr txBox="1">
            <a:spLocks/>
          </p:cNvSpPr>
          <p:nvPr/>
        </p:nvSpPr>
        <p:spPr>
          <a:xfrm>
            <a:off x="426716" y="4788733"/>
            <a:ext cx="10568433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Not everything called “prevention” is effective.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BE3213-4938-F740-BDF2-C7DE55A9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64" y="2582535"/>
            <a:ext cx="1808486" cy="1808486"/>
          </a:xfrm>
          <a:prstGeom prst="rect">
            <a:avLst/>
          </a:prstGeom>
        </p:spPr>
      </p:pic>
      <p:sp>
        <p:nvSpPr>
          <p:cNvPr id="9" name="Hexágono 8">
            <a:extLst>
              <a:ext uri="{FF2B5EF4-FFF2-40B4-BE49-F238E27FC236}">
                <a16:creationId xmlns:a16="http://schemas.microsoft.com/office/drawing/2014/main" id="{BDBCA163-E183-8A42-9AA2-3C389B8382C5}"/>
              </a:ext>
            </a:extLst>
          </p:cNvPr>
          <p:cNvSpPr/>
          <p:nvPr/>
        </p:nvSpPr>
        <p:spPr>
          <a:xfrm rot="16200000">
            <a:off x="10735809" y="5039072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4E92684B-D386-7142-B2D0-5FC23DE273F1}"/>
              </a:ext>
            </a:extLst>
          </p:cNvPr>
          <p:cNvSpPr/>
          <p:nvPr/>
        </p:nvSpPr>
        <p:spPr>
          <a:xfrm rot="16200000">
            <a:off x="11407471" y="6060139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18E887A-2482-4444-869E-6CFA2B6859FD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D7EB-8D1B-0647-B20F-258FCBFF25D9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F7B46E5-2CD8-9E4A-921E-E8EDE0429C14}"/>
              </a:ext>
            </a:extLst>
          </p:cNvPr>
          <p:cNvSpPr txBox="1">
            <a:spLocks/>
          </p:cNvSpPr>
          <p:nvPr/>
        </p:nvSpPr>
        <p:spPr>
          <a:xfrm>
            <a:off x="370186" y="1125375"/>
            <a:ext cx="11474142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Translating evidence into practice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98247D3-018D-D446-969C-851CCFA7BA61}"/>
              </a:ext>
            </a:extLst>
          </p:cNvPr>
          <p:cNvSpPr txBox="1">
            <a:spLocks/>
          </p:cNvSpPr>
          <p:nvPr/>
        </p:nvSpPr>
        <p:spPr>
          <a:xfrm>
            <a:off x="395442" y="3895998"/>
            <a:ext cx="11474141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en" sz="27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Evidence</a:t>
            </a:r>
            <a:r>
              <a:rPr lang="en" sz="27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s-MX" sz="2700" dirty="0">
                <a:latin typeface="Helvetica" pitchFamily="2" charset="0"/>
              </a:rPr>
              <a:t>≠ </a:t>
            </a:r>
            <a:r>
              <a:rPr lang="es-MX" sz="2700" b="1" dirty="0">
                <a:latin typeface="Helvetica" pitchFamily="2" charset="0"/>
              </a:rPr>
              <a:t>implementation</a:t>
            </a:r>
            <a:r>
              <a:rPr lang="es-MX" sz="2700" dirty="0">
                <a:latin typeface="Helvetica" pitchFamily="2" charset="0"/>
              </a:rPr>
              <a:t> ≠ </a:t>
            </a:r>
            <a:r>
              <a:rPr lang="es-MX" sz="2700" b="1" dirty="0">
                <a:latin typeface="Helvetica" pitchFamily="2" charset="0"/>
              </a:rPr>
              <a:t>sustainability</a:t>
            </a:r>
            <a:endParaRPr lang="es-MX" sz="2700" dirty="0">
              <a:latin typeface="Helvetica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0B60298-08EB-E04E-A1AC-9209B4F5EE8B}"/>
              </a:ext>
            </a:extLst>
          </p:cNvPr>
          <p:cNvSpPr txBox="1">
            <a:spLocks/>
          </p:cNvSpPr>
          <p:nvPr/>
        </p:nvSpPr>
        <p:spPr>
          <a:xfrm>
            <a:off x="370186" y="2441852"/>
            <a:ext cx="7950317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Different cultural contexts.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Systems capacity varies.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Need for adaptation without losing effectiveness.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115C04D-44B0-E64F-9F98-4FF4A48544C0}"/>
              </a:ext>
            </a:extLst>
          </p:cNvPr>
          <p:cNvSpPr txBox="1">
            <a:spLocks/>
          </p:cNvSpPr>
          <p:nvPr/>
        </p:nvSpPr>
        <p:spPr>
          <a:xfrm>
            <a:off x="370186" y="5136627"/>
            <a:ext cx="11536686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1172BC"/>
                </a:solidFill>
                <a:latin typeface="Helvetica" pitchFamily="2" charset="0"/>
              </a:rPr>
              <a:t>The question is not if it works – but how to make it work here.</a:t>
            </a:r>
            <a:endParaRPr lang="en-US" sz="2500" dirty="0">
              <a:solidFill>
                <a:srgbClr val="1172BC"/>
              </a:solidFill>
              <a:latin typeface="Helvetica" pitchFamily="2" charset="0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6612DC9E-6570-664C-A532-638FD16590D9}"/>
              </a:ext>
            </a:extLst>
          </p:cNvPr>
          <p:cNvSpPr/>
          <p:nvPr/>
        </p:nvSpPr>
        <p:spPr>
          <a:xfrm rot="5400000">
            <a:off x="10474762" y="498827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2402565A-E9D3-8E4B-901D-1066D7FB056C}"/>
              </a:ext>
            </a:extLst>
          </p:cNvPr>
          <p:cNvSpPr/>
          <p:nvPr/>
        </p:nvSpPr>
        <p:spPr>
          <a:xfrm rot="5400000">
            <a:off x="11142493" y="-506733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7509FB-34D2-0A43-84CC-2D7E491E9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226" y="4495744"/>
            <a:ext cx="1547332" cy="19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384E04-52CF-4842-85EB-5A3EABBA1082}"/>
              </a:ext>
            </a:extLst>
          </p:cNvPr>
          <p:cNvSpPr txBox="1">
            <a:spLocks/>
          </p:cNvSpPr>
          <p:nvPr/>
        </p:nvSpPr>
        <p:spPr>
          <a:xfrm>
            <a:off x="364170" y="1181976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If prevention is to be effective…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8E887A-2482-4444-869E-6CFA2B6859FD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D7EB-8D1B-0647-B20F-258FCBFF25D9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D340B4-427A-2643-A999-5906C19CC2C8}"/>
              </a:ext>
            </a:extLst>
          </p:cNvPr>
          <p:cNvSpPr txBox="1">
            <a:spLocks/>
          </p:cNvSpPr>
          <p:nvPr/>
        </p:nvSpPr>
        <p:spPr>
          <a:xfrm>
            <a:off x="364170" y="2504076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Move </a:t>
            </a:r>
            <a:r>
              <a:rPr lang="en-US" sz="2500" b="1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beyond individual programmes</a:t>
            </a:r>
            <a:r>
              <a:rPr lang="en-US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Build </a:t>
            </a:r>
            <a:r>
              <a:rPr lang="en-US" sz="2500" b="1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integrated systems</a:t>
            </a:r>
            <a:r>
              <a:rPr lang="en-US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B8D61D9-6750-AF49-B48C-65F96F1ED9C0}"/>
              </a:ext>
            </a:extLst>
          </p:cNvPr>
          <p:cNvSpPr txBox="1">
            <a:spLocks/>
          </p:cNvSpPr>
          <p:nvPr/>
        </p:nvSpPr>
        <p:spPr>
          <a:xfrm>
            <a:off x="364170" y="4015733"/>
            <a:ext cx="12191999" cy="747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Prevention works when we </a:t>
            </a:r>
            <a:r>
              <a:rPr lang="en-US" sz="25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focus on people</a:t>
            </a:r>
            <a:r>
              <a:rPr lang="en-US" sz="25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US" sz="25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relationships</a:t>
            </a:r>
            <a:r>
              <a:rPr lang="en-US" sz="25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and their </a:t>
            </a:r>
            <a:r>
              <a:rPr lang="en-US" sz="25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contexts</a:t>
            </a:r>
            <a:r>
              <a:rPr lang="en-US" sz="25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B2E86F7-D81E-C840-96BE-B324AB416D56}"/>
              </a:ext>
            </a:extLst>
          </p:cNvPr>
          <p:cNvSpPr txBox="1">
            <a:spLocks/>
          </p:cNvSpPr>
          <p:nvPr/>
        </p:nvSpPr>
        <p:spPr>
          <a:xfrm>
            <a:off x="833048" y="5054626"/>
            <a:ext cx="10568433" cy="747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300" b="1" dirty="0">
                <a:solidFill>
                  <a:srgbClr val="7030A0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Evidence is the starting point…not the end point.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87E8A00-57DA-7747-A83A-F9F674B49974}"/>
              </a:ext>
            </a:extLst>
          </p:cNvPr>
          <p:cNvSpPr txBox="1">
            <a:spLocks/>
          </p:cNvSpPr>
          <p:nvPr/>
        </p:nvSpPr>
        <p:spPr>
          <a:xfrm>
            <a:off x="364170" y="586336"/>
            <a:ext cx="11536686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1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384E04-52CF-4842-85EB-5A3EABBA1082}"/>
              </a:ext>
            </a:extLst>
          </p:cNvPr>
          <p:cNvSpPr txBox="1">
            <a:spLocks/>
          </p:cNvSpPr>
          <p:nvPr/>
        </p:nvSpPr>
        <p:spPr>
          <a:xfrm>
            <a:off x="811783" y="2208498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" sz="4500" b="1" dirty="0">
                <a:latin typeface="Helvetica" pitchFamily="2" charset="0"/>
              </a:rPr>
              <a:t>Thank you</a:t>
            </a:r>
            <a:endParaRPr lang="en" sz="4500" dirty="0">
              <a:latin typeface="Helvetica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8E887A-2482-4444-869E-6CFA2B6859FD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D7EB-8D1B-0647-B20F-258FCBFF25D9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540BE1-3450-9F40-BF98-26635C7AB9FF}"/>
              </a:ext>
            </a:extLst>
          </p:cNvPr>
          <p:cNvSpPr/>
          <p:nvPr/>
        </p:nvSpPr>
        <p:spPr>
          <a:xfrm>
            <a:off x="2602991" y="4409334"/>
            <a:ext cx="69860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500" b="1" i="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José Luis Benítez</a:t>
            </a:r>
          </a:p>
          <a:p>
            <a:pPr algn="ctr"/>
            <a:r>
              <a:rPr lang="es-MX" sz="2500" dirty="0">
                <a:latin typeface="Helvetica Neue" panose="02000503000000020004" pitchFamily="2" charset="0"/>
                <a:hlinkClick r:id="rId3"/>
              </a:rPr>
              <a:t>j</a:t>
            </a:r>
            <a:r>
              <a:rPr lang="en" sz="2500" dirty="0">
                <a:latin typeface="Helvetica Neue" panose="02000503000000020004" pitchFamily="2" charset="0"/>
                <a:hlinkClick r:id="rId3"/>
              </a:rPr>
              <a:t>ose.benitez@cij.gob.mx</a:t>
            </a:r>
            <a:endParaRPr lang="es-MX" sz="25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0BD6C8B-4673-6648-8E3D-6233063D6D9C}"/>
              </a:ext>
            </a:extLst>
          </p:cNvPr>
          <p:cNvSpPr/>
          <p:nvPr/>
        </p:nvSpPr>
        <p:spPr>
          <a:xfrm>
            <a:off x="685882" y="3226986"/>
            <a:ext cx="108202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500" dirty="0">
                <a:latin typeface="Helvetica" pitchFamily="2" charset="0"/>
              </a:rPr>
              <a:t>What works is known. Let´s make it work.</a:t>
            </a:r>
          </a:p>
        </p:txBody>
      </p:sp>
    </p:spTree>
    <p:extLst>
      <p:ext uri="{BB962C8B-B14F-4D97-AF65-F5344CB8AC3E}">
        <p14:creationId xmlns:p14="http://schemas.microsoft.com/office/powerpoint/2010/main" val="130912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B3B46DC-EA58-974C-ABFB-C477E3F55297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800">
              <a:latin typeface="Helvetica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106AC-A606-A144-ADF5-661F548CC163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FEEA6F-2FD8-3640-969F-170F5BDF7B19}"/>
              </a:ext>
            </a:extLst>
          </p:cNvPr>
          <p:cNvSpPr txBox="1">
            <a:spLocks/>
          </p:cNvSpPr>
          <p:nvPr/>
        </p:nvSpPr>
        <p:spPr>
          <a:xfrm>
            <a:off x="223521" y="922041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We don´t lack evidence...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8526C2E-9911-E442-889C-62FC790BB7A7}"/>
              </a:ext>
            </a:extLst>
          </p:cNvPr>
          <p:cNvSpPr txBox="1">
            <a:spLocks/>
          </p:cNvSpPr>
          <p:nvPr/>
        </p:nvSpPr>
        <p:spPr>
          <a:xfrm>
            <a:off x="1165342" y="3295520"/>
            <a:ext cx="636424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700" b="1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Prevention works.</a:t>
            </a:r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27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</a:t>
            </a:r>
            <a:r>
              <a:rPr lang="es-MX" sz="2700" b="1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not all prevention works</a:t>
            </a:r>
            <a:r>
              <a:rPr lang="es-MX" sz="27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F672839-3CED-D644-8F0F-E0C14D631380}"/>
              </a:ext>
            </a:extLst>
          </p:cNvPr>
          <p:cNvSpPr txBox="1">
            <a:spLocks/>
          </p:cNvSpPr>
          <p:nvPr/>
        </p:nvSpPr>
        <p:spPr>
          <a:xfrm>
            <a:off x="223521" y="4879640"/>
            <a:ext cx="11968480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7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we using evidence to build systems or just isolated programmes?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54AB34-611C-EC4E-9315-629A5EFF907C}"/>
              </a:ext>
            </a:extLst>
          </p:cNvPr>
          <p:cNvSpPr/>
          <p:nvPr/>
        </p:nvSpPr>
        <p:spPr>
          <a:xfrm>
            <a:off x="1165342" y="1906269"/>
            <a:ext cx="807246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We struggle to use it effectively -</a:t>
            </a:r>
            <a:endParaRPr lang="es-MX" sz="3800" b="1" dirty="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D256C719-0121-0144-BC3A-D21CF8E1A3CE}"/>
              </a:ext>
            </a:extLst>
          </p:cNvPr>
          <p:cNvSpPr/>
          <p:nvPr/>
        </p:nvSpPr>
        <p:spPr>
          <a:xfrm rot="5400000">
            <a:off x="10474762" y="498827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69603A63-4B0E-404E-9ABB-57CB560297AD}"/>
              </a:ext>
            </a:extLst>
          </p:cNvPr>
          <p:cNvSpPr/>
          <p:nvPr/>
        </p:nvSpPr>
        <p:spPr>
          <a:xfrm rot="5400000">
            <a:off x="11142493" y="-506733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B324FD-66C8-6948-937E-3DE71259E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007" y="3131521"/>
            <a:ext cx="1573527" cy="1573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27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B3B46DC-EA58-974C-ABFB-C477E3F55297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106AC-A606-A144-ADF5-661F548CC163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95343FB-07B6-504E-A59E-D3DB40E70FE8}"/>
              </a:ext>
            </a:extLst>
          </p:cNvPr>
          <p:cNvSpPr txBox="1">
            <a:spLocks/>
          </p:cNvSpPr>
          <p:nvPr/>
        </p:nvSpPr>
        <p:spPr>
          <a:xfrm>
            <a:off x="325121" y="961012"/>
            <a:ext cx="11866879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40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Prevention is not only about avoiding risk.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9A5AB1-3E39-C845-B9A1-867DF257B05A}"/>
              </a:ext>
            </a:extLst>
          </p:cNvPr>
          <p:cNvSpPr/>
          <p:nvPr/>
        </p:nvSpPr>
        <p:spPr>
          <a:xfrm>
            <a:off x="8671858" y="5354156"/>
            <a:ext cx="2016404" cy="571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30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Opportunities</a:t>
            </a:r>
            <a:endParaRPr lang="en-GB" sz="2300">
              <a:solidFill>
                <a:srgbClr val="1172BC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56E24F-AED8-EF49-84C0-4FDA874F9DDF}"/>
              </a:ext>
            </a:extLst>
          </p:cNvPr>
          <p:cNvSpPr/>
          <p:nvPr/>
        </p:nvSpPr>
        <p:spPr>
          <a:xfrm>
            <a:off x="1503738" y="5353451"/>
            <a:ext cx="2016404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30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Relationships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F657299-0C72-8B4E-98D2-5A68BDED1726}"/>
              </a:ext>
            </a:extLst>
          </p:cNvPr>
          <p:cNvSpPr/>
          <p:nvPr/>
        </p:nvSpPr>
        <p:spPr>
          <a:xfrm>
            <a:off x="4499186" y="5353515"/>
            <a:ext cx="3291840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30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Environments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CFEC9F4-7E69-C043-BB12-6B300C31C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92" y="3337207"/>
            <a:ext cx="1887961" cy="2016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BE47475-0136-0549-8533-C1488D69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186" y="3337207"/>
            <a:ext cx="3291840" cy="2016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4B404F1-B368-9B4C-9B1A-624834C82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181" y="3343593"/>
            <a:ext cx="1887961" cy="2009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B73A0B5-E577-684D-BCA6-C65D87AFE864}"/>
              </a:ext>
            </a:extLst>
          </p:cNvPr>
          <p:cNvSpPr/>
          <p:nvPr/>
        </p:nvSpPr>
        <p:spPr>
          <a:xfrm>
            <a:off x="325121" y="1765046"/>
            <a:ext cx="11498283" cy="80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400" b="1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It is about creating conditions for health development.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01091BBC-4B7A-2647-9FE7-9E349D900F31}"/>
              </a:ext>
            </a:extLst>
          </p:cNvPr>
          <p:cNvSpPr/>
          <p:nvPr/>
        </p:nvSpPr>
        <p:spPr>
          <a:xfrm rot="5400000">
            <a:off x="10474762" y="498827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1C134FF5-374E-F241-A51D-4F93DE5DB902}"/>
              </a:ext>
            </a:extLst>
          </p:cNvPr>
          <p:cNvSpPr/>
          <p:nvPr/>
        </p:nvSpPr>
        <p:spPr>
          <a:xfrm rot="5400000">
            <a:off x="11142493" y="-506733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0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B3B46DC-EA58-974C-ABFB-C477E3F55297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106AC-A606-A144-ADF5-661F548CC163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5B97E1C-D93F-494B-8424-6CF3A10C7DB4}"/>
              </a:ext>
            </a:extLst>
          </p:cNvPr>
          <p:cNvSpPr txBox="1">
            <a:spLocks/>
          </p:cNvSpPr>
          <p:nvPr/>
        </p:nvSpPr>
        <p:spPr>
          <a:xfrm>
            <a:off x="345437" y="819292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Prevention has evolved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6F4D01-EEA8-0F4C-8187-4DD6A1240724}"/>
              </a:ext>
            </a:extLst>
          </p:cNvPr>
          <p:cNvSpPr txBox="1">
            <a:spLocks/>
          </p:cNvSpPr>
          <p:nvPr/>
        </p:nvSpPr>
        <p:spPr>
          <a:xfrm>
            <a:off x="760889" y="2894060"/>
            <a:ext cx="4592320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500" b="1" u="sng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Before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Substances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Individual responsibility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Control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0A5F94E-364E-4F41-8060-44CBB9040C94}"/>
              </a:ext>
            </a:extLst>
          </p:cNvPr>
          <p:cNvSpPr txBox="1">
            <a:spLocks/>
          </p:cNvSpPr>
          <p:nvPr/>
        </p:nvSpPr>
        <p:spPr>
          <a:xfrm>
            <a:off x="5073942" y="2894060"/>
            <a:ext cx="4893439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500" b="1" u="sng" dirty="0">
                <a:solidFill>
                  <a:srgbClr val="7030A0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Now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7030A0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People and their contexts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7030A0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Development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7030A0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Health and systems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A0A5703-7346-8F49-824C-E40B17CEC59B}"/>
              </a:ext>
            </a:extLst>
          </p:cNvPr>
          <p:cNvSpPr txBox="1">
            <a:spLocks/>
          </p:cNvSpPr>
          <p:nvPr/>
        </p:nvSpPr>
        <p:spPr>
          <a:xfrm>
            <a:off x="368796" y="4931942"/>
            <a:ext cx="10134150" cy="641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GB" sz="2900" b="1" dirty="0">
                <a:latin typeface="Helvetica" pitchFamily="2" charset="0"/>
              </a:rPr>
              <a:t>From preventing behaviours to shaping conditions</a:t>
            </a:r>
            <a:endParaRPr lang="en-GB" sz="2900" b="1" dirty="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B20B0BF8-BF25-3342-8C26-D326770283C9}"/>
              </a:ext>
            </a:extLst>
          </p:cNvPr>
          <p:cNvSpPr/>
          <p:nvPr/>
        </p:nvSpPr>
        <p:spPr>
          <a:xfrm rot="5400000">
            <a:off x="10474762" y="498827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63376FD9-A0C5-3146-BE66-89F0B34773E3}"/>
              </a:ext>
            </a:extLst>
          </p:cNvPr>
          <p:cNvSpPr/>
          <p:nvPr/>
        </p:nvSpPr>
        <p:spPr>
          <a:xfrm rot="5400000">
            <a:off x="11142493" y="-506733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8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B3B46DC-EA58-974C-ABFB-C477E3F55297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106AC-A606-A144-ADF5-661F548CC163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AF73AB-1801-B64A-9F6E-5911B581E7AE}"/>
              </a:ext>
            </a:extLst>
          </p:cNvPr>
          <p:cNvSpPr txBox="1">
            <a:spLocks/>
          </p:cNvSpPr>
          <p:nvPr/>
        </p:nvSpPr>
        <p:spPr>
          <a:xfrm>
            <a:off x="428569" y="864876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challenge</a:t>
            </a:r>
            <a:endParaRPr lang="en" sz="3800" b="1" dirty="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5910F90-C21A-B44A-83CC-4EB4CCCFA683}"/>
              </a:ext>
            </a:extLst>
          </p:cNvPr>
          <p:cNvSpPr txBox="1">
            <a:spLocks/>
          </p:cNvSpPr>
          <p:nvPr/>
        </p:nvSpPr>
        <p:spPr>
          <a:xfrm>
            <a:off x="428570" y="1840866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5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problem is not just what we do, but how fragmented our efforts are.</a:t>
            </a:r>
            <a:endParaRPr lang="en" sz="2500" dirty="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110A134-A43B-164B-9F4C-6AB23C75ACEE}"/>
              </a:ext>
            </a:extLst>
          </p:cNvPr>
          <p:cNvSpPr txBox="1">
            <a:spLocks/>
          </p:cNvSpPr>
          <p:nvPr/>
        </p:nvSpPr>
        <p:spPr>
          <a:xfrm>
            <a:off x="1223453" y="3132488"/>
            <a:ext cx="5604193" cy="1605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Isolated programmes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Limited reach and impact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Weak long-term sustainability</a:t>
            </a:r>
            <a:endParaRPr lang="en" sz="2500" dirty="0">
              <a:solidFill>
                <a:srgbClr val="1172BC"/>
              </a:solidFill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2D0D030-FDE4-734E-ACCA-D55C635EDB0B}"/>
              </a:ext>
            </a:extLst>
          </p:cNvPr>
          <p:cNvSpPr txBox="1">
            <a:spLocks/>
          </p:cNvSpPr>
          <p:nvPr/>
        </p:nvSpPr>
        <p:spPr>
          <a:xfrm>
            <a:off x="428568" y="5150387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5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Without systems, evidence has limited impact.</a:t>
            </a:r>
            <a:endParaRPr lang="en" sz="2500" b="1" dirty="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2D9774-85AA-F143-8FFB-74F37BE50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748" y="4362812"/>
            <a:ext cx="2257988" cy="163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Hexágono 9">
            <a:extLst>
              <a:ext uri="{FF2B5EF4-FFF2-40B4-BE49-F238E27FC236}">
                <a16:creationId xmlns:a16="http://schemas.microsoft.com/office/drawing/2014/main" id="{DDFC611F-95F5-A24D-ABD8-8F3E7229F956}"/>
              </a:ext>
            </a:extLst>
          </p:cNvPr>
          <p:cNvSpPr/>
          <p:nvPr/>
        </p:nvSpPr>
        <p:spPr>
          <a:xfrm rot="5400000">
            <a:off x="10474762" y="498827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A9C76791-CE54-6144-A5B5-233621C8C3D8}"/>
              </a:ext>
            </a:extLst>
          </p:cNvPr>
          <p:cNvSpPr/>
          <p:nvPr/>
        </p:nvSpPr>
        <p:spPr>
          <a:xfrm rot="5400000">
            <a:off x="11142493" y="-506733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81905-5BFC-104C-AB6F-2632B42D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815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 b="1" dirty="0">
                <a:latin typeface="Helvetica" pitchFamily="2" charset="0"/>
              </a:rPr>
              <a:t>What does evidence tell us?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B3B46DC-EA58-974C-ABFB-C477E3F55297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106AC-A606-A144-ADF5-661F548CC163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7E15347-C1A9-9E4E-A376-F6B97144837E}"/>
              </a:ext>
            </a:extLst>
          </p:cNvPr>
          <p:cNvSpPr txBox="1">
            <a:spLocks/>
          </p:cNvSpPr>
          <p:nvPr/>
        </p:nvSpPr>
        <p:spPr>
          <a:xfrm>
            <a:off x="1232313" y="2108839"/>
            <a:ext cx="7940040" cy="2999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172BC"/>
                </a:solidFill>
                <a:latin typeface="Helvetica" pitchFamily="2" charset="0"/>
              </a:rPr>
              <a:t>1. Prevention works</a:t>
            </a:r>
          </a:p>
          <a:p>
            <a:r>
              <a:rPr lang="en-GB" sz="2100" dirty="0">
                <a:latin typeface="Helvetica" pitchFamily="2" charset="0"/>
              </a:rPr>
              <a:t>     - It should be evidence-based.</a:t>
            </a:r>
          </a:p>
          <a:p>
            <a:r>
              <a:rPr lang="en-GB" sz="2300" dirty="0">
                <a:latin typeface="Helvetica" pitchFamily="2" charset="0"/>
              </a:rPr>
              <a:t>	</a:t>
            </a:r>
          </a:p>
          <a:p>
            <a:r>
              <a:rPr lang="en-GB" sz="2400" b="1" dirty="0">
                <a:solidFill>
                  <a:srgbClr val="1172BC"/>
                </a:solidFill>
                <a:latin typeface="Helvetica" pitchFamily="2" charset="0"/>
              </a:rPr>
              <a:t>2. Protection matters</a:t>
            </a:r>
          </a:p>
          <a:p>
            <a:r>
              <a:rPr lang="en-GB" sz="2300" dirty="0">
                <a:latin typeface="Helvetica" pitchFamily="2" charset="0"/>
              </a:rPr>
              <a:t>     - </a:t>
            </a:r>
            <a:r>
              <a:rPr lang="en-GB" sz="2100" dirty="0">
                <a:latin typeface="Helvetica" pitchFamily="2" charset="0"/>
              </a:rPr>
              <a:t>Family, skills, and environments.</a:t>
            </a:r>
          </a:p>
          <a:p>
            <a:r>
              <a:rPr lang="en-GB" sz="2100" dirty="0">
                <a:latin typeface="Helvetica" pitchFamily="2" charset="0"/>
              </a:rPr>
              <a:t>      - In different settings.</a:t>
            </a:r>
          </a:p>
          <a:p>
            <a:r>
              <a:rPr lang="en-GB" sz="2300" dirty="0">
                <a:latin typeface="Helvetica" pitchFamily="2" charset="0"/>
              </a:rPr>
              <a:t> </a:t>
            </a:r>
          </a:p>
          <a:p>
            <a:r>
              <a:rPr lang="en-GB" sz="2400" b="1" dirty="0">
                <a:solidFill>
                  <a:srgbClr val="1172BC"/>
                </a:solidFill>
                <a:latin typeface="Helvetica" pitchFamily="2" charset="0"/>
              </a:rPr>
              <a:t>3. Timing is critical</a:t>
            </a:r>
          </a:p>
          <a:p>
            <a:r>
              <a:rPr lang="en-GB" sz="2100" dirty="0">
                <a:latin typeface="Helvetica" pitchFamily="2" charset="0"/>
              </a:rPr>
              <a:t>     - Across the life course.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A330B0A-837D-E64B-8FA3-3247F7806004}"/>
              </a:ext>
            </a:extLst>
          </p:cNvPr>
          <p:cNvSpPr/>
          <p:nvPr/>
        </p:nvSpPr>
        <p:spPr>
          <a:xfrm>
            <a:off x="659577" y="5324843"/>
            <a:ext cx="10945871" cy="61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00" b="1" dirty="0">
                <a:latin typeface="Helvetica" pitchFamily="2" charset="0"/>
              </a:rPr>
              <a:t>Effective prevention is intentional, structured, and driven by evidence.</a:t>
            </a:r>
            <a:endParaRPr lang="en-GB" sz="2500" dirty="0">
              <a:latin typeface="Helvetica" pitchFamily="2" charset="0"/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D4E5F94B-EF5A-4D49-91E9-A5CB60A6A992}"/>
              </a:ext>
            </a:extLst>
          </p:cNvPr>
          <p:cNvSpPr/>
          <p:nvPr/>
        </p:nvSpPr>
        <p:spPr>
          <a:xfrm rot="5400000">
            <a:off x="13898448" y="541358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C569FDB1-12E5-5249-96D9-99D694F9C4AE}"/>
              </a:ext>
            </a:extLst>
          </p:cNvPr>
          <p:cNvSpPr/>
          <p:nvPr/>
        </p:nvSpPr>
        <p:spPr>
          <a:xfrm rot="5400000">
            <a:off x="14638286" y="-820064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99AD710E-F5C4-BD4C-B980-5D4E49E3DEA4}"/>
              </a:ext>
            </a:extLst>
          </p:cNvPr>
          <p:cNvSpPr/>
          <p:nvPr/>
        </p:nvSpPr>
        <p:spPr>
          <a:xfrm rot="5400000">
            <a:off x="-4656941" y="5014768"/>
            <a:ext cx="1361422" cy="1335461"/>
          </a:xfrm>
          <a:prstGeom prst="hexagon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EED7266-A26B-854B-B6BC-7D122644D114}"/>
              </a:ext>
            </a:extLst>
          </p:cNvPr>
          <p:cNvGrpSpPr/>
          <p:nvPr/>
        </p:nvGrpSpPr>
        <p:grpSpPr>
          <a:xfrm>
            <a:off x="8882451" y="1889800"/>
            <a:ext cx="2432375" cy="2739213"/>
            <a:chOff x="8709247" y="2333940"/>
            <a:chExt cx="2644553" cy="228323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1688665-9136-1E47-8064-A25E7CBA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9247" y="2630968"/>
              <a:ext cx="2644553" cy="1986204"/>
            </a:xfrm>
            <a:prstGeom prst="rect">
              <a:avLst/>
            </a:prstGeom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3381235-329F-9644-8C72-360F820B70E5}"/>
                </a:ext>
              </a:extLst>
            </p:cNvPr>
            <p:cNvSpPr/>
            <p:nvPr/>
          </p:nvSpPr>
          <p:spPr>
            <a:xfrm>
              <a:off x="8709247" y="2333940"/>
              <a:ext cx="716472" cy="6974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9984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384E04-52CF-4842-85EB-5A3EABBA1082}"/>
              </a:ext>
            </a:extLst>
          </p:cNvPr>
          <p:cNvSpPr txBox="1">
            <a:spLocks/>
          </p:cNvSpPr>
          <p:nvPr/>
        </p:nvSpPr>
        <p:spPr>
          <a:xfrm>
            <a:off x="426713" y="1527902"/>
            <a:ext cx="11765284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Evidence is not enough – standards guide action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8E887A-2482-4444-869E-6CFA2B6859FD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D7EB-8D1B-0647-B20F-258FCBFF25D9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E3A5FD-A2EF-7943-A8CA-1E34EA8C2662}"/>
              </a:ext>
            </a:extLst>
          </p:cNvPr>
          <p:cNvSpPr txBox="1">
            <a:spLocks/>
          </p:cNvSpPr>
          <p:nvPr/>
        </p:nvSpPr>
        <p:spPr>
          <a:xfrm>
            <a:off x="426716" y="2245407"/>
            <a:ext cx="10568433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" sz="2500" dirty="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EF621A-49E9-3945-AB8F-F75ADFC3DD8B}"/>
              </a:ext>
            </a:extLst>
          </p:cNvPr>
          <p:cNvSpPr txBox="1">
            <a:spLocks/>
          </p:cNvSpPr>
          <p:nvPr/>
        </p:nvSpPr>
        <p:spPr>
          <a:xfrm>
            <a:off x="426713" y="3189641"/>
            <a:ext cx="10993737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Research tells us what works.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Standards show how to do it well.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They enable scaling, adaptation, and sustainability.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A6DDC82-C6D7-EA41-BAD1-52ECB47C5002}"/>
              </a:ext>
            </a:extLst>
          </p:cNvPr>
          <p:cNvSpPr txBox="1">
            <a:spLocks/>
          </p:cNvSpPr>
          <p:nvPr/>
        </p:nvSpPr>
        <p:spPr>
          <a:xfrm>
            <a:off x="426714" y="7635144"/>
            <a:ext cx="10568433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500" i="1" dirty="0">
                <a:latin typeface="Helvetica" pitchFamily="2" charset="0"/>
              </a:rPr>
              <a:t>Based on international standards (UNODC, WHO).</a:t>
            </a:r>
            <a:endParaRPr lang="en" sz="1500" dirty="0">
              <a:latin typeface="Helvetica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F9B1D-1C6E-184B-967A-EABF13A7F824}"/>
              </a:ext>
            </a:extLst>
          </p:cNvPr>
          <p:cNvSpPr txBox="1">
            <a:spLocks/>
          </p:cNvSpPr>
          <p:nvPr/>
        </p:nvSpPr>
        <p:spPr>
          <a:xfrm>
            <a:off x="426713" y="4929834"/>
            <a:ext cx="10568433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" sz="30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Standards make evidence actionable.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4BCF323D-CA23-FF4D-8374-D70E44DF3DE0}"/>
              </a:ext>
            </a:extLst>
          </p:cNvPr>
          <p:cNvSpPr/>
          <p:nvPr/>
        </p:nvSpPr>
        <p:spPr>
          <a:xfrm rot="5400000">
            <a:off x="10474762" y="201117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CAE55146-CD0A-C54A-AE7C-022AED02378F}"/>
              </a:ext>
            </a:extLst>
          </p:cNvPr>
          <p:cNvSpPr/>
          <p:nvPr/>
        </p:nvSpPr>
        <p:spPr>
          <a:xfrm rot="5400000">
            <a:off x="11142493" y="-804443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65A1EBB-F91E-1540-9B4C-3C9DD712A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986" y="4657538"/>
            <a:ext cx="1724487" cy="14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384E04-52CF-4842-85EB-5A3EABBA1082}"/>
              </a:ext>
            </a:extLst>
          </p:cNvPr>
          <p:cNvSpPr txBox="1">
            <a:spLocks/>
          </p:cNvSpPr>
          <p:nvPr/>
        </p:nvSpPr>
        <p:spPr>
          <a:xfrm>
            <a:off x="426716" y="1113208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do standards consistently prioritize?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8E887A-2482-4444-869E-6CFA2B6859FD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D7EB-8D1B-0647-B20F-258FCBFF25D9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E3A5FD-A2EF-7943-A8CA-1E34EA8C2662}"/>
              </a:ext>
            </a:extLst>
          </p:cNvPr>
          <p:cNvSpPr txBox="1">
            <a:spLocks/>
          </p:cNvSpPr>
          <p:nvPr/>
        </p:nvSpPr>
        <p:spPr>
          <a:xfrm>
            <a:off x="426716" y="2245407"/>
            <a:ext cx="10568433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250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1EE54BB-E70F-BD47-8DA7-3DF03C6A4265}"/>
              </a:ext>
            </a:extLst>
          </p:cNvPr>
          <p:cNvSpPr txBox="1">
            <a:spLocks/>
          </p:cNvSpPr>
          <p:nvPr/>
        </p:nvSpPr>
        <p:spPr>
          <a:xfrm>
            <a:off x="2742968" y="2969368"/>
            <a:ext cx="7950317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Early prevention (childhood and adolescence).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Family-based interventions.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School-based social and emotional learning.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Community and environmental strategies.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500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Life-course approach.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A625C21-0442-C44A-98D6-0C68C385EEEC}"/>
              </a:ext>
            </a:extLst>
          </p:cNvPr>
          <p:cNvSpPr txBox="1">
            <a:spLocks/>
          </p:cNvSpPr>
          <p:nvPr/>
        </p:nvSpPr>
        <p:spPr>
          <a:xfrm>
            <a:off x="852018" y="5103077"/>
            <a:ext cx="10568433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" sz="30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Evidence must be applied – not only known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BC8C15-733B-C041-86EE-85E311FF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18" y="2670969"/>
            <a:ext cx="1589087" cy="1589087"/>
          </a:xfrm>
          <a:prstGeom prst="rect">
            <a:avLst/>
          </a:prstGeom>
        </p:spPr>
      </p:pic>
      <p:sp>
        <p:nvSpPr>
          <p:cNvPr id="16" name="Hexágono 15">
            <a:extLst>
              <a:ext uri="{FF2B5EF4-FFF2-40B4-BE49-F238E27FC236}">
                <a16:creationId xmlns:a16="http://schemas.microsoft.com/office/drawing/2014/main" id="{3BF815B6-ED2F-1148-B2B0-B29AA49B2ED4}"/>
              </a:ext>
            </a:extLst>
          </p:cNvPr>
          <p:cNvSpPr/>
          <p:nvPr/>
        </p:nvSpPr>
        <p:spPr>
          <a:xfrm rot="16200000">
            <a:off x="10735809" y="5039072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439B53FD-4D1C-D348-AEFB-F77EC95108DA}"/>
              </a:ext>
            </a:extLst>
          </p:cNvPr>
          <p:cNvSpPr/>
          <p:nvPr/>
        </p:nvSpPr>
        <p:spPr>
          <a:xfrm rot="16200000">
            <a:off x="11407471" y="6060139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3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384E04-52CF-4842-85EB-5A3EABBA1082}"/>
              </a:ext>
            </a:extLst>
          </p:cNvPr>
          <p:cNvSpPr txBox="1">
            <a:spLocks/>
          </p:cNvSpPr>
          <p:nvPr/>
        </p:nvSpPr>
        <p:spPr>
          <a:xfrm>
            <a:off x="618101" y="853126"/>
            <a:ext cx="10568433" cy="100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8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effective prevention requires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8E887A-2482-4444-869E-6CFA2B6859FD}"/>
              </a:ext>
            </a:extLst>
          </p:cNvPr>
          <p:cNvSpPr/>
          <p:nvPr/>
        </p:nvSpPr>
        <p:spPr>
          <a:xfrm>
            <a:off x="0" y="0"/>
            <a:ext cx="12192000" cy="1758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3D7EB-8D1B-0647-B20F-258FCBFF25D9}"/>
              </a:ext>
            </a:extLst>
          </p:cNvPr>
          <p:cNvSpPr/>
          <p:nvPr/>
        </p:nvSpPr>
        <p:spPr>
          <a:xfrm>
            <a:off x="0" y="6727870"/>
            <a:ext cx="12192000" cy="1301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E3A5FD-A2EF-7943-A8CA-1E34EA8C2662}"/>
              </a:ext>
            </a:extLst>
          </p:cNvPr>
          <p:cNvSpPr txBox="1">
            <a:spLocks/>
          </p:cNvSpPr>
          <p:nvPr/>
        </p:nvSpPr>
        <p:spPr>
          <a:xfrm>
            <a:off x="426716" y="2436792"/>
            <a:ext cx="10568433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2500">
              <a:latin typeface="Helvetica" pitchFamily="2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1EE54BB-E70F-BD47-8DA7-3DF03C6A4265}"/>
              </a:ext>
            </a:extLst>
          </p:cNvPr>
          <p:cNvSpPr txBox="1">
            <a:spLocks/>
          </p:cNvSpPr>
          <p:nvPr/>
        </p:nvSpPr>
        <p:spPr>
          <a:xfrm>
            <a:off x="2619314" y="3014817"/>
            <a:ext cx="7950317" cy="130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500" b="1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Early and sustained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3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Childhood and adolescence.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3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Life-course approach.</a:t>
            </a:r>
          </a:p>
          <a:p>
            <a:pPr>
              <a:lnSpc>
                <a:spcPct val="100000"/>
              </a:lnSpc>
            </a:pPr>
            <a:r>
              <a:rPr lang="en-GB" sz="2500" b="1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 it happens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3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Family (relationships, parenting, emotional support).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3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School (social and emotional learning).</a:t>
            </a:r>
          </a:p>
          <a:p>
            <a:pPr>
              <a:lnSpc>
                <a:spcPct val="100000"/>
              </a:lnSpc>
            </a:pPr>
            <a:r>
              <a:rPr lang="en-GB" sz="2500" b="1" dirty="0">
                <a:solidFill>
                  <a:srgbClr val="1172BC"/>
                </a:solidFill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Beyond individual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300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Community and environmental.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7CAE02C-FAB3-A24D-B6E0-10BA256F5219}"/>
              </a:ext>
            </a:extLst>
          </p:cNvPr>
          <p:cNvSpPr txBox="1">
            <a:spLocks/>
          </p:cNvSpPr>
          <p:nvPr/>
        </p:nvSpPr>
        <p:spPr>
          <a:xfrm>
            <a:off x="2619314" y="5487311"/>
            <a:ext cx="8525838" cy="64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0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Early. Sustained.</a:t>
            </a:r>
            <a:r>
              <a:rPr lang="es-MX" sz="3000" dirty="0"/>
              <a:t> </a:t>
            </a:r>
            <a:r>
              <a:rPr lang="en-GB" sz="3000" b="1" dirty="0">
                <a:latin typeface="Helvetica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Multi-level.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7DB0F5-806B-0047-BC44-EE2172FA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28" y="2862354"/>
            <a:ext cx="1589087" cy="1589087"/>
          </a:xfrm>
          <a:prstGeom prst="rect">
            <a:avLst/>
          </a:prstGeom>
        </p:spPr>
      </p:pic>
      <p:sp>
        <p:nvSpPr>
          <p:cNvPr id="13" name="Hexágono 12">
            <a:extLst>
              <a:ext uri="{FF2B5EF4-FFF2-40B4-BE49-F238E27FC236}">
                <a16:creationId xmlns:a16="http://schemas.microsoft.com/office/drawing/2014/main" id="{F93582D7-3D57-1944-B550-D9E4714769D7}"/>
              </a:ext>
            </a:extLst>
          </p:cNvPr>
          <p:cNvSpPr/>
          <p:nvPr/>
        </p:nvSpPr>
        <p:spPr>
          <a:xfrm rot="16200000">
            <a:off x="10735809" y="5039072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8E9EDD9F-D897-3142-8F84-6B909B39CFEE}"/>
              </a:ext>
            </a:extLst>
          </p:cNvPr>
          <p:cNvSpPr/>
          <p:nvPr/>
        </p:nvSpPr>
        <p:spPr>
          <a:xfrm rot="16200000">
            <a:off x="11407471" y="6060139"/>
            <a:ext cx="1361422" cy="1335461"/>
          </a:xfrm>
          <a:prstGeom prst="hexagon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06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13898</TotalTime>
  <Words>535</Words>
  <Application>Microsoft Macintosh PowerPoint</Application>
  <PresentationFormat>Panorámica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Neue</vt:lpstr>
      <vt:lpstr>Symbol</vt:lpstr>
      <vt:lpstr>Times New Roman</vt:lpstr>
      <vt:lpstr>Wingdings</vt:lpstr>
      <vt:lpstr>Tema de Office</vt:lpstr>
      <vt:lpstr>Reimagining Prevention: What Actually Works for Youth and Families Today?</vt:lpstr>
      <vt:lpstr>Presentación de PowerPoint</vt:lpstr>
      <vt:lpstr>Presentación de PowerPoint</vt:lpstr>
      <vt:lpstr>Presentación de PowerPoint</vt:lpstr>
      <vt:lpstr>Presentación de PowerPoint</vt:lpstr>
      <vt:lpstr>What does evidence tell us?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“Reimagining Prevention: What Actually Works for Youth and Families Today?”</dc:title>
  <dc:creator>JL B</dc:creator>
  <cp:lastModifiedBy>JL B</cp:lastModifiedBy>
  <cp:revision>55</cp:revision>
  <dcterms:created xsi:type="dcterms:W3CDTF">2026-03-27T23:40:10Z</dcterms:created>
  <dcterms:modified xsi:type="dcterms:W3CDTF">2026-04-08T04:09:01Z</dcterms:modified>
</cp:coreProperties>
</file>