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oco Gothic" panose="020B0604020202020204" charset="0"/>
      <p:regular r:id="rId16"/>
    </p:embeddedFont>
    <p:embeddedFont>
      <p:font typeface="Inter" panose="020B0604020202020204" charset="0"/>
      <p:regular r:id="rId17"/>
    </p:embeddedFont>
    <p:embeddedFont>
      <p:font typeface="Inter Bold" panose="020B0604020202020204" charset="0"/>
      <p:regular r:id="rId18"/>
    </p:embeddedFont>
    <p:embeddedFont>
      <p:font typeface="Inter Italics" panose="020B0604020202020204" charset="0"/>
      <p:regular r:id="rId19"/>
    </p:embeddedFont>
    <p:embeddedFont>
      <p:font typeface="Inter Light" panose="020B0604020202020204" charset="0"/>
      <p:regular r:id="rId20"/>
    </p:embeddedFont>
    <p:embeddedFont>
      <p:font typeface="Montserrat" panose="00000500000000000000" pitchFamily="2" charset="0"/>
      <p:regular r:id="rId21"/>
    </p:embeddedFont>
    <p:embeddedFont>
      <p:font typeface="Montserrat Bold" panose="020B0604020202020204" charset="0"/>
      <p:regular r:id="rId22"/>
    </p:embeddedFont>
    <p:embeddedFont>
      <p:font typeface="Montserrat Medium" panose="020F0502020204030204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73515" y="-483716"/>
            <a:ext cx="6167009" cy="5121662"/>
            <a:chOff x="0" y="0"/>
            <a:chExt cx="8222679" cy="6828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22679" cy="5941032"/>
            </a:xfrm>
            <a:custGeom>
              <a:avLst/>
              <a:gdLst/>
              <a:ahLst/>
              <a:cxnLst/>
              <a:rect l="l" t="t" r="r" b="b"/>
              <a:pathLst>
                <a:path w="8222679" h="5941032">
                  <a:moveTo>
                    <a:pt x="0" y="0"/>
                  </a:moveTo>
                  <a:lnTo>
                    <a:pt x="8222679" y="0"/>
                  </a:lnTo>
                  <a:lnTo>
                    <a:pt x="8222679" y="5941032"/>
                  </a:lnTo>
                  <a:lnTo>
                    <a:pt x="0" y="5941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3840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76563" y="6126043"/>
              <a:ext cx="6402219" cy="702840"/>
            </a:xfrm>
            <a:custGeom>
              <a:avLst/>
              <a:gdLst/>
              <a:ahLst/>
              <a:cxnLst/>
              <a:rect l="l" t="t" r="r" b="b"/>
              <a:pathLst>
                <a:path w="6402219" h="702840">
                  <a:moveTo>
                    <a:pt x="0" y="0"/>
                  </a:moveTo>
                  <a:lnTo>
                    <a:pt x="6402219" y="0"/>
                  </a:lnTo>
                  <a:lnTo>
                    <a:pt x="6402219" y="702840"/>
                  </a:lnTo>
                  <a:lnTo>
                    <a:pt x="0" y="70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8434" t="-845289" b="-22463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2700000">
            <a:off x="-1368822" y="5944761"/>
            <a:ext cx="9830386" cy="6631487"/>
            <a:chOff x="0" y="0"/>
            <a:chExt cx="2589073" cy="17465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9073" cy="1746565"/>
            </a:xfrm>
            <a:custGeom>
              <a:avLst/>
              <a:gdLst/>
              <a:ahLst/>
              <a:cxnLst/>
              <a:rect l="l" t="t" r="r" b="b"/>
              <a:pathLst>
                <a:path w="2589073" h="1746565">
                  <a:moveTo>
                    <a:pt x="0" y="0"/>
                  </a:moveTo>
                  <a:lnTo>
                    <a:pt x="2589073" y="0"/>
                  </a:lnTo>
                  <a:lnTo>
                    <a:pt x="2589073" y="1746565"/>
                  </a:lnTo>
                  <a:lnTo>
                    <a:pt x="0" y="1746565"/>
                  </a:lnTo>
                  <a:close/>
                </a:path>
              </a:pathLst>
            </a:custGeom>
            <a:solidFill>
              <a:srgbClr val="121A2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9073" cy="1784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2700000">
            <a:off x="-3568046" y="1080890"/>
            <a:ext cx="7692225" cy="6699895"/>
            <a:chOff x="0" y="0"/>
            <a:chExt cx="2025936" cy="17645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5936" cy="1764581"/>
            </a:xfrm>
            <a:custGeom>
              <a:avLst/>
              <a:gdLst/>
              <a:ahLst/>
              <a:cxnLst/>
              <a:rect l="l" t="t" r="r" b="b"/>
              <a:pathLst>
                <a:path w="2025936" h="1764581">
                  <a:moveTo>
                    <a:pt x="0" y="0"/>
                  </a:moveTo>
                  <a:lnTo>
                    <a:pt x="2025936" y="0"/>
                  </a:lnTo>
                  <a:lnTo>
                    <a:pt x="2025936" y="1764581"/>
                  </a:lnTo>
                  <a:lnTo>
                    <a:pt x="0" y="1764581"/>
                  </a:lnTo>
                  <a:close/>
                </a:path>
              </a:pathLst>
            </a:custGeom>
            <a:solidFill>
              <a:srgbClr val="C21808">
                <a:alpha val="8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25936" cy="1802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2016323" y="-2647929"/>
            <a:ext cx="5326872" cy="4328425"/>
            <a:chOff x="0" y="0"/>
            <a:chExt cx="1402962" cy="11399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2962" cy="1139997"/>
            </a:xfrm>
            <a:custGeom>
              <a:avLst/>
              <a:gdLst/>
              <a:ahLst/>
              <a:cxnLst/>
              <a:rect l="l" t="t" r="r" b="b"/>
              <a:pathLst>
                <a:path w="1402962" h="1139997">
                  <a:moveTo>
                    <a:pt x="0" y="0"/>
                  </a:moveTo>
                  <a:lnTo>
                    <a:pt x="1402962" y="0"/>
                  </a:lnTo>
                  <a:lnTo>
                    <a:pt x="1402962" y="1139997"/>
                  </a:lnTo>
                  <a:lnTo>
                    <a:pt x="0" y="1139997"/>
                  </a:lnTo>
                  <a:close/>
                </a:path>
              </a:pathLst>
            </a:custGeom>
            <a:solidFill>
              <a:srgbClr val="121A2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02962" cy="117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2700000">
            <a:off x="15258978" y="-2464840"/>
            <a:ext cx="3655424" cy="7680407"/>
            <a:chOff x="0" y="0"/>
            <a:chExt cx="962745" cy="20228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2745" cy="2022823"/>
            </a:xfrm>
            <a:custGeom>
              <a:avLst/>
              <a:gdLst/>
              <a:ahLst/>
              <a:cxnLst/>
              <a:rect l="l" t="t" r="r" b="b"/>
              <a:pathLst>
                <a:path w="962745" h="2022823">
                  <a:moveTo>
                    <a:pt x="0" y="0"/>
                  </a:moveTo>
                  <a:lnTo>
                    <a:pt x="962745" y="0"/>
                  </a:lnTo>
                  <a:lnTo>
                    <a:pt x="962745" y="2022823"/>
                  </a:lnTo>
                  <a:lnTo>
                    <a:pt x="0" y="2022823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62745" cy="2060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2700000">
            <a:off x="15116462" y="5453634"/>
            <a:ext cx="3940456" cy="7395375"/>
            <a:chOff x="0" y="0"/>
            <a:chExt cx="1037816" cy="19477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7816" cy="1947753"/>
            </a:xfrm>
            <a:custGeom>
              <a:avLst/>
              <a:gdLst/>
              <a:ahLst/>
              <a:cxnLst/>
              <a:rect l="l" t="t" r="r" b="b"/>
              <a:pathLst>
                <a:path w="1037816" h="1947753">
                  <a:moveTo>
                    <a:pt x="0" y="0"/>
                  </a:moveTo>
                  <a:lnTo>
                    <a:pt x="1037816" y="0"/>
                  </a:lnTo>
                  <a:lnTo>
                    <a:pt x="1037816" y="1947753"/>
                  </a:lnTo>
                  <a:lnTo>
                    <a:pt x="0" y="1947753"/>
                  </a:lnTo>
                  <a:close/>
                </a:path>
              </a:pathLst>
            </a:custGeom>
            <a:solidFill>
              <a:srgbClr val="121A27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037816" cy="1985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66449" y="5067300"/>
            <a:ext cx="11445129" cy="141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“Reimagining Prevention: What Actually Works for Youth and Families Today”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42700" y="7027112"/>
            <a:ext cx="7425170" cy="106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Presented by: Hari,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Preventive Drug Education Specialist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595958" y="3681735"/>
            <a:ext cx="2633579" cy="263357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67991" y="2527836"/>
            <a:ext cx="3894534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2520" b="1">
                <a:solidFill>
                  <a:srgbClr val="1D1A1B"/>
                </a:solidFill>
                <a:latin typeface="Inter Bold"/>
                <a:ea typeface="Inter Bold"/>
                <a:cs typeface="Inter Bold"/>
                <a:sym typeface="Inter Bold"/>
              </a:rPr>
              <a:t>What Students Engage In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8703" y="3643635"/>
            <a:ext cx="6936945" cy="184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At the Silver tier, students move from learning to doing. They create anti-drug videos or posters that speak directly to their peers and highlight the dangers of drugs in a clear, memorable way.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1D1A1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67991" y="5408692"/>
            <a:ext cx="5822248" cy="147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Through this creative, project-based challenge, students build communication skills, strengthen conviction, and turn awareness into active prevention.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076325"/>
            <a:ext cx="16220597" cy="7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5"/>
              </a:lnSpc>
            </a:pPr>
            <a:r>
              <a:rPr lang="en-US" sz="5295">
                <a:solidFill>
                  <a:srgbClr val="1D1A1B"/>
                </a:solidFill>
                <a:latin typeface="Montserrat"/>
                <a:ea typeface="Montserrat"/>
                <a:cs typeface="Montserrat"/>
                <a:sym typeface="Montserrat"/>
              </a:rPr>
              <a:t>Badge Tier: </a:t>
            </a:r>
            <a:r>
              <a:rPr lang="en-US" sz="5295">
                <a:solidFill>
                  <a:srgbClr val="F52334"/>
                </a:solidFill>
                <a:latin typeface="Montserrat"/>
                <a:ea typeface="Montserrat"/>
                <a:cs typeface="Montserrat"/>
                <a:sym typeface="Montserrat"/>
              </a:rPr>
              <a:t>Silver</a:t>
            </a:r>
            <a:r>
              <a:rPr lang="en-US" sz="5295">
                <a:solidFill>
                  <a:srgbClr val="1D1A1B"/>
                </a:solidFill>
                <a:latin typeface="Montserrat"/>
                <a:ea typeface="Montserrat"/>
                <a:cs typeface="Montserrat"/>
                <a:sym typeface="Montserrat"/>
              </a:rPr>
              <a:t> — Take Action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407707" y="3681735"/>
            <a:ext cx="2633579" cy="263357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4222260" y="3681735"/>
            <a:ext cx="2633579" cy="263357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8429283" y="5861494"/>
            <a:ext cx="7603850" cy="1303541"/>
          </a:xfrm>
          <a:custGeom>
            <a:avLst/>
            <a:gdLst/>
            <a:ahLst/>
            <a:cxnLst/>
            <a:rect l="l" t="t" r="r" b="b"/>
            <a:pathLst>
              <a:path w="7603850" h="1303541">
                <a:moveTo>
                  <a:pt x="0" y="0"/>
                </a:moveTo>
                <a:lnTo>
                  <a:pt x="7603850" y="0"/>
                </a:lnTo>
                <a:lnTo>
                  <a:pt x="7603850" y="1303541"/>
                </a:lnTo>
                <a:lnTo>
                  <a:pt x="0" y="13035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677" b="-42924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grpSp>
        <p:nvGrpSpPr>
          <p:cNvPr id="10" name="Group 10"/>
          <p:cNvGrpSpPr/>
          <p:nvPr/>
        </p:nvGrpSpPr>
        <p:grpSpPr>
          <a:xfrm>
            <a:off x="1220921" y="2352812"/>
            <a:ext cx="3224793" cy="322479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21485" b="-1184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684649" y="2352812"/>
            <a:ext cx="3224793" cy="322479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20616" r="-20616" b="-5924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20921" y="5774722"/>
            <a:ext cx="6688520" cy="2780626"/>
            <a:chOff x="0" y="0"/>
            <a:chExt cx="1036227" cy="4307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36227" cy="430792"/>
            </a:xfrm>
            <a:custGeom>
              <a:avLst/>
              <a:gdLst/>
              <a:ahLst/>
              <a:cxnLst/>
              <a:rect l="l" t="t" r="r" b="b"/>
              <a:pathLst>
                <a:path w="1036227" h="430792">
                  <a:moveTo>
                    <a:pt x="0" y="0"/>
                  </a:moveTo>
                  <a:lnTo>
                    <a:pt x="1036227" y="0"/>
                  </a:lnTo>
                  <a:lnTo>
                    <a:pt x="1036227" y="430792"/>
                  </a:lnTo>
                  <a:lnTo>
                    <a:pt x="0" y="430792"/>
                  </a:lnTo>
                  <a:close/>
                </a:path>
              </a:pathLst>
            </a:custGeom>
            <a:blipFill>
              <a:blip r:embed="rId7"/>
              <a:stretch>
                <a:fillRect l="-5237" t="-39333" r="-952" b="-52239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8429283" y="2479722"/>
            <a:ext cx="6273552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The Pinnacle of the ACT Badge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29283" y="3120481"/>
            <a:ext cx="7769883" cy="274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5"/>
              </a:lnSpc>
            </a:pPr>
            <a:r>
              <a:rPr lang="en-US" sz="1961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Gold tier participants step into an in-person advocacy program designed to shape them into confident community champions.</a:t>
            </a:r>
          </a:p>
          <a:p>
            <a:pPr algn="l">
              <a:lnSpc>
                <a:spcPts val="2745"/>
              </a:lnSpc>
            </a:pPr>
            <a:endParaRPr lang="en-US" sz="1961">
              <a:solidFill>
                <a:srgbClr val="1D1A1B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2745"/>
              </a:lnSpc>
            </a:pPr>
            <a:r>
              <a:rPr lang="en-US" sz="1961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They learn to communicate anti-drug messages with clarity and conviction, engage peers in meaningful dialogue, and lead conversations that inspire positive change across schools and communities in Singapore.</a:t>
            </a:r>
          </a:p>
          <a:p>
            <a:pPr algn="l">
              <a:lnSpc>
                <a:spcPts val="2745"/>
              </a:lnSpc>
            </a:pPr>
            <a:endParaRPr lang="en-US" sz="1961">
              <a:solidFill>
                <a:srgbClr val="1D1A1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774209" y="6088272"/>
            <a:ext cx="7080031" cy="78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1"/>
              </a:lnSpc>
            </a:pPr>
            <a:r>
              <a:rPr lang="en-US" sz="2120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Gold Badge holders are equipped to represent SANA’s mission in their schools and communities.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0921" y="1190183"/>
            <a:ext cx="16220597" cy="7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5"/>
              </a:lnSpc>
            </a:pPr>
            <a:r>
              <a:rPr lang="en-US" sz="5295">
                <a:solidFill>
                  <a:srgbClr val="1D1A1B"/>
                </a:solidFill>
                <a:latin typeface="Montserrat"/>
                <a:ea typeface="Montserrat"/>
                <a:cs typeface="Montserrat"/>
                <a:sym typeface="Montserrat"/>
              </a:rPr>
              <a:t>Badge Tier: </a:t>
            </a:r>
            <a:r>
              <a:rPr lang="en-US" sz="5295">
                <a:solidFill>
                  <a:srgbClr val="F52334"/>
                </a:solidFill>
                <a:latin typeface="Montserrat"/>
                <a:ea typeface="Montserrat"/>
                <a:cs typeface="Montserrat"/>
                <a:sym typeface="Montserrat"/>
              </a:rPr>
              <a:t>Gold</a:t>
            </a:r>
            <a:r>
              <a:rPr lang="en-US" sz="5295">
                <a:solidFill>
                  <a:srgbClr val="1D1A1B"/>
                </a:solidFill>
                <a:latin typeface="Montserrat"/>
                <a:ea typeface="Montserrat"/>
                <a:cs typeface="Montserrat"/>
                <a:sym typeface="Montserrat"/>
              </a:rPr>
              <a:t> — Drive Advocacy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0024" y="2991716"/>
            <a:ext cx="16144875" cy="284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0"/>
              </a:lnSpc>
            </a:pPr>
            <a:r>
              <a:rPr lang="en-US" sz="2900" b="1" spc="53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Youth Ownership in Prevention</a:t>
            </a:r>
          </a:p>
          <a:p>
            <a:pPr marL="0" lvl="0" indent="0" algn="ctr">
              <a:lnSpc>
                <a:spcPts val="3770"/>
              </a:lnSpc>
            </a:pPr>
            <a:endParaRPr lang="en-US" sz="2900" b="1" spc="539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0" lvl="0" indent="0" algn="ctr">
              <a:lnSpc>
                <a:spcPts val="3770"/>
              </a:lnSpc>
            </a:pPr>
            <a:endParaRPr lang="en-US" sz="2900" b="1" spc="539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0" lvl="0" indent="0" algn="ctr">
              <a:lnSpc>
                <a:spcPts val="3770"/>
              </a:lnSpc>
            </a:pPr>
            <a:r>
              <a:rPr lang="en-US" sz="2900" spc="5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When young people are </a:t>
            </a:r>
            <a:r>
              <a:rPr lang="en-US" sz="2900" spc="539">
                <a:solidFill>
                  <a:srgbClr val="F52334"/>
                </a:solidFill>
                <a:latin typeface="Inter"/>
                <a:ea typeface="Inter"/>
                <a:cs typeface="Inter"/>
                <a:sym typeface="Inter"/>
              </a:rPr>
              <a:t>empowered</a:t>
            </a:r>
            <a:r>
              <a:rPr lang="en-US" sz="2900" spc="5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to take the </a:t>
            </a:r>
            <a:r>
              <a:rPr lang="en-US" sz="2900" spc="539">
                <a:solidFill>
                  <a:srgbClr val="F52334"/>
                </a:solidFill>
                <a:latin typeface="Inter"/>
                <a:ea typeface="Inter"/>
                <a:cs typeface="Inter"/>
                <a:sym typeface="Inter"/>
              </a:rPr>
              <a:t>lead</a:t>
            </a:r>
            <a:r>
              <a:rPr lang="en-US" sz="2900" spc="5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</a:t>
            </a:r>
          </a:p>
          <a:p>
            <a:pPr marL="0" lvl="0" indent="0" algn="ctr">
              <a:lnSpc>
                <a:spcPts val="3770"/>
              </a:lnSpc>
            </a:pPr>
            <a:endParaRPr lang="en-US" sz="2900" spc="539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3770"/>
              </a:lnSpc>
            </a:pPr>
            <a:r>
              <a:rPr lang="en-US" sz="2900" spc="5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prevention </a:t>
            </a:r>
            <a:r>
              <a:rPr lang="en-US" sz="2900" spc="539">
                <a:solidFill>
                  <a:srgbClr val="F52334"/>
                </a:solidFill>
                <a:latin typeface="Inter"/>
                <a:ea typeface="Inter"/>
                <a:cs typeface="Inter"/>
                <a:sym typeface="Inter"/>
              </a:rPr>
              <a:t>evolves</a:t>
            </a:r>
            <a:r>
              <a:rPr lang="en-US" sz="2900" spc="5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into a </a:t>
            </a:r>
            <a:r>
              <a:rPr lang="en-US" sz="2900" spc="539">
                <a:solidFill>
                  <a:srgbClr val="F52334"/>
                </a:solidFill>
                <a:latin typeface="Inter"/>
                <a:ea typeface="Inter"/>
                <a:cs typeface="Inter"/>
                <a:sym typeface="Inter"/>
              </a:rPr>
              <a:t>true movement</a:t>
            </a:r>
            <a:r>
              <a:rPr lang="en-US" sz="2900" spc="5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94" y="-1462792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-2351654" y="-389803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4"/>
                </a:lnTo>
                <a:lnTo>
                  <a:pt x="0" y="46600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29992" y="4644679"/>
            <a:ext cx="16028016" cy="96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9"/>
              </a:lnSpc>
            </a:pPr>
            <a:r>
              <a:rPr lang="en-US" sz="6699" b="1" spc="1246">
                <a:solidFill>
                  <a:srgbClr val="F5233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340328" y="8582108"/>
            <a:ext cx="1986202" cy="1649528"/>
            <a:chOff x="0" y="0"/>
            <a:chExt cx="2648269" cy="21993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94" y="-1462792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-2351654" y="-389803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4"/>
                </a:lnTo>
                <a:lnTo>
                  <a:pt x="0" y="46600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266199" y="84335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119" y="2274479"/>
            <a:ext cx="18282475" cy="867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5"/>
              </a:lnSpc>
            </a:pPr>
            <a:r>
              <a:rPr lang="en-US" sz="6095" b="1" spc="1133">
                <a:solidFill>
                  <a:srgbClr val="F5233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REFERENCES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1917" y="3456792"/>
            <a:ext cx="16385513" cy="189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2900" spc="5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Alqahtani, N. S., Alanazi, S., Almuhayd, R., Alanazi, E., &amp; Alanazi, J. (2025). Generational Differences in Dietary Behaviours: A Cross-Sectional Study of Generations X, Y, and Z. F1000Research, 14, 858. </a:t>
            </a:r>
            <a:r>
              <a:rPr lang="en-US" sz="2900" u="sng" spc="5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https://doi.org/10.12688/f1000research.167810.1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207878" y="-1521534"/>
            <a:ext cx="5901203" cy="5901203"/>
          </a:xfrm>
          <a:custGeom>
            <a:avLst/>
            <a:gdLst/>
            <a:ahLst/>
            <a:cxnLst/>
            <a:rect l="l" t="t" r="r" b="b"/>
            <a:pathLst>
              <a:path w="5901203" h="5901203">
                <a:moveTo>
                  <a:pt x="0" y="0"/>
                </a:moveTo>
                <a:lnTo>
                  <a:pt x="5901203" y="0"/>
                </a:lnTo>
                <a:lnTo>
                  <a:pt x="5901203" y="5901203"/>
                </a:lnTo>
                <a:lnTo>
                  <a:pt x="0" y="5901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652296"/>
            <a:ext cx="6363523" cy="75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 b="1" spc="985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About SANA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063984"/>
            <a:ext cx="12975950" cy="502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endParaRPr/>
          </a:p>
          <a:p>
            <a:pPr algn="l">
              <a:lnSpc>
                <a:spcPts val="3640"/>
              </a:lnSpc>
            </a:pPr>
            <a:r>
              <a:rPr lang="en-US" sz="2800" b="1" spc="52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Vision:</a:t>
            </a:r>
          </a:p>
          <a:p>
            <a:pPr algn="l">
              <a:lnSpc>
                <a:spcPts val="3640"/>
              </a:lnSpc>
            </a:pPr>
            <a:r>
              <a:rPr lang="en-US" sz="2800" spc="52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As a leader in drug addiction prevention and recovery, SANA aspires to </a:t>
            </a:r>
            <a:r>
              <a:rPr lang="en-US" sz="2800" spc="520">
                <a:solidFill>
                  <a:srgbClr val="F52334"/>
                </a:solidFill>
                <a:latin typeface="Inter Light"/>
                <a:ea typeface="Inter Light"/>
                <a:cs typeface="Inter Light"/>
                <a:sym typeface="Inter Light"/>
              </a:rPr>
              <a:t>mobilise the community towards a drug-free Singapore. </a:t>
            </a:r>
          </a:p>
          <a:p>
            <a:pPr algn="l">
              <a:lnSpc>
                <a:spcPts val="3640"/>
              </a:lnSpc>
            </a:pPr>
            <a:endParaRPr lang="en-US" sz="2800" spc="520">
              <a:solidFill>
                <a:srgbClr val="F52334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3640"/>
              </a:lnSpc>
            </a:pPr>
            <a:endParaRPr lang="en-US" sz="2800" spc="520">
              <a:solidFill>
                <a:srgbClr val="F52334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algn="l">
              <a:lnSpc>
                <a:spcPts val="3640"/>
              </a:lnSpc>
            </a:pPr>
            <a:r>
              <a:rPr lang="en-US" sz="2800" b="1" spc="52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Mission:</a:t>
            </a:r>
          </a:p>
          <a:p>
            <a:pPr algn="l">
              <a:lnSpc>
                <a:spcPts val="3640"/>
              </a:lnSpc>
            </a:pPr>
            <a:r>
              <a:rPr lang="en-US" sz="2800" spc="52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We educate the community on the harms of drug abuse, provide </a:t>
            </a:r>
            <a:r>
              <a:rPr lang="en-US" sz="2800" spc="520">
                <a:solidFill>
                  <a:srgbClr val="F52334"/>
                </a:solidFill>
                <a:latin typeface="Inter Light"/>
                <a:ea typeface="Inter Light"/>
                <a:cs typeface="Inter Light"/>
                <a:sym typeface="Inter Light"/>
              </a:rPr>
              <a:t>support for persons-in-recovery</a:t>
            </a:r>
            <a:r>
              <a:rPr lang="en-US" sz="2800" spc="52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 towards desistance, and advocate for a drug-free society.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-1801339" y="-88808"/>
            <a:ext cx="8530173" cy="9581173"/>
          </a:xfrm>
          <a:custGeom>
            <a:avLst/>
            <a:gdLst/>
            <a:ahLst/>
            <a:cxnLst/>
            <a:rect l="l" t="t" r="r" b="b"/>
            <a:pathLst>
              <a:path w="8530173" h="9581173">
                <a:moveTo>
                  <a:pt x="0" y="0"/>
                </a:moveTo>
                <a:lnTo>
                  <a:pt x="8530172" y="0"/>
                </a:lnTo>
                <a:lnTo>
                  <a:pt x="8530172" y="9581172"/>
                </a:lnTo>
                <a:lnTo>
                  <a:pt x="0" y="9581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3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08066" y="2486406"/>
            <a:ext cx="9227275" cy="1606573"/>
          </a:xfrm>
          <a:custGeom>
            <a:avLst/>
            <a:gdLst/>
            <a:ahLst/>
            <a:cxnLst/>
            <a:rect l="l" t="t" r="r" b="b"/>
            <a:pathLst>
              <a:path w="9227275" h="1606573">
                <a:moveTo>
                  <a:pt x="0" y="0"/>
                </a:moveTo>
                <a:lnTo>
                  <a:pt x="9227275" y="0"/>
                </a:lnTo>
                <a:lnTo>
                  <a:pt x="9227275" y="1606573"/>
                </a:lnTo>
                <a:lnTo>
                  <a:pt x="0" y="1606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049" b="-3004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1" name="TextBox 11"/>
          <p:cNvSpPr txBox="1"/>
          <p:nvPr/>
        </p:nvSpPr>
        <p:spPr>
          <a:xfrm>
            <a:off x="7194226" y="316230"/>
            <a:ext cx="1065495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Challenge Facing </a:t>
            </a:r>
            <a:r>
              <a:rPr lang="en-US" sz="4200">
                <a:solidFill>
                  <a:srgbClr val="F52334"/>
                </a:solidFill>
                <a:latin typeface="Montserrat"/>
                <a:ea typeface="Montserrat"/>
                <a:cs typeface="Montserrat"/>
                <a:sym typeface="Montserrat"/>
              </a:rPr>
              <a:t>This Generation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32152" y="1123665"/>
            <a:ext cx="10217029" cy="76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0"/>
              </a:lnSpc>
            </a:pPr>
            <a:r>
              <a:rPr lang="en-US" sz="2207" i="1">
                <a:solidFill>
                  <a:srgbClr val="000000"/>
                </a:solidFill>
                <a:latin typeface="Inter Italics"/>
                <a:ea typeface="Inter Italics"/>
                <a:cs typeface="Inter Italics"/>
                <a:sym typeface="Inter Italics"/>
              </a:rPr>
              <a:t>Across ASEAN, young people navigate a rapidly shifting landscape of risk — often without the tools to resist it.</a:t>
            </a:r>
          </a:p>
        </p:txBody>
      </p:sp>
      <p:sp>
        <p:nvSpPr>
          <p:cNvPr id="13" name="Freeform 13"/>
          <p:cNvSpPr/>
          <p:nvPr/>
        </p:nvSpPr>
        <p:spPr>
          <a:xfrm>
            <a:off x="7908066" y="4301699"/>
            <a:ext cx="9227275" cy="1606573"/>
          </a:xfrm>
          <a:custGeom>
            <a:avLst/>
            <a:gdLst/>
            <a:ahLst/>
            <a:cxnLst/>
            <a:rect l="l" t="t" r="r" b="b"/>
            <a:pathLst>
              <a:path w="9227275" h="1606573">
                <a:moveTo>
                  <a:pt x="0" y="0"/>
                </a:moveTo>
                <a:lnTo>
                  <a:pt x="9227275" y="0"/>
                </a:lnTo>
                <a:lnTo>
                  <a:pt x="9227275" y="1606572"/>
                </a:lnTo>
                <a:lnTo>
                  <a:pt x="0" y="1606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049" b="-3004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4" name="Freeform 14"/>
          <p:cNvSpPr/>
          <p:nvPr/>
        </p:nvSpPr>
        <p:spPr>
          <a:xfrm>
            <a:off x="7908066" y="6194021"/>
            <a:ext cx="9227275" cy="1606573"/>
          </a:xfrm>
          <a:custGeom>
            <a:avLst/>
            <a:gdLst/>
            <a:ahLst/>
            <a:cxnLst/>
            <a:rect l="l" t="t" r="r" b="b"/>
            <a:pathLst>
              <a:path w="9227275" h="1606573">
                <a:moveTo>
                  <a:pt x="0" y="0"/>
                </a:moveTo>
                <a:lnTo>
                  <a:pt x="9227275" y="0"/>
                </a:lnTo>
                <a:lnTo>
                  <a:pt x="9227275" y="1606573"/>
                </a:lnTo>
                <a:lnTo>
                  <a:pt x="0" y="16065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049" b="-3004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5" name="TextBox 15"/>
          <p:cNvSpPr txBox="1"/>
          <p:nvPr/>
        </p:nvSpPr>
        <p:spPr>
          <a:xfrm>
            <a:off x="11446197" y="2391575"/>
            <a:ext cx="2151013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25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Identity Crisis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97896" y="3078518"/>
            <a:ext cx="867340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Adolescents face intense pressure to conform, belong, and perform — making them vulnerable to risky choices.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10701" y="4207279"/>
            <a:ext cx="3422005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25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Online Misinformation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85002" y="5003554"/>
            <a:ext cx="867340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Digital platforms amplify misleading narratives about drugs, addiction, and mental health at unprecedented scale.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30545" y="6098771"/>
            <a:ext cx="3782318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25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Mental Health Pressures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85002" y="6814289"/>
            <a:ext cx="867340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Anxiety, isolation, and academic stress create conditions where substance use becomes a coping mechanism.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176439" y="5143500"/>
            <a:ext cx="8731440" cy="1520242"/>
          </a:xfrm>
          <a:custGeom>
            <a:avLst/>
            <a:gdLst/>
            <a:ahLst/>
            <a:cxnLst/>
            <a:rect l="l" t="t" r="r" b="b"/>
            <a:pathLst>
              <a:path w="8731440" h="1520242">
                <a:moveTo>
                  <a:pt x="0" y="0"/>
                </a:moveTo>
                <a:lnTo>
                  <a:pt x="8731439" y="0"/>
                </a:lnTo>
                <a:lnTo>
                  <a:pt x="8731439" y="1520242"/>
                </a:lnTo>
                <a:lnTo>
                  <a:pt x="0" y="1520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049" b="-3004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grpSp>
        <p:nvGrpSpPr>
          <p:cNvPr id="10" name="Group 10"/>
          <p:cNvGrpSpPr/>
          <p:nvPr/>
        </p:nvGrpSpPr>
        <p:grpSpPr>
          <a:xfrm>
            <a:off x="0" y="0"/>
            <a:ext cx="6520310" cy="9225664"/>
            <a:chOff x="0" y="0"/>
            <a:chExt cx="1010167" cy="14292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0167" cy="1429297"/>
            </a:xfrm>
            <a:custGeom>
              <a:avLst/>
              <a:gdLst/>
              <a:ahLst/>
              <a:cxnLst/>
              <a:rect l="l" t="t" r="r" b="b"/>
              <a:pathLst>
                <a:path w="1010167" h="1429297">
                  <a:moveTo>
                    <a:pt x="0" y="0"/>
                  </a:moveTo>
                  <a:lnTo>
                    <a:pt x="1010167" y="0"/>
                  </a:lnTo>
                  <a:lnTo>
                    <a:pt x="1010167" y="1429297"/>
                  </a:lnTo>
                  <a:lnTo>
                    <a:pt x="0" y="1429297"/>
                  </a:lnTo>
                  <a:close/>
                </a:path>
              </a:pathLst>
            </a:custGeom>
            <a:blipFill>
              <a:blip r:embed="rId5"/>
              <a:stretch>
                <a:fillRect l="-3059" t="-33278" r="-38374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075375" y="1076325"/>
            <a:ext cx="10634874" cy="7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5"/>
              </a:lnSpc>
            </a:pPr>
            <a:r>
              <a:rPr lang="en-US" sz="529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Youth Prevention </a:t>
            </a:r>
            <a:r>
              <a:rPr lang="en-US" sz="5295">
                <a:solidFill>
                  <a:srgbClr val="F52334"/>
                </a:solidFill>
                <a:latin typeface="Montserrat"/>
                <a:ea typeface="Montserrat"/>
                <a:cs typeface="Montserrat"/>
                <a:sym typeface="Montserrat"/>
              </a:rPr>
              <a:t>Must Evolve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76439" y="2396134"/>
            <a:ext cx="672569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u="sng" dirty="0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Today’s Youth Are Different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76439" y="3323782"/>
            <a:ext cx="9451793" cy="128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They are digital natives - highly shaped by peer culture, social </a:t>
            </a:r>
            <a:r>
              <a:rPr lang="en-US" sz="2499" dirty="0" err="1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meida</a:t>
            </a:r>
            <a:r>
              <a:rPr lang="en-US" sz="2499" dirty="0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, and rapidly evolving drug trends. One-way information delivery no longer works.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41898" y="5362283"/>
            <a:ext cx="8270135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Research shows that </a:t>
            </a:r>
            <a:r>
              <a:rPr lang="en-US" sz="1999" b="1">
                <a:solidFill>
                  <a:srgbClr val="231F20"/>
                </a:solidFill>
                <a:latin typeface="Inter Bold"/>
                <a:ea typeface="Inter Bold"/>
                <a:cs typeface="Inter Bold"/>
                <a:sym typeface="Inter Bold"/>
              </a:rPr>
              <a:t>experiential learning</a:t>
            </a:r>
            <a:r>
              <a:rPr lang="en-US" sz="1999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 and </a:t>
            </a:r>
            <a:r>
              <a:rPr lang="en-US" sz="1999" b="1">
                <a:solidFill>
                  <a:srgbClr val="231F20"/>
                </a:solidFill>
                <a:latin typeface="Inter Bold"/>
                <a:ea typeface="Inter Bold"/>
                <a:cs typeface="Inter Bold"/>
                <a:sym typeface="Inter Bold"/>
              </a:rPr>
              <a:t>peer engagement</a:t>
            </a:r>
            <a:r>
              <a:rPr lang="en-US" sz="1999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 significantly improve prevention outcomes – </a:t>
            </a:r>
            <a:r>
              <a:rPr lang="en-US" sz="1999" b="1">
                <a:solidFill>
                  <a:srgbClr val="231F20"/>
                </a:solidFill>
                <a:latin typeface="Inter Bold"/>
                <a:ea typeface="Inter Bold"/>
                <a:cs typeface="Inter Bold"/>
                <a:sym typeface="Inter Bold"/>
              </a:rPr>
              <a:t>shifting behaviour</a:t>
            </a:r>
            <a:r>
              <a:rPr lang="en-US" sz="1999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 where lectures alone cannot. (Alqahrani et al., 2025)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75375" y="7120942"/>
            <a:ext cx="961283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231F20"/>
                </a:solidFill>
                <a:latin typeface="Inter"/>
                <a:ea typeface="Inter"/>
                <a:cs typeface="Inter"/>
                <a:sym typeface="Inter"/>
              </a:rPr>
              <a:t>Information Delivery → Youth Empowerment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904125" y="2700088"/>
            <a:ext cx="9227275" cy="1606573"/>
          </a:xfrm>
          <a:custGeom>
            <a:avLst/>
            <a:gdLst/>
            <a:ahLst/>
            <a:cxnLst/>
            <a:rect l="l" t="t" r="r" b="b"/>
            <a:pathLst>
              <a:path w="9227275" h="1606573">
                <a:moveTo>
                  <a:pt x="0" y="0"/>
                </a:moveTo>
                <a:lnTo>
                  <a:pt x="9227275" y="0"/>
                </a:lnTo>
                <a:lnTo>
                  <a:pt x="9227275" y="1606572"/>
                </a:lnTo>
                <a:lnTo>
                  <a:pt x="0" y="1606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049" b="-3004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0" name="Freeform 10"/>
          <p:cNvSpPr/>
          <p:nvPr/>
        </p:nvSpPr>
        <p:spPr>
          <a:xfrm>
            <a:off x="7904125" y="4515380"/>
            <a:ext cx="9227275" cy="1606573"/>
          </a:xfrm>
          <a:custGeom>
            <a:avLst/>
            <a:gdLst/>
            <a:ahLst/>
            <a:cxnLst/>
            <a:rect l="l" t="t" r="r" b="b"/>
            <a:pathLst>
              <a:path w="9227275" h="1606573">
                <a:moveTo>
                  <a:pt x="0" y="0"/>
                </a:moveTo>
                <a:lnTo>
                  <a:pt x="9227275" y="0"/>
                </a:lnTo>
                <a:lnTo>
                  <a:pt x="9227275" y="1606573"/>
                </a:lnTo>
                <a:lnTo>
                  <a:pt x="0" y="160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049" b="-3004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1" name="Freeform 11"/>
          <p:cNvSpPr/>
          <p:nvPr/>
        </p:nvSpPr>
        <p:spPr>
          <a:xfrm>
            <a:off x="7904125" y="6407703"/>
            <a:ext cx="9227275" cy="1606573"/>
          </a:xfrm>
          <a:custGeom>
            <a:avLst/>
            <a:gdLst/>
            <a:ahLst/>
            <a:cxnLst/>
            <a:rect l="l" t="t" r="r" b="b"/>
            <a:pathLst>
              <a:path w="9227275" h="1606573">
                <a:moveTo>
                  <a:pt x="0" y="0"/>
                </a:moveTo>
                <a:lnTo>
                  <a:pt x="9227275" y="0"/>
                </a:lnTo>
                <a:lnTo>
                  <a:pt x="9227275" y="1606573"/>
                </a:lnTo>
                <a:lnTo>
                  <a:pt x="0" y="160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049" b="-3004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grpSp>
        <p:nvGrpSpPr>
          <p:cNvPr id="12" name="Group 12"/>
          <p:cNvGrpSpPr/>
          <p:nvPr/>
        </p:nvGrpSpPr>
        <p:grpSpPr>
          <a:xfrm>
            <a:off x="0" y="0"/>
            <a:ext cx="7083595" cy="9225664"/>
            <a:chOff x="0" y="0"/>
            <a:chExt cx="812800" cy="10585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058590"/>
            </a:xfrm>
            <a:custGeom>
              <a:avLst/>
              <a:gdLst/>
              <a:ahLst/>
              <a:cxnLst/>
              <a:rect l="l" t="t" r="r" b="b"/>
              <a:pathLst>
                <a:path w="812800" h="1058590">
                  <a:moveTo>
                    <a:pt x="0" y="0"/>
                  </a:moveTo>
                  <a:lnTo>
                    <a:pt x="812800" y="0"/>
                  </a:lnTo>
                  <a:lnTo>
                    <a:pt x="812800" y="1058590"/>
                  </a:lnTo>
                  <a:lnTo>
                    <a:pt x="0" y="1058590"/>
                  </a:lnTo>
                  <a:close/>
                </a:path>
              </a:pathLst>
            </a:custGeom>
            <a:blipFill>
              <a:blip r:embed="rId5"/>
              <a:stretch>
                <a:fillRect l="-72900" t="-42116" r="-70877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8894967">
            <a:off x="814436" y="3218841"/>
            <a:ext cx="428528" cy="926547"/>
          </a:xfrm>
          <a:custGeom>
            <a:avLst/>
            <a:gdLst/>
            <a:ahLst/>
            <a:cxnLst/>
            <a:rect l="l" t="t" r="r" b="b"/>
            <a:pathLst>
              <a:path w="428528" h="926547">
                <a:moveTo>
                  <a:pt x="0" y="0"/>
                </a:moveTo>
                <a:lnTo>
                  <a:pt x="428528" y="0"/>
                </a:lnTo>
                <a:lnTo>
                  <a:pt x="428528" y="926547"/>
                </a:lnTo>
                <a:lnTo>
                  <a:pt x="0" y="9265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050529" y="450471"/>
            <a:ext cx="9562058" cy="87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Why We Need </a:t>
            </a:r>
            <a:r>
              <a:rPr lang="en-US" sz="5099">
                <a:solidFill>
                  <a:srgbClr val="F52334"/>
                </a:solidFill>
                <a:latin typeface="Montserrat"/>
                <a:ea typeface="Montserrat"/>
                <a:cs typeface="Montserrat"/>
                <a:sym typeface="Montserrat"/>
              </a:rPr>
              <a:t>Youth Leaders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50603" y="1482982"/>
            <a:ext cx="9715563" cy="82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0"/>
              </a:lnSpc>
            </a:pPr>
            <a:r>
              <a:rPr lang="en-US" sz="2407" i="1">
                <a:solidFill>
                  <a:srgbClr val="000000"/>
                </a:solidFill>
                <a:latin typeface="Inter Italics"/>
                <a:ea typeface="Inter Italics"/>
                <a:cs typeface="Inter Italics"/>
                <a:sym typeface="Inter Italics"/>
              </a:rPr>
              <a:t>When young people take the lead in prevention efforts, communities undergo significant transformation.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93955" y="2633832"/>
            <a:ext cx="6296323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25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Build Safe Space/Positive Role Modelling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93955" y="3320775"/>
            <a:ext cx="867340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Young people can create safe environments for open discussions, and they can be guided by positive role models.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81061" y="4420755"/>
            <a:ext cx="3963739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25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Relatable Communication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81061" y="4969585"/>
            <a:ext cx="8673403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Current young people possess their own unique way of communicating, and when youth lead their peers, information can be effectively conveyed.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268167" y="6360078"/>
            <a:ext cx="5887938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25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Improved Engagement in Programmes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68167" y="7047021"/>
            <a:ext cx="867340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Young people can design activities that resonate with their peers, leading to more effective program delivery.</a:t>
            </a:r>
          </a:p>
        </p:txBody>
      </p:sp>
      <p:sp>
        <p:nvSpPr>
          <p:cNvPr id="23" name="TextBox 23"/>
          <p:cNvSpPr txBox="1"/>
          <p:nvPr/>
        </p:nvSpPr>
        <p:spPr>
          <a:xfrm rot="-413885">
            <a:off x="1763028" y="3064565"/>
            <a:ext cx="3193565" cy="27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7"/>
              </a:lnSpc>
            </a:pPr>
            <a:r>
              <a:rPr lang="en-US" sz="1742" spc="32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OUR YOUTH INTERN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917253" y="8087268"/>
            <a:ext cx="1370747" cy="1138397"/>
            <a:chOff x="0" y="0"/>
            <a:chExt cx="1827663" cy="15178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7663" cy="1320519"/>
            </a:xfrm>
            <a:custGeom>
              <a:avLst/>
              <a:gdLst/>
              <a:ahLst/>
              <a:cxnLst/>
              <a:rect l="l" t="t" r="r" b="b"/>
              <a:pathLst>
                <a:path w="1827663" h="1320519">
                  <a:moveTo>
                    <a:pt x="0" y="0"/>
                  </a:moveTo>
                  <a:lnTo>
                    <a:pt x="1827663" y="0"/>
                  </a:lnTo>
                  <a:lnTo>
                    <a:pt x="1827663" y="1320519"/>
                  </a:lnTo>
                  <a:lnTo>
                    <a:pt x="0" y="1320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72651" y="1361641"/>
              <a:ext cx="1423027" cy="156221"/>
            </a:xfrm>
            <a:custGeom>
              <a:avLst/>
              <a:gdLst/>
              <a:ahLst/>
              <a:cxnLst/>
              <a:rect l="l" t="t" r="r" b="b"/>
              <a:pathLst>
                <a:path w="1423027" h="156221">
                  <a:moveTo>
                    <a:pt x="0" y="0"/>
                  </a:moveTo>
                  <a:lnTo>
                    <a:pt x="1423028" y="0"/>
                  </a:lnTo>
                  <a:lnTo>
                    <a:pt x="1423028" y="156221"/>
                  </a:lnTo>
                  <a:lnTo>
                    <a:pt x="0" y="156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405245" y="4002701"/>
            <a:ext cx="4582616" cy="3019183"/>
          </a:xfrm>
          <a:custGeom>
            <a:avLst/>
            <a:gdLst/>
            <a:ahLst/>
            <a:cxnLst/>
            <a:rect l="l" t="t" r="r" b="b"/>
            <a:pathLst>
              <a:path w="4582616" h="3019183">
                <a:moveTo>
                  <a:pt x="0" y="0"/>
                </a:moveTo>
                <a:lnTo>
                  <a:pt x="4582617" y="0"/>
                </a:lnTo>
                <a:lnTo>
                  <a:pt x="4582617" y="3019183"/>
                </a:lnTo>
                <a:lnTo>
                  <a:pt x="0" y="3019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962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0" name="Freeform 10"/>
          <p:cNvSpPr/>
          <p:nvPr/>
        </p:nvSpPr>
        <p:spPr>
          <a:xfrm rot="-10800000">
            <a:off x="11987862" y="4002701"/>
            <a:ext cx="4582616" cy="3019183"/>
          </a:xfrm>
          <a:custGeom>
            <a:avLst/>
            <a:gdLst/>
            <a:ahLst/>
            <a:cxnLst/>
            <a:rect l="l" t="t" r="r" b="b"/>
            <a:pathLst>
              <a:path w="4582616" h="3019183">
                <a:moveTo>
                  <a:pt x="0" y="0"/>
                </a:moveTo>
                <a:lnTo>
                  <a:pt x="4582616" y="0"/>
                </a:lnTo>
                <a:lnTo>
                  <a:pt x="4582616" y="3019183"/>
                </a:lnTo>
                <a:lnTo>
                  <a:pt x="0" y="3019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962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1" name="Freeform 11"/>
          <p:cNvSpPr/>
          <p:nvPr/>
        </p:nvSpPr>
        <p:spPr>
          <a:xfrm>
            <a:off x="7405245" y="7038475"/>
            <a:ext cx="9165233" cy="1812907"/>
          </a:xfrm>
          <a:custGeom>
            <a:avLst/>
            <a:gdLst/>
            <a:ahLst/>
            <a:cxnLst/>
            <a:rect l="l" t="t" r="r" b="b"/>
            <a:pathLst>
              <a:path w="9165233" h="1812907">
                <a:moveTo>
                  <a:pt x="0" y="0"/>
                </a:moveTo>
                <a:lnTo>
                  <a:pt x="9165233" y="0"/>
                </a:lnTo>
                <a:lnTo>
                  <a:pt x="9165233" y="1812907"/>
                </a:lnTo>
                <a:lnTo>
                  <a:pt x="0" y="18129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645" b="-96011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grpSp>
        <p:nvGrpSpPr>
          <p:cNvPr id="12" name="Group 12"/>
          <p:cNvGrpSpPr/>
          <p:nvPr/>
        </p:nvGrpSpPr>
        <p:grpSpPr>
          <a:xfrm>
            <a:off x="4991" y="0"/>
            <a:ext cx="6981154" cy="9225664"/>
            <a:chOff x="0" y="0"/>
            <a:chExt cx="828960" cy="10954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8960" cy="1095478"/>
            </a:xfrm>
            <a:custGeom>
              <a:avLst/>
              <a:gdLst/>
              <a:ahLst/>
              <a:cxnLst/>
              <a:rect l="l" t="t" r="r" b="b"/>
              <a:pathLst>
                <a:path w="828960" h="1095478">
                  <a:moveTo>
                    <a:pt x="0" y="0"/>
                  </a:moveTo>
                  <a:lnTo>
                    <a:pt x="828960" y="0"/>
                  </a:lnTo>
                  <a:lnTo>
                    <a:pt x="828960" y="1095478"/>
                  </a:lnTo>
                  <a:lnTo>
                    <a:pt x="0" y="1095478"/>
                  </a:lnTo>
                  <a:close/>
                </a:path>
              </a:pathLst>
            </a:custGeom>
            <a:blipFill>
              <a:blip r:embed="rId5"/>
              <a:stretch>
                <a:fillRect l="-67265" r="-893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405245" y="1566888"/>
            <a:ext cx="10085578" cy="7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5"/>
              </a:lnSpc>
            </a:pPr>
            <a:r>
              <a:rPr lang="en-US" sz="529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Advocating Change Together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05245" y="2565374"/>
            <a:ext cx="9611515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i="1">
                <a:solidFill>
                  <a:srgbClr val="231F20"/>
                </a:solidFill>
                <a:latin typeface="Inter Italics"/>
                <a:ea typeface="Inter Italics"/>
                <a:cs typeface="Inter Italics"/>
                <a:sym typeface="Inter Italics"/>
              </a:rPr>
              <a:t>ACT is a structured, evidence-based framework that transforms youth from passive recipients into active prevention leaders — through three progressive pillars.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00309" y="4161118"/>
            <a:ext cx="4321300" cy="227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0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Awareness</a:t>
            </a:r>
          </a:p>
          <a:p>
            <a:pPr algn="l">
              <a:lnSpc>
                <a:spcPts val="3050"/>
              </a:lnSpc>
            </a:pPr>
            <a:endParaRPr lang="en-US" sz="2020" b="1" u="sng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050"/>
              </a:lnSpc>
            </a:pPr>
            <a:r>
              <a:rPr lang="en-US" sz="202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Deep insight into drugs, addiction, mental health, and risk factors — building informed, resilient young minds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11003" y="4190917"/>
            <a:ext cx="4283933" cy="265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0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Action</a:t>
            </a:r>
          </a:p>
          <a:p>
            <a:pPr algn="l">
              <a:lnSpc>
                <a:spcPts val="3050"/>
              </a:lnSpc>
            </a:pPr>
            <a:endParaRPr lang="en-US" sz="2020" b="1" u="sng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050"/>
              </a:lnSpc>
            </a:pPr>
            <a:r>
              <a:rPr lang="en-US" sz="202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Youth create content, run campaigns, and lead school-based initiatives — turning knowledge into real prevention impact.</a:t>
            </a:r>
          </a:p>
          <a:p>
            <a:pPr algn="l">
              <a:lnSpc>
                <a:spcPts val="3050"/>
              </a:lnSpc>
            </a:pPr>
            <a:endParaRPr lang="en-US" sz="202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600309" y="7145383"/>
            <a:ext cx="8552581" cy="1511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02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Advocacy</a:t>
            </a:r>
          </a:p>
          <a:p>
            <a:pPr algn="l">
              <a:lnSpc>
                <a:spcPts val="3050"/>
              </a:lnSpc>
            </a:pPr>
            <a:endParaRPr lang="en-US" sz="2020" b="1" u="sng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050"/>
              </a:lnSpc>
            </a:pPr>
            <a:r>
              <a:rPr lang="en-US" sz="202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Empowered young advocates champion drug-free lifestyles among peers — sustaining prevention beyond the programme.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05245" y="946620"/>
            <a:ext cx="4278412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252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SANA’  ACT FRAMEWORK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6793934" y="4371969"/>
            <a:ext cx="565519" cy="98259"/>
          </a:xfrm>
          <a:custGeom>
            <a:avLst/>
            <a:gdLst/>
            <a:ahLst/>
            <a:cxnLst/>
            <a:rect l="l" t="t" r="r" b="b"/>
            <a:pathLst>
              <a:path w="565519" h="98259">
                <a:moveTo>
                  <a:pt x="0" y="0"/>
                </a:moveTo>
                <a:lnTo>
                  <a:pt x="565519" y="0"/>
                </a:lnTo>
                <a:lnTo>
                  <a:pt x="565519" y="98259"/>
                </a:lnTo>
                <a:lnTo>
                  <a:pt x="0" y="98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3934" y="5642204"/>
            <a:ext cx="565519" cy="98259"/>
          </a:xfrm>
          <a:custGeom>
            <a:avLst/>
            <a:gdLst/>
            <a:ahLst/>
            <a:cxnLst/>
            <a:rect l="l" t="t" r="r" b="b"/>
            <a:pathLst>
              <a:path w="565519" h="98259">
                <a:moveTo>
                  <a:pt x="0" y="0"/>
                </a:moveTo>
                <a:lnTo>
                  <a:pt x="565519" y="0"/>
                </a:lnTo>
                <a:lnTo>
                  <a:pt x="565519" y="98259"/>
                </a:lnTo>
                <a:lnTo>
                  <a:pt x="0" y="98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93934" y="6548984"/>
            <a:ext cx="565519" cy="98259"/>
          </a:xfrm>
          <a:custGeom>
            <a:avLst/>
            <a:gdLst/>
            <a:ahLst/>
            <a:cxnLst/>
            <a:rect l="l" t="t" r="r" b="b"/>
            <a:pathLst>
              <a:path w="565519" h="98259">
                <a:moveTo>
                  <a:pt x="0" y="0"/>
                </a:moveTo>
                <a:lnTo>
                  <a:pt x="565519" y="0"/>
                </a:lnTo>
                <a:lnTo>
                  <a:pt x="565519" y="98259"/>
                </a:lnTo>
                <a:lnTo>
                  <a:pt x="0" y="98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89227" y="4050437"/>
            <a:ext cx="4227392" cy="1277494"/>
          </a:xfrm>
          <a:custGeom>
            <a:avLst/>
            <a:gdLst/>
            <a:ahLst/>
            <a:cxnLst/>
            <a:rect l="l" t="t" r="r" b="b"/>
            <a:pathLst>
              <a:path w="4227392" h="1277494">
                <a:moveTo>
                  <a:pt x="0" y="0"/>
                </a:moveTo>
                <a:lnTo>
                  <a:pt x="4227392" y="0"/>
                </a:lnTo>
                <a:lnTo>
                  <a:pt x="4227392" y="1277494"/>
                </a:lnTo>
                <a:lnTo>
                  <a:pt x="0" y="1277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27" r="-432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89227" y="5532346"/>
            <a:ext cx="4227392" cy="1319061"/>
          </a:xfrm>
          <a:custGeom>
            <a:avLst/>
            <a:gdLst/>
            <a:ahLst/>
            <a:cxnLst/>
            <a:rect l="l" t="t" r="r" b="b"/>
            <a:pathLst>
              <a:path w="4227392" h="1319061">
                <a:moveTo>
                  <a:pt x="0" y="0"/>
                </a:moveTo>
                <a:lnTo>
                  <a:pt x="4227392" y="0"/>
                </a:lnTo>
                <a:lnTo>
                  <a:pt x="4227392" y="1319061"/>
                </a:lnTo>
                <a:lnTo>
                  <a:pt x="0" y="1319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94" r="-609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89227" y="7051432"/>
            <a:ext cx="4227392" cy="1349468"/>
          </a:xfrm>
          <a:custGeom>
            <a:avLst/>
            <a:gdLst/>
            <a:ahLst/>
            <a:cxnLst/>
            <a:rect l="l" t="t" r="r" b="b"/>
            <a:pathLst>
              <a:path w="4227392" h="1349468">
                <a:moveTo>
                  <a:pt x="0" y="0"/>
                </a:moveTo>
                <a:lnTo>
                  <a:pt x="4227392" y="0"/>
                </a:lnTo>
                <a:lnTo>
                  <a:pt x="4227392" y="1349468"/>
                </a:lnTo>
                <a:lnTo>
                  <a:pt x="0" y="1349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387" r="-7387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00024" y="0"/>
            <a:ext cx="6435439" cy="9225664"/>
            <a:chOff x="0" y="0"/>
            <a:chExt cx="997018" cy="14292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7018" cy="1429297"/>
            </a:xfrm>
            <a:custGeom>
              <a:avLst/>
              <a:gdLst/>
              <a:ahLst/>
              <a:cxnLst/>
              <a:rect l="l" t="t" r="r" b="b"/>
              <a:pathLst>
                <a:path w="997018" h="1429297">
                  <a:moveTo>
                    <a:pt x="0" y="0"/>
                  </a:moveTo>
                  <a:lnTo>
                    <a:pt x="997018" y="0"/>
                  </a:lnTo>
                  <a:lnTo>
                    <a:pt x="997018" y="1429297"/>
                  </a:lnTo>
                  <a:lnTo>
                    <a:pt x="0" y="1429297"/>
                  </a:lnTo>
                  <a:close/>
                </a:path>
              </a:pathLst>
            </a:custGeom>
            <a:blipFill>
              <a:blip r:embed="rId6"/>
              <a:stretch>
                <a:fillRect l="-32587" r="-32587" b="-15219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6793934" y="1207973"/>
            <a:ext cx="8417717" cy="65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sz="4695">
                <a:solidFill>
                  <a:srgbClr val="1D1A1B"/>
                </a:solidFill>
                <a:latin typeface="Montserrat"/>
                <a:ea typeface="Montserrat"/>
                <a:cs typeface="Montserrat"/>
                <a:sym typeface="Montserrat"/>
              </a:rPr>
              <a:t>Built on </a:t>
            </a:r>
            <a:r>
              <a:rPr lang="en-US" sz="4695">
                <a:solidFill>
                  <a:srgbClr val="F52334"/>
                </a:solidFill>
                <a:latin typeface="Montserrat"/>
                <a:ea typeface="Montserrat"/>
                <a:cs typeface="Montserrat"/>
                <a:sym typeface="Montserrat"/>
              </a:rPr>
              <a:t>Prevention Science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71377" y="2366633"/>
            <a:ext cx="9835700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i="1">
                <a:solidFill>
                  <a:srgbClr val="1D1A1B"/>
                </a:solidFill>
                <a:latin typeface="Inter Italics"/>
                <a:ea typeface="Inter Italics"/>
                <a:cs typeface="Inter Italics"/>
                <a:sym typeface="Inter Italics"/>
              </a:rPr>
              <a:t>Every element of the ACT framework is grounded in research and continuously refined through programme evaluation.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45316" y="3576783"/>
            <a:ext cx="299858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1D1A1B"/>
                </a:solidFill>
                <a:latin typeface="Inter Bold"/>
                <a:ea typeface="Inter Bold"/>
                <a:cs typeface="Inter Bold"/>
                <a:sym typeface="Inter Bold"/>
              </a:rPr>
              <a:t>What Guides Our Design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12871" y="4202258"/>
            <a:ext cx="3791177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Current drug abuse patterns among youth in Singapore and the region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12871" y="5423363"/>
            <a:ext cx="366378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Peer-reviewed prevention research and behavioural science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12871" y="6330144"/>
            <a:ext cx="3663783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Prevention science principles — social influence, self-efficacy, and life skills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04472" y="3576783"/>
            <a:ext cx="304725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b="1">
                <a:solidFill>
                  <a:srgbClr val="1D1A1B"/>
                </a:solidFill>
                <a:latin typeface="Inter Bold"/>
                <a:ea typeface="Inter Bold"/>
                <a:cs typeface="Inter Bold"/>
                <a:sym typeface="Inter Bold"/>
              </a:rPr>
              <a:t>How We Measure Impact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64586" y="4099016"/>
            <a:ext cx="3946968" cy="113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1520" u="sng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Pre &amp; Post Assessments</a:t>
            </a:r>
          </a:p>
          <a:p>
            <a:pPr algn="l">
              <a:lnSpc>
                <a:spcPts val="2280"/>
              </a:lnSpc>
            </a:pPr>
            <a:r>
              <a:rPr lang="en-US" sz="1520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Measuring shifts in knowledge, attitudes, and intention before and after each programme.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964586" y="5599513"/>
            <a:ext cx="3987999" cy="113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1520" u="sng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Student Feedback</a:t>
            </a:r>
          </a:p>
          <a:p>
            <a:pPr algn="l">
              <a:lnSpc>
                <a:spcPts val="2280"/>
              </a:lnSpc>
            </a:pPr>
            <a:r>
              <a:rPr lang="en-US" sz="1520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Direct input from youth participants shapes continuous improvement of content and delivery.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64586" y="7136963"/>
            <a:ext cx="4052033" cy="1130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95"/>
              </a:lnSpc>
            </a:pPr>
            <a:r>
              <a:rPr lang="en-US" sz="1520" u="sng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Feedback with Youth Workers/Teachers</a:t>
            </a:r>
          </a:p>
          <a:p>
            <a:pPr algn="l">
              <a:lnSpc>
                <a:spcPts val="2295"/>
              </a:lnSpc>
            </a:pPr>
            <a:r>
              <a:rPr lang="en-US" sz="1520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rPr>
              <a:t>Engage in regular discussions following each session to gain insights into effectiveness and make adjustments as needed.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217157" y="3295982"/>
            <a:ext cx="12936534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spc="446">
                <a:solidFill>
                  <a:srgbClr val="231F20"/>
                </a:solidFill>
                <a:latin typeface="Inter Bold"/>
                <a:ea typeface="Inter Bold"/>
                <a:cs typeface="Inter Bold"/>
                <a:sym typeface="Inter Bold"/>
              </a:rPr>
              <a:t>Bronze — Raise Awareness</a:t>
            </a:r>
          </a:p>
          <a:p>
            <a:pPr algn="l">
              <a:lnSpc>
                <a:spcPts val="3360"/>
              </a:lnSpc>
            </a:pPr>
            <a:r>
              <a:rPr lang="en-US" sz="2400" spc="44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Offer insights on addiction, substances, vaping, and the factors that may lead individuals to drug abuse or criminal behavior.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78613" y="640406"/>
            <a:ext cx="13923186" cy="148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5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ACT Badge: </a:t>
            </a:r>
            <a:r>
              <a:rPr lang="en-US" sz="5300">
                <a:solidFill>
                  <a:srgbClr val="F52334"/>
                </a:solidFill>
                <a:latin typeface="Montserrat"/>
                <a:ea typeface="Montserrat"/>
                <a:cs typeface="Montserrat"/>
                <a:sym typeface="Montserrat"/>
              </a:rPr>
              <a:t>A progressive Learning Journey</a:t>
            </a:r>
          </a:p>
        </p:txBody>
      </p:sp>
      <p:sp>
        <p:nvSpPr>
          <p:cNvPr id="11" name="Freeform 11"/>
          <p:cNvSpPr/>
          <p:nvPr/>
        </p:nvSpPr>
        <p:spPr>
          <a:xfrm>
            <a:off x="2378613" y="5868159"/>
            <a:ext cx="4048770" cy="4048770"/>
          </a:xfrm>
          <a:custGeom>
            <a:avLst/>
            <a:gdLst/>
            <a:ahLst/>
            <a:cxnLst/>
            <a:rect l="l" t="t" r="r" b="b"/>
            <a:pathLst>
              <a:path w="4048770" h="4048770">
                <a:moveTo>
                  <a:pt x="0" y="0"/>
                </a:moveTo>
                <a:lnTo>
                  <a:pt x="4048769" y="0"/>
                </a:lnTo>
                <a:lnTo>
                  <a:pt x="4048769" y="4048769"/>
                </a:lnTo>
                <a:lnTo>
                  <a:pt x="0" y="404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0543" y="2126941"/>
            <a:ext cx="4048770" cy="4048770"/>
          </a:xfrm>
          <a:custGeom>
            <a:avLst/>
            <a:gdLst/>
            <a:ahLst/>
            <a:cxnLst/>
            <a:rect l="l" t="t" r="r" b="b"/>
            <a:pathLst>
              <a:path w="4048770" h="4048770">
                <a:moveTo>
                  <a:pt x="0" y="0"/>
                </a:moveTo>
                <a:lnTo>
                  <a:pt x="4048769" y="0"/>
                </a:lnTo>
                <a:lnTo>
                  <a:pt x="4048769" y="4048770"/>
                </a:lnTo>
                <a:lnTo>
                  <a:pt x="0" y="4048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2305" y="4044106"/>
            <a:ext cx="4048770" cy="4048770"/>
          </a:xfrm>
          <a:custGeom>
            <a:avLst/>
            <a:gdLst/>
            <a:ahLst/>
            <a:cxnLst/>
            <a:rect l="l" t="t" r="r" b="b"/>
            <a:pathLst>
              <a:path w="4048770" h="4048770">
                <a:moveTo>
                  <a:pt x="0" y="0"/>
                </a:moveTo>
                <a:lnTo>
                  <a:pt x="4048770" y="0"/>
                </a:lnTo>
                <a:lnTo>
                  <a:pt x="4048770" y="4048770"/>
                </a:lnTo>
                <a:lnTo>
                  <a:pt x="0" y="4048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78613" y="2333080"/>
            <a:ext cx="13492952" cy="61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9"/>
              </a:lnSpc>
            </a:pPr>
            <a:r>
              <a:rPr lang="en-US" sz="212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ACT Badge is a tiered recognition system that guides </a:t>
            </a:r>
            <a:r>
              <a:rPr lang="en-US" sz="212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uniform group students</a:t>
            </a:r>
            <a:r>
              <a:rPr lang="en-US" sz="212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through meaningful, escalating levels of prevention engagement.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31902" y="5299839"/>
            <a:ext cx="12069896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spc="446">
                <a:solidFill>
                  <a:srgbClr val="231F20"/>
                </a:solidFill>
                <a:latin typeface="Inter Bold"/>
                <a:ea typeface="Inter Bold"/>
                <a:cs typeface="Inter Bold"/>
                <a:sym typeface="Inter Bold"/>
              </a:rPr>
              <a:t>Silver — Take Action</a:t>
            </a:r>
          </a:p>
          <a:p>
            <a:pPr algn="l">
              <a:lnSpc>
                <a:spcPts val="3360"/>
              </a:lnSpc>
            </a:pPr>
            <a:r>
              <a:rPr lang="en-US" sz="2400" spc="44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Students will create anti-drug videos or posters to raise awareness about the dangers of drugs in society.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49160" y="7037199"/>
            <a:ext cx="10652638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spc="446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Gold — Drive Advocacy</a:t>
            </a:r>
          </a:p>
          <a:p>
            <a:pPr algn="l">
              <a:lnSpc>
                <a:spcPts val="3360"/>
              </a:lnSpc>
            </a:pPr>
            <a:r>
              <a:rPr lang="en-US" sz="2400" spc="44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Participate at in-person program designed to educate participants on becoming effective advocates for an anti-drug community.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1" y="9225664"/>
            <a:ext cx="18288000" cy="2491492"/>
            <a:chOff x="0" y="0"/>
            <a:chExt cx="4816593" cy="656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56195"/>
            </a:xfrm>
            <a:custGeom>
              <a:avLst/>
              <a:gdLst/>
              <a:ahLst/>
              <a:cxnLst/>
              <a:rect l="l" t="t" r="r" b="b"/>
              <a:pathLst>
                <a:path w="4816592" h="656195">
                  <a:moveTo>
                    <a:pt x="0" y="0"/>
                  </a:moveTo>
                  <a:lnTo>
                    <a:pt x="4816592" y="0"/>
                  </a:lnTo>
                  <a:lnTo>
                    <a:pt x="4816592" y="656195"/>
                  </a:lnTo>
                  <a:lnTo>
                    <a:pt x="0" y="656195"/>
                  </a:lnTo>
                  <a:close/>
                </a:path>
              </a:pathLst>
            </a:custGeom>
            <a:solidFill>
              <a:srgbClr val="C2180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85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495490" y="9492364"/>
            <a:ext cx="27141729" cy="4660034"/>
          </a:xfrm>
          <a:custGeom>
            <a:avLst/>
            <a:gdLst/>
            <a:ahLst/>
            <a:cxnLst/>
            <a:rect l="l" t="t" r="r" b="b"/>
            <a:pathLst>
              <a:path w="27141729" h="4660034">
                <a:moveTo>
                  <a:pt x="0" y="0"/>
                </a:moveTo>
                <a:lnTo>
                  <a:pt x="27141729" y="0"/>
                </a:lnTo>
                <a:lnTo>
                  <a:pt x="27141729" y="4660035"/>
                </a:lnTo>
                <a:lnTo>
                  <a:pt x="0" y="4660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57" t="-59556" r="-220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01798" y="7576136"/>
            <a:ext cx="1986202" cy="1649528"/>
            <a:chOff x="0" y="0"/>
            <a:chExt cx="2648269" cy="2199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48269" cy="1913422"/>
            </a:xfrm>
            <a:custGeom>
              <a:avLst/>
              <a:gdLst/>
              <a:ahLst/>
              <a:cxnLst/>
              <a:rect l="l" t="t" r="r" b="b"/>
              <a:pathLst>
                <a:path w="2648269" h="1913422">
                  <a:moveTo>
                    <a:pt x="0" y="0"/>
                  </a:moveTo>
                  <a:lnTo>
                    <a:pt x="2648269" y="0"/>
                  </a:lnTo>
                  <a:lnTo>
                    <a:pt x="2648269" y="1913422"/>
                  </a:lnTo>
                  <a:lnTo>
                    <a:pt x="0" y="1913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840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9969" y="1973008"/>
              <a:ext cx="2061956" cy="226363"/>
            </a:xfrm>
            <a:custGeom>
              <a:avLst/>
              <a:gdLst/>
              <a:ahLst/>
              <a:cxnLst/>
              <a:rect l="l" t="t" r="r" b="b"/>
              <a:pathLst>
                <a:path w="2061956" h="226363">
                  <a:moveTo>
                    <a:pt x="0" y="0"/>
                  </a:moveTo>
                  <a:lnTo>
                    <a:pt x="2061955" y="0"/>
                  </a:lnTo>
                  <a:lnTo>
                    <a:pt x="2061955" y="226363"/>
                  </a:lnTo>
                  <a:lnTo>
                    <a:pt x="0" y="226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434" t="-845289" b="-22463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479098" y="1470447"/>
            <a:ext cx="16220597" cy="75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5"/>
              </a:lnSpc>
            </a:pPr>
            <a:r>
              <a:rPr lang="en-US" sz="5295">
                <a:solidFill>
                  <a:srgbClr val="1D1A1B"/>
                </a:solidFill>
                <a:latin typeface="Montserrat"/>
                <a:ea typeface="Montserrat"/>
                <a:cs typeface="Montserrat"/>
                <a:sym typeface="Montserrat"/>
              </a:rPr>
              <a:t>Badge Tier: </a:t>
            </a:r>
            <a:r>
              <a:rPr lang="en-US" sz="5295">
                <a:solidFill>
                  <a:srgbClr val="F52334"/>
                </a:solidFill>
                <a:latin typeface="Montserrat"/>
                <a:ea typeface="Montserrat"/>
                <a:cs typeface="Montserrat"/>
                <a:sym typeface="Montserrat"/>
              </a:rPr>
              <a:t>Bronze</a:t>
            </a:r>
            <a:r>
              <a:rPr lang="en-US" sz="5295">
                <a:solidFill>
                  <a:srgbClr val="1D1A1B"/>
                </a:solidFill>
                <a:latin typeface="Montserrat"/>
                <a:ea typeface="Montserrat"/>
                <a:cs typeface="Montserrat"/>
                <a:sym typeface="Montserrat"/>
              </a:rPr>
              <a:t> — Raise Awareness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79098" y="2647959"/>
            <a:ext cx="2170979" cy="1865685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51F19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58670" y="2647959"/>
            <a:ext cx="2170979" cy="186568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51F19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50519" y="2709762"/>
            <a:ext cx="2170979" cy="1865685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51F19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054184" y="2585451"/>
            <a:ext cx="0" cy="4726574"/>
          </a:xfrm>
          <a:prstGeom prst="line">
            <a:avLst/>
          </a:prstGeom>
          <a:ln w="9525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11950457" y="2585451"/>
            <a:ext cx="0" cy="4726574"/>
          </a:xfrm>
          <a:prstGeom prst="line">
            <a:avLst/>
          </a:prstGeom>
          <a:ln w="9525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12992989" y="3099585"/>
            <a:ext cx="1086039" cy="1086039"/>
          </a:xfrm>
          <a:custGeom>
            <a:avLst/>
            <a:gdLst/>
            <a:ahLst/>
            <a:cxnLst/>
            <a:rect l="l" t="t" r="r" b="b"/>
            <a:pathLst>
              <a:path w="1086039" h="1086039">
                <a:moveTo>
                  <a:pt x="0" y="0"/>
                </a:moveTo>
                <a:lnTo>
                  <a:pt x="1086040" y="0"/>
                </a:lnTo>
                <a:lnTo>
                  <a:pt x="1086040" y="1086039"/>
                </a:lnTo>
                <a:lnTo>
                  <a:pt x="0" y="10860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100382" y="3037782"/>
            <a:ext cx="928410" cy="1087450"/>
          </a:xfrm>
          <a:custGeom>
            <a:avLst/>
            <a:gdLst/>
            <a:ahLst/>
            <a:cxnLst/>
            <a:rect l="l" t="t" r="r" b="b"/>
            <a:pathLst>
              <a:path w="928410" h="1087450">
                <a:moveTo>
                  <a:pt x="0" y="0"/>
                </a:moveTo>
                <a:lnTo>
                  <a:pt x="928411" y="0"/>
                </a:lnTo>
                <a:lnTo>
                  <a:pt x="928411" y="1087450"/>
                </a:lnTo>
                <a:lnTo>
                  <a:pt x="0" y="10874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116334" y="3101786"/>
            <a:ext cx="1081636" cy="1081636"/>
          </a:xfrm>
          <a:custGeom>
            <a:avLst/>
            <a:gdLst/>
            <a:ahLst/>
            <a:cxnLst/>
            <a:rect l="l" t="t" r="r" b="b"/>
            <a:pathLst>
              <a:path w="1081636" h="1081636">
                <a:moveTo>
                  <a:pt x="0" y="0"/>
                </a:moveTo>
                <a:lnTo>
                  <a:pt x="1081636" y="0"/>
                </a:lnTo>
                <a:lnTo>
                  <a:pt x="1081636" y="1081637"/>
                </a:lnTo>
                <a:lnTo>
                  <a:pt x="0" y="10816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479098" y="4878424"/>
            <a:ext cx="3961499" cy="2499275"/>
            <a:chOff x="0" y="0"/>
            <a:chExt cx="5281999" cy="33323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746858"/>
              <a:ext cx="5281999" cy="2585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2000" spc="372">
                  <a:solidFill>
                    <a:srgbClr val="1D1A1B"/>
                  </a:solidFill>
                  <a:latin typeface="Inter"/>
                  <a:ea typeface="Inter"/>
                  <a:cs typeface="Inter"/>
                  <a:sym typeface="Inter"/>
                </a:rPr>
                <a:t>Assist youths in grasping the fundamentals of addiction to enhance their understanding of how it functions.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488" y="-28575"/>
              <a:ext cx="5277023" cy="42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2000" b="1" spc="372">
                  <a:solidFill>
                    <a:srgbClr val="1D1A1B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Addiction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564043" y="4878424"/>
            <a:ext cx="4695257" cy="2823125"/>
            <a:chOff x="0" y="0"/>
            <a:chExt cx="6260343" cy="3764166"/>
          </a:xfrm>
        </p:grpSpPr>
        <p:sp>
          <p:nvSpPr>
            <p:cNvPr id="28" name="TextBox 28"/>
            <p:cNvSpPr txBox="1"/>
            <p:nvPr/>
          </p:nvSpPr>
          <p:spPr>
            <a:xfrm>
              <a:off x="0" y="746858"/>
              <a:ext cx="6260343" cy="3017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2000" spc="372">
                  <a:solidFill>
                    <a:srgbClr val="1D1A1B"/>
                  </a:solidFill>
                  <a:latin typeface="Inter"/>
                  <a:ea typeface="Inter"/>
                  <a:cs typeface="Inter"/>
                  <a:sym typeface="Inter"/>
                </a:rPr>
                <a:t>Helps young people identify underlying vulnerabilities — stress, peer pressure, mental health struggles — that may increase their risk of drug use.</a:t>
              </a:r>
            </a:p>
            <a:p>
              <a:pPr algn="l">
                <a:lnSpc>
                  <a:spcPts val="2600"/>
                </a:lnSpc>
              </a:pPr>
              <a:endParaRPr lang="en-US" sz="2000" spc="372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949" y="-28575"/>
              <a:ext cx="6254445" cy="42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2000" b="1" spc="372">
                  <a:solidFill>
                    <a:srgbClr val="1D1A1B"/>
                  </a:solidFill>
                  <a:latin typeface="Inter Bold"/>
                  <a:ea typeface="Inter Bold"/>
                  <a:cs typeface="Inter Bold"/>
                  <a:sym typeface="Inter Bold"/>
                </a:rPr>
                <a:t>Mental Health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558670" y="4878424"/>
            <a:ext cx="4916954" cy="2823125"/>
            <a:chOff x="0" y="0"/>
            <a:chExt cx="6555939" cy="3764166"/>
          </a:xfrm>
        </p:grpSpPr>
        <p:sp>
          <p:nvSpPr>
            <p:cNvPr id="31" name="TextBox 31"/>
            <p:cNvSpPr txBox="1"/>
            <p:nvPr/>
          </p:nvSpPr>
          <p:spPr>
            <a:xfrm>
              <a:off x="0" y="746858"/>
              <a:ext cx="6555939" cy="3017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2000" spc="372">
                  <a:solidFill>
                    <a:srgbClr val="1D1A1B"/>
                  </a:solidFill>
                  <a:latin typeface="Inter"/>
                  <a:ea typeface="Inter"/>
                  <a:cs typeface="Inter"/>
                  <a:sym typeface="Inter"/>
                </a:rPr>
                <a:t>Deepens understanding of harmful substances, the factors that contribute to abuse, and Singapore's legal framework around drug offenses.</a:t>
              </a:r>
            </a:p>
            <a:p>
              <a:pPr algn="l">
                <a:lnSpc>
                  <a:spcPts val="2600"/>
                </a:lnSpc>
              </a:pPr>
              <a:endParaRPr lang="en-US" sz="2000" spc="372">
                <a:solidFill>
                  <a:srgbClr val="1D1A1B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088" y="-28575"/>
              <a:ext cx="6549762" cy="42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2000" b="1" spc="372">
                  <a:solidFill>
                    <a:srgbClr val="1D1A1B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Substance Abuse Awareness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936</Words>
  <Application>Microsoft Office PowerPoint</Application>
  <PresentationFormat>Custom</PresentationFormat>
  <Paragraphs>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Montserrat Medium</vt:lpstr>
      <vt:lpstr>Calibri</vt:lpstr>
      <vt:lpstr>Inter Light</vt:lpstr>
      <vt:lpstr>Montserrat Bold</vt:lpstr>
      <vt:lpstr>Inter</vt:lpstr>
      <vt:lpstr>Inter Italics</vt:lpstr>
      <vt:lpstr>Montserrat</vt:lpstr>
      <vt:lpstr>Inter Bold</vt:lpstr>
      <vt:lpstr>Arial</vt:lpstr>
      <vt:lpstr>Coco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Reimagining Prevention: What Actually Works for Youth and Families Today</dc:title>
  <dc:creator>Cindy Biding</dc:creator>
  <cp:lastModifiedBy>Cindy Biding</cp:lastModifiedBy>
  <cp:revision>1</cp:revision>
  <dcterms:created xsi:type="dcterms:W3CDTF">2006-08-16T00:00:00Z</dcterms:created>
  <dcterms:modified xsi:type="dcterms:W3CDTF">2026-04-07T09:02:11Z</dcterms:modified>
  <dc:identifier>DAHC3cjJmXQ</dc:identifier>
</cp:coreProperties>
</file>